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99C283-22A3-43F1-8481-530046A6A47C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1A72F54-9C4A-46B6-B89F-CEC763D45819}">
      <dgm:prSet phldrT="[Text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SEP</a:t>
          </a:r>
          <a:endParaRPr lang="en-US" dirty="0"/>
        </a:p>
      </dgm:t>
    </dgm:pt>
    <dgm:pt modelId="{384E411D-FCB9-4FFE-A368-037A67436E18}" type="parTrans" cxnId="{964635AC-9EB4-41CA-A1D1-EE0732BE1566}">
      <dgm:prSet/>
      <dgm:spPr/>
      <dgm:t>
        <a:bodyPr/>
        <a:lstStyle/>
        <a:p>
          <a:endParaRPr lang="en-US"/>
        </a:p>
      </dgm:t>
    </dgm:pt>
    <dgm:pt modelId="{0E915F9C-B311-4F7C-9F04-63E148A3952D}" type="sibTrans" cxnId="{964635AC-9EB4-41CA-A1D1-EE0732BE1566}">
      <dgm:prSet/>
      <dgm:spPr/>
      <dgm:t>
        <a:bodyPr/>
        <a:lstStyle/>
        <a:p>
          <a:endParaRPr lang="en-US"/>
        </a:p>
      </dgm:t>
    </dgm:pt>
    <dgm:pt modelId="{F17631AE-F6DB-4335-A864-35583D920015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Consideration of 3-year curriculum review cycle policy</a:t>
          </a:r>
          <a:endParaRPr lang="en-US" dirty="0"/>
        </a:p>
      </dgm:t>
    </dgm:pt>
    <dgm:pt modelId="{8EFFD16C-2434-4B31-B791-D706DBE73BC2}" type="parTrans" cxnId="{FBD96CB4-0CA7-421C-B49B-B42A6C2A42E4}">
      <dgm:prSet/>
      <dgm:spPr/>
      <dgm:t>
        <a:bodyPr/>
        <a:lstStyle/>
        <a:p>
          <a:endParaRPr lang="en-US"/>
        </a:p>
      </dgm:t>
    </dgm:pt>
    <dgm:pt modelId="{C5BD03F7-5DCB-4CA7-96D8-AD1D4F9E3BD4}" type="sibTrans" cxnId="{FBD96CB4-0CA7-421C-B49B-B42A6C2A42E4}">
      <dgm:prSet/>
      <dgm:spPr/>
      <dgm:t>
        <a:bodyPr/>
        <a:lstStyle/>
        <a:p>
          <a:endParaRPr lang="en-US"/>
        </a:p>
      </dgm:t>
    </dgm:pt>
    <dgm:pt modelId="{E05DC447-4772-43C3-8B78-05976FF3E053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Consideration of annual evaluation report policy</a:t>
          </a:r>
          <a:endParaRPr lang="en-US" dirty="0"/>
        </a:p>
      </dgm:t>
    </dgm:pt>
    <dgm:pt modelId="{9BC70A3B-FCCE-4F35-8D5F-6E925175D3D7}" type="parTrans" cxnId="{EE596AE4-475C-4BE9-AD6A-55BC2BA752A0}">
      <dgm:prSet/>
      <dgm:spPr/>
      <dgm:t>
        <a:bodyPr/>
        <a:lstStyle/>
        <a:p>
          <a:endParaRPr lang="en-US"/>
        </a:p>
      </dgm:t>
    </dgm:pt>
    <dgm:pt modelId="{615ADCDD-A176-4D0F-A31B-46F3DECD159E}" type="sibTrans" cxnId="{EE596AE4-475C-4BE9-AD6A-55BC2BA752A0}">
      <dgm:prSet/>
      <dgm:spPr/>
      <dgm:t>
        <a:bodyPr/>
        <a:lstStyle/>
        <a:p>
          <a:endParaRPr lang="en-US"/>
        </a:p>
      </dgm:t>
    </dgm:pt>
    <dgm:pt modelId="{D3577C8F-0B98-4475-8F60-059B0AD02F61}">
      <dgm:prSet phldrT="[Text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OCT</a:t>
          </a:r>
          <a:endParaRPr lang="en-US" dirty="0"/>
        </a:p>
      </dgm:t>
    </dgm:pt>
    <dgm:pt modelId="{A1F2DEC1-7A8A-4342-A533-425565F7CC65}" type="parTrans" cxnId="{888E94B9-3A67-4AE0-8FFF-2839A18EC66B}">
      <dgm:prSet/>
      <dgm:spPr/>
      <dgm:t>
        <a:bodyPr/>
        <a:lstStyle/>
        <a:p>
          <a:endParaRPr lang="en-US"/>
        </a:p>
      </dgm:t>
    </dgm:pt>
    <dgm:pt modelId="{D318C0A0-69F2-4281-ACF9-D341123A4D76}" type="sibTrans" cxnId="{888E94B9-3A67-4AE0-8FFF-2839A18EC66B}">
      <dgm:prSet/>
      <dgm:spPr/>
      <dgm:t>
        <a:bodyPr/>
        <a:lstStyle/>
        <a:p>
          <a:endParaRPr lang="en-US"/>
        </a:p>
      </dgm:t>
    </dgm:pt>
    <dgm:pt modelId="{077779AD-F485-4606-A7DA-5378459A02B3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Discussion of “curriculum as a whole” review in the context of the PGOs</a:t>
          </a:r>
          <a:endParaRPr lang="en-US" dirty="0"/>
        </a:p>
      </dgm:t>
    </dgm:pt>
    <dgm:pt modelId="{59990787-75C0-4F3D-AC51-D7761B191B4F}" type="parTrans" cxnId="{C9BAD4FB-D6DD-4537-B02A-DCE78069F0DF}">
      <dgm:prSet/>
      <dgm:spPr/>
      <dgm:t>
        <a:bodyPr/>
        <a:lstStyle/>
        <a:p>
          <a:endParaRPr lang="en-US"/>
        </a:p>
      </dgm:t>
    </dgm:pt>
    <dgm:pt modelId="{39C07422-8794-4637-AE08-89CFA25E9D09}" type="sibTrans" cxnId="{C9BAD4FB-D6DD-4537-B02A-DCE78069F0DF}">
      <dgm:prSet/>
      <dgm:spPr/>
      <dgm:t>
        <a:bodyPr/>
        <a:lstStyle/>
        <a:p>
          <a:endParaRPr lang="en-US"/>
        </a:p>
      </dgm:t>
    </dgm:pt>
    <dgm:pt modelId="{CF676013-1AEF-4844-B8AF-1C5CC5009B72}">
      <dgm:prSet phldrT="[Text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NOV</a:t>
          </a:r>
          <a:endParaRPr lang="en-US" dirty="0"/>
        </a:p>
      </dgm:t>
    </dgm:pt>
    <dgm:pt modelId="{AF140A34-FA39-41F3-96F6-00CA02850530}" type="parTrans" cxnId="{F2F151A1-E9E3-4821-9024-CEEF3760D28B}">
      <dgm:prSet/>
      <dgm:spPr/>
      <dgm:t>
        <a:bodyPr/>
        <a:lstStyle/>
        <a:p>
          <a:endParaRPr lang="en-US"/>
        </a:p>
      </dgm:t>
    </dgm:pt>
    <dgm:pt modelId="{0B7A1A80-0C01-4094-A775-CA7F36CC893D}" type="sibTrans" cxnId="{F2F151A1-E9E3-4821-9024-CEEF3760D28B}">
      <dgm:prSet/>
      <dgm:spPr/>
      <dgm:t>
        <a:bodyPr/>
        <a:lstStyle/>
        <a:p>
          <a:endParaRPr lang="en-US"/>
        </a:p>
      </dgm:t>
    </dgm:pt>
    <dgm:pt modelId="{0CFBE793-8D61-4F9C-99A1-6024DB7E526E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Course and clerkship reports </a:t>
          </a:r>
          <a:r>
            <a:rPr lang="en-US" b="1" u="sng" dirty="0" smtClean="0"/>
            <a:t>11/7/16</a:t>
          </a:r>
          <a:r>
            <a:rPr lang="en-US" b="0" u="none" dirty="0" smtClean="0"/>
            <a:t>, </a:t>
          </a:r>
          <a:r>
            <a:rPr lang="en-US" b="1" u="sng" dirty="0" smtClean="0"/>
            <a:t>12/5/16</a:t>
          </a:r>
          <a:r>
            <a:rPr lang="en-US" b="0" u="none" dirty="0" smtClean="0"/>
            <a:t> (special meeting)</a:t>
          </a:r>
          <a:endParaRPr lang="en-US" dirty="0"/>
        </a:p>
      </dgm:t>
    </dgm:pt>
    <dgm:pt modelId="{30ECC1CE-1EDE-4716-9282-57D18D0DF6A5}" type="parTrans" cxnId="{5DF3ED38-2793-466D-834D-34F67A87A382}">
      <dgm:prSet/>
      <dgm:spPr/>
      <dgm:t>
        <a:bodyPr/>
        <a:lstStyle/>
        <a:p>
          <a:endParaRPr lang="en-US"/>
        </a:p>
      </dgm:t>
    </dgm:pt>
    <dgm:pt modelId="{57CB4223-A17F-440B-8F66-E671357FB54B}" type="sibTrans" cxnId="{5DF3ED38-2793-466D-834D-34F67A87A382}">
      <dgm:prSet/>
      <dgm:spPr/>
      <dgm:t>
        <a:bodyPr/>
        <a:lstStyle/>
        <a:p>
          <a:endParaRPr lang="en-US"/>
        </a:p>
      </dgm:t>
    </dgm:pt>
    <dgm:pt modelId="{7483ED1B-E50C-434E-83FD-7616E0E1C55E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Further clarification of “curriculum as a whole” review (expected products, outcome tracking)</a:t>
          </a:r>
          <a:endParaRPr lang="en-US" dirty="0"/>
        </a:p>
      </dgm:t>
    </dgm:pt>
    <dgm:pt modelId="{2AF76A97-5E4A-43F1-B09A-B3BBFB9F0D19}" type="parTrans" cxnId="{604DE102-7B8C-4888-95F4-88A21869D829}">
      <dgm:prSet/>
      <dgm:spPr/>
      <dgm:t>
        <a:bodyPr/>
        <a:lstStyle/>
        <a:p>
          <a:endParaRPr lang="en-US"/>
        </a:p>
      </dgm:t>
    </dgm:pt>
    <dgm:pt modelId="{560CD30A-F231-4654-A0EC-F7B1E371AF8A}" type="sibTrans" cxnId="{604DE102-7B8C-4888-95F4-88A21869D829}">
      <dgm:prSet/>
      <dgm:spPr/>
      <dgm:t>
        <a:bodyPr/>
        <a:lstStyle/>
        <a:p>
          <a:endParaRPr lang="en-US"/>
        </a:p>
      </dgm:t>
    </dgm:pt>
    <dgm:pt modelId="{C977C1D4-BB3B-4333-9896-A1918E01E313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DEC</a:t>
          </a:r>
          <a:endParaRPr lang="en-US" dirty="0"/>
        </a:p>
      </dgm:t>
    </dgm:pt>
    <dgm:pt modelId="{9AB7C553-4DF9-4886-A8CC-92EDA78E9C16}" type="parTrans" cxnId="{4E9108CD-2574-435C-A9A2-E6D4B92EAE9C}">
      <dgm:prSet/>
      <dgm:spPr/>
      <dgm:t>
        <a:bodyPr/>
        <a:lstStyle/>
        <a:p>
          <a:endParaRPr lang="en-US"/>
        </a:p>
      </dgm:t>
    </dgm:pt>
    <dgm:pt modelId="{7495794D-2428-4158-93F2-53AC2A2FCBB9}" type="sibTrans" cxnId="{4E9108CD-2574-435C-A9A2-E6D4B92EAE9C}">
      <dgm:prSet/>
      <dgm:spPr/>
      <dgm:t>
        <a:bodyPr/>
        <a:lstStyle/>
        <a:p>
          <a:endParaRPr lang="en-US"/>
        </a:p>
      </dgm:t>
    </dgm:pt>
    <dgm:pt modelId="{950719D5-17D8-4B4B-B5DB-43AAA19295CC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JAN</a:t>
          </a:r>
          <a:endParaRPr lang="en-US" dirty="0"/>
        </a:p>
      </dgm:t>
    </dgm:pt>
    <dgm:pt modelId="{4BC9AB81-0C70-4D63-B5E9-33AC8E9AD588}" type="parTrans" cxnId="{37E93FB4-6F68-4691-A96F-5D182789F215}">
      <dgm:prSet/>
      <dgm:spPr/>
      <dgm:t>
        <a:bodyPr/>
        <a:lstStyle/>
        <a:p>
          <a:endParaRPr lang="en-US"/>
        </a:p>
      </dgm:t>
    </dgm:pt>
    <dgm:pt modelId="{BD06EBA2-0844-4DCF-96FF-C105DDF76D67}" type="sibTrans" cxnId="{37E93FB4-6F68-4691-A96F-5D182789F215}">
      <dgm:prSet/>
      <dgm:spPr/>
      <dgm:t>
        <a:bodyPr/>
        <a:lstStyle/>
        <a:p>
          <a:endParaRPr lang="en-US"/>
        </a:p>
      </dgm:t>
    </dgm:pt>
    <dgm:pt modelId="{02ED2757-B950-4D3C-ABD8-B3A85687DD54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Assignment of course and clerkship review 3-person teams</a:t>
          </a:r>
          <a:endParaRPr lang="en-US" dirty="0"/>
        </a:p>
      </dgm:t>
    </dgm:pt>
    <dgm:pt modelId="{BBDABAAF-D010-40AD-AD3B-34FCB9574070}" type="parTrans" cxnId="{741520DF-714E-4EDF-A68A-9971BB194FFA}">
      <dgm:prSet/>
      <dgm:spPr/>
      <dgm:t>
        <a:bodyPr/>
        <a:lstStyle/>
        <a:p>
          <a:endParaRPr lang="en-US"/>
        </a:p>
      </dgm:t>
    </dgm:pt>
    <dgm:pt modelId="{CD5FC84F-5496-4D72-8A1F-780343AABDF7}" type="sibTrans" cxnId="{741520DF-714E-4EDF-A68A-9971BB194FFA}">
      <dgm:prSet/>
      <dgm:spPr/>
      <dgm:t>
        <a:bodyPr/>
        <a:lstStyle/>
        <a:p>
          <a:endParaRPr lang="en-US"/>
        </a:p>
      </dgm:t>
    </dgm:pt>
    <dgm:pt modelId="{DA754FBC-8AAC-4C22-A1A1-55C56D599D65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Assignment of PGO review teams (all at regular meeting, </a:t>
          </a:r>
          <a:r>
            <a:rPr lang="en-US" b="1" u="sng" dirty="0" smtClean="0"/>
            <a:t>10/10/16</a:t>
          </a:r>
          <a:r>
            <a:rPr lang="en-US" dirty="0" smtClean="0"/>
            <a:t>)</a:t>
          </a:r>
          <a:endParaRPr lang="en-US" dirty="0"/>
        </a:p>
      </dgm:t>
    </dgm:pt>
    <dgm:pt modelId="{71C4024D-D81F-4460-BBAB-0BE99B0458F7}" type="parTrans" cxnId="{5778B84C-EE27-45EF-96C0-FB9C73C61F43}">
      <dgm:prSet/>
      <dgm:spPr/>
      <dgm:t>
        <a:bodyPr/>
        <a:lstStyle/>
        <a:p>
          <a:endParaRPr lang="en-US"/>
        </a:p>
      </dgm:t>
    </dgm:pt>
    <dgm:pt modelId="{D9F21F68-78D0-4FA1-AF6C-911A524284E8}" type="sibTrans" cxnId="{5778B84C-EE27-45EF-96C0-FB9C73C61F43}">
      <dgm:prSet/>
      <dgm:spPr/>
      <dgm:t>
        <a:bodyPr/>
        <a:lstStyle/>
        <a:p>
          <a:endParaRPr lang="en-US"/>
        </a:p>
      </dgm:t>
    </dgm:pt>
    <dgm:pt modelId="{BBE7810A-94CE-494B-AF11-9509710096D8}">
      <dgm:prSet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Regular meeting, </a:t>
          </a:r>
          <a:r>
            <a:rPr lang="en-US" b="1" u="sng" dirty="0" smtClean="0"/>
            <a:t>12/12/16</a:t>
          </a:r>
          <a:r>
            <a:rPr lang="en-US" dirty="0" smtClean="0"/>
            <a:t>: Knowledge for practice (2.1-2.6), and personal and professional development (8.1-8.5) -- Presenters: Blunk/Perry/Piskurich &amp; Pfarr/Janssen/Padilla</a:t>
          </a:r>
          <a:endParaRPr lang="en-US" dirty="0"/>
        </a:p>
      </dgm:t>
    </dgm:pt>
    <dgm:pt modelId="{7E6713A5-25DC-4556-98DD-42F9DADB6E9C}" type="parTrans" cxnId="{234F56B3-34F9-4273-A5E3-F28CBAE2E6EB}">
      <dgm:prSet/>
      <dgm:spPr/>
      <dgm:t>
        <a:bodyPr/>
        <a:lstStyle/>
        <a:p>
          <a:endParaRPr lang="en-US"/>
        </a:p>
      </dgm:t>
    </dgm:pt>
    <dgm:pt modelId="{1FA1F4AC-1DC9-479F-BFFD-78357DDA8DAF}" type="sibTrans" cxnId="{234F56B3-34F9-4273-A5E3-F28CBAE2E6EB}">
      <dgm:prSet/>
      <dgm:spPr/>
      <dgm:t>
        <a:bodyPr/>
        <a:lstStyle/>
        <a:p>
          <a:endParaRPr lang="en-US"/>
        </a:p>
      </dgm:t>
    </dgm:pt>
    <dgm:pt modelId="{31B1F6E0-A279-4165-86E4-53BD920C9D31}">
      <dgm:prSet/>
      <dgm:spPr>
        <a:ln>
          <a:solidFill>
            <a:srgbClr val="C00000"/>
          </a:solidFill>
        </a:ln>
      </dgm:spPr>
      <dgm:t>
        <a:bodyPr tIns="0" bIns="0"/>
        <a:lstStyle/>
        <a:p>
          <a:r>
            <a:rPr lang="en-US" dirty="0" smtClean="0"/>
            <a:t>Regular meeting, </a:t>
          </a:r>
          <a:r>
            <a:rPr lang="en-US" b="1" u="sng" dirty="0" smtClean="0"/>
            <a:t>1/9/17</a:t>
          </a:r>
          <a:r>
            <a:rPr lang="en-US" dirty="0" smtClean="0"/>
            <a:t>: Patient care (1.1-1.9), and  interprofessional collaboration (7.1-7.4) – Presenters: Cashin/Gest/Uga &amp; Francis/Cervantes/Kassar</a:t>
          </a:r>
          <a:endParaRPr lang="en-US" dirty="0"/>
        </a:p>
      </dgm:t>
    </dgm:pt>
    <dgm:pt modelId="{8E37F7CF-FB20-4A0B-A7E3-DF74A54576ED}" type="parTrans" cxnId="{58B24543-6565-4324-AD18-FD78E094025E}">
      <dgm:prSet/>
      <dgm:spPr/>
      <dgm:t>
        <a:bodyPr/>
        <a:lstStyle/>
        <a:p>
          <a:endParaRPr lang="en-US"/>
        </a:p>
      </dgm:t>
    </dgm:pt>
    <dgm:pt modelId="{8A9794DA-E0C2-4267-80BD-67B6E57FB8BC}" type="sibTrans" cxnId="{58B24543-6565-4324-AD18-FD78E094025E}">
      <dgm:prSet/>
      <dgm:spPr/>
      <dgm:t>
        <a:bodyPr/>
        <a:lstStyle/>
        <a:p>
          <a:endParaRPr lang="en-US"/>
        </a:p>
      </dgm:t>
    </dgm:pt>
    <dgm:pt modelId="{EEFD6280-E871-45F9-9DD8-9C9BEE5AC5AE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FEB</a:t>
          </a:r>
          <a:endParaRPr lang="en-US" dirty="0"/>
        </a:p>
      </dgm:t>
    </dgm:pt>
    <dgm:pt modelId="{B2AC00F9-3987-4B92-BE2C-30F00A95BE29}" type="parTrans" cxnId="{1B264791-D43D-4E75-978C-2579E955A0C4}">
      <dgm:prSet/>
      <dgm:spPr/>
      <dgm:t>
        <a:bodyPr/>
        <a:lstStyle/>
        <a:p>
          <a:endParaRPr lang="en-US"/>
        </a:p>
      </dgm:t>
    </dgm:pt>
    <dgm:pt modelId="{F9596CCC-F8A1-4230-B7AF-92CCE9F10FF0}" type="sibTrans" cxnId="{1B264791-D43D-4E75-978C-2579E955A0C4}">
      <dgm:prSet/>
      <dgm:spPr/>
      <dgm:t>
        <a:bodyPr/>
        <a:lstStyle/>
        <a:p>
          <a:endParaRPr lang="en-US"/>
        </a:p>
      </dgm:t>
    </dgm:pt>
    <dgm:pt modelId="{D946244A-E064-4BD9-847B-91E6256CF1DB}">
      <dgm:prSet/>
      <dgm:spPr>
        <a:ln>
          <a:solidFill>
            <a:srgbClr val="C00000"/>
          </a:solidFill>
        </a:ln>
      </dgm:spPr>
      <dgm:t>
        <a:bodyPr tIns="0" bIns="0"/>
        <a:lstStyle/>
        <a:p>
          <a:r>
            <a:rPr lang="en-US" dirty="0" smtClean="0"/>
            <a:t>Special meeting, </a:t>
          </a:r>
          <a:r>
            <a:rPr lang="en-US" b="1" i="0" u="sng" dirty="0" smtClean="0"/>
            <a:t>1/30/17</a:t>
          </a:r>
          <a:r>
            <a:rPr lang="en-US" dirty="0" smtClean="0"/>
            <a:t>: Practice-based learning and improvement (3.1-3.5), and professionalism (5.1-5.7) – Presenters: Blunk/Perry/Piskurich &amp; Pfarr/Janssen/Padilla</a:t>
          </a:r>
          <a:endParaRPr lang="en-US" dirty="0"/>
        </a:p>
      </dgm:t>
    </dgm:pt>
    <dgm:pt modelId="{C4B9269E-B3E6-4689-AD8B-2D1532F9392E}" type="parTrans" cxnId="{ABC77B5F-1DEC-45B3-81CD-05C6A976CD75}">
      <dgm:prSet/>
      <dgm:spPr/>
      <dgm:t>
        <a:bodyPr/>
        <a:lstStyle/>
        <a:p>
          <a:endParaRPr lang="en-US"/>
        </a:p>
      </dgm:t>
    </dgm:pt>
    <dgm:pt modelId="{7A790B89-C89F-43A6-A058-C84D12EB9648}" type="sibTrans" cxnId="{ABC77B5F-1DEC-45B3-81CD-05C6A976CD75}">
      <dgm:prSet/>
      <dgm:spPr/>
      <dgm:t>
        <a:bodyPr/>
        <a:lstStyle/>
        <a:p>
          <a:endParaRPr lang="en-US"/>
        </a:p>
      </dgm:t>
    </dgm:pt>
    <dgm:pt modelId="{C0A412C4-D8EF-4E5D-8A01-3A8761B18E46}">
      <dgm:prSet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Regular meeting, </a:t>
          </a:r>
          <a:r>
            <a:rPr lang="en-US" b="1" u="sng" dirty="0" smtClean="0"/>
            <a:t>2/13/17</a:t>
          </a:r>
          <a:r>
            <a:rPr lang="en-US" dirty="0" smtClean="0"/>
            <a:t>: Systems-based practice (6.1-6.4), and interpersonal and communication skills (4.1-4.4) – Presenters: Francis/Cervantes/Kassar &amp; Cashin/Gest/Uga</a:t>
          </a:r>
          <a:endParaRPr lang="en-US" dirty="0"/>
        </a:p>
      </dgm:t>
    </dgm:pt>
    <dgm:pt modelId="{40DFA241-5A7B-4211-A89A-EA863F08D142}" type="parTrans" cxnId="{BAE7E392-E752-4495-B01F-5263A2BE16C9}">
      <dgm:prSet/>
      <dgm:spPr/>
      <dgm:t>
        <a:bodyPr/>
        <a:lstStyle/>
        <a:p>
          <a:endParaRPr lang="en-US"/>
        </a:p>
      </dgm:t>
    </dgm:pt>
    <dgm:pt modelId="{A13F9D84-C182-4AE8-A005-B03D00346F50}" type="sibTrans" cxnId="{BAE7E392-E752-4495-B01F-5263A2BE16C9}">
      <dgm:prSet/>
      <dgm:spPr/>
      <dgm:t>
        <a:bodyPr/>
        <a:lstStyle/>
        <a:p>
          <a:endParaRPr lang="en-US"/>
        </a:p>
      </dgm:t>
    </dgm:pt>
    <dgm:pt modelId="{3ACF6E3F-C8A3-44CE-81D1-A75F3DBCE2F8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Distribution of PGO course/clerkship and assessment linkages</a:t>
          </a:r>
          <a:endParaRPr lang="en-US" dirty="0"/>
        </a:p>
      </dgm:t>
    </dgm:pt>
    <dgm:pt modelId="{E8A62658-4692-45C4-AA03-D86DC9438D2D}" type="parTrans" cxnId="{FFAEC64A-E9FF-49B7-A449-39AD7AE03443}">
      <dgm:prSet/>
      <dgm:spPr/>
      <dgm:t>
        <a:bodyPr/>
        <a:lstStyle/>
        <a:p>
          <a:endParaRPr lang="en-US"/>
        </a:p>
      </dgm:t>
    </dgm:pt>
    <dgm:pt modelId="{16F1D9AB-249A-435B-9BDD-5736F83229A0}" type="sibTrans" cxnId="{FFAEC64A-E9FF-49B7-A449-39AD7AE03443}">
      <dgm:prSet/>
      <dgm:spPr/>
      <dgm:t>
        <a:bodyPr/>
        <a:lstStyle/>
        <a:p>
          <a:endParaRPr lang="en-US"/>
        </a:p>
      </dgm:t>
    </dgm:pt>
    <dgm:pt modelId="{F5A91729-7B01-4033-98AB-063D64CB93B9}">
      <dgm:prSet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Any remaining ‘catch-up’ tasks, and review of outcomes and tracking plan -- </a:t>
          </a:r>
          <a:r>
            <a:rPr lang="en-US" b="1" u="sng" dirty="0" smtClean="0"/>
            <a:t>special meeting(s) if necessary</a:t>
          </a:r>
          <a:endParaRPr lang="en-US" dirty="0"/>
        </a:p>
      </dgm:t>
    </dgm:pt>
    <dgm:pt modelId="{F6215D5C-8EBA-4229-892E-6012781D90B8}" type="sibTrans" cxnId="{4AB60A51-F913-4F42-8663-3343E9BE2111}">
      <dgm:prSet/>
      <dgm:spPr/>
      <dgm:t>
        <a:bodyPr/>
        <a:lstStyle/>
        <a:p>
          <a:endParaRPr lang="en-US"/>
        </a:p>
      </dgm:t>
    </dgm:pt>
    <dgm:pt modelId="{136CFE2B-9D1B-4FB1-B0BC-36C21FDEC938}" type="parTrans" cxnId="{4AB60A51-F913-4F42-8663-3343E9BE2111}">
      <dgm:prSet/>
      <dgm:spPr/>
      <dgm:t>
        <a:bodyPr/>
        <a:lstStyle/>
        <a:p>
          <a:endParaRPr lang="en-US"/>
        </a:p>
      </dgm:t>
    </dgm:pt>
    <dgm:pt modelId="{7DEA83BF-DED8-43B8-98B1-0D3AE639B99D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en-US" dirty="0" smtClean="0"/>
            <a:t>Confirm that course and clerkship teams are active/on-task</a:t>
          </a:r>
          <a:endParaRPr lang="en-US" dirty="0"/>
        </a:p>
      </dgm:t>
    </dgm:pt>
    <dgm:pt modelId="{55E31124-D86F-4FBA-8A3E-FF26F4433703}" type="parTrans" cxnId="{0D98E8B7-8AC1-4A09-A66D-551D330FF0FF}">
      <dgm:prSet/>
      <dgm:spPr/>
      <dgm:t>
        <a:bodyPr/>
        <a:lstStyle/>
        <a:p>
          <a:endParaRPr lang="en-US"/>
        </a:p>
      </dgm:t>
    </dgm:pt>
    <dgm:pt modelId="{F068291B-20B0-43F5-9496-59E307B74BC5}" type="sibTrans" cxnId="{0D98E8B7-8AC1-4A09-A66D-551D330FF0FF}">
      <dgm:prSet/>
      <dgm:spPr/>
      <dgm:t>
        <a:bodyPr/>
        <a:lstStyle/>
        <a:p>
          <a:endParaRPr lang="en-US"/>
        </a:p>
      </dgm:t>
    </dgm:pt>
    <dgm:pt modelId="{7F975629-A6EC-4D43-933A-C913C896A512}" type="pres">
      <dgm:prSet presAssocID="{EE99C283-22A3-43F1-8481-530046A6A4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9F2ECE-BA47-4912-B40B-8B2EC385DFC7}" type="pres">
      <dgm:prSet presAssocID="{71A72F54-9C4A-46B6-B89F-CEC763D45819}" presName="composite" presStyleCnt="0"/>
      <dgm:spPr/>
    </dgm:pt>
    <dgm:pt modelId="{16C2AFA2-6DF5-4349-B763-4CA14B721602}" type="pres">
      <dgm:prSet presAssocID="{71A72F54-9C4A-46B6-B89F-CEC763D45819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08191-AAA5-48A2-8046-0489417CBDB4}" type="pres">
      <dgm:prSet presAssocID="{71A72F54-9C4A-46B6-B89F-CEC763D4581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0E213-FEF8-40DE-960B-901B94F9F001}" type="pres">
      <dgm:prSet presAssocID="{0E915F9C-B311-4F7C-9F04-63E148A3952D}" presName="sp" presStyleCnt="0"/>
      <dgm:spPr/>
    </dgm:pt>
    <dgm:pt modelId="{80327E58-947E-4F9B-B7CC-8D3423986DAC}" type="pres">
      <dgm:prSet presAssocID="{D3577C8F-0B98-4475-8F60-059B0AD02F61}" presName="composite" presStyleCnt="0"/>
      <dgm:spPr/>
    </dgm:pt>
    <dgm:pt modelId="{98498BD7-ED39-44B3-A63F-93A4B7ED0D79}" type="pres">
      <dgm:prSet presAssocID="{D3577C8F-0B98-4475-8F60-059B0AD02F61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080EA-BC2E-4A56-9811-26E8A89B6054}" type="pres">
      <dgm:prSet presAssocID="{D3577C8F-0B98-4475-8F60-059B0AD02F61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B2699-2A6A-48A4-9BEC-3E07FD1C6A8F}" type="pres">
      <dgm:prSet presAssocID="{D318C0A0-69F2-4281-ACF9-D341123A4D76}" presName="sp" presStyleCnt="0"/>
      <dgm:spPr/>
    </dgm:pt>
    <dgm:pt modelId="{2672D426-B47D-4163-83B2-20AC15C9D206}" type="pres">
      <dgm:prSet presAssocID="{CF676013-1AEF-4844-B8AF-1C5CC5009B72}" presName="composite" presStyleCnt="0"/>
      <dgm:spPr/>
    </dgm:pt>
    <dgm:pt modelId="{118A0545-EDF4-4033-8F17-15F05DEE72E9}" type="pres">
      <dgm:prSet presAssocID="{CF676013-1AEF-4844-B8AF-1C5CC5009B72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7B4E7-1A9A-4AF2-BDDB-41A44808C7D2}" type="pres">
      <dgm:prSet presAssocID="{CF676013-1AEF-4844-B8AF-1C5CC5009B72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4AEACB-AB23-4A56-B9EC-B055AE9241A9}" type="pres">
      <dgm:prSet presAssocID="{0B7A1A80-0C01-4094-A775-CA7F36CC893D}" presName="sp" presStyleCnt="0"/>
      <dgm:spPr/>
    </dgm:pt>
    <dgm:pt modelId="{4355123D-1CC4-4DD0-82AB-303F1E24D58B}" type="pres">
      <dgm:prSet presAssocID="{C977C1D4-BB3B-4333-9896-A1918E01E313}" presName="composite" presStyleCnt="0"/>
      <dgm:spPr/>
    </dgm:pt>
    <dgm:pt modelId="{CF3FCAF5-36FE-48D2-B467-112FD8B1376E}" type="pres">
      <dgm:prSet presAssocID="{C977C1D4-BB3B-4333-9896-A1918E01E313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44C02-9788-42DE-AF27-17E60D26DBB6}" type="pres">
      <dgm:prSet presAssocID="{C977C1D4-BB3B-4333-9896-A1918E01E313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0FF40-A317-44DF-ADD3-F1796CB286FD}" type="pres">
      <dgm:prSet presAssocID="{7495794D-2428-4158-93F2-53AC2A2FCBB9}" presName="sp" presStyleCnt="0"/>
      <dgm:spPr/>
    </dgm:pt>
    <dgm:pt modelId="{8AF6B221-9DDC-4B1A-8923-01CB01C69926}" type="pres">
      <dgm:prSet presAssocID="{950719D5-17D8-4B4B-B5DB-43AAA19295CC}" presName="composite" presStyleCnt="0"/>
      <dgm:spPr/>
    </dgm:pt>
    <dgm:pt modelId="{8CD8CBAA-1712-4B1C-8F96-1FA830C9E9CE}" type="pres">
      <dgm:prSet presAssocID="{950719D5-17D8-4B4B-B5DB-43AAA19295CC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B549D-15AD-49A4-A1CA-8161201AB4E4}" type="pres">
      <dgm:prSet presAssocID="{950719D5-17D8-4B4B-B5DB-43AAA19295CC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16D58-8A29-4175-AD28-DF44B0FB569C}" type="pres">
      <dgm:prSet presAssocID="{BD06EBA2-0844-4DCF-96FF-C105DDF76D67}" presName="sp" presStyleCnt="0"/>
      <dgm:spPr/>
    </dgm:pt>
    <dgm:pt modelId="{9714D093-0D57-40AF-B486-ECA887BDFBA7}" type="pres">
      <dgm:prSet presAssocID="{EEFD6280-E871-45F9-9DD8-9C9BEE5AC5AE}" presName="composite" presStyleCnt="0"/>
      <dgm:spPr/>
    </dgm:pt>
    <dgm:pt modelId="{8FB37083-B3B1-4D8D-8F1D-BDD1057848BE}" type="pres">
      <dgm:prSet presAssocID="{EEFD6280-E871-45F9-9DD8-9C9BEE5AC5AE}" presName="parentText" presStyleLbl="alignNode1" presStyleIdx="5" presStyleCnt="6" custLinFactNeighborX="969" custLinFactNeighborY="406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D60E0-3371-4BD8-8684-4FB5D57D0E18}" type="pres">
      <dgm:prSet presAssocID="{EEFD6280-E871-45F9-9DD8-9C9BEE5AC5AE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7F6484-9191-43D0-BDAE-85413AC0CB5F}" type="presOf" srcId="{DA754FBC-8AAC-4C22-A1A1-55C56D599D65}" destId="{3A1080EA-BC2E-4A56-9811-26E8A89B6054}" srcOrd="0" destOrd="2" presId="urn:microsoft.com/office/officeart/2005/8/layout/chevron2"/>
    <dgm:cxn modelId="{0232ACFE-2D2A-47DA-B7E8-F47255DFEEFC}" type="presOf" srcId="{31B1F6E0-A279-4165-86E4-53BD920C9D31}" destId="{3BCB549D-15AD-49A4-A1CA-8161201AB4E4}" srcOrd="0" destOrd="0" presId="urn:microsoft.com/office/officeart/2005/8/layout/chevron2"/>
    <dgm:cxn modelId="{5778B84C-EE27-45EF-96C0-FB9C73C61F43}" srcId="{D3577C8F-0B98-4475-8F60-059B0AD02F61}" destId="{DA754FBC-8AAC-4C22-A1A1-55C56D599D65}" srcOrd="2" destOrd="0" parTransId="{71C4024D-D81F-4460-BBAB-0BE99B0458F7}" sibTransId="{D9F21F68-78D0-4FA1-AF6C-911A524284E8}"/>
    <dgm:cxn modelId="{964635AC-9EB4-41CA-A1D1-EE0732BE1566}" srcId="{EE99C283-22A3-43F1-8481-530046A6A47C}" destId="{71A72F54-9C4A-46B6-B89F-CEC763D45819}" srcOrd="0" destOrd="0" parTransId="{384E411D-FCB9-4FFE-A368-037A67436E18}" sibTransId="{0E915F9C-B311-4F7C-9F04-63E148A3952D}"/>
    <dgm:cxn modelId="{88613B67-4BBF-4DAE-93A0-17E2B710AD17}" type="presOf" srcId="{950719D5-17D8-4B4B-B5DB-43AAA19295CC}" destId="{8CD8CBAA-1712-4B1C-8F96-1FA830C9E9CE}" srcOrd="0" destOrd="0" presId="urn:microsoft.com/office/officeart/2005/8/layout/chevron2"/>
    <dgm:cxn modelId="{ABC77B5F-1DEC-45B3-81CD-05C6A976CD75}" srcId="{950719D5-17D8-4B4B-B5DB-43AAA19295CC}" destId="{D946244A-E064-4BD9-847B-91E6256CF1DB}" srcOrd="1" destOrd="0" parTransId="{C4B9269E-B3E6-4689-AD8B-2D1532F9392E}" sibTransId="{7A790B89-C89F-43A6-A058-C84D12EB9648}"/>
    <dgm:cxn modelId="{BAE7E392-E752-4495-B01F-5263A2BE16C9}" srcId="{EEFD6280-E871-45F9-9DD8-9C9BEE5AC5AE}" destId="{C0A412C4-D8EF-4E5D-8A01-3A8761B18E46}" srcOrd="0" destOrd="0" parTransId="{40DFA241-5A7B-4211-A89A-EA863F08D142}" sibTransId="{A13F9D84-C182-4AE8-A005-B03D00346F50}"/>
    <dgm:cxn modelId="{234F56B3-34F9-4273-A5E3-F28CBAE2E6EB}" srcId="{C977C1D4-BB3B-4333-9896-A1918E01E313}" destId="{BBE7810A-94CE-494B-AF11-9509710096D8}" srcOrd="0" destOrd="0" parTransId="{7E6713A5-25DC-4556-98DD-42F9DADB6E9C}" sibTransId="{1FA1F4AC-1DC9-479F-BFFD-78357DDA8DAF}"/>
    <dgm:cxn modelId="{B9199B7D-687C-4601-93A2-A666904003F8}" type="presOf" srcId="{71A72F54-9C4A-46B6-B89F-CEC763D45819}" destId="{16C2AFA2-6DF5-4349-B763-4CA14B721602}" srcOrd="0" destOrd="0" presId="urn:microsoft.com/office/officeart/2005/8/layout/chevron2"/>
    <dgm:cxn modelId="{604DE102-7B8C-4888-95F4-88A21869D829}" srcId="{CF676013-1AEF-4844-B8AF-1C5CC5009B72}" destId="{7483ED1B-E50C-434E-83FD-7616E0E1C55E}" srcOrd="1" destOrd="0" parTransId="{2AF76A97-5E4A-43F1-B09A-B3BBFB9F0D19}" sibTransId="{560CD30A-F231-4654-A0EC-F7B1E371AF8A}"/>
    <dgm:cxn modelId="{37E93FB4-6F68-4691-A96F-5D182789F215}" srcId="{EE99C283-22A3-43F1-8481-530046A6A47C}" destId="{950719D5-17D8-4B4B-B5DB-43AAA19295CC}" srcOrd="4" destOrd="0" parTransId="{4BC9AB81-0C70-4D63-B5E9-33AC8E9AD588}" sibTransId="{BD06EBA2-0844-4DCF-96FF-C105DDF76D67}"/>
    <dgm:cxn modelId="{8567318A-BD63-453D-892C-935B03C35F99}" type="presOf" srcId="{CF676013-1AEF-4844-B8AF-1C5CC5009B72}" destId="{118A0545-EDF4-4033-8F17-15F05DEE72E9}" srcOrd="0" destOrd="0" presId="urn:microsoft.com/office/officeart/2005/8/layout/chevron2"/>
    <dgm:cxn modelId="{4E648596-2154-470A-BB1A-D0353CE452DF}" type="presOf" srcId="{EE99C283-22A3-43F1-8481-530046A6A47C}" destId="{7F975629-A6EC-4D43-933A-C913C896A512}" srcOrd="0" destOrd="0" presId="urn:microsoft.com/office/officeart/2005/8/layout/chevron2"/>
    <dgm:cxn modelId="{77BEB77E-C238-43EB-B865-BCD05DF40C73}" type="presOf" srcId="{02ED2757-B950-4D3C-ABD8-B3A85687DD54}" destId="{02308191-AAA5-48A2-8046-0489417CBDB4}" srcOrd="0" destOrd="2" presId="urn:microsoft.com/office/officeart/2005/8/layout/chevron2"/>
    <dgm:cxn modelId="{6E9478D9-1E09-48D7-95EE-943503702194}" type="presOf" srcId="{0CFBE793-8D61-4F9C-99A1-6024DB7E526E}" destId="{D6E7B4E7-1A9A-4AF2-BDDB-41A44808C7D2}" srcOrd="0" destOrd="0" presId="urn:microsoft.com/office/officeart/2005/8/layout/chevron2"/>
    <dgm:cxn modelId="{302E53B2-BC55-4C01-B6B9-9CFC4680164C}" type="presOf" srcId="{7DEA83BF-DED8-43B8-98B1-0D3AE639B99D}" destId="{3A1080EA-BC2E-4A56-9811-26E8A89B6054}" srcOrd="0" destOrd="0" presId="urn:microsoft.com/office/officeart/2005/8/layout/chevron2"/>
    <dgm:cxn modelId="{CBEBA77B-AF0F-4196-9329-FF104BAADD5B}" type="presOf" srcId="{F17631AE-F6DB-4335-A864-35583D920015}" destId="{02308191-AAA5-48A2-8046-0489417CBDB4}" srcOrd="0" destOrd="0" presId="urn:microsoft.com/office/officeart/2005/8/layout/chevron2"/>
    <dgm:cxn modelId="{C86E7D43-DB1E-403B-B33F-362FA3F20080}" type="presOf" srcId="{3ACF6E3F-C8A3-44CE-81D1-A75F3DBCE2F8}" destId="{D6E7B4E7-1A9A-4AF2-BDDB-41A44808C7D2}" srcOrd="0" destOrd="2" presId="urn:microsoft.com/office/officeart/2005/8/layout/chevron2"/>
    <dgm:cxn modelId="{58B24543-6565-4324-AD18-FD78E094025E}" srcId="{950719D5-17D8-4B4B-B5DB-43AAA19295CC}" destId="{31B1F6E0-A279-4165-86E4-53BD920C9D31}" srcOrd="0" destOrd="0" parTransId="{8E37F7CF-FB20-4A0B-A7E3-DF74A54576ED}" sibTransId="{8A9794DA-E0C2-4267-80BD-67B6E57FB8BC}"/>
    <dgm:cxn modelId="{39E8E6D6-AE7B-4732-9AD3-10B5F4E0A524}" type="presOf" srcId="{F5A91729-7B01-4033-98AB-063D64CB93B9}" destId="{C33D60E0-3371-4BD8-8684-4FB5D57D0E18}" srcOrd="0" destOrd="1" presId="urn:microsoft.com/office/officeart/2005/8/layout/chevron2"/>
    <dgm:cxn modelId="{27FAEDD5-ADAC-4503-BE73-0ED91B15D000}" type="presOf" srcId="{077779AD-F485-4606-A7DA-5378459A02B3}" destId="{3A1080EA-BC2E-4A56-9811-26E8A89B6054}" srcOrd="0" destOrd="1" presId="urn:microsoft.com/office/officeart/2005/8/layout/chevron2"/>
    <dgm:cxn modelId="{741520DF-714E-4EDF-A68A-9971BB194FFA}" srcId="{71A72F54-9C4A-46B6-B89F-CEC763D45819}" destId="{02ED2757-B950-4D3C-ABD8-B3A85687DD54}" srcOrd="2" destOrd="0" parTransId="{BBDABAAF-D010-40AD-AD3B-34FCB9574070}" sibTransId="{CD5FC84F-5496-4D72-8A1F-780343AABDF7}"/>
    <dgm:cxn modelId="{1E5B2D24-C6C3-481B-A34D-3F31A02ED9C3}" type="presOf" srcId="{D946244A-E064-4BD9-847B-91E6256CF1DB}" destId="{3BCB549D-15AD-49A4-A1CA-8161201AB4E4}" srcOrd="0" destOrd="1" presId="urn:microsoft.com/office/officeart/2005/8/layout/chevron2"/>
    <dgm:cxn modelId="{4AB60A51-F913-4F42-8663-3343E9BE2111}" srcId="{EEFD6280-E871-45F9-9DD8-9C9BEE5AC5AE}" destId="{F5A91729-7B01-4033-98AB-063D64CB93B9}" srcOrd="1" destOrd="0" parTransId="{136CFE2B-9D1B-4FB1-B0BC-36C21FDEC938}" sibTransId="{F6215D5C-8EBA-4229-892E-6012781D90B8}"/>
    <dgm:cxn modelId="{2F15BAD9-E8D5-4E11-B298-D77D1578F655}" type="presOf" srcId="{D3577C8F-0B98-4475-8F60-059B0AD02F61}" destId="{98498BD7-ED39-44B3-A63F-93A4B7ED0D79}" srcOrd="0" destOrd="0" presId="urn:microsoft.com/office/officeart/2005/8/layout/chevron2"/>
    <dgm:cxn modelId="{4E9108CD-2574-435C-A9A2-E6D4B92EAE9C}" srcId="{EE99C283-22A3-43F1-8481-530046A6A47C}" destId="{C977C1D4-BB3B-4333-9896-A1918E01E313}" srcOrd="3" destOrd="0" parTransId="{9AB7C553-4DF9-4886-A8CC-92EDA78E9C16}" sibTransId="{7495794D-2428-4158-93F2-53AC2A2FCBB9}"/>
    <dgm:cxn modelId="{C9BAD4FB-D6DD-4537-B02A-DCE78069F0DF}" srcId="{D3577C8F-0B98-4475-8F60-059B0AD02F61}" destId="{077779AD-F485-4606-A7DA-5378459A02B3}" srcOrd="1" destOrd="0" parTransId="{59990787-75C0-4F3D-AC51-D7761B191B4F}" sibTransId="{39C07422-8794-4637-AE08-89CFA25E9D09}"/>
    <dgm:cxn modelId="{8C7C3E9C-1B17-469D-8F62-CD7AFE6532C3}" type="presOf" srcId="{C0A412C4-D8EF-4E5D-8A01-3A8761B18E46}" destId="{C33D60E0-3371-4BD8-8684-4FB5D57D0E18}" srcOrd="0" destOrd="0" presId="urn:microsoft.com/office/officeart/2005/8/layout/chevron2"/>
    <dgm:cxn modelId="{FBD96CB4-0CA7-421C-B49B-B42A6C2A42E4}" srcId="{71A72F54-9C4A-46B6-B89F-CEC763D45819}" destId="{F17631AE-F6DB-4335-A864-35583D920015}" srcOrd="0" destOrd="0" parTransId="{8EFFD16C-2434-4B31-B791-D706DBE73BC2}" sibTransId="{C5BD03F7-5DCB-4CA7-96D8-AD1D4F9E3BD4}"/>
    <dgm:cxn modelId="{9FBAC0AC-79C3-4A25-BAB0-664D41B78570}" type="presOf" srcId="{EEFD6280-E871-45F9-9DD8-9C9BEE5AC5AE}" destId="{8FB37083-B3B1-4D8D-8F1D-BDD1057848BE}" srcOrd="0" destOrd="0" presId="urn:microsoft.com/office/officeart/2005/8/layout/chevron2"/>
    <dgm:cxn modelId="{888E94B9-3A67-4AE0-8FFF-2839A18EC66B}" srcId="{EE99C283-22A3-43F1-8481-530046A6A47C}" destId="{D3577C8F-0B98-4475-8F60-059B0AD02F61}" srcOrd="1" destOrd="0" parTransId="{A1F2DEC1-7A8A-4342-A533-425565F7CC65}" sibTransId="{D318C0A0-69F2-4281-ACF9-D341123A4D76}"/>
    <dgm:cxn modelId="{5B0D6A2C-F482-41E4-ACEB-4F5789EE3E70}" type="presOf" srcId="{E05DC447-4772-43C3-8B78-05976FF3E053}" destId="{02308191-AAA5-48A2-8046-0489417CBDB4}" srcOrd="0" destOrd="1" presId="urn:microsoft.com/office/officeart/2005/8/layout/chevron2"/>
    <dgm:cxn modelId="{98D6CBAC-3716-467B-B438-7822BBA35869}" type="presOf" srcId="{C977C1D4-BB3B-4333-9896-A1918E01E313}" destId="{CF3FCAF5-36FE-48D2-B467-112FD8B1376E}" srcOrd="0" destOrd="0" presId="urn:microsoft.com/office/officeart/2005/8/layout/chevron2"/>
    <dgm:cxn modelId="{1B264791-D43D-4E75-978C-2579E955A0C4}" srcId="{EE99C283-22A3-43F1-8481-530046A6A47C}" destId="{EEFD6280-E871-45F9-9DD8-9C9BEE5AC5AE}" srcOrd="5" destOrd="0" parTransId="{B2AC00F9-3987-4B92-BE2C-30F00A95BE29}" sibTransId="{F9596CCC-F8A1-4230-B7AF-92CCE9F10FF0}"/>
    <dgm:cxn modelId="{FFAEC64A-E9FF-49B7-A449-39AD7AE03443}" srcId="{CF676013-1AEF-4844-B8AF-1C5CC5009B72}" destId="{3ACF6E3F-C8A3-44CE-81D1-A75F3DBCE2F8}" srcOrd="2" destOrd="0" parTransId="{E8A62658-4692-45C4-AA03-D86DC9438D2D}" sibTransId="{16F1D9AB-249A-435B-9BDD-5736F83229A0}"/>
    <dgm:cxn modelId="{68CA1045-0642-4145-A398-EC9DE30965FA}" type="presOf" srcId="{7483ED1B-E50C-434E-83FD-7616E0E1C55E}" destId="{D6E7B4E7-1A9A-4AF2-BDDB-41A44808C7D2}" srcOrd="0" destOrd="1" presId="urn:microsoft.com/office/officeart/2005/8/layout/chevron2"/>
    <dgm:cxn modelId="{EE596AE4-475C-4BE9-AD6A-55BC2BA752A0}" srcId="{71A72F54-9C4A-46B6-B89F-CEC763D45819}" destId="{E05DC447-4772-43C3-8B78-05976FF3E053}" srcOrd="1" destOrd="0" parTransId="{9BC70A3B-FCCE-4F35-8D5F-6E925175D3D7}" sibTransId="{615ADCDD-A176-4D0F-A31B-46F3DECD159E}"/>
    <dgm:cxn modelId="{5DF3ED38-2793-466D-834D-34F67A87A382}" srcId="{CF676013-1AEF-4844-B8AF-1C5CC5009B72}" destId="{0CFBE793-8D61-4F9C-99A1-6024DB7E526E}" srcOrd="0" destOrd="0" parTransId="{30ECC1CE-1EDE-4716-9282-57D18D0DF6A5}" sibTransId="{57CB4223-A17F-440B-8F66-E671357FB54B}"/>
    <dgm:cxn modelId="{F2F151A1-E9E3-4821-9024-CEEF3760D28B}" srcId="{EE99C283-22A3-43F1-8481-530046A6A47C}" destId="{CF676013-1AEF-4844-B8AF-1C5CC5009B72}" srcOrd="2" destOrd="0" parTransId="{AF140A34-FA39-41F3-96F6-00CA02850530}" sibTransId="{0B7A1A80-0C01-4094-A775-CA7F36CC893D}"/>
    <dgm:cxn modelId="{7A871854-3A39-46FD-BCEB-0659AD248259}" type="presOf" srcId="{BBE7810A-94CE-494B-AF11-9509710096D8}" destId="{6B544C02-9788-42DE-AF27-17E60D26DBB6}" srcOrd="0" destOrd="0" presId="urn:microsoft.com/office/officeart/2005/8/layout/chevron2"/>
    <dgm:cxn modelId="{0D98E8B7-8AC1-4A09-A66D-551D330FF0FF}" srcId="{D3577C8F-0B98-4475-8F60-059B0AD02F61}" destId="{7DEA83BF-DED8-43B8-98B1-0D3AE639B99D}" srcOrd="0" destOrd="0" parTransId="{55E31124-D86F-4FBA-8A3E-FF26F4433703}" sibTransId="{F068291B-20B0-43F5-9496-59E307B74BC5}"/>
    <dgm:cxn modelId="{5AC33C1F-4E2E-46ED-BABD-27AD3B4B2D60}" type="presParOf" srcId="{7F975629-A6EC-4D43-933A-C913C896A512}" destId="{489F2ECE-BA47-4912-B40B-8B2EC385DFC7}" srcOrd="0" destOrd="0" presId="urn:microsoft.com/office/officeart/2005/8/layout/chevron2"/>
    <dgm:cxn modelId="{F6149548-6B3F-42C6-A1B3-39F016050FB2}" type="presParOf" srcId="{489F2ECE-BA47-4912-B40B-8B2EC385DFC7}" destId="{16C2AFA2-6DF5-4349-B763-4CA14B721602}" srcOrd="0" destOrd="0" presId="urn:microsoft.com/office/officeart/2005/8/layout/chevron2"/>
    <dgm:cxn modelId="{D75D08C1-5BCC-41C2-91AF-EF6142EE7A66}" type="presParOf" srcId="{489F2ECE-BA47-4912-B40B-8B2EC385DFC7}" destId="{02308191-AAA5-48A2-8046-0489417CBDB4}" srcOrd="1" destOrd="0" presId="urn:microsoft.com/office/officeart/2005/8/layout/chevron2"/>
    <dgm:cxn modelId="{AAC355D1-BC4E-460F-8CCD-A2A9CEFDCB81}" type="presParOf" srcId="{7F975629-A6EC-4D43-933A-C913C896A512}" destId="{8DF0E213-FEF8-40DE-960B-901B94F9F001}" srcOrd="1" destOrd="0" presId="urn:microsoft.com/office/officeart/2005/8/layout/chevron2"/>
    <dgm:cxn modelId="{8CEA3AE0-C204-4812-9DAB-46C925E40391}" type="presParOf" srcId="{7F975629-A6EC-4D43-933A-C913C896A512}" destId="{80327E58-947E-4F9B-B7CC-8D3423986DAC}" srcOrd="2" destOrd="0" presId="urn:microsoft.com/office/officeart/2005/8/layout/chevron2"/>
    <dgm:cxn modelId="{8939D0D5-13D3-4C78-AA26-23392BD5FA33}" type="presParOf" srcId="{80327E58-947E-4F9B-B7CC-8D3423986DAC}" destId="{98498BD7-ED39-44B3-A63F-93A4B7ED0D79}" srcOrd="0" destOrd="0" presId="urn:microsoft.com/office/officeart/2005/8/layout/chevron2"/>
    <dgm:cxn modelId="{DA24B902-D6A3-4824-A657-C05D53F6B9BE}" type="presParOf" srcId="{80327E58-947E-4F9B-B7CC-8D3423986DAC}" destId="{3A1080EA-BC2E-4A56-9811-26E8A89B6054}" srcOrd="1" destOrd="0" presId="urn:microsoft.com/office/officeart/2005/8/layout/chevron2"/>
    <dgm:cxn modelId="{D7BA38AA-AF2C-42AA-ACB5-9B5566375017}" type="presParOf" srcId="{7F975629-A6EC-4D43-933A-C913C896A512}" destId="{696B2699-2A6A-48A4-9BEC-3E07FD1C6A8F}" srcOrd="3" destOrd="0" presId="urn:microsoft.com/office/officeart/2005/8/layout/chevron2"/>
    <dgm:cxn modelId="{957C7C25-B828-411F-8EE9-B6DECD040381}" type="presParOf" srcId="{7F975629-A6EC-4D43-933A-C913C896A512}" destId="{2672D426-B47D-4163-83B2-20AC15C9D206}" srcOrd="4" destOrd="0" presId="urn:microsoft.com/office/officeart/2005/8/layout/chevron2"/>
    <dgm:cxn modelId="{1C996243-22D8-424D-AB81-26C69B33B4BF}" type="presParOf" srcId="{2672D426-B47D-4163-83B2-20AC15C9D206}" destId="{118A0545-EDF4-4033-8F17-15F05DEE72E9}" srcOrd="0" destOrd="0" presId="urn:microsoft.com/office/officeart/2005/8/layout/chevron2"/>
    <dgm:cxn modelId="{AB69B1DD-F1CB-4D92-8604-BDBDFDCE08AB}" type="presParOf" srcId="{2672D426-B47D-4163-83B2-20AC15C9D206}" destId="{D6E7B4E7-1A9A-4AF2-BDDB-41A44808C7D2}" srcOrd="1" destOrd="0" presId="urn:microsoft.com/office/officeart/2005/8/layout/chevron2"/>
    <dgm:cxn modelId="{108912B0-5927-4442-9296-0E0BE63A3B46}" type="presParOf" srcId="{7F975629-A6EC-4D43-933A-C913C896A512}" destId="{884AEACB-AB23-4A56-B9EC-B055AE9241A9}" srcOrd="5" destOrd="0" presId="urn:microsoft.com/office/officeart/2005/8/layout/chevron2"/>
    <dgm:cxn modelId="{F0783F2C-0B30-4D7A-8942-DACA955DF054}" type="presParOf" srcId="{7F975629-A6EC-4D43-933A-C913C896A512}" destId="{4355123D-1CC4-4DD0-82AB-303F1E24D58B}" srcOrd="6" destOrd="0" presId="urn:microsoft.com/office/officeart/2005/8/layout/chevron2"/>
    <dgm:cxn modelId="{22233C78-9308-4FBB-B945-9EF1888523A4}" type="presParOf" srcId="{4355123D-1CC4-4DD0-82AB-303F1E24D58B}" destId="{CF3FCAF5-36FE-48D2-B467-112FD8B1376E}" srcOrd="0" destOrd="0" presId="urn:microsoft.com/office/officeart/2005/8/layout/chevron2"/>
    <dgm:cxn modelId="{8F980B15-715B-4BD2-A192-DA07306C7A98}" type="presParOf" srcId="{4355123D-1CC4-4DD0-82AB-303F1E24D58B}" destId="{6B544C02-9788-42DE-AF27-17E60D26DBB6}" srcOrd="1" destOrd="0" presId="urn:microsoft.com/office/officeart/2005/8/layout/chevron2"/>
    <dgm:cxn modelId="{4DB75DB9-8DE9-49C2-9179-42E59396875D}" type="presParOf" srcId="{7F975629-A6EC-4D43-933A-C913C896A512}" destId="{2A70FF40-A317-44DF-ADD3-F1796CB286FD}" srcOrd="7" destOrd="0" presId="urn:microsoft.com/office/officeart/2005/8/layout/chevron2"/>
    <dgm:cxn modelId="{DA78939F-D9BA-4E5C-A5C6-CC49F28847CD}" type="presParOf" srcId="{7F975629-A6EC-4D43-933A-C913C896A512}" destId="{8AF6B221-9DDC-4B1A-8923-01CB01C69926}" srcOrd="8" destOrd="0" presId="urn:microsoft.com/office/officeart/2005/8/layout/chevron2"/>
    <dgm:cxn modelId="{6145391A-792E-4256-8A16-8693B7026D72}" type="presParOf" srcId="{8AF6B221-9DDC-4B1A-8923-01CB01C69926}" destId="{8CD8CBAA-1712-4B1C-8F96-1FA830C9E9CE}" srcOrd="0" destOrd="0" presId="urn:microsoft.com/office/officeart/2005/8/layout/chevron2"/>
    <dgm:cxn modelId="{ED8BBC89-4845-4E2C-AA7F-9D25BD03FBE9}" type="presParOf" srcId="{8AF6B221-9DDC-4B1A-8923-01CB01C69926}" destId="{3BCB549D-15AD-49A4-A1CA-8161201AB4E4}" srcOrd="1" destOrd="0" presId="urn:microsoft.com/office/officeart/2005/8/layout/chevron2"/>
    <dgm:cxn modelId="{D0DC91B5-4043-445B-98C3-48FAEAA4166A}" type="presParOf" srcId="{7F975629-A6EC-4D43-933A-C913C896A512}" destId="{4D816D58-8A29-4175-AD28-DF44B0FB569C}" srcOrd="9" destOrd="0" presId="urn:microsoft.com/office/officeart/2005/8/layout/chevron2"/>
    <dgm:cxn modelId="{B1BF707D-3ED4-4986-944D-DAEE56AFE82D}" type="presParOf" srcId="{7F975629-A6EC-4D43-933A-C913C896A512}" destId="{9714D093-0D57-40AF-B486-ECA887BDFBA7}" srcOrd="10" destOrd="0" presId="urn:microsoft.com/office/officeart/2005/8/layout/chevron2"/>
    <dgm:cxn modelId="{D24FD0BB-A102-4189-B8B3-85F39EB7848A}" type="presParOf" srcId="{9714D093-0D57-40AF-B486-ECA887BDFBA7}" destId="{8FB37083-B3B1-4D8D-8F1D-BDD1057848BE}" srcOrd="0" destOrd="0" presId="urn:microsoft.com/office/officeart/2005/8/layout/chevron2"/>
    <dgm:cxn modelId="{5E7D5BDC-896E-4F1F-8782-B7D9321C0EBD}" type="presParOf" srcId="{9714D093-0D57-40AF-B486-ECA887BDFBA7}" destId="{C33D60E0-3371-4BD8-8684-4FB5D57D0E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2AFA2-6DF5-4349-B763-4CA14B721602}">
      <dsp:nvSpPr>
        <dsp:cNvPr id="0" name=""/>
        <dsp:cNvSpPr/>
      </dsp:nvSpPr>
      <dsp:spPr>
        <a:xfrm rot="5400000">
          <a:off x="-179981" y="180978"/>
          <a:ext cx="1199875" cy="839912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SEP</a:t>
          </a:r>
          <a:endParaRPr lang="en-US" sz="2300" kern="1200" dirty="0"/>
        </a:p>
      </dsp:txBody>
      <dsp:txXfrm rot="-5400000">
        <a:off x="1" y="420952"/>
        <a:ext cx="839912" cy="359963"/>
      </dsp:txXfrm>
    </dsp:sp>
    <dsp:sp modelId="{02308191-AAA5-48A2-8046-0489417CBDB4}">
      <dsp:nvSpPr>
        <dsp:cNvPr id="0" name=""/>
        <dsp:cNvSpPr/>
      </dsp:nvSpPr>
      <dsp:spPr>
        <a:xfrm rot="5400000">
          <a:off x="4496489" y="-3655579"/>
          <a:ext cx="779918" cy="80930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Consideration of 3-year curriculum review cycle policy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Consideration of annual evaluation report policy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Assignment of course and clerkship review 3-person teams</a:t>
          </a:r>
          <a:endParaRPr lang="en-US" sz="1200" kern="1200" dirty="0"/>
        </a:p>
      </dsp:txBody>
      <dsp:txXfrm rot="-5400000">
        <a:off x="839912" y="39070"/>
        <a:ext cx="8055000" cy="703774"/>
      </dsp:txXfrm>
    </dsp:sp>
    <dsp:sp modelId="{98498BD7-ED39-44B3-A63F-93A4B7ED0D79}">
      <dsp:nvSpPr>
        <dsp:cNvPr id="0" name=""/>
        <dsp:cNvSpPr/>
      </dsp:nvSpPr>
      <dsp:spPr>
        <a:xfrm rot="5400000">
          <a:off x="-179981" y="1285252"/>
          <a:ext cx="1199875" cy="839912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OCT</a:t>
          </a:r>
          <a:endParaRPr lang="en-US" sz="2300" kern="1200" dirty="0"/>
        </a:p>
      </dsp:txBody>
      <dsp:txXfrm rot="-5400000">
        <a:off x="1" y="1525226"/>
        <a:ext cx="839912" cy="359963"/>
      </dsp:txXfrm>
    </dsp:sp>
    <dsp:sp modelId="{3A1080EA-BC2E-4A56-9811-26E8A89B6054}">
      <dsp:nvSpPr>
        <dsp:cNvPr id="0" name=""/>
        <dsp:cNvSpPr/>
      </dsp:nvSpPr>
      <dsp:spPr>
        <a:xfrm rot="5400000">
          <a:off x="4496489" y="-2551305"/>
          <a:ext cx="779918" cy="80930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Confirm that course and clerkship teams are active/on-task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Discussion of “curriculum as a whole” review in the context of the PGOs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Assignment of PGO review teams (all at regular meeting, </a:t>
          </a:r>
          <a:r>
            <a:rPr lang="en-US" sz="1200" b="1" u="sng" kern="1200" dirty="0" smtClean="0"/>
            <a:t>10/10/16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 rot="-5400000">
        <a:off x="839912" y="1143344"/>
        <a:ext cx="8055000" cy="703774"/>
      </dsp:txXfrm>
    </dsp:sp>
    <dsp:sp modelId="{118A0545-EDF4-4033-8F17-15F05DEE72E9}">
      <dsp:nvSpPr>
        <dsp:cNvPr id="0" name=""/>
        <dsp:cNvSpPr/>
      </dsp:nvSpPr>
      <dsp:spPr>
        <a:xfrm rot="5400000">
          <a:off x="-179981" y="2389526"/>
          <a:ext cx="1199875" cy="839912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NOV</a:t>
          </a:r>
          <a:endParaRPr lang="en-US" sz="2300" kern="1200" dirty="0"/>
        </a:p>
      </dsp:txBody>
      <dsp:txXfrm rot="-5400000">
        <a:off x="1" y="2629500"/>
        <a:ext cx="839912" cy="359963"/>
      </dsp:txXfrm>
    </dsp:sp>
    <dsp:sp modelId="{D6E7B4E7-1A9A-4AF2-BDDB-41A44808C7D2}">
      <dsp:nvSpPr>
        <dsp:cNvPr id="0" name=""/>
        <dsp:cNvSpPr/>
      </dsp:nvSpPr>
      <dsp:spPr>
        <a:xfrm rot="5400000">
          <a:off x="4496489" y="-1447031"/>
          <a:ext cx="779918" cy="80930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Course and clerkship reports </a:t>
          </a:r>
          <a:r>
            <a:rPr lang="en-US" sz="1200" b="1" u="sng" kern="1200" dirty="0" smtClean="0"/>
            <a:t>11/7/16</a:t>
          </a:r>
          <a:r>
            <a:rPr lang="en-US" sz="1200" b="0" u="none" kern="1200" dirty="0" smtClean="0"/>
            <a:t>, </a:t>
          </a:r>
          <a:r>
            <a:rPr lang="en-US" sz="1200" b="1" u="sng" kern="1200" dirty="0" smtClean="0"/>
            <a:t>12/5/16</a:t>
          </a:r>
          <a:r>
            <a:rPr lang="en-US" sz="1200" b="0" u="none" kern="1200" dirty="0" smtClean="0"/>
            <a:t> (special meeting)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Further clarification of “curriculum as a whole” review (expected products, outcome tracking)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Distribution of PGO course/clerkship and assessment linkages</a:t>
          </a:r>
          <a:endParaRPr lang="en-US" sz="1200" kern="1200" dirty="0"/>
        </a:p>
      </dsp:txBody>
      <dsp:txXfrm rot="-5400000">
        <a:off x="839912" y="2247618"/>
        <a:ext cx="8055000" cy="703774"/>
      </dsp:txXfrm>
    </dsp:sp>
    <dsp:sp modelId="{CF3FCAF5-36FE-48D2-B467-112FD8B1376E}">
      <dsp:nvSpPr>
        <dsp:cNvPr id="0" name=""/>
        <dsp:cNvSpPr/>
      </dsp:nvSpPr>
      <dsp:spPr>
        <a:xfrm rot="5400000">
          <a:off x="-179981" y="3493800"/>
          <a:ext cx="1199875" cy="839912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DEC</a:t>
          </a:r>
          <a:endParaRPr lang="en-US" sz="2300" kern="1200" dirty="0"/>
        </a:p>
      </dsp:txBody>
      <dsp:txXfrm rot="-5400000">
        <a:off x="1" y="3733774"/>
        <a:ext cx="839912" cy="359963"/>
      </dsp:txXfrm>
    </dsp:sp>
    <dsp:sp modelId="{6B544C02-9788-42DE-AF27-17E60D26DBB6}">
      <dsp:nvSpPr>
        <dsp:cNvPr id="0" name=""/>
        <dsp:cNvSpPr/>
      </dsp:nvSpPr>
      <dsp:spPr>
        <a:xfrm rot="5400000">
          <a:off x="4496489" y="-342757"/>
          <a:ext cx="779918" cy="80930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Regular meeting, </a:t>
          </a:r>
          <a:r>
            <a:rPr lang="en-US" sz="1200" b="1" u="sng" kern="1200" dirty="0" smtClean="0"/>
            <a:t>12/12/16</a:t>
          </a:r>
          <a:r>
            <a:rPr lang="en-US" sz="1200" kern="1200" dirty="0" smtClean="0"/>
            <a:t>: Knowledge for practice (2.1-2.6), and personal and professional development (8.1-8.5) -- Presenters: Blunk/Perry/Piskurich &amp; Pfarr/Janssen/Padilla</a:t>
          </a:r>
          <a:endParaRPr lang="en-US" sz="1200" kern="1200" dirty="0"/>
        </a:p>
      </dsp:txBody>
      <dsp:txXfrm rot="-5400000">
        <a:off x="839912" y="3351892"/>
        <a:ext cx="8055000" cy="703774"/>
      </dsp:txXfrm>
    </dsp:sp>
    <dsp:sp modelId="{8CD8CBAA-1712-4B1C-8F96-1FA830C9E9CE}">
      <dsp:nvSpPr>
        <dsp:cNvPr id="0" name=""/>
        <dsp:cNvSpPr/>
      </dsp:nvSpPr>
      <dsp:spPr>
        <a:xfrm rot="5400000">
          <a:off x="-179981" y="4598074"/>
          <a:ext cx="1199875" cy="839912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JAN</a:t>
          </a:r>
          <a:endParaRPr lang="en-US" sz="2300" kern="1200" dirty="0"/>
        </a:p>
      </dsp:txBody>
      <dsp:txXfrm rot="-5400000">
        <a:off x="1" y="4838048"/>
        <a:ext cx="839912" cy="359963"/>
      </dsp:txXfrm>
    </dsp:sp>
    <dsp:sp modelId="{3BCB549D-15AD-49A4-A1CA-8161201AB4E4}">
      <dsp:nvSpPr>
        <dsp:cNvPr id="0" name=""/>
        <dsp:cNvSpPr/>
      </dsp:nvSpPr>
      <dsp:spPr>
        <a:xfrm rot="5400000">
          <a:off x="4496489" y="761516"/>
          <a:ext cx="779918" cy="80930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0" rIns="762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Regular meeting, </a:t>
          </a:r>
          <a:r>
            <a:rPr lang="en-US" sz="1200" b="1" u="sng" kern="1200" dirty="0" smtClean="0"/>
            <a:t>1/9/17</a:t>
          </a:r>
          <a:r>
            <a:rPr lang="en-US" sz="1200" kern="1200" dirty="0" smtClean="0"/>
            <a:t>: Patient care (1.1-1.9), and  interprofessional collaboration (7.1-7.4) – Presenters: Cashin/Gest/Uga &amp; Francis/Cervantes/Kassar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Special meeting, </a:t>
          </a:r>
          <a:r>
            <a:rPr lang="en-US" sz="1200" b="1" i="0" u="sng" kern="1200" dirty="0" smtClean="0"/>
            <a:t>1/30/17</a:t>
          </a:r>
          <a:r>
            <a:rPr lang="en-US" sz="1200" kern="1200" dirty="0" smtClean="0"/>
            <a:t>: Practice-based learning and improvement (3.1-3.5), and professionalism (5.1-5.7) – Presenters: Blunk/Perry/Piskurich &amp; Pfarr/Janssen/Padilla</a:t>
          </a:r>
          <a:endParaRPr lang="en-US" sz="1200" kern="1200" dirty="0"/>
        </a:p>
      </dsp:txBody>
      <dsp:txXfrm rot="-5400000">
        <a:off x="839912" y="4456165"/>
        <a:ext cx="8055000" cy="703774"/>
      </dsp:txXfrm>
    </dsp:sp>
    <dsp:sp modelId="{8FB37083-B3B1-4D8D-8F1D-BDD1057848BE}">
      <dsp:nvSpPr>
        <dsp:cNvPr id="0" name=""/>
        <dsp:cNvSpPr/>
      </dsp:nvSpPr>
      <dsp:spPr>
        <a:xfrm rot="5400000">
          <a:off x="-171842" y="5703346"/>
          <a:ext cx="1199875" cy="839912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FEB</a:t>
          </a:r>
          <a:endParaRPr lang="en-US" sz="2300" kern="1200" dirty="0"/>
        </a:p>
      </dsp:txBody>
      <dsp:txXfrm rot="-5400000">
        <a:off x="8140" y="5943320"/>
        <a:ext cx="839912" cy="359963"/>
      </dsp:txXfrm>
    </dsp:sp>
    <dsp:sp modelId="{C33D60E0-3371-4BD8-8684-4FB5D57D0E18}">
      <dsp:nvSpPr>
        <dsp:cNvPr id="0" name=""/>
        <dsp:cNvSpPr/>
      </dsp:nvSpPr>
      <dsp:spPr>
        <a:xfrm rot="5400000">
          <a:off x="4496489" y="1865790"/>
          <a:ext cx="779918" cy="80930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Regular meeting, </a:t>
          </a:r>
          <a:r>
            <a:rPr lang="en-US" sz="1200" b="1" u="sng" kern="1200" dirty="0" smtClean="0"/>
            <a:t>2/13/17</a:t>
          </a:r>
          <a:r>
            <a:rPr lang="en-US" sz="1200" kern="1200" dirty="0" smtClean="0"/>
            <a:t>: Systems-based practice (6.1-6.4), and interpersonal and communication skills (4.1-4.4) – Presenters: Francis/Cervantes/Kassar &amp; Cashin/Gest/Uga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Any remaining ‘catch-up’ tasks, and review of outcomes and tracking plan -- </a:t>
          </a:r>
          <a:r>
            <a:rPr lang="en-US" sz="1200" b="1" u="sng" kern="1200" dirty="0" smtClean="0"/>
            <a:t>special meeting(s) if necessary</a:t>
          </a:r>
          <a:endParaRPr lang="en-US" sz="1200" kern="1200" dirty="0"/>
        </a:p>
      </dsp:txBody>
      <dsp:txXfrm rot="-5400000">
        <a:off x="839912" y="5560439"/>
        <a:ext cx="8055000" cy="703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7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9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0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7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5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9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8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8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2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9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BB54-E288-46BE-B659-D4B428A8EE67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681E-4B0A-462D-B3A4-03C1F894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9184295"/>
              </p:ext>
            </p:extLst>
          </p:nvPr>
        </p:nvGraphicFramePr>
        <p:xfrm>
          <a:off x="109415" y="78154"/>
          <a:ext cx="8932985" cy="6723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10805" y="6432062"/>
            <a:ext cx="5522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Proposal for AY2016-17 CEPC Curriculum Reviews </a:t>
            </a:r>
            <a:r>
              <a:rPr lang="en-US" sz="800" b="1" dirty="0" smtClean="0"/>
              <a:t>v.RDB22SEP16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213122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838443"/>
          </a:xfrm>
        </p:spPr>
        <p:txBody>
          <a:bodyPr/>
          <a:lstStyle/>
          <a:p>
            <a:pPr algn="ctr"/>
            <a:r>
              <a:rPr lang="en-US" dirty="0" smtClean="0"/>
              <a:t>Course/Clerkship Review Teams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56045"/>
              </p:ext>
            </p:extLst>
          </p:nvPr>
        </p:nvGraphicFramePr>
        <p:xfrm>
          <a:off x="1428861" y="925217"/>
          <a:ext cx="6286278" cy="5473998"/>
        </p:xfrm>
        <a:graphic>
          <a:graphicData uri="http://schemas.openxmlformats.org/drawingml/2006/table">
            <a:tbl>
              <a:tblPr firstRow="1" firstCol="1" bandRow="1"/>
              <a:tblGrid>
                <a:gridCol w="1880088"/>
                <a:gridCol w="1774093"/>
                <a:gridCol w="2632097"/>
              </a:tblGrid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COURSE/CLERKSHIP: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MEMBERS: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0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IM-PSYCH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PADILLA,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KASSAR,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60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OB/GYN-PEDI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UGA, PFARR, CASHIN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60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+ SUB-I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SURG-FM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BLUNK,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CERVANTES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FRANCIS-MK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60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SPM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PERRY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UGA,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PFARR, ^HOGG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*WOODS </a:t>
                      </a:r>
                      <a:endParaRPr lang="en-US" sz="16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 SKILLS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PADILLA, CASHIN,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*HTAY,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BLUNK</a:t>
                      </a:r>
                      <a:endParaRPr lang="en-US" sz="16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COLLOQUIUM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^LACY,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PERRY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SARP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KASSAR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^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FRANCIS-MN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ICE/PICE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CERVANTES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FRANCIS-MK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5108" y="6436346"/>
            <a:ext cx="7713784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*Not a member of the CEPC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(special 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thanks for their service</a:t>
            </a: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^Ex Officio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99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Course/Clerkship Review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9" y="1086338"/>
            <a:ext cx="8596922" cy="57716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Process:</a:t>
            </a:r>
          </a:p>
          <a:p>
            <a:pPr lvl="1"/>
            <a:r>
              <a:rPr lang="en-US" sz="1900" dirty="0">
                <a:solidFill>
                  <a:prstClr val="black"/>
                </a:solidFill>
              </a:rPr>
              <a:t>Evaluations to be based on:</a:t>
            </a:r>
          </a:p>
          <a:p>
            <a:pPr lvl="2"/>
            <a:r>
              <a:rPr lang="en-US" sz="1600" dirty="0" smtClean="0">
                <a:solidFill>
                  <a:prstClr val="black"/>
                </a:solidFill>
              </a:rPr>
              <a:t>The Course/clerkship syllabi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The Annual Program Evaluation </a:t>
            </a:r>
            <a:r>
              <a:rPr lang="en-US" sz="1600" dirty="0" smtClean="0">
                <a:solidFill>
                  <a:prstClr val="black"/>
                </a:solidFill>
              </a:rPr>
              <a:t>Report</a:t>
            </a:r>
          </a:p>
          <a:p>
            <a:pPr lvl="2"/>
            <a:r>
              <a:rPr lang="en-US" sz="1600" dirty="0" smtClean="0">
                <a:solidFill>
                  <a:prstClr val="black"/>
                </a:solidFill>
              </a:rPr>
              <a:t>Course/clerkship </a:t>
            </a:r>
            <a:r>
              <a:rPr lang="en-US" sz="1600" dirty="0">
                <a:solidFill>
                  <a:prstClr val="black"/>
                </a:solidFill>
              </a:rPr>
              <a:t>reviews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Reports regarding objective and assessment linkages as collated by Dr. </a:t>
            </a:r>
            <a:r>
              <a:rPr lang="en-US" sz="1600" dirty="0" err="1">
                <a:solidFill>
                  <a:prstClr val="black"/>
                </a:solidFill>
              </a:rPr>
              <a:t>Lacy’s</a:t>
            </a:r>
            <a:r>
              <a:rPr lang="en-US" sz="1600" dirty="0">
                <a:solidFill>
                  <a:prstClr val="black"/>
                </a:solidFill>
              </a:rPr>
              <a:t> office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Other data as available and identified by the </a:t>
            </a:r>
            <a:r>
              <a:rPr lang="en-US" sz="1600" dirty="0" smtClean="0">
                <a:solidFill>
                  <a:prstClr val="black"/>
                </a:solidFill>
              </a:rPr>
              <a:t>teams </a:t>
            </a:r>
            <a:r>
              <a:rPr lang="en-US" sz="1600" dirty="0">
                <a:solidFill>
                  <a:prstClr val="black"/>
                </a:solidFill>
              </a:rPr>
              <a:t>or the OME</a:t>
            </a:r>
          </a:p>
          <a:p>
            <a:pPr lvl="1"/>
            <a:r>
              <a:rPr lang="en-US" sz="1900" dirty="0">
                <a:solidFill>
                  <a:prstClr val="black"/>
                </a:solidFill>
              </a:rPr>
              <a:t>Review teams to perform a structured analysis based on the following questions (each member to perform an independent review, followed by team discussion and generation of a consensus report</a:t>
            </a:r>
            <a:r>
              <a:rPr lang="en-US" sz="1900" dirty="0" smtClean="0">
                <a:solidFill>
                  <a:prstClr val="black"/>
                </a:solidFill>
              </a:rPr>
              <a:t>):</a:t>
            </a:r>
          </a:p>
          <a:p>
            <a:pPr lvl="2"/>
            <a:r>
              <a:rPr lang="en-US" sz="1500" b="1" dirty="0" smtClean="0">
                <a:solidFill>
                  <a:prstClr val="black"/>
                </a:solidFill>
              </a:rPr>
              <a:t>Does the course/clerkship content (the learning objectives and instructional methods) fulfill the course goals/objectives as stated in the syllabus?</a:t>
            </a:r>
          </a:p>
          <a:p>
            <a:pPr lvl="2"/>
            <a:r>
              <a:rPr lang="en-US" sz="1500" b="1" dirty="0">
                <a:solidFill>
                  <a:prstClr val="black"/>
                </a:solidFill>
              </a:rPr>
              <a:t>Does the </a:t>
            </a:r>
            <a:r>
              <a:rPr lang="en-US" sz="1500" b="1" dirty="0" smtClean="0">
                <a:solidFill>
                  <a:prstClr val="black"/>
                </a:solidFill>
              </a:rPr>
              <a:t>student assessment plan (formative and summative) fulfill </a:t>
            </a:r>
            <a:r>
              <a:rPr lang="en-US" sz="1500" b="1" dirty="0">
                <a:solidFill>
                  <a:prstClr val="black"/>
                </a:solidFill>
              </a:rPr>
              <a:t>the </a:t>
            </a:r>
            <a:r>
              <a:rPr lang="en-US" sz="1500" b="1" dirty="0" smtClean="0">
                <a:solidFill>
                  <a:prstClr val="black"/>
                </a:solidFill>
              </a:rPr>
              <a:t>course/clerkship </a:t>
            </a:r>
            <a:r>
              <a:rPr lang="en-US" sz="1500" b="1" dirty="0">
                <a:solidFill>
                  <a:prstClr val="black"/>
                </a:solidFill>
              </a:rPr>
              <a:t>goals/objectives as stated in the syllabus</a:t>
            </a:r>
            <a:r>
              <a:rPr lang="en-US" sz="1500" b="1" dirty="0" smtClean="0">
                <a:solidFill>
                  <a:prstClr val="black"/>
                </a:solidFill>
              </a:rPr>
              <a:t>? Are assessments performed – and outcomes reported – in a timely manner (consistent with educational program policy)?</a:t>
            </a:r>
          </a:p>
          <a:p>
            <a:pPr lvl="2"/>
            <a:r>
              <a:rPr lang="en-US" sz="1500" b="1" dirty="0">
                <a:solidFill>
                  <a:prstClr val="black"/>
                </a:solidFill>
              </a:rPr>
              <a:t>W</a:t>
            </a:r>
            <a:r>
              <a:rPr lang="en-US" sz="1500" b="1" dirty="0" smtClean="0">
                <a:solidFill>
                  <a:prstClr val="black"/>
                </a:solidFill>
              </a:rPr>
              <a:t>ould the course director know if a student had substantial deficiencies in any of the course/clerkship content domains or major components? If so, how, and by what point?</a:t>
            </a:r>
          </a:p>
          <a:p>
            <a:pPr lvl="2"/>
            <a:r>
              <a:rPr lang="en-US" sz="1500" b="1" dirty="0" smtClean="0">
                <a:solidFill>
                  <a:prstClr val="black"/>
                </a:solidFill>
              </a:rPr>
              <a:t>At the point that student deficiencies in a course/clerkship content domain or major component can be identified, are there sufficient mechanisms for remediation that allow the student to remain ‘on track’?</a:t>
            </a:r>
          </a:p>
          <a:p>
            <a:pPr lvl="2"/>
            <a:r>
              <a:rPr lang="en-US" sz="1500" b="1" dirty="0" smtClean="0">
                <a:solidFill>
                  <a:prstClr val="black"/>
                </a:solidFill>
              </a:rPr>
              <a:t>Would </a:t>
            </a:r>
            <a:r>
              <a:rPr lang="en-US" sz="1500" b="1" dirty="0">
                <a:solidFill>
                  <a:prstClr val="black"/>
                </a:solidFill>
              </a:rPr>
              <a:t>it be possible for a student to </a:t>
            </a:r>
            <a:r>
              <a:rPr lang="en-US" sz="1500" b="1" dirty="0" smtClean="0">
                <a:solidFill>
                  <a:prstClr val="black"/>
                </a:solidFill>
              </a:rPr>
              <a:t>pass the course/clerkship with substantial deficiencies </a:t>
            </a:r>
            <a:r>
              <a:rPr lang="en-US" sz="1500" b="1" dirty="0">
                <a:solidFill>
                  <a:prstClr val="black"/>
                </a:solidFill>
              </a:rPr>
              <a:t>in any of the </a:t>
            </a:r>
            <a:r>
              <a:rPr lang="en-US" sz="1500" b="1" dirty="0" smtClean="0">
                <a:solidFill>
                  <a:prstClr val="black"/>
                </a:solidFill>
              </a:rPr>
              <a:t>course/clerkship content domains or major components?</a:t>
            </a:r>
          </a:p>
          <a:p>
            <a:pPr lvl="2"/>
            <a:r>
              <a:rPr lang="en-US" sz="1500" b="1" dirty="0" smtClean="0">
                <a:solidFill>
                  <a:prstClr val="black"/>
                </a:solidFill>
              </a:rPr>
              <a:t>Are the program outcomes associated with </a:t>
            </a:r>
            <a:r>
              <a:rPr lang="en-US" sz="1500" b="1" dirty="0">
                <a:solidFill>
                  <a:prstClr val="black"/>
                </a:solidFill>
              </a:rPr>
              <a:t>the course/clerkship </a:t>
            </a:r>
            <a:r>
              <a:rPr lang="en-US" sz="1500" b="1" dirty="0" smtClean="0">
                <a:solidFill>
                  <a:prstClr val="black"/>
                </a:solidFill>
              </a:rPr>
              <a:t>goals/objectives at or exceeding national </a:t>
            </a:r>
            <a:r>
              <a:rPr lang="en-US" sz="1500" b="1" dirty="0">
                <a:solidFill>
                  <a:prstClr val="black"/>
                </a:solidFill>
              </a:rPr>
              <a:t>or otherwise standardized </a:t>
            </a:r>
            <a:r>
              <a:rPr lang="en-US" sz="1500" b="1" dirty="0" smtClean="0">
                <a:solidFill>
                  <a:prstClr val="black"/>
                </a:solidFill>
              </a:rPr>
              <a:t>benchmarks for student achievement? </a:t>
            </a:r>
            <a:r>
              <a:rPr lang="en-US" sz="1500" b="1" dirty="0">
                <a:solidFill>
                  <a:prstClr val="black"/>
                </a:solidFill>
              </a:rPr>
              <a:t>A</a:t>
            </a:r>
            <a:r>
              <a:rPr lang="en-US" sz="1500" b="1" dirty="0" smtClean="0">
                <a:solidFill>
                  <a:prstClr val="black"/>
                </a:solidFill>
              </a:rPr>
              <a:t>re there apparent course/clerkship factors potentially contributing to either exceptional or less-than-hoped-for program performance?</a:t>
            </a:r>
            <a:endParaRPr lang="en-US" sz="1500" b="1" dirty="0">
              <a:solidFill>
                <a:prstClr val="black"/>
              </a:solidFill>
            </a:endParaRPr>
          </a:p>
          <a:p>
            <a:pPr lvl="1"/>
            <a:r>
              <a:rPr lang="en-US" sz="1900" dirty="0" smtClean="0">
                <a:solidFill>
                  <a:prstClr val="black"/>
                </a:solidFill>
              </a:rPr>
              <a:t>As </a:t>
            </a:r>
            <a:r>
              <a:rPr lang="en-US" sz="1900" dirty="0">
                <a:solidFill>
                  <a:prstClr val="black"/>
                </a:solidFill>
              </a:rPr>
              <a:t>a team, identify and prioritize </a:t>
            </a:r>
            <a:r>
              <a:rPr lang="en-US" sz="1900" dirty="0" smtClean="0">
                <a:solidFill>
                  <a:prstClr val="black"/>
                </a:solidFill>
              </a:rPr>
              <a:t>course/clerkship strengths and weaknesses.</a:t>
            </a:r>
            <a:endParaRPr lang="en-US" sz="1900" dirty="0">
              <a:solidFill>
                <a:prstClr val="black"/>
              </a:solidFill>
            </a:endParaRPr>
          </a:p>
          <a:p>
            <a:pPr lvl="1"/>
            <a:r>
              <a:rPr lang="en-US" sz="1900" dirty="0">
                <a:solidFill>
                  <a:prstClr val="black"/>
                </a:solidFill>
              </a:rPr>
              <a:t>Provide recommendations for improvement and tracking of identified weaknesses (think CQI…plan-do-study-act cycles</a:t>
            </a:r>
            <a:r>
              <a:rPr lang="en-US" sz="1900" dirty="0" smtClean="0">
                <a:solidFill>
                  <a:prstClr val="black"/>
                </a:solidFill>
              </a:rPr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588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838443"/>
          </a:xfrm>
        </p:spPr>
        <p:txBody>
          <a:bodyPr/>
          <a:lstStyle/>
          <a:p>
            <a:pPr algn="ctr"/>
            <a:r>
              <a:rPr lang="en-US" dirty="0" smtClean="0"/>
              <a:t>PGO Review Teams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581900"/>
              </p:ext>
            </p:extLst>
          </p:nvPr>
        </p:nvGraphicFramePr>
        <p:xfrm>
          <a:off x="628650" y="925217"/>
          <a:ext cx="7991719" cy="4748842"/>
        </p:xfrm>
        <a:graphic>
          <a:graphicData uri="http://schemas.openxmlformats.org/drawingml/2006/table">
            <a:tbl>
              <a:tblPr firstRow="1" firstCol="1" bandRow="1"/>
              <a:tblGrid>
                <a:gridCol w="2634673"/>
                <a:gridCol w="1816677"/>
                <a:gridCol w="3540369"/>
              </a:tblGrid>
              <a:tr h="52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Educational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Program Goal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s: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MEMBERS: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041012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Knowledge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practice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Practice-based learning &amp; improvement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BLUNK,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PERRY,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*PISKURICH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SWOT analysis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each element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Identify/prioritize critical issues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Recommendations (including tracking)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1010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care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Interpersonal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communication skills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CASHIN, GEST,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UGA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SWOT analysis for each element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Identify/prioritize critical issues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Recommendations (including tracking)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100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Systems-based practice</a:t>
                      </a:r>
                      <a:endParaRPr lang="en-US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Interprofessional collaboration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CERVANTES, FRANCIS-MK, KASSAR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SWOT analysis for each element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Identify/prioritize critical issues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Recommendations (including tracking)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100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Professionalism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Personal and professional development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PFARR, *JANSSEN, PADILLA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SWOT analysis for each element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Identify/prioritize critical issues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Recommendations (including tracking)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38031" y="5769652"/>
            <a:ext cx="6267938" cy="28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*Not a member of the CEPC (special thanks for their service!)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22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PGO Review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3" y="1156678"/>
            <a:ext cx="8479692" cy="55098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rocess:</a:t>
            </a:r>
          </a:p>
          <a:p>
            <a:pPr lvl="1"/>
            <a:r>
              <a:rPr lang="en-US" dirty="0" smtClean="0"/>
              <a:t>Evaluations to be based on:</a:t>
            </a:r>
          </a:p>
          <a:p>
            <a:pPr lvl="2"/>
            <a:r>
              <a:rPr lang="en-US" dirty="0" smtClean="0"/>
              <a:t>The Annual Program Evaluation Report</a:t>
            </a:r>
          </a:p>
          <a:p>
            <a:pPr lvl="2"/>
            <a:r>
              <a:rPr lang="en-US" dirty="0"/>
              <a:t>Course/clerkship </a:t>
            </a:r>
            <a:r>
              <a:rPr lang="en-US" dirty="0" smtClean="0"/>
              <a:t>reviews</a:t>
            </a:r>
          </a:p>
          <a:p>
            <a:pPr lvl="2"/>
            <a:r>
              <a:rPr lang="en-US" dirty="0" smtClean="0"/>
              <a:t>Reports regarding objective and assessment linkages as collated by Dr. </a:t>
            </a:r>
            <a:r>
              <a:rPr lang="en-US" dirty="0" err="1" smtClean="0"/>
              <a:t>Lacy’s</a:t>
            </a:r>
            <a:r>
              <a:rPr lang="en-US" dirty="0" smtClean="0"/>
              <a:t> office</a:t>
            </a:r>
          </a:p>
          <a:p>
            <a:pPr lvl="2"/>
            <a:r>
              <a:rPr lang="en-US" dirty="0" smtClean="0"/>
              <a:t>Other data as available and identified by the team or the OME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eview teams to perform a structured analysis based on the following questions (each member to perform an independent review, followed by team discussion and generation of a consensus report):</a:t>
            </a:r>
          </a:p>
          <a:p>
            <a:pPr lvl="2"/>
            <a:r>
              <a:rPr lang="en-US" b="1" dirty="0"/>
              <a:t>Does the educational program have adequate learning objective linkages for each goal and its objectives? If so, by what criteria? If not, are </a:t>
            </a:r>
            <a:r>
              <a:rPr lang="en-US" b="1" dirty="0" smtClean="0"/>
              <a:t>there </a:t>
            </a:r>
            <a:r>
              <a:rPr lang="en-US" b="1" dirty="0"/>
              <a:t>other curriculum or program features that promote and/or ensure fulfillment of the program objective?</a:t>
            </a:r>
          </a:p>
          <a:p>
            <a:pPr lvl="2"/>
            <a:r>
              <a:rPr lang="en-US" b="1" dirty="0"/>
              <a:t>Does the educational program adequately assess each goal and its </a:t>
            </a:r>
            <a:r>
              <a:rPr lang="en-US" b="1" dirty="0" smtClean="0"/>
              <a:t>objectives?</a:t>
            </a:r>
            <a:endParaRPr lang="en-US" b="1" dirty="0"/>
          </a:p>
          <a:p>
            <a:pPr lvl="2"/>
            <a:r>
              <a:rPr lang="en-US" b="1" dirty="0" smtClean="0"/>
              <a:t>Would it be possible for a student to graduate from PLFSOM with deficiencies in any of the goal/competency domains?</a:t>
            </a:r>
          </a:p>
          <a:p>
            <a:pPr lvl="2"/>
            <a:r>
              <a:rPr lang="en-US" b="1" dirty="0" smtClean="0"/>
              <a:t>Would the school know if a student were deficient in any of the goal/competency domains and, if so, how?</a:t>
            </a:r>
          </a:p>
          <a:p>
            <a:pPr lvl="2"/>
            <a:r>
              <a:rPr lang="en-US" b="1" dirty="0"/>
              <a:t>For each program goal and/or </a:t>
            </a:r>
            <a:r>
              <a:rPr lang="en-US" b="1" dirty="0" smtClean="0"/>
              <a:t>objective, how, and up to what point, is a student able to demonstrate remediation for deficiencies?</a:t>
            </a:r>
          </a:p>
          <a:p>
            <a:pPr lvl="1"/>
            <a:r>
              <a:rPr lang="en-US" dirty="0" smtClean="0"/>
              <a:t>As a team, identify and prioritize programmatic weaknesses for each assigned objective, and for each assigned overarching goal.</a:t>
            </a:r>
          </a:p>
          <a:p>
            <a:pPr lvl="1"/>
            <a:r>
              <a:rPr lang="en-US" dirty="0" smtClean="0"/>
              <a:t>Provide recommendations for improvement and tracking of identified weaknesses (think CQI…plan-do-study-act cycles)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6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524</TotalTime>
  <Words>946</Words>
  <Application>Microsoft Office PowerPoint</Application>
  <PresentationFormat>On-screen Show (4:3)</PresentationFormat>
  <Paragraphs>106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Course/Clerkship Review Teams</vt:lpstr>
      <vt:lpstr>Course/Clerkship Review Teams</vt:lpstr>
      <vt:lpstr>PGO Review Teams</vt:lpstr>
      <vt:lpstr>PGO Review Teams</vt:lpstr>
    </vt:vector>
  </TitlesOfParts>
  <Company>Texas Tech University Health Sciences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Brower, Richard</dc:creator>
  <cp:lastModifiedBy>Peden, Lucy A</cp:lastModifiedBy>
  <cp:revision>33</cp:revision>
  <cp:lastPrinted>2016-09-22T21:01:28Z</cp:lastPrinted>
  <dcterms:created xsi:type="dcterms:W3CDTF">2016-09-13T20:03:51Z</dcterms:created>
  <dcterms:modified xsi:type="dcterms:W3CDTF">2016-09-29T22:45:09Z</dcterms:modified>
</cp:coreProperties>
</file>