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66" r:id="rId4"/>
    <p:sldId id="272" r:id="rId5"/>
    <p:sldId id="260" r:id="rId6"/>
    <p:sldId id="261" r:id="rId7"/>
    <p:sldId id="262" r:id="rId8"/>
    <p:sldId id="265" r:id="rId9"/>
    <p:sldId id="264" r:id="rId10"/>
    <p:sldId id="263" r:id="rId11"/>
    <p:sldId id="268" r:id="rId12"/>
    <p:sldId id="273" r:id="rId13"/>
    <p:sldId id="267" r:id="rId14"/>
    <p:sldId id="274" r:id="rId15"/>
    <p:sldId id="276" r:id="rId16"/>
    <p:sldId id="278" r:id="rId17"/>
    <p:sldId id="303" r:id="rId18"/>
    <p:sldId id="291" r:id="rId19"/>
    <p:sldId id="319" r:id="rId20"/>
    <p:sldId id="282" r:id="rId21"/>
    <p:sldId id="283" r:id="rId22"/>
    <p:sldId id="290" r:id="rId23"/>
    <p:sldId id="294" r:id="rId24"/>
    <p:sldId id="285" r:id="rId25"/>
    <p:sldId id="286" r:id="rId26"/>
    <p:sldId id="287" r:id="rId27"/>
    <p:sldId id="312" r:id="rId28"/>
    <p:sldId id="311" r:id="rId29"/>
    <p:sldId id="302" r:id="rId30"/>
    <p:sldId id="295" r:id="rId31"/>
    <p:sldId id="297" r:id="rId32"/>
    <p:sldId id="310" r:id="rId33"/>
    <p:sldId id="317" r:id="rId34"/>
    <p:sldId id="298" r:id="rId35"/>
    <p:sldId id="280" r:id="rId36"/>
    <p:sldId id="281" r:id="rId37"/>
    <p:sldId id="277" r:id="rId38"/>
    <p:sldId id="279" r:id="rId39"/>
    <p:sldId id="271" r:id="rId40"/>
    <p:sldId id="313" r:id="rId41"/>
    <p:sldId id="314" r:id="rId42"/>
    <p:sldId id="315" r:id="rId43"/>
    <p:sldId id="316" r:id="rId44"/>
    <p:sldId id="301" r:id="rId45"/>
    <p:sldId id="318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/>
    <p:restoredTop sz="75666"/>
  </p:normalViewPr>
  <p:slideViewPr>
    <p:cSldViewPr snapToGrid="0" snapToObjects="1">
      <p:cViewPr varScale="1">
        <p:scale>
          <a:sx n="67" d="100"/>
          <a:sy n="67" d="100"/>
        </p:scale>
        <p:origin x="12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15-19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Sheet1!$A$5:$A$8</c:f>
              <c:numCache>
                <c:formatCode>General</c:formatCode>
                <c:ptCount val="4"/>
                <c:pt idx="0">
                  <c:v>2002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</c:numCache>
            </c:numRef>
          </c:cat>
          <c:val>
            <c:numRef>
              <c:f>Sheet1!$B$5:$B$8</c:f>
              <c:numCache>
                <c:formatCode>General</c:formatCode>
                <c:ptCount val="4"/>
                <c:pt idx="0">
                  <c:v>0</c:v>
                </c:pt>
                <c:pt idx="1">
                  <c:v>3.6</c:v>
                </c:pt>
                <c:pt idx="2">
                  <c:v>4.5</c:v>
                </c:pt>
                <c:pt idx="3">
                  <c:v>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20-24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Sheet1!$A$5:$A$8</c:f>
              <c:numCache>
                <c:formatCode>General</c:formatCode>
                <c:ptCount val="4"/>
                <c:pt idx="0">
                  <c:v>2002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</c:numCache>
            </c:numRef>
          </c:cat>
          <c:val>
            <c:numRef>
              <c:f>Sheet1!$C$5:$C$8</c:f>
              <c:numCache>
                <c:formatCode>General</c:formatCode>
                <c:ptCount val="4"/>
                <c:pt idx="0">
                  <c:v>1.8</c:v>
                </c:pt>
                <c:pt idx="1">
                  <c:v>5.9</c:v>
                </c:pt>
                <c:pt idx="2">
                  <c:v>8.3000000000000007</c:v>
                </c:pt>
                <c:pt idx="3">
                  <c:v>16.7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2230144"/>
        <c:axId val="1355226928"/>
      </c:lineChart>
      <c:catAx>
        <c:axId val="1352230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226928"/>
        <c:crosses val="autoZero"/>
        <c:auto val="1"/>
        <c:lblAlgn val="ctr"/>
        <c:lblOffset val="100"/>
        <c:noMultiLvlLbl val="0"/>
      </c:catAx>
      <c:valAx>
        <c:axId val="135522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/>
                  <a:t>Percent of all </a:t>
                </a:r>
                <a:r>
                  <a:rPr lang="en-US" sz="1600" b="1" dirty="0"/>
                  <a:t>users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23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LNG IUD</c:v>
                </c:pt>
                <c:pt idx="1">
                  <c:v>Cu IUD</c:v>
                </c:pt>
                <c:pt idx="2">
                  <c:v>Implant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9.3558923623639295E-2"/>
                  <c:y val="4.19430883452912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454311509955697E-2"/>
                  <c:y val="4.515891600363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8123039978192199E-2"/>
                  <c:y val="0.1158604435556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5390216773201E-2"/>
                  <c:y val="0.108079383638007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Sheet1!$A$7:$A$11</c:f>
              <c:strCache>
                <c:ptCount val="5"/>
                <c:pt idx="0">
                  <c:v>LARC</c:v>
                </c:pt>
                <c:pt idx="1">
                  <c:v>Pill</c:v>
                </c:pt>
                <c:pt idx="2">
                  <c:v>Patch</c:v>
                </c:pt>
                <c:pt idx="3">
                  <c:v>Ring</c:v>
                </c:pt>
                <c:pt idx="4">
                  <c:v>DMPA</c:v>
                </c:pt>
              </c:strCache>
            </c:strRef>
          </c:cat>
          <c:val>
            <c:numRef>
              <c:f>Sheet1!$B$7:$B$11</c:f>
              <c:numCache>
                <c:formatCode>General</c:formatCode>
                <c:ptCount val="5"/>
                <c:pt idx="0">
                  <c:v>75</c:v>
                </c:pt>
                <c:pt idx="1">
                  <c:v>9</c:v>
                </c:pt>
                <c:pt idx="2">
                  <c:v>2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LARC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Sheet1!$B$21:$D$21</c:f>
              <c:strCache>
                <c:ptCount val="3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</c:strCache>
            </c:strRef>
          </c:cat>
          <c:val>
            <c:numRef>
              <c:f>Sheet1!$B$22:$D$22</c:f>
              <c:numCache>
                <c:formatCode>0.0%</c:formatCode>
                <c:ptCount val="3"/>
                <c:pt idx="0">
                  <c:v>0.85799999999999998</c:v>
                </c:pt>
                <c:pt idx="1">
                  <c:v>0.752</c:v>
                </c:pt>
                <c:pt idx="2">
                  <c:v>0.67200000000000004</c:v>
                </c:pt>
              </c:numCache>
            </c:numRef>
          </c:val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Non-LARC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Sheet1!$B$21:$D$21</c:f>
              <c:strCache>
                <c:ptCount val="3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</c:strCache>
            </c:strRef>
          </c:cat>
          <c:val>
            <c:numRef>
              <c:f>Sheet1!$B$23:$D$23</c:f>
              <c:numCache>
                <c:formatCode>0.0%</c:formatCode>
                <c:ptCount val="3"/>
                <c:pt idx="0">
                  <c:v>0.55800000000000005</c:v>
                </c:pt>
                <c:pt idx="1">
                  <c:v>0.39500000000000002</c:v>
                </c:pt>
                <c:pt idx="2">
                  <c:v>0.31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54276448"/>
        <c:axId val="1354277008"/>
      </c:barChart>
      <c:catAx>
        <c:axId val="135427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277008"/>
        <c:crosses val="autoZero"/>
        <c:auto val="1"/>
        <c:lblAlgn val="ctr"/>
        <c:lblOffset val="100"/>
        <c:noMultiLvlLbl val="0"/>
      </c:catAx>
      <c:valAx>
        <c:axId val="1354277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5427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Sheet1!$C$56</c:f>
              <c:strCache>
                <c:ptCount val="1"/>
                <c:pt idx="0">
                  <c:v>1 yr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Sheet1!$A$57:$B$60</c:f>
              <c:multiLvlStrCache>
                <c:ptCount val="4"/>
                <c:lvl>
                  <c:pt idx="0">
                    <c:v>LARC</c:v>
                  </c:pt>
                  <c:pt idx="1">
                    <c:v>Non-LARC</c:v>
                  </c:pt>
                  <c:pt idx="2">
                    <c:v>LARC</c:v>
                  </c:pt>
                  <c:pt idx="3">
                    <c:v>Non-LARC</c:v>
                  </c:pt>
                </c:lvl>
                <c:lvl>
                  <c:pt idx="0">
                    <c:v>14-19 yo</c:v>
                  </c:pt>
                  <c:pt idx="2">
                    <c:v>20-45 yo</c:v>
                  </c:pt>
                </c:lvl>
              </c:multiLvlStrCache>
            </c:multiLvlStrRef>
          </c:cat>
          <c:val>
            <c:numRef>
              <c:f>Sheet1!$C$57:$C$60</c:f>
              <c:numCache>
                <c:formatCode>0.0%</c:formatCode>
                <c:ptCount val="4"/>
                <c:pt idx="0">
                  <c:v>0.82099999999999995</c:v>
                </c:pt>
                <c:pt idx="1">
                  <c:v>0.48499999999999999</c:v>
                </c:pt>
                <c:pt idx="2">
                  <c:v>0.86299999999999999</c:v>
                </c:pt>
                <c:pt idx="3">
                  <c:v>0.58599999999999997</c:v>
                </c:pt>
              </c:numCache>
            </c:numRef>
          </c:val>
        </c:ser>
        <c:ser>
          <c:idx val="1"/>
          <c:order val="1"/>
          <c:tx>
            <c:strRef>
              <c:f>Sheet1!$D$56</c:f>
              <c:strCache>
                <c:ptCount val="1"/>
                <c:pt idx="0">
                  <c:v>2 yr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Sheet1!$A$57:$B$60</c:f>
              <c:multiLvlStrCache>
                <c:ptCount val="4"/>
                <c:lvl>
                  <c:pt idx="0">
                    <c:v>LARC</c:v>
                  </c:pt>
                  <c:pt idx="1">
                    <c:v>Non-LARC</c:v>
                  </c:pt>
                  <c:pt idx="2">
                    <c:v>LARC</c:v>
                  </c:pt>
                  <c:pt idx="3">
                    <c:v>Non-LARC</c:v>
                  </c:pt>
                </c:lvl>
                <c:lvl>
                  <c:pt idx="0">
                    <c:v>14-19 yo</c:v>
                  </c:pt>
                  <c:pt idx="2">
                    <c:v>20-45 yo</c:v>
                  </c:pt>
                </c:lvl>
              </c:multiLvlStrCache>
            </c:multiLvlStrRef>
          </c:cat>
          <c:val>
            <c:numRef>
              <c:f>Sheet1!$D$57:$D$60</c:f>
              <c:numCache>
                <c:formatCode>0.0%</c:formatCode>
                <c:ptCount val="4"/>
                <c:pt idx="0">
                  <c:v>0.68</c:v>
                </c:pt>
                <c:pt idx="1">
                  <c:v>0.34499999999999997</c:v>
                </c:pt>
                <c:pt idx="2">
                  <c:v>0.76200000000000001</c:v>
                </c:pt>
                <c:pt idx="3">
                  <c:v>0.40500000000000003</c:v>
                </c:pt>
              </c:numCache>
            </c:numRef>
          </c:val>
        </c:ser>
        <c:ser>
          <c:idx val="2"/>
          <c:order val="2"/>
          <c:tx>
            <c:strRef>
              <c:f>Sheet1!$E$56</c:f>
              <c:strCache>
                <c:ptCount val="1"/>
                <c:pt idx="0">
                  <c:v>3 yr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Sheet1!$A$57:$B$60</c:f>
              <c:multiLvlStrCache>
                <c:ptCount val="4"/>
                <c:lvl>
                  <c:pt idx="0">
                    <c:v>LARC</c:v>
                  </c:pt>
                  <c:pt idx="1">
                    <c:v>Non-LARC</c:v>
                  </c:pt>
                  <c:pt idx="2">
                    <c:v>LARC</c:v>
                  </c:pt>
                  <c:pt idx="3">
                    <c:v>Non-LARC</c:v>
                  </c:pt>
                </c:lvl>
                <c:lvl>
                  <c:pt idx="0">
                    <c:v>14-19 yo</c:v>
                  </c:pt>
                  <c:pt idx="2">
                    <c:v>20-45 yo</c:v>
                  </c:pt>
                </c:lvl>
              </c:multiLvlStrCache>
            </c:multiLvlStrRef>
          </c:cat>
          <c:val>
            <c:numRef>
              <c:f>Sheet1!$E$57:$E$60</c:f>
              <c:numCache>
                <c:formatCode>0.0%</c:formatCode>
                <c:ptCount val="4"/>
                <c:pt idx="0">
                  <c:v>0.52600000000000002</c:v>
                </c:pt>
                <c:pt idx="1">
                  <c:v>0.23100000000000001</c:v>
                </c:pt>
                <c:pt idx="2">
                  <c:v>0.69199999999999995</c:v>
                </c:pt>
                <c:pt idx="3">
                  <c:v>0.32600000000000001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54235472"/>
        <c:axId val="1354236032"/>
      </c:barChart>
      <c:catAx>
        <c:axId val="13542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236032"/>
        <c:crosses val="autoZero"/>
        <c:auto val="1"/>
        <c:lblAlgn val="ctr"/>
        <c:lblOffset val="100"/>
        <c:noMultiLvlLbl val="0"/>
      </c:catAx>
      <c:valAx>
        <c:axId val="13542360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542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Sheet1!$B$75</c:f>
              <c:strCache>
                <c:ptCount val="1"/>
                <c:pt idx="0">
                  <c:v>CHOICE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Sheet1!$A$76:$A$77</c:f>
              <c:strCache>
                <c:ptCount val="2"/>
                <c:pt idx="0">
                  <c:v>Teen Pregnancy</c:v>
                </c:pt>
                <c:pt idx="1">
                  <c:v>Teen Birth</c:v>
                </c:pt>
              </c:strCache>
            </c:strRef>
          </c:cat>
          <c:val>
            <c:numRef>
              <c:f>Sheet1!$B$76:$B$77</c:f>
              <c:numCache>
                <c:formatCode>General</c:formatCode>
                <c:ptCount val="2"/>
                <c:pt idx="0">
                  <c:v>34</c:v>
                </c:pt>
                <c:pt idx="1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Sheet1!$C$75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Sheet1!$A$76:$A$77</c:f>
              <c:strCache>
                <c:ptCount val="2"/>
                <c:pt idx="0">
                  <c:v>Teen Pregnancy</c:v>
                </c:pt>
                <c:pt idx="1">
                  <c:v>Teen Birth</c:v>
                </c:pt>
              </c:strCache>
            </c:strRef>
          </c:cat>
          <c:val>
            <c:numRef>
              <c:f>Sheet1!$C$76:$C$77</c:f>
              <c:numCache>
                <c:formatCode>General</c:formatCode>
                <c:ptCount val="2"/>
                <c:pt idx="0">
                  <c:v>158.5</c:v>
                </c:pt>
                <c:pt idx="1">
                  <c:v>94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55766368"/>
        <c:axId val="1355766928"/>
      </c:barChart>
      <c:catAx>
        <c:axId val="135576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766928"/>
        <c:crosses val="autoZero"/>
        <c:auto val="1"/>
        <c:lblAlgn val="ctr"/>
        <c:lblOffset val="100"/>
        <c:noMultiLvlLbl val="0"/>
      </c:catAx>
      <c:valAx>
        <c:axId val="1355766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576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Sheet1!$A$32</c:f>
              <c:strCache>
                <c:ptCount val="1"/>
                <c:pt idx="0">
                  <c:v>CHOICE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Sheet1!$B$31:$D$31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Sheet1!$B$32:$D$32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7.5</c:v>
                </c:pt>
                <c:pt idx="2">
                  <c:v>5.9</c:v>
                </c:pt>
              </c:numCache>
            </c:numRef>
          </c:val>
        </c:ser>
        <c:ser>
          <c:idx val="1"/>
          <c:order val="1"/>
          <c:tx>
            <c:strRef>
              <c:f>Sheet1!$A$33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Sheet1!$B$31:$D$31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Sheet1!$B$33:$D$33</c:f>
              <c:numCache>
                <c:formatCode>General</c:formatCode>
                <c:ptCount val="3"/>
                <c:pt idx="0">
                  <c:v>17</c:v>
                </c:pt>
                <c:pt idx="1">
                  <c:v>14.8</c:v>
                </c:pt>
                <c:pt idx="2">
                  <c:v>13.4</c:v>
                </c:pt>
              </c:numCache>
            </c:numRef>
          </c:val>
        </c:ser>
        <c:ser>
          <c:idx val="2"/>
          <c:order val="2"/>
          <c:tx>
            <c:strRef>
              <c:f>Sheet1!$A$34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Sheet1!$B$31:$D$31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Sheet1!$B$34:$D$34</c:f>
              <c:numCache>
                <c:formatCode>General</c:formatCode>
                <c:ptCount val="3"/>
                <c:pt idx="0">
                  <c:v>19.600000000000001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55368432"/>
        <c:axId val="1355368992"/>
      </c:barChart>
      <c:catAx>
        <c:axId val="135536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368992"/>
        <c:crosses val="autoZero"/>
        <c:auto val="1"/>
        <c:lblAlgn val="ctr"/>
        <c:lblOffset val="100"/>
        <c:noMultiLvlLbl val="0"/>
      </c:catAx>
      <c:valAx>
        <c:axId val="135536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536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4C31-422C-0446-85C9-B4C1D03DA8F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14F0-43F5-4947-BE19-B1B09F61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5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javascript:popRef2('B17')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 per 1000</a:t>
            </a:r>
          </a:p>
          <a:p>
            <a:r>
              <a:rPr lang="en-US" dirty="0" smtClean="0"/>
              <a:t>Down from 54 per 1000</a:t>
            </a:r>
            <a:r>
              <a:rPr lang="en-US" baseline="0" dirty="0" smtClean="0"/>
              <a:t> women</a:t>
            </a:r>
          </a:p>
          <a:p>
            <a:r>
              <a:rPr lang="en-US" baseline="0" dirty="0" smtClean="0"/>
              <a:t>Which Is also equal to 45% pregnancies being unintended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451D-6738-1446-A40E-81E903DCD1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6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 switching allowed and</a:t>
            </a:r>
            <a:r>
              <a:rPr lang="en-US" baseline="0" dirty="0" smtClean="0"/>
              <a:t> also covered. STI screening on entry, annually and as needed</a:t>
            </a:r>
          </a:p>
          <a:p>
            <a:r>
              <a:rPr lang="en-US" baseline="0" dirty="0" smtClean="0"/>
              <a:t>Counseling intended to educate about the most effective methods of contraception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7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Greet the woman</a:t>
            </a:r>
          </a:p>
          <a:p>
            <a:r>
              <a:rPr lang="en-US" dirty="0" smtClean="0"/>
              <a:t>Ask</a:t>
            </a:r>
            <a:r>
              <a:rPr lang="en-US" baseline="0" dirty="0" smtClean="0"/>
              <a:t> her about reproductive goals, contraceptive history,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Tell her about contraceptive options</a:t>
            </a:r>
          </a:p>
          <a:p>
            <a:r>
              <a:rPr lang="en-US" baseline="0" dirty="0" smtClean="0"/>
              <a:t>Help her make a decision</a:t>
            </a:r>
          </a:p>
          <a:p>
            <a:r>
              <a:rPr lang="en-US" baseline="0" dirty="0" smtClean="0"/>
              <a:t>Explain method in detail, </a:t>
            </a:r>
            <a:r>
              <a:rPr lang="en-US" baseline="0" dirty="0" err="1" smtClean="0"/>
              <a:t>incl</a:t>
            </a:r>
            <a:r>
              <a:rPr lang="en-US" baseline="0" dirty="0" smtClean="0"/>
              <a:t> effectiveness, side effects</a:t>
            </a:r>
          </a:p>
          <a:p>
            <a:r>
              <a:rPr lang="en-US" baseline="0" dirty="0" smtClean="0"/>
              <a:t>Return for f/u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Contraceptive methods were discussed starting with the most effective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28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tiered</a:t>
            </a:r>
            <a:r>
              <a:rPr lang="en-US" baseline="0" dirty="0" smtClean="0"/>
              <a:t> effectiveness chart – not exact one used in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6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Equal numbers OC,</a:t>
            </a:r>
            <a:r>
              <a:rPr lang="en-US" baseline="0" dirty="0" smtClean="0"/>
              <a:t> ring and DMPA, fewest chose patch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2/3 of women &lt;20 chose a LARC method</a:t>
            </a:r>
          </a:p>
          <a:p>
            <a:r>
              <a:rPr lang="en-US" baseline="0" dirty="0" smtClean="0"/>
              <a:t>For women &lt;18 2/3 chose Implant over IUD, for women 18-20 this percentage reversed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Hazard</a:t>
            </a:r>
            <a:r>
              <a:rPr lang="en-US" baseline="0" dirty="0" smtClean="0"/>
              <a:t> Ratio for discontinuation of non-LARC vs LARC – 3.08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6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Younger age also</a:t>
            </a:r>
            <a:r>
              <a:rPr lang="en-US" baseline="0" dirty="0" smtClean="0"/>
              <a:t> a risk factor for d/c – though overall continuation rates high </a:t>
            </a:r>
            <a:endParaRPr lang="en-US" dirty="0" smtClean="0"/>
          </a:p>
          <a:p>
            <a:r>
              <a:rPr lang="en-US" dirty="0" smtClean="0"/>
              <a:t>Top reasons for d/c – Bleeding, “did not like the way it made me feel”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3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70AC90-3DC3-1144-B6F0-281B51F5862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8820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000" dirty="0" smtClean="0">
                <a:latin typeface="Arial Unicode MS" charset="0"/>
                <a:ea typeface="Arial Unicode MS" charset="0"/>
                <a:cs typeface="Arial Unicode MS" charset="0"/>
              </a:rPr>
              <a:t>One of the most</a:t>
            </a:r>
            <a:r>
              <a:rPr lang="en-US" altLang="en-US" sz="1000" baseline="0" dirty="0" smtClean="0">
                <a:latin typeface="Arial Unicode MS" charset="0"/>
                <a:ea typeface="Arial Unicode MS" charset="0"/>
                <a:cs typeface="Arial Unicode MS" charset="0"/>
              </a:rPr>
              <a:t> stark and important findings of the CHOICE study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n-US" sz="1000" baseline="0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n-US" sz="1000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000" dirty="0" smtClean="0">
                <a:latin typeface="Arial Unicode MS" charset="0"/>
                <a:ea typeface="Arial Unicode MS" charset="0"/>
                <a:cs typeface="Arial Unicode MS" charset="0"/>
              </a:rPr>
              <a:t>Figure </a:t>
            </a:r>
            <a:r>
              <a:rPr lang="en-US" altLang="en-US" sz="1000" dirty="0">
                <a:latin typeface="Arial Unicode MS" charset="0"/>
                <a:ea typeface="Arial Unicode MS" charset="0"/>
                <a:cs typeface="Arial Unicode MS" charset="0"/>
              </a:rPr>
              <a:t>1. Cumulative Percentage of Participants Who Had a Contraceptive Failure at 1, 2, or 3 Years, According to Contraceptive Method. Bars depict the cumulative percentage of participants who had a contraceptive failure with long-acting reversible contraception (LARC), depot </a:t>
            </a:r>
            <a:r>
              <a:rPr lang="en-US" altLang="en-US" sz="1000" dirty="0" err="1">
                <a:latin typeface="Arial Unicode MS" charset="0"/>
                <a:ea typeface="Arial Unicode MS" charset="0"/>
                <a:cs typeface="Arial Unicode MS" charset="0"/>
              </a:rPr>
              <a:t>medroxyprogesterone</a:t>
            </a:r>
            <a:r>
              <a:rPr lang="en-US" altLang="en-US" sz="1000" dirty="0">
                <a:latin typeface="Arial Unicode MS" charset="0"/>
                <a:ea typeface="Arial Unicode MS" charset="0"/>
                <a:cs typeface="Arial Unicode MS" charset="0"/>
              </a:rPr>
              <a:t> acetate (DMPA), or pill, patch, or ring (PPR) at 1, 2, or 3 years. Participants using PPR had significantly more unintended pregnancies than those using LARC (P&lt;0.001) or DMPA (P&lt;0.001).</a:t>
            </a:r>
          </a:p>
        </p:txBody>
      </p:sp>
    </p:spTree>
    <p:extLst>
      <p:ext uri="{BB962C8B-B14F-4D97-AF65-F5344CB8AC3E}">
        <p14:creationId xmlns:p14="http://schemas.microsoft.com/office/powerpoint/2010/main" val="1019881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Teen pregnancy used as proxy for unintended pregnancy rates (&gt;80% pregnancies unintended</a:t>
            </a:r>
            <a:r>
              <a:rPr lang="en-US" baseline="0" dirty="0" smtClean="0"/>
              <a:t> in this population)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5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20% decline in abortions</a:t>
            </a:r>
            <a:r>
              <a:rPr lang="en-US" baseline="0" dirty="0" smtClean="0"/>
              <a:t> in St L County, compared to no change among 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Iowa - Addition of 1 new LARC user per 100</a:t>
            </a:r>
            <a:r>
              <a:rPr lang="en-US" baseline="0" dirty="0" smtClean="0"/>
              <a:t> women = 4% decrease in abortion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FPL 2015 family 4 - 24K, 200% 48K</a:t>
            </a:r>
          </a:p>
          <a:p>
            <a:r>
              <a:rPr lang="en-US" dirty="0" smtClean="0"/>
              <a:t>2001 - 2008 UIP rate decreased in women at &gt;200% FPL, but increased among</a:t>
            </a:r>
            <a:r>
              <a:rPr lang="en-US" baseline="0" dirty="0" smtClean="0"/>
              <a:t> women &lt;200% FPL.</a:t>
            </a:r>
          </a:p>
          <a:p>
            <a:r>
              <a:rPr lang="en-US" baseline="0" dirty="0" smtClean="0"/>
              <a:t>Since 2008, UIP rates have decreased among all populations. Wide disparities remain among SES, races, education levels, but we are finally headed in the right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21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&gt;2/3 of all</a:t>
            </a:r>
            <a:r>
              <a:rPr lang="en-US" baseline="0" dirty="0" smtClean="0"/>
              <a:t> women &lt;20 chose LARC device. Continuation rates were similar to overall rates</a:t>
            </a:r>
            <a:endParaRPr lang="en-US" dirty="0" smtClean="0"/>
          </a:p>
          <a:p>
            <a:r>
              <a:rPr lang="en-US" dirty="0" smtClean="0"/>
              <a:t>&lt;18 more likely to choose </a:t>
            </a:r>
            <a:r>
              <a:rPr lang="en-US" dirty="0" err="1" smtClean="0"/>
              <a:t>impant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Expulsion rates among teens still much lower than discontinuation rates of other short</a:t>
            </a:r>
            <a:r>
              <a:rPr lang="en-US" baseline="0" dirty="0" smtClean="0"/>
              <a:t> acting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0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&gt;2/3 of all</a:t>
            </a:r>
            <a:r>
              <a:rPr lang="en-US" baseline="0" dirty="0" smtClean="0"/>
              <a:t> women &lt;20 chose LARC device. Continuation rates were similar to overall rates</a:t>
            </a:r>
            <a:endParaRPr lang="en-US" dirty="0" smtClean="0"/>
          </a:p>
          <a:p>
            <a:r>
              <a:rPr lang="en-US" dirty="0" smtClean="0"/>
              <a:t>&lt;18 more likely to choose </a:t>
            </a:r>
            <a:r>
              <a:rPr lang="en-US" dirty="0" err="1" smtClean="0"/>
              <a:t>impant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6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Longer acting methods make women feel more secure in their method</a:t>
            </a:r>
          </a:p>
          <a:p>
            <a:r>
              <a:rPr lang="en-US" dirty="0" smtClean="0"/>
              <a:t>In this study LARC user also</a:t>
            </a:r>
            <a:r>
              <a:rPr lang="en-US" baseline="0" dirty="0" smtClean="0"/>
              <a:t> had more sexual partners, though that may reflect who is being offered or accepting LARC vs other methods. CHOICE data did not reflect this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LARC uptake in our population did not result in greater sexual risk behavior (i.e., increased number of sexual partners). We found that 71% of study participants reported no change in the number of sexual partners at 12 months compared with baseline, and only 16% reported an increase.</a:t>
            </a:r>
            <a:r>
              <a:rPr lang="en-US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17 Of those reporting an increase in sexual partners, more than 80% reported a change from zero partners to one partner.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69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risk population – 40% report </a:t>
            </a:r>
            <a:r>
              <a:rPr lang="en-US" dirty="0" err="1" smtClean="0"/>
              <a:t>hx</a:t>
            </a:r>
            <a:r>
              <a:rPr lang="en-US" dirty="0" smtClean="0"/>
              <a:t> of STI in this sub-analysis of 7000 women</a:t>
            </a:r>
          </a:p>
          <a:p>
            <a:endParaRPr lang="en-US" dirty="0" smtClean="0"/>
          </a:p>
          <a:p>
            <a:r>
              <a:rPr lang="en-US" dirty="0" smtClean="0"/>
              <a:t>Risk based screening &gt;99%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3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immediate</a:t>
            </a:r>
            <a:r>
              <a:rPr lang="en-US" baseline="0" dirty="0" smtClean="0"/>
              <a:t> insertion not available/possible?</a:t>
            </a:r>
          </a:p>
          <a:p>
            <a:r>
              <a:rPr lang="en-US" dirty="0" smtClean="0"/>
              <a:t>Delayed insertion  leads</a:t>
            </a:r>
            <a:r>
              <a:rPr lang="en-US" baseline="0" dirty="0" smtClean="0"/>
              <a:t> to loss to f/u, lower rates of use</a:t>
            </a:r>
          </a:p>
          <a:p>
            <a:r>
              <a:rPr lang="en-US" baseline="0" dirty="0" smtClean="0"/>
              <a:t>Particularly important in states like </a:t>
            </a:r>
            <a:r>
              <a:rPr lang="en-US" baseline="0" dirty="0" err="1" smtClean="0"/>
              <a:t>texas</a:t>
            </a:r>
            <a:r>
              <a:rPr lang="en-US" baseline="0" dirty="0" smtClean="0"/>
              <a:t> that require multiple clinic visits and place barriers to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00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Mifepristone</a:t>
            </a:r>
            <a:r>
              <a:rPr lang="en-US" baseline="0" dirty="0" smtClean="0"/>
              <a:t> is a potent anti-progestin and a newly inserted implant does not provide enough progestin to overcome its effects</a:t>
            </a:r>
          </a:p>
          <a:p>
            <a:endParaRPr lang="en-US" baseline="0" dirty="0" smtClean="0"/>
          </a:p>
          <a:p>
            <a:r>
              <a:rPr lang="en-US" dirty="0" smtClean="0"/>
              <a:t>Side Effects</a:t>
            </a:r>
          </a:p>
          <a:p>
            <a:pPr lvl="1"/>
            <a:r>
              <a:rPr lang="en-US" dirty="0" smtClean="0"/>
              <a:t>No effect on safety of the abortion</a:t>
            </a:r>
          </a:p>
          <a:p>
            <a:pPr lvl="1"/>
            <a:r>
              <a:rPr lang="en-US" dirty="0" smtClean="0"/>
              <a:t>Data lacking on bleeding effects</a:t>
            </a:r>
          </a:p>
          <a:p>
            <a:r>
              <a:rPr lang="en-US" dirty="0" smtClean="0"/>
              <a:t>Continuation &amp; Satisfaction</a:t>
            </a:r>
          </a:p>
          <a:p>
            <a:pPr lvl="1"/>
            <a:r>
              <a:rPr lang="en-US" dirty="0" smtClean="0"/>
              <a:t>12 month continuation rates are high &amp; similar to interval insertions of </a:t>
            </a:r>
            <a:r>
              <a:rPr lang="en-US" dirty="0" err="1" smtClean="0"/>
              <a:t>subdermal</a:t>
            </a:r>
            <a:r>
              <a:rPr lang="en-US" dirty="0" smtClean="0"/>
              <a:t> implants (80+%)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2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of a “loaded”</a:t>
            </a:r>
            <a:r>
              <a:rPr lang="en-US" baseline="0" dirty="0" smtClean="0"/>
              <a:t> history with implants with both patients and providers. Single rod makes insertion and removal easier. Good option for pts who cannot tolerate a pelvic exam. Popular with teens, more so than IUD.</a:t>
            </a:r>
          </a:p>
          <a:p>
            <a:endParaRPr lang="en-US" dirty="0" smtClean="0"/>
          </a:p>
          <a:p>
            <a:r>
              <a:rPr lang="en-US" dirty="0" smtClean="0"/>
              <a:t>Self-selection of methods</a:t>
            </a:r>
            <a:r>
              <a:rPr lang="en-US" baseline="0" dirty="0" smtClean="0"/>
              <a:t> may impact satisfaction and results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 year continuation - &gt;80%</a:t>
            </a:r>
          </a:p>
          <a:p>
            <a:r>
              <a:rPr lang="en-US" baseline="0" dirty="0" smtClean="0"/>
              <a:t>2 year 68 vs 76</a:t>
            </a:r>
          </a:p>
          <a:p>
            <a:r>
              <a:rPr lang="en-US" baseline="0" dirty="0" smtClean="0"/>
              <a:t>3 year 56 vs 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2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cause of the changes?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order to understand that it's important to look at source of UIP.</a:t>
            </a:r>
            <a:endParaRPr lang="en-US" dirty="0" smtClean="0"/>
          </a:p>
          <a:p>
            <a:r>
              <a:rPr lang="en-US" dirty="0" smtClean="0"/>
              <a:t>1/3 of women account</a:t>
            </a:r>
            <a:r>
              <a:rPr lang="en-US" baseline="0" dirty="0" smtClean="0"/>
              <a:t> for 95% of UIP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451D-6738-1446-A40E-81E903DCD1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2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F6DBC-4B52-7B49-BEF3-65D32F6A12A3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But over</a:t>
            </a:r>
            <a:r>
              <a:rPr lang="en-US" baseline="0" dirty="0" smtClean="0"/>
              <a:t> the last couple decades we've seen a steady increase in % of women using LARC methods.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8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 teens and young women is stable</a:t>
            </a:r>
            <a:r>
              <a:rPr lang="en-US" baseline="0" dirty="0" smtClean="0"/>
              <a:t> among teens, increasing rapidly among young women</a:t>
            </a:r>
          </a:p>
          <a:p>
            <a:r>
              <a:rPr lang="en-US" baseline="0" dirty="0" smtClean="0"/>
              <a:t>These present more challenging 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FB470-3269-194E-AA55-BC38AECFCF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5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does the history of the IUD have to tell us about how we ended up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IUDs</a:t>
            </a:r>
            <a:r>
              <a:rPr lang="en-US" baseline="0" dirty="0" smtClean="0"/>
              <a:t> have been around for decades, and were fairly popular, up until the </a:t>
            </a:r>
            <a:r>
              <a:rPr lang="en-US" baseline="0" dirty="0" err="1" smtClean="0"/>
              <a:t>Dalkon</a:t>
            </a:r>
            <a:r>
              <a:rPr lang="en-US" baseline="0" dirty="0" smtClean="0"/>
              <a:t> Shield</a:t>
            </a:r>
          </a:p>
          <a:p>
            <a:r>
              <a:rPr lang="en-US" baseline="0" dirty="0" smtClean="0"/>
              <a:t>- Removed from market in early 1980s</a:t>
            </a:r>
          </a:p>
          <a:p>
            <a:r>
              <a:rPr lang="en-US" baseline="0" dirty="0" smtClean="0"/>
              <a:t>- associated with septic abs &amp; other complications</a:t>
            </a:r>
          </a:p>
          <a:p>
            <a:r>
              <a:rPr lang="en-US" baseline="0" dirty="0" smtClean="0"/>
              <a:t>- multifilament strings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Norplant</a:t>
            </a:r>
          </a:p>
          <a:p>
            <a:r>
              <a:rPr lang="en-US" dirty="0" smtClean="0"/>
              <a:t>- taken</a:t>
            </a:r>
            <a:r>
              <a:rPr lang="en-US" baseline="0" dirty="0" smtClean="0"/>
              <a:t> off market </a:t>
            </a:r>
          </a:p>
          <a:p>
            <a:r>
              <a:rPr lang="en-US" baseline="0" dirty="0" smtClean="0"/>
              <a:t>- concerns re reproductive coercion - promotion of use in African American community</a:t>
            </a:r>
          </a:p>
          <a:p>
            <a:r>
              <a:rPr lang="en-US" baseline="0" dirty="0" smtClean="0"/>
              <a:t>- 6 rods</a:t>
            </a:r>
          </a:p>
          <a:p>
            <a:r>
              <a:rPr lang="en-US" baseline="0" dirty="0" smtClean="0"/>
              <a:t>- removals more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2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history had a profound impact in LARC use and led to a long</a:t>
            </a:r>
            <a:r>
              <a:rPr lang="en-US" baseline="0" dirty="0" smtClean="0"/>
              <a:t> decline, that we have been seeing reverse over the past decade. </a:t>
            </a:r>
            <a:r>
              <a:rPr lang="en-US" dirty="0" smtClean="0"/>
              <a:t>So where are we today?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14F0-43F5-4947-BE19-B1B09F6108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9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6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593"/>
            <a:ext cx="10514061" cy="13250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0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C233-7EC4-6047-9EA5-616FD65F59D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C804-6DC8-374E-B996-B6E0E0FD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iceproject.wustl.ed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9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Acting Reversible Contraceptives</a:t>
            </a:r>
            <a:br>
              <a:rPr lang="en-US" dirty="0" smtClean="0"/>
            </a:b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sz="5300" dirty="0" smtClean="0"/>
              <a:t>Lessons from the CHOICE Project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226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Amna</a:t>
            </a:r>
            <a:r>
              <a:rPr lang="en-US" dirty="0" smtClean="0"/>
              <a:t> </a:t>
            </a:r>
            <a:r>
              <a:rPr lang="en-US" dirty="0" err="1" smtClean="0"/>
              <a:t>Dermish</a:t>
            </a:r>
            <a:r>
              <a:rPr lang="en-US" dirty="0" smtClean="0"/>
              <a:t> MD MSc</a:t>
            </a:r>
          </a:p>
          <a:p>
            <a:r>
              <a:rPr lang="en-US" dirty="0" smtClean="0"/>
              <a:t>Associate Medical Director, Planned Parenthood of Greater Texas</a:t>
            </a:r>
          </a:p>
          <a:p>
            <a:r>
              <a:rPr lang="en-US" dirty="0"/>
              <a:t>Associate Professor </a:t>
            </a:r>
            <a:r>
              <a:rPr lang="en-US" dirty="0" smtClean="0"/>
              <a:t>OB/GYN, Dell </a:t>
            </a:r>
            <a:r>
              <a:rPr lang="en-US" dirty="0"/>
              <a:t>Medical School at UT Austin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LARC use is on the rise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87302" y="6487136"/>
            <a:ext cx="3514938" cy="3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58" tIns="46479" rIns="92958" bIns="464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/>
              <a:t>Guttmacher.org</a:t>
            </a:r>
            <a:endParaRPr lang="en-US" sz="18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2085" r="3664" b="4755"/>
          <a:stretch/>
        </p:blipFill>
        <p:spPr>
          <a:xfrm>
            <a:off x="2241452" y="1613634"/>
            <a:ext cx="7540283" cy="4955978"/>
          </a:xfrm>
        </p:spPr>
      </p:pic>
    </p:spTree>
    <p:extLst>
      <p:ext uri="{BB962C8B-B14F-4D97-AF65-F5344CB8AC3E}">
        <p14:creationId xmlns:p14="http://schemas.microsoft.com/office/powerpoint/2010/main" val="518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use among young women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152650" y="1854200"/>
          <a:ext cx="78867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1100" y="63627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Kavanaugh</a:t>
            </a:r>
            <a:r>
              <a:rPr lang="en-US" dirty="0"/>
              <a:t> et al. </a:t>
            </a:r>
            <a:r>
              <a:rPr lang="en-US" dirty="0" err="1"/>
              <a:t>Obstet</a:t>
            </a:r>
            <a:r>
              <a:rPr lang="en-US" dirty="0"/>
              <a:t> Gynecol;126(5);917-927</a:t>
            </a:r>
          </a:p>
        </p:txBody>
      </p:sp>
    </p:spTree>
    <p:extLst>
      <p:ext uri="{BB962C8B-B14F-4D97-AF65-F5344CB8AC3E}">
        <p14:creationId xmlns:p14="http://schemas.microsoft.com/office/powerpoint/2010/main" val="11994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</a:t>
            </a:r>
            <a:r>
              <a:rPr lang="en-US" sz="4800" dirty="0" smtClean="0"/>
              <a:t>Intrauterine Device</a:t>
            </a:r>
            <a:endParaRPr lang="en-US" sz="4800" dirty="0"/>
          </a:p>
        </p:txBody>
      </p:sp>
      <p:pic>
        <p:nvPicPr>
          <p:cNvPr id="4" name="Content Placeholder 3" descr="iud_collec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11" r="-48511"/>
          <a:stretch>
            <a:fillRect/>
          </a:stretch>
        </p:blipFill>
        <p:spPr bwMode="auto">
          <a:xfrm>
            <a:off x="1600964" y="1674210"/>
            <a:ext cx="9063533" cy="4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4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come a long way…</a:t>
            </a:r>
            <a:endParaRPr lang="en-US" dirty="0"/>
          </a:p>
        </p:txBody>
      </p:sp>
      <p:pic>
        <p:nvPicPr>
          <p:cNvPr id="8" name="Content Placeholder 3" descr="Dalkon Shield St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63" r="-20563"/>
          <a:stretch>
            <a:fillRect/>
          </a:stretch>
        </p:blipFill>
        <p:spPr bwMode="auto">
          <a:xfrm>
            <a:off x="6172200" y="2624439"/>
            <a:ext cx="5181600" cy="27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Dalkon Shiel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 bwMode="auto">
          <a:xfrm>
            <a:off x="838200" y="2624413"/>
            <a:ext cx="5181600" cy="27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3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Subdermal</a:t>
            </a:r>
            <a:r>
              <a:rPr lang="en-US" dirty="0" smtClean="0"/>
              <a:t> Implant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without it’s own controversy…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17044"/>
            <a:ext cx="3048000" cy="1968500"/>
          </a:xfrm>
        </p:spPr>
      </p:pic>
    </p:spTree>
    <p:extLst>
      <p:ext uri="{BB962C8B-B14F-4D97-AF65-F5344CB8AC3E}">
        <p14:creationId xmlns:p14="http://schemas.microsoft.com/office/powerpoint/2010/main" val="847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LARC Today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Review of the Evidence</a:t>
            </a:r>
          </a:p>
        </p:txBody>
      </p:sp>
    </p:spTree>
    <p:extLst>
      <p:ext uri="{BB962C8B-B14F-4D97-AF65-F5344CB8AC3E}">
        <p14:creationId xmlns:p14="http://schemas.microsoft.com/office/powerpoint/2010/main" val="3461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Contraceptive CHOICE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 Louis, Missouri region</a:t>
            </a:r>
          </a:p>
          <a:p>
            <a:r>
              <a:rPr lang="en-US" sz="3200" dirty="0" smtClean="0"/>
              <a:t>August 2007 – September 2011</a:t>
            </a:r>
          </a:p>
          <a:p>
            <a:r>
              <a:rPr lang="en-US" sz="3200" dirty="0" smtClean="0"/>
              <a:t>9,256 Women aged 14-45</a:t>
            </a:r>
          </a:p>
          <a:p>
            <a:r>
              <a:rPr lang="en-US" sz="3200" dirty="0" smtClean="0"/>
              <a:t>Contraceptive method of their choice at no cost for 3 years</a:t>
            </a:r>
          </a:p>
          <a:p>
            <a:r>
              <a:rPr lang="en-US" sz="3200" dirty="0" smtClean="0"/>
              <a:t>New users or interested in switching</a:t>
            </a:r>
          </a:p>
          <a:p>
            <a:r>
              <a:rPr lang="en-US" sz="3200" dirty="0" smtClean="0"/>
              <a:t>Intended to “promote use of LARC by removing financial and knowledge barriers”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8717" y="6176963"/>
            <a:ext cx="553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 smtClean="0"/>
              <a:t>www.choiceproject.wustl.edu</a:t>
            </a:r>
          </a:p>
          <a:p>
            <a:pPr algn="r"/>
            <a:r>
              <a:rPr lang="en-US" dirty="0" err="1"/>
              <a:t>Birgisson</a:t>
            </a:r>
            <a:r>
              <a:rPr lang="en-US" dirty="0"/>
              <a:t> et al. J Women’s Health. 2015;24(5):</a:t>
            </a:r>
            <a:r>
              <a:rPr lang="en-US" dirty="0" smtClean="0"/>
              <a:t>349-353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Participant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Age – 25</a:t>
            </a:r>
          </a:p>
          <a:p>
            <a:r>
              <a:rPr lang="en-US" dirty="0" smtClean="0"/>
              <a:t>50% African American, 42% White, 5% Hispanic</a:t>
            </a:r>
          </a:p>
          <a:p>
            <a:r>
              <a:rPr lang="en-US" dirty="0" smtClean="0"/>
              <a:t>47% nulliparous</a:t>
            </a:r>
          </a:p>
          <a:p>
            <a:r>
              <a:rPr lang="en-US" dirty="0" smtClean="0"/>
              <a:t>40% had a history of STI</a:t>
            </a:r>
          </a:p>
          <a:p>
            <a:r>
              <a:rPr lang="en-US" dirty="0" smtClean="0"/>
              <a:t>37% received public assistance</a:t>
            </a:r>
          </a:p>
          <a:p>
            <a:r>
              <a:rPr lang="en-US" dirty="0" smtClean="0"/>
              <a:t>63% reported a prior unintended pregnancy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1621" y="6456584"/>
            <a:ext cx="607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Peipert</a:t>
            </a:r>
            <a:r>
              <a:rPr lang="en-US" dirty="0" smtClean="0"/>
              <a:t> et al.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2012;120(6):1291-1297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Contraceptive Counseling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counseling intended to increase contraceptive knowledge</a:t>
            </a:r>
          </a:p>
          <a:p>
            <a:r>
              <a:rPr lang="en-US" dirty="0" smtClean="0"/>
              <a:t>Client centered</a:t>
            </a:r>
          </a:p>
          <a:p>
            <a:r>
              <a:rPr lang="en-US" dirty="0" smtClean="0"/>
              <a:t>GATHER method</a:t>
            </a:r>
          </a:p>
          <a:p>
            <a:pPr lvl="1"/>
            <a:r>
              <a:rPr lang="en-US" dirty="0" smtClean="0"/>
              <a:t>Greet, Ask, Tell, Help, Explain, Return</a:t>
            </a:r>
          </a:p>
          <a:p>
            <a:r>
              <a:rPr lang="en-US" dirty="0" smtClean="0"/>
              <a:t>Tiered effectiveness approach</a:t>
            </a:r>
          </a:p>
          <a:p>
            <a:r>
              <a:rPr lang="en-US" dirty="0" smtClean="0"/>
              <a:t>Counselors underwent 2hr training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7811" y="6384758"/>
            <a:ext cx="741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Madden et al. </a:t>
            </a:r>
            <a:r>
              <a:rPr lang="en-US" smtClean="0"/>
              <a:t>Contraception 2013;88(2):243-249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7572" y="-1255372"/>
            <a:ext cx="7288949" cy="94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Member of Speakers Bureau for:</a:t>
            </a:r>
          </a:p>
          <a:p>
            <a:pPr lvl="1"/>
            <a:r>
              <a:rPr lang="en-US" sz="3200" dirty="0" smtClean="0"/>
              <a:t>Merck </a:t>
            </a:r>
            <a:r>
              <a:rPr lang="en-US" sz="3200" dirty="0"/>
              <a:t>(</a:t>
            </a:r>
            <a:r>
              <a:rPr lang="en-US" sz="3200" dirty="0" err="1"/>
              <a:t>Nexplanon</a:t>
            </a:r>
            <a:r>
              <a:rPr lang="en-US" sz="3200" dirty="0"/>
              <a:t>®)</a:t>
            </a:r>
            <a:endParaRPr lang="en-US" sz="3200" dirty="0" smtClean="0"/>
          </a:p>
          <a:p>
            <a:pPr lvl="1"/>
            <a:r>
              <a:rPr lang="en-US" sz="3200" dirty="0" err="1" smtClean="0"/>
              <a:t>Actavis</a:t>
            </a:r>
            <a:r>
              <a:rPr lang="en-US" sz="3200" dirty="0" smtClean="0"/>
              <a:t> (</a:t>
            </a:r>
            <a:r>
              <a:rPr lang="en-US" sz="3200" dirty="0" err="1" smtClean="0"/>
              <a:t>Liletta</a:t>
            </a:r>
            <a:r>
              <a:rPr lang="en-US" sz="3200" dirty="0"/>
              <a:t>®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69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Choice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/>
              <a:t>All methods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/>
              <a:t>Type of LARC</a:t>
            </a:r>
            <a:endParaRPr lang="en-US" sz="3200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4359332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80547" y="6448926"/>
            <a:ext cx="657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Birgisson</a:t>
            </a:r>
            <a:r>
              <a:rPr lang="en-US" dirty="0" smtClean="0"/>
              <a:t> et al. J Women’s Health. 2015;24(5):349-353</a:t>
            </a:r>
            <a:endParaRPr lang="en-US" dirty="0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992588"/>
              </p:ext>
            </p:extLst>
          </p:nvPr>
        </p:nvGraphicFramePr>
        <p:xfrm>
          <a:off x="839787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10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2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Continuation Rates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24926" y="6400800"/>
            <a:ext cx="616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Diedrich</a:t>
            </a:r>
            <a:r>
              <a:rPr lang="en-US" dirty="0" smtClean="0"/>
              <a:t> et al. AJOG. 2015;213(5):662.e1-662.e8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8189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40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Continuation rates by 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21374"/>
              </p:ext>
            </p:extLst>
          </p:nvPr>
        </p:nvGraphicFramePr>
        <p:xfrm>
          <a:off x="838200" y="1690688"/>
          <a:ext cx="10515600" cy="460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93631" y="6401857"/>
            <a:ext cx="616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Diedrich</a:t>
            </a:r>
            <a:r>
              <a:rPr lang="en-US" dirty="0" smtClean="0"/>
              <a:t> et al. AJOG. 2015;213(5):662.e1-662.e8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56" y="6447585"/>
            <a:ext cx="2255184" cy="3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75407" y="6447585"/>
            <a:ext cx="6194051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12006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</a:pPr>
            <a:r>
              <a:rPr lang="en-US" altLang="en-US" sz="1800" b="1" dirty="0">
                <a:ea typeface="Arial Unicode MS" charset="0"/>
                <a:cs typeface="Arial Unicode MS" charset="0"/>
              </a:rPr>
              <a:t>Winner B et al. N </a:t>
            </a:r>
            <a:r>
              <a:rPr lang="en-US" altLang="en-US" sz="1800" b="1" dirty="0" err="1">
                <a:ea typeface="Arial Unicode MS" charset="0"/>
                <a:cs typeface="Arial Unicode MS" charset="0"/>
              </a:rPr>
              <a:t>Engl</a:t>
            </a:r>
            <a:r>
              <a:rPr lang="en-US" altLang="en-US" sz="1800" b="1" dirty="0">
                <a:ea typeface="Arial Unicode MS" charset="0"/>
                <a:cs typeface="Arial Unicode MS" charset="0"/>
              </a:rPr>
              <a:t> J Med 2012;366:1998-2007.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9251"/>
            <a:ext cx="7589184" cy="482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061883" y="161085"/>
            <a:ext cx="8068235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en-US" sz="2118" b="1">
                <a:ea typeface="Arial Unicode MS" charset="0"/>
                <a:cs typeface="Arial Unicode MS" charset="0"/>
              </a:rPr>
              <a:t>Cumulative Percentage of Participants Who Had a Contraceptive Failure at 1, 2, or 3 Years, According to Contraceptive Method.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LARC Effectiveness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3777" y="3501618"/>
            <a:ext cx="3670023" cy="206210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92934"/>
                </a:solidFill>
              </a:rPr>
              <a:t>Risk of contraceptive failure 20 x greater for users of pill, patch, 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3777" y="1948860"/>
            <a:ext cx="3670023" cy="14089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n-US" sz="1600" dirty="0" smtClean="0">
              <a:ea typeface="Arial Unicode MS" charset="0"/>
              <a:cs typeface="Arial Unicode MS" charset="0"/>
            </a:endParaRPr>
          </a:p>
          <a:p>
            <a:pPr algn="ctr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3000" dirty="0" smtClean="0">
                <a:ea typeface="Arial Unicode MS" charset="0"/>
                <a:cs typeface="Arial Unicode MS" charset="0"/>
              </a:rPr>
              <a:t>Hazard </a:t>
            </a:r>
            <a:r>
              <a:rPr lang="en-US" altLang="en-US" sz="3000" dirty="0">
                <a:ea typeface="Arial Unicode MS" charset="0"/>
                <a:cs typeface="Arial Unicode MS" charset="0"/>
              </a:rPr>
              <a:t>Ratio (95% CI</a:t>
            </a:r>
            <a:r>
              <a:rPr lang="en-US" altLang="en-US" sz="3000" dirty="0" smtClean="0">
                <a:ea typeface="Arial Unicode MS" charset="0"/>
                <a:cs typeface="Arial Unicode MS" charset="0"/>
              </a:rPr>
              <a:t>) </a:t>
            </a:r>
            <a:endParaRPr lang="en-US" altLang="en-US" sz="3000" dirty="0">
              <a:ea typeface="Arial Unicode MS" charset="0"/>
              <a:cs typeface="Arial Unicode MS" charset="0"/>
            </a:endParaRPr>
          </a:p>
          <a:p>
            <a:pPr algn="ctr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3000" dirty="0">
                <a:ea typeface="Arial Unicode MS" charset="0"/>
                <a:cs typeface="Arial Unicode MS" charset="0"/>
              </a:rPr>
              <a:t>21.8 (13.7 – 34.9</a:t>
            </a:r>
            <a:r>
              <a:rPr lang="en-US" altLang="en-US" sz="3000" dirty="0" smtClean="0">
                <a:ea typeface="Arial Unicode MS" charset="0"/>
                <a:cs typeface="Arial Unicode MS" charset="0"/>
              </a:rPr>
              <a:t>)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n-US" sz="1600" dirty="0" smtClean="0"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0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Unintended Pregnancies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1621" y="6456584"/>
            <a:ext cx="607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Peipert</a:t>
            </a:r>
            <a:r>
              <a:rPr lang="en-US" dirty="0" smtClean="0"/>
              <a:t> et al.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2012;120(6):1291-1297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5347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822" y="6311900"/>
            <a:ext cx="6428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Rate is per 1000 </a:t>
            </a:r>
            <a:r>
              <a:rPr lang="en-US" sz="2000" smtClean="0"/>
              <a:t>sexually experienced teens aged 14-19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4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Abortion Rates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0168" y="6352674"/>
            <a:ext cx="51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Peipert</a:t>
            </a:r>
            <a:r>
              <a:rPr lang="en-US" dirty="0" smtClean="0"/>
              <a:t> et al. </a:t>
            </a:r>
            <a:r>
              <a:rPr lang="en-US" dirty="0" err="1" smtClean="0"/>
              <a:t>Obstet</a:t>
            </a:r>
            <a:r>
              <a:rPr lang="en-US" dirty="0" smtClean="0"/>
              <a:t> Gynecol. 2012;120(6):1291-1297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91171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Rate is per 1000 women aged 15-44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260105"/>
              </p:ext>
            </p:extLst>
          </p:nvPr>
        </p:nvGraphicFramePr>
        <p:xfrm>
          <a:off x="838200" y="144061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72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other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Iowa Initiative</a:t>
            </a:r>
          </a:p>
          <a:p>
            <a:pPr lvl="1"/>
            <a:r>
              <a:rPr lang="en-US" dirty="0" smtClean="0"/>
              <a:t>LARC use increased from 1% to 15%</a:t>
            </a:r>
          </a:p>
          <a:p>
            <a:pPr lvl="1"/>
            <a:r>
              <a:rPr lang="en-US" dirty="0" smtClean="0"/>
              <a:t>Unintended Pregnancies reduced 5%</a:t>
            </a:r>
          </a:p>
          <a:p>
            <a:pPr lvl="1"/>
            <a:r>
              <a:rPr lang="en-US" dirty="0" smtClean="0"/>
              <a:t>Abortion down 19%</a:t>
            </a:r>
          </a:p>
          <a:p>
            <a:r>
              <a:rPr lang="en-US" dirty="0" smtClean="0"/>
              <a:t>Colorado Family Planning Initiative</a:t>
            </a:r>
          </a:p>
          <a:p>
            <a:pPr lvl="1"/>
            <a:r>
              <a:rPr lang="en-US" dirty="0" smtClean="0"/>
              <a:t>LARC </a:t>
            </a:r>
            <a:r>
              <a:rPr lang="en-US" dirty="0"/>
              <a:t>use increased from </a:t>
            </a:r>
            <a:r>
              <a:rPr lang="en-US" dirty="0" smtClean="0"/>
              <a:t>4.5% </a:t>
            </a:r>
            <a:r>
              <a:rPr lang="en-US" dirty="0"/>
              <a:t>to </a:t>
            </a:r>
            <a:r>
              <a:rPr lang="en-US" dirty="0" smtClean="0"/>
              <a:t>19%</a:t>
            </a:r>
          </a:p>
          <a:p>
            <a:pPr lvl="1"/>
            <a:r>
              <a:rPr lang="en-US" dirty="0" smtClean="0"/>
              <a:t>26% decline in teen births</a:t>
            </a:r>
          </a:p>
          <a:p>
            <a:pPr lvl="1"/>
            <a:r>
              <a:rPr lang="en-US" dirty="0" smtClean="0"/>
              <a:t>34% decline in teen abortions</a:t>
            </a:r>
          </a:p>
          <a:p>
            <a:r>
              <a:rPr lang="en-US" dirty="0" smtClean="0"/>
              <a:t>Both initiatives similar to the CHOICE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8905" y="6176963"/>
            <a:ext cx="628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Biggs et al. Contraception 2015;91(2):167-173</a:t>
            </a:r>
          </a:p>
          <a:p>
            <a:pPr algn="r"/>
            <a:r>
              <a:rPr lang="en-US" dirty="0" smtClean="0"/>
              <a:t>Ricketts et al. </a:t>
            </a:r>
            <a:r>
              <a:rPr lang="en-US" dirty="0" err="1" smtClean="0"/>
              <a:t>Perspect</a:t>
            </a:r>
            <a:r>
              <a:rPr lang="en-US" dirty="0" smtClean="0"/>
              <a:t> Sex </a:t>
            </a:r>
            <a:r>
              <a:rPr lang="en-US" dirty="0" err="1" smtClean="0"/>
              <a:t>Reprod</a:t>
            </a:r>
            <a:r>
              <a:rPr lang="en-US" dirty="0" smtClean="0"/>
              <a:t> Health 2014;46(3):125-132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Nulliparous Women and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CHOICE population</a:t>
            </a:r>
          </a:p>
          <a:p>
            <a:pPr lvl="1"/>
            <a:r>
              <a:rPr lang="en-US" dirty="0" smtClean="0"/>
              <a:t>5% 14-17yo</a:t>
            </a:r>
          </a:p>
          <a:p>
            <a:pPr lvl="1"/>
            <a:r>
              <a:rPr lang="en-US" dirty="0" smtClean="0"/>
              <a:t>17% 18-20yo</a:t>
            </a:r>
          </a:p>
          <a:p>
            <a:pPr lvl="1"/>
            <a:r>
              <a:rPr lang="en-US" dirty="0" smtClean="0"/>
              <a:t>47% Nulliparous</a:t>
            </a:r>
          </a:p>
          <a:p>
            <a:r>
              <a:rPr lang="en-US" dirty="0" smtClean="0"/>
              <a:t>Safe and effective in these populations</a:t>
            </a:r>
          </a:p>
          <a:p>
            <a:r>
              <a:rPr lang="en-US" dirty="0" smtClean="0"/>
              <a:t>High rate of uptake and continuation</a:t>
            </a:r>
          </a:p>
          <a:p>
            <a:r>
              <a:rPr lang="en-US" dirty="0" smtClean="0"/>
              <a:t>IUD Expulsion</a:t>
            </a:r>
          </a:p>
          <a:p>
            <a:pPr lvl="1"/>
            <a:r>
              <a:rPr lang="en-US" dirty="0" smtClean="0"/>
              <a:t>Nulliparous women &gt;20yo not at higher risk (1.2% vs 3.2% at 3 </a:t>
            </a:r>
            <a:r>
              <a:rPr lang="en-US" dirty="0" err="1" smtClean="0"/>
              <a:t>mos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Age &lt;20 is a risk factor (3.5% vs 2.5% at 3 </a:t>
            </a:r>
            <a:r>
              <a:rPr lang="en-US" dirty="0" err="1" smtClean="0"/>
              <a:t>mos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74106" y="6176963"/>
            <a:ext cx="639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Mestad</a:t>
            </a:r>
            <a:r>
              <a:rPr lang="en-US" dirty="0" smtClean="0"/>
              <a:t> et al. Contraception 2011;84(5);493-498</a:t>
            </a:r>
          </a:p>
          <a:p>
            <a:r>
              <a:rPr lang="en-US" dirty="0" smtClean="0"/>
              <a:t>Madden et al.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2014;124(4):718-726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Nulliparous Women and Adolescents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7011" y="6176963"/>
            <a:ext cx="639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ACOG Practice Bulletin Number 121 and Number 539</a:t>
            </a:r>
          </a:p>
          <a:p>
            <a:r>
              <a:rPr lang="en-US" dirty="0" smtClean="0"/>
              <a:t>Committee on Adolescence. Pediatrics 2014;134(4):e1244-1256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College of Obstetricians and Gynecologists</a:t>
            </a:r>
          </a:p>
          <a:p>
            <a:r>
              <a:rPr lang="en-US" dirty="0" smtClean="0"/>
              <a:t>American Academy of Pediatrics</a:t>
            </a:r>
          </a:p>
          <a:p>
            <a:endParaRPr lang="en-US" dirty="0"/>
          </a:p>
          <a:p>
            <a:r>
              <a:rPr lang="en-US" dirty="0" smtClean="0"/>
              <a:t>Both recognize safety of LARC methods and recommend them as first line contraceptives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STIs, PID and </a:t>
            </a:r>
            <a:r>
              <a:rPr lang="en-US" dirty="0" smtClean="0"/>
              <a:t>LARC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increase in sexual risk taking behavior among LARC </a:t>
            </a:r>
            <a:r>
              <a:rPr lang="en-US" dirty="0" smtClean="0"/>
              <a:t>users in CHOICE</a:t>
            </a:r>
            <a:endParaRPr lang="en-US" dirty="0"/>
          </a:p>
          <a:p>
            <a:pPr lvl="1"/>
            <a:r>
              <a:rPr lang="en-US" dirty="0"/>
              <a:t>71% no change in number of partners at 1 year</a:t>
            </a:r>
          </a:p>
          <a:p>
            <a:pPr lvl="1"/>
            <a:r>
              <a:rPr lang="en-US" dirty="0"/>
              <a:t>16% reported increase – majority from 0 to 1</a:t>
            </a:r>
          </a:p>
          <a:p>
            <a:pPr marL="0" indent="0">
              <a:buNone/>
            </a:pPr>
            <a:r>
              <a:rPr lang="en-US" dirty="0" smtClean="0"/>
              <a:t>BUT…</a:t>
            </a:r>
          </a:p>
          <a:p>
            <a:r>
              <a:rPr lang="en-US" dirty="0" smtClean="0"/>
              <a:t>Teen LARC users may be less likely to use condoms, compared to OC users</a:t>
            </a:r>
          </a:p>
          <a:p>
            <a:pPr lvl="1"/>
            <a:r>
              <a:rPr lang="en-US" dirty="0" smtClean="0"/>
              <a:t>But condom use was similar to </a:t>
            </a:r>
            <a:r>
              <a:rPr lang="en-US" dirty="0" err="1" smtClean="0"/>
              <a:t>Depo</a:t>
            </a:r>
            <a:r>
              <a:rPr lang="en-US" dirty="0" smtClean="0"/>
              <a:t>, patch, ring users</a:t>
            </a:r>
          </a:p>
          <a:p>
            <a:pPr lvl="1"/>
            <a:r>
              <a:rPr lang="en-US" dirty="0" smtClean="0"/>
              <a:t>Less sense of need for “backup”</a:t>
            </a:r>
          </a:p>
          <a:p>
            <a:pPr lvl="1"/>
            <a:r>
              <a:rPr lang="en-US" dirty="0" smtClean="0"/>
              <a:t>Highlights need for better counseling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7684" y="5988734"/>
            <a:ext cx="545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Birgisson</a:t>
            </a:r>
            <a:r>
              <a:rPr lang="en-US" dirty="0"/>
              <a:t> et al. J Women’s Health. 2015;24(5):</a:t>
            </a:r>
            <a:r>
              <a:rPr lang="en-US" dirty="0" smtClean="0"/>
              <a:t>349-353</a:t>
            </a:r>
          </a:p>
          <a:p>
            <a:r>
              <a:rPr lang="en-US" dirty="0" smtClean="0"/>
              <a:t>Steiner et al. JAMA Pediatrics 2016; </a:t>
            </a:r>
            <a:r>
              <a:rPr lang="en-US" dirty="0" err="1" smtClean="0"/>
              <a:t>Epub</a:t>
            </a:r>
            <a:r>
              <a:rPr lang="en-US" dirty="0" smtClean="0"/>
              <a:t> ahead of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misconceptions and myths of LARC methods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Understand the </a:t>
            </a:r>
            <a:r>
              <a:rPr lang="en-US" dirty="0"/>
              <a:t>effectiveness of the long-acting reversible contraception </a:t>
            </a:r>
            <a:r>
              <a:rPr lang="en-US" dirty="0" smtClean="0"/>
              <a:t>methods, and how it differs from other methods</a:t>
            </a:r>
          </a:p>
          <a:p>
            <a:r>
              <a:rPr lang="en-US" dirty="0" smtClean="0"/>
              <a:t>Explain </a:t>
            </a:r>
            <a:r>
              <a:rPr lang="en-US" dirty="0"/>
              <a:t>the barriers that hinder the use </a:t>
            </a:r>
            <a:r>
              <a:rPr lang="en-US" dirty="0" smtClean="0"/>
              <a:t>long–acting </a:t>
            </a:r>
            <a:r>
              <a:rPr lang="en-US" dirty="0"/>
              <a:t>reversible contraception methods in women and adolescents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STIs, PID and IUDs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4733174"/>
          </a:xfrm>
        </p:spPr>
        <p:txBody>
          <a:bodyPr/>
          <a:lstStyle/>
          <a:p>
            <a:r>
              <a:rPr lang="en-US" dirty="0" smtClean="0"/>
              <a:t>PID </a:t>
            </a:r>
          </a:p>
          <a:p>
            <a:pPr lvl="1"/>
            <a:r>
              <a:rPr lang="en-US" dirty="0" smtClean="0"/>
              <a:t>Slightly increased risk for infection with first 20 days of insertion</a:t>
            </a:r>
          </a:p>
          <a:p>
            <a:pPr lvl="1"/>
            <a:r>
              <a:rPr lang="en-US" dirty="0" smtClean="0"/>
              <a:t>After 20 days rate of PID is similar to non IUD users</a:t>
            </a:r>
          </a:p>
          <a:p>
            <a:pPr lvl="1"/>
            <a:r>
              <a:rPr lang="en-US" dirty="0" smtClean="0"/>
              <a:t>Biggest risk factor is presence of untreated cervical infection</a:t>
            </a:r>
          </a:p>
          <a:p>
            <a:pPr lvl="2"/>
            <a:r>
              <a:rPr lang="en-US" dirty="0" smtClean="0"/>
              <a:t>+GC/CT at baseline = 1.1% risk by 6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/>
              <a:t>(vs </a:t>
            </a:r>
            <a:r>
              <a:rPr lang="en-US" dirty="0" smtClean="0"/>
              <a:t>0% </a:t>
            </a:r>
            <a:r>
              <a:rPr lang="en-US" dirty="0"/>
              <a:t>for non-IUD users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-GC/CT at baseline = 0.44% risk by 6mos (vs 0.10% for non-IUD users)</a:t>
            </a:r>
          </a:p>
          <a:p>
            <a:pPr lvl="2"/>
            <a:r>
              <a:rPr lang="en-US" dirty="0" smtClean="0"/>
              <a:t>No cases PID among LNG IUC users</a:t>
            </a:r>
          </a:p>
          <a:p>
            <a:r>
              <a:rPr lang="en-US" dirty="0" smtClean="0"/>
              <a:t>Screen and treat at time of insertion</a:t>
            </a:r>
          </a:p>
          <a:p>
            <a:pPr lvl="1"/>
            <a:r>
              <a:rPr lang="en-US" dirty="0" smtClean="0"/>
              <a:t>Risk based: age &lt;26, multiple partners, inconsistent condom use, prior STI</a:t>
            </a:r>
          </a:p>
          <a:p>
            <a:r>
              <a:rPr lang="en-US" dirty="0" smtClean="0"/>
              <a:t>If PID – treat, but not necessary to remove the IUD if clinically improving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8717" y="6176963"/>
            <a:ext cx="553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Birgisson</a:t>
            </a:r>
            <a:r>
              <a:rPr lang="en-US" dirty="0" smtClean="0"/>
              <a:t> </a:t>
            </a:r>
            <a:r>
              <a:rPr lang="en-US" dirty="0"/>
              <a:t>et al. J Women’s Health. 2015;24(5):</a:t>
            </a:r>
            <a:r>
              <a:rPr lang="en-US" dirty="0" smtClean="0"/>
              <a:t>349-353</a:t>
            </a:r>
          </a:p>
          <a:p>
            <a:pPr algn="r"/>
            <a:r>
              <a:rPr lang="en-US" dirty="0" err="1" smtClean="0"/>
              <a:t>Grentzer</a:t>
            </a:r>
            <a:r>
              <a:rPr lang="en-US" dirty="0" smtClean="0"/>
              <a:t> et al. Contraception 2015;92(4):313-318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Abortion LARC - IUDs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78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Immediate post–procedure insertion is safe &amp; preferred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edication abortion – insert at follow-up, once uterus confirmed empty</a:t>
            </a:r>
          </a:p>
          <a:p>
            <a:pPr lvl="1"/>
            <a:r>
              <a:rPr lang="en-US" dirty="0"/>
              <a:t>Contraindications – septic AB, heavy bleeding or other complication, untreated </a:t>
            </a:r>
            <a:r>
              <a:rPr lang="en-US" dirty="0" smtClean="0"/>
              <a:t>GC/CT</a:t>
            </a:r>
          </a:p>
          <a:p>
            <a:r>
              <a:rPr lang="en-US" dirty="0" smtClean="0"/>
              <a:t>No </a:t>
            </a:r>
            <a:r>
              <a:rPr lang="en-US" dirty="0"/>
              <a:t>difference in complications for immediate vs </a:t>
            </a:r>
            <a:r>
              <a:rPr lang="en-US" dirty="0" smtClean="0"/>
              <a:t>interval insertion</a:t>
            </a:r>
          </a:p>
          <a:p>
            <a:r>
              <a:rPr lang="en-US" dirty="0" smtClean="0"/>
              <a:t>Expulsion Rates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trimester – 5%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trimester – variable, 7%-19%</a:t>
            </a:r>
          </a:p>
          <a:p>
            <a:r>
              <a:rPr lang="en-US" dirty="0" smtClean="0"/>
              <a:t>Continuation and satisfaction rates similar to interval insertions</a:t>
            </a:r>
          </a:p>
          <a:p>
            <a:pPr lvl="1"/>
            <a:r>
              <a:rPr lang="en-US" dirty="0" smtClean="0"/>
              <a:t>Lower repeat pregnancy rates for immediate vs interval insertions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2337" y="6256422"/>
            <a:ext cx="1053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Bednarek</a:t>
            </a:r>
            <a:r>
              <a:rPr lang="en-US" dirty="0"/>
              <a:t> et al. NEJM;364:2208-2217                                                </a:t>
            </a:r>
            <a:r>
              <a:rPr lang="en-US" dirty="0" err="1" smtClean="0"/>
              <a:t>Steenland</a:t>
            </a:r>
            <a:r>
              <a:rPr lang="en-US" dirty="0" smtClean="0"/>
              <a:t> et al. Contraception;84(5):447-464</a:t>
            </a:r>
          </a:p>
          <a:p>
            <a:r>
              <a:rPr lang="en-US" dirty="0" err="1" smtClean="0"/>
              <a:t>McNicholas</a:t>
            </a:r>
            <a:r>
              <a:rPr lang="en-US" dirty="0" smtClean="0"/>
              <a:t> et al. </a:t>
            </a:r>
            <a:r>
              <a:rPr lang="en-US" dirty="0" err="1" smtClean="0"/>
              <a:t>Womens</a:t>
            </a:r>
            <a:r>
              <a:rPr lang="en-US" dirty="0" smtClean="0"/>
              <a:t> Health Issues;22(4):e365-369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Abortion LARC - 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32"/>
            <a:ext cx="10515600" cy="4717131"/>
          </a:xfrm>
        </p:spPr>
        <p:txBody>
          <a:bodyPr>
            <a:normAutofit/>
          </a:bodyPr>
          <a:lstStyle/>
          <a:p>
            <a:r>
              <a:rPr lang="en-US" dirty="0"/>
              <a:t>1st and 2</a:t>
            </a:r>
            <a:r>
              <a:rPr lang="en-US" baseline="30000" dirty="0"/>
              <a:t>nd</a:t>
            </a:r>
            <a:r>
              <a:rPr lang="en-US" dirty="0"/>
              <a:t> Trimester Surgical Abortion</a:t>
            </a:r>
          </a:p>
          <a:p>
            <a:pPr lvl="2"/>
            <a:r>
              <a:rPr lang="en-US" dirty="0"/>
              <a:t>Insert </a:t>
            </a:r>
            <a:r>
              <a:rPr lang="en-US" dirty="0" smtClean="0"/>
              <a:t>immediately </a:t>
            </a:r>
            <a:r>
              <a:rPr lang="en-US" dirty="0"/>
              <a:t>after procedure</a:t>
            </a:r>
          </a:p>
          <a:p>
            <a:r>
              <a:rPr lang="en-US" dirty="0"/>
              <a:t>Medical AB</a:t>
            </a:r>
          </a:p>
          <a:p>
            <a:pPr lvl="1"/>
            <a:r>
              <a:rPr lang="en-US" dirty="0"/>
              <a:t>Day 1 – </a:t>
            </a:r>
            <a:r>
              <a:rPr lang="en-US" dirty="0" err="1"/>
              <a:t>Quickstart</a:t>
            </a:r>
            <a:r>
              <a:rPr lang="en-US" dirty="0"/>
              <a:t> Method</a:t>
            </a:r>
          </a:p>
          <a:p>
            <a:pPr lvl="1"/>
            <a:r>
              <a:rPr lang="en-US" dirty="0"/>
              <a:t>Or at follow-up?</a:t>
            </a:r>
          </a:p>
          <a:p>
            <a:pPr lvl="2"/>
            <a:r>
              <a:rPr lang="en-US" dirty="0"/>
              <a:t>Follow up rates are variable – up to 30% no show rates</a:t>
            </a:r>
          </a:p>
          <a:p>
            <a:pPr lvl="1"/>
            <a:r>
              <a:rPr lang="en-US" dirty="0"/>
              <a:t>Does initiation of a progestin only method at time of mifepristone affect effectiveness of the medication abortion?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difference in efficacy of medication abortion among </a:t>
            </a:r>
            <a:r>
              <a:rPr lang="en-US" dirty="0" err="1"/>
              <a:t>Quickstart</a:t>
            </a:r>
            <a:r>
              <a:rPr lang="en-US" dirty="0"/>
              <a:t> vs Delayed Insertion</a:t>
            </a:r>
          </a:p>
          <a:p>
            <a:pPr lvl="2"/>
            <a:r>
              <a:rPr lang="en-US" dirty="0"/>
              <a:t>Higher Satisfaction rates in </a:t>
            </a:r>
            <a:r>
              <a:rPr lang="en-US" dirty="0" err="1"/>
              <a:t>Quickstart</a:t>
            </a:r>
            <a:r>
              <a:rPr lang="en-US" dirty="0"/>
              <a:t> group</a:t>
            </a:r>
          </a:p>
          <a:p>
            <a:pPr lvl="2"/>
            <a:r>
              <a:rPr lang="en-US" dirty="0"/>
              <a:t>No difference in complication rates or continuation rates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505" y="6176963"/>
            <a:ext cx="980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Horning et al.</a:t>
            </a:r>
            <a:r>
              <a:rPr lang="en-US" dirty="0"/>
              <a:t> </a:t>
            </a:r>
            <a:r>
              <a:rPr lang="en-US" dirty="0" smtClean="0"/>
              <a:t>Contraception;85(4</a:t>
            </a:r>
            <a:r>
              <a:rPr lang="en-US" dirty="0"/>
              <a:t>):</a:t>
            </a:r>
            <a:r>
              <a:rPr lang="en-US" dirty="0" smtClean="0"/>
              <a:t>402-7                                 </a:t>
            </a:r>
            <a:r>
              <a:rPr lang="en-US" dirty="0" err="1" smtClean="0"/>
              <a:t>Gatter</a:t>
            </a:r>
            <a:r>
              <a:rPr lang="en-US" dirty="0" smtClean="0"/>
              <a:t> et al.</a:t>
            </a:r>
            <a:r>
              <a:rPr lang="en-US" dirty="0"/>
              <a:t> </a:t>
            </a:r>
            <a:r>
              <a:rPr lang="en-US" dirty="0" smtClean="0"/>
              <a:t>Contraception;91(4</a:t>
            </a:r>
            <a:r>
              <a:rPr lang="en-US" dirty="0"/>
              <a:t>):</a:t>
            </a:r>
            <a:r>
              <a:rPr lang="en-US" dirty="0" smtClean="0"/>
              <a:t>269-73</a:t>
            </a:r>
          </a:p>
          <a:p>
            <a:r>
              <a:rPr lang="en-US" dirty="0" smtClean="0"/>
              <a:t>Raymond et al. </a:t>
            </a:r>
            <a:r>
              <a:rPr lang="en-US" dirty="0" err="1" smtClean="0"/>
              <a:t>Obstet</a:t>
            </a:r>
            <a:r>
              <a:rPr lang="en-US" dirty="0" smtClean="0"/>
              <a:t> Gynecol;127(2):306-312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Postpartum LARC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Postpartum LARC</a:t>
            </a:r>
          </a:p>
          <a:p>
            <a:pPr lvl="1"/>
            <a:r>
              <a:rPr lang="en-US" dirty="0" smtClean="0"/>
              <a:t>IUDs : within 10-15 </a:t>
            </a:r>
            <a:r>
              <a:rPr lang="en-US" dirty="0" err="1" smtClean="0"/>
              <a:t>mins</a:t>
            </a:r>
            <a:r>
              <a:rPr lang="en-US" dirty="0" smtClean="0"/>
              <a:t> following delivery of placenta</a:t>
            </a:r>
          </a:p>
          <a:p>
            <a:pPr lvl="1"/>
            <a:r>
              <a:rPr lang="en-US" dirty="0" smtClean="0"/>
              <a:t>Implants: before </a:t>
            </a:r>
            <a:r>
              <a:rPr lang="en-US" dirty="0"/>
              <a:t>hospital discharge </a:t>
            </a:r>
          </a:p>
          <a:p>
            <a:r>
              <a:rPr lang="en-US" dirty="0" smtClean="0"/>
              <a:t>IUDs</a:t>
            </a:r>
          </a:p>
          <a:p>
            <a:pPr lvl="1"/>
            <a:r>
              <a:rPr lang="en-US" dirty="0" smtClean="0"/>
              <a:t>Can be done at time of vaginal or cesarean delivery</a:t>
            </a:r>
          </a:p>
          <a:p>
            <a:pPr lvl="1"/>
            <a:r>
              <a:rPr lang="en-US" dirty="0" smtClean="0"/>
              <a:t>Compared to delayed insertion:</a:t>
            </a:r>
          </a:p>
          <a:p>
            <a:pPr lvl="2"/>
            <a:r>
              <a:rPr lang="en-US" dirty="0" smtClean="0"/>
              <a:t>Expulsion rates higher – up to 24%</a:t>
            </a:r>
          </a:p>
          <a:p>
            <a:pPr lvl="2"/>
            <a:r>
              <a:rPr lang="en-US" dirty="0" smtClean="0"/>
              <a:t>However 6 </a:t>
            </a:r>
            <a:r>
              <a:rPr lang="en-US" dirty="0" err="1" smtClean="0"/>
              <a:t>mos</a:t>
            </a:r>
            <a:r>
              <a:rPr lang="en-US" dirty="0" smtClean="0"/>
              <a:t> use is </a:t>
            </a:r>
            <a:r>
              <a:rPr lang="en-US" b="1" i="1" dirty="0" smtClean="0"/>
              <a:t>same or higher </a:t>
            </a:r>
            <a:r>
              <a:rPr lang="en-US" dirty="0" smtClean="0"/>
              <a:t>in immediate group</a:t>
            </a:r>
          </a:p>
          <a:p>
            <a:r>
              <a:rPr lang="en-US" dirty="0" smtClean="0"/>
              <a:t>Immediate postpartum LARC reduces rapid repeat pregnancy rates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3031" y="6249152"/>
            <a:ext cx="681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Goldthwaite LM et al. </a:t>
            </a:r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 smtClean="0"/>
              <a:t>Opin</a:t>
            </a:r>
            <a:r>
              <a:rPr lang="en-US" dirty="0" smtClean="0"/>
              <a:t>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2015;27(6):460-464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Postpartum LARC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Breastfeeding and LARC</a:t>
            </a:r>
          </a:p>
          <a:p>
            <a:pPr lvl="1"/>
            <a:r>
              <a:rPr lang="en-US" dirty="0" smtClean="0"/>
              <a:t>Implant not associated with decreased milk supply or shorter duration of breastfeeding</a:t>
            </a:r>
          </a:p>
          <a:p>
            <a:pPr lvl="1"/>
            <a:r>
              <a:rPr lang="en-US" dirty="0" smtClean="0"/>
              <a:t>One study showed shorter duration of breastfeeding with immediate postpartum LNG IUD placement – conflicts with other studies</a:t>
            </a:r>
          </a:p>
          <a:p>
            <a:r>
              <a:rPr lang="en-US" dirty="0" smtClean="0"/>
              <a:t>Reimbursement</a:t>
            </a:r>
          </a:p>
          <a:p>
            <a:pPr lvl="1"/>
            <a:r>
              <a:rPr lang="en-US" dirty="0" smtClean="0"/>
              <a:t>As of January 1 2016 hospitals are eligible for reimbursement for placement of LARC devices immediately postpartum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1" y="6176963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Braga et al. Contraception 2015;92(6):536-542	</a:t>
            </a:r>
            <a:r>
              <a:rPr lang="en-US" dirty="0"/>
              <a:t>Goldthwaite LM et al.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 2015;27(6):</a:t>
            </a:r>
            <a:r>
              <a:rPr lang="en-US" dirty="0" smtClean="0"/>
              <a:t>460-464</a:t>
            </a:r>
          </a:p>
          <a:p>
            <a:r>
              <a:rPr lang="en-US" dirty="0" smtClean="0"/>
              <a:t>Phillips et al. Contraception 2015;In Press</a:t>
            </a: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Acog.org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1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 – special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No evidence of decreased effectiveness in women who are overweight or obese</a:t>
            </a:r>
          </a:p>
          <a:p>
            <a:r>
              <a:rPr lang="en-US" dirty="0" smtClean="0"/>
              <a:t>Bleeding patterns at 3 </a:t>
            </a:r>
            <a:r>
              <a:rPr lang="en-US" dirty="0" err="1" smtClean="0"/>
              <a:t>mos</a:t>
            </a:r>
            <a:endParaRPr lang="en-US" dirty="0" smtClean="0"/>
          </a:p>
          <a:p>
            <a:pPr lvl="1"/>
            <a:r>
              <a:rPr lang="en-US" dirty="0" smtClean="0"/>
              <a:t>Heavy bleeding – 13%		Increased Frequency – 35%</a:t>
            </a:r>
          </a:p>
          <a:p>
            <a:pPr lvl="1"/>
            <a:r>
              <a:rPr lang="en-US" dirty="0" smtClean="0"/>
              <a:t>Lighter Bleeding – 58%		Decreased Frequency – 42%</a:t>
            </a:r>
          </a:p>
          <a:p>
            <a:pPr lvl="1"/>
            <a:r>
              <a:rPr lang="en-US" dirty="0" smtClean="0"/>
              <a:t>No Change – 29%		No Change – 23%</a:t>
            </a:r>
          </a:p>
          <a:p>
            <a:pPr lvl="1"/>
            <a:r>
              <a:rPr lang="en-US" dirty="0" smtClean="0"/>
              <a:t>At 6 </a:t>
            </a:r>
            <a:r>
              <a:rPr lang="en-US" dirty="0" err="1" smtClean="0"/>
              <a:t>mos</a:t>
            </a:r>
            <a:r>
              <a:rPr lang="en-US" dirty="0" smtClean="0"/>
              <a:t>, the number reporting increased frequency bleeding down to 21%</a:t>
            </a:r>
          </a:p>
          <a:p>
            <a:r>
              <a:rPr lang="en-US" dirty="0" smtClean="0"/>
              <a:t> Discontinuation rates</a:t>
            </a:r>
          </a:p>
          <a:p>
            <a:pPr lvl="1"/>
            <a:r>
              <a:rPr lang="en-US" dirty="0" smtClean="0"/>
              <a:t>In CHOICE study rates were similar to IUD users at 1 year, though decreased by years 2 and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3662" y="6176963"/>
            <a:ext cx="749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Xu et al.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/>
              <a:t> </a:t>
            </a:r>
            <a:r>
              <a:rPr lang="en-US" dirty="0" smtClean="0"/>
              <a:t>2012;120(1):21-26</a:t>
            </a:r>
          </a:p>
          <a:p>
            <a:r>
              <a:rPr lang="en-US" dirty="0" err="1" smtClean="0"/>
              <a:t>Diedrich</a:t>
            </a:r>
            <a:r>
              <a:rPr lang="en-US" dirty="0" smtClean="0"/>
              <a:t> et al. AJOG 2015;212(1):50.e1-50.e8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Contraception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Copper IUD</a:t>
            </a:r>
          </a:p>
          <a:p>
            <a:pPr lvl="1"/>
            <a:r>
              <a:rPr lang="en-US" sz="3200" dirty="0" smtClean="0"/>
              <a:t>0.09</a:t>
            </a:r>
            <a:r>
              <a:rPr lang="en-US" sz="3200" dirty="0"/>
              <a:t>% Failure rate </a:t>
            </a:r>
          </a:p>
          <a:p>
            <a:pPr lvl="1"/>
            <a:r>
              <a:rPr lang="en-US" sz="3200" dirty="0" smtClean="0"/>
              <a:t>Efficacy not affected by BMI, timing of LH surge, future acts of unprotected intercourse</a:t>
            </a:r>
          </a:p>
          <a:p>
            <a:r>
              <a:rPr lang="en-US" sz="3200" dirty="0"/>
              <a:t>At 1 </a:t>
            </a:r>
            <a:r>
              <a:rPr lang="en-US" sz="3200" dirty="0" smtClean="0"/>
              <a:t>year, IUD </a:t>
            </a:r>
            <a:r>
              <a:rPr lang="en-US" sz="3200" dirty="0"/>
              <a:t>for EC users </a:t>
            </a:r>
          </a:p>
          <a:p>
            <a:pPr lvl="1"/>
            <a:r>
              <a:rPr lang="en-US" sz="3200" dirty="0"/>
              <a:t>More likely </a:t>
            </a:r>
            <a:r>
              <a:rPr lang="en-US" sz="3200" dirty="0" smtClean="0"/>
              <a:t>to be </a:t>
            </a:r>
            <a:r>
              <a:rPr lang="en-US" sz="3200" dirty="0"/>
              <a:t>using an effective method of contraception</a:t>
            </a:r>
          </a:p>
          <a:p>
            <a:pPr lvl="2"/>
            <a:r>
              <a:rPr lang="en-US" sz="3200" dirty="0"/>
              <a:t>60% still using an IUD</a:t>
            </a:r>
          </a:p>
          <a:p>
            <a:pPr lvl="1"/>
            <a:r>
              <a:rPr lang="en-US" sz="3200" dirty="0"/>
              <a:t>Less likely </a:t>
            </a:r>
            <a:r>
              <a:rPr lang="en-US" sz="3200" dirty="0" smtClean="0"/>
              <a:t>to have </a:t>
            </a:r>
            <a:r>
              <a:rPr lang="en-US" sz="3200" dirty="0"/>
              <a:t>an unintended pregnancy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51986" y="6176963"/>
            <a:ext cx="626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Cleland </a:t>
            </a:r>
            <a:r>
              <a:rPr lang="en-US" dirty="0" smtClean="0"/>
              <a:t>K, et al. </a:t>
            </a:r>
            <a:r>
              <a:rPr lang="en-US" i="1" dirty="0"/>
              <a:t>Hum </a:t>
            </a:r>
            <a:r>
              <a:rPr lang="en-US" i="1" dirty="0" err="1"/>
              <a:t>Reprod</a:t>
            </a:r>
            <a:r>
              <a:rPr lang="en-US" dirty="0"/>
              <a:t> (2012</a:t>
            </a:r>
            <a:r>
              <a:rPr lang="en-US" dirty="0" smtClean="0"/>
              <a:t>).</a:t>
            </a:r>
          </a:p>
          <a:p>
            <a:pPr algn="r"/>
            <a:r>
              <a:rPr lang="en-US" dirty="0" err="1"/>
              <a:t>Turok</a:t>
            </a:r>
            <a:r>
              <a:rPr lang="en-US" dirty="0"/>
              <a:t> et al. </a:t>
            </a:r>
            <a:r>
              <a:rPr lang="en-US" i="1" dirty="0"/>
              <a:t>Contraception</a:t>
            </a:r>
            <a:r>
              <a:rPr lang="en-US" dirty="0"/>
              <a:t> 82(6), 520-525 (2010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and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1" y="283780"/>
            <a:ext cx="6706826" cy="3353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38" y="1374225"/>
            <a:ext cx="4997669" cy="49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15000"/>
          <a:stretch/>
        </p:blipFill>
        <p:spPr>
          <a:xfrm>
            <a:off x="5017197" y="2180625"/>
            <a:ext cx="6964595" cy="430934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122182"/>
            <a:ext cx="6252164" cy="3624443"/>
          </a:xfrm>
        </p:spPr>
      </p:pic>
      <p:sp>
        <p:nvSpPr>
          <p:cNvPr id="2" name="TextBox 1"/>
          <p:cNvSpPr txBox="1"/>
          <p:nvPr/>
        </p:nvSpPr>
        <p:spPr>
          <a:xfrm>
            <a:off x="204951" y="3746625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Bustle.com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62493" y="6488668"/>
            <a:ext cx="141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Youtube.com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Unintended Pregnancy</a:t>
            </a:r>
          </a:p>
          <a:p>
            <a:pPr lvl="1"/>
            <a:r>
              <a:rPr lang="en-US" dirty="0" smtClean="0"/>
              <a:t>LARC History</a:t>
            </a:r>
          </a:p>
          <a:p>
            <a:r>
              <a:rPr lang="en-US" dirty="0"/>
              <a:t>Evidence Review</a:t>
            </a:r>
          </a:p>
          <a:p>
            <a:pPr lvl="1"/>
            <a:r>
              <a:rPr lang="en-US" dirty="0" smtClean="0"/>
              <a:t>Contraceptive CHOICE Project and other studies</a:t>
            </a:r>
          </a:p>
          <a:p>
            <a:r>
              <a:rPr lang="en-US" dirty="0" smtClean="0"/>
              <a:t>Where we are now</a:t>
            </a:r>
          </a:p>
          <a:p>
            <a:pPr lvl="1"/>
            <a:r>
              <a:rPr lang="en-US" dirty="0" smtClean="0"/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11699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Inaccurate information is out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increasingly turn to the internet for health information</a:t>
            </a:r>
          </a:p>
          <a:p>
            <a:r>
              <a:rPr lang="en-US" dirty="0"/>
              <a:t>Misinformation about </a:t>
            </a:r>
            <a:r>
              <a:rPr lang="en-US" dirty="0" smtClean="0"/>
              <a:t>LARC </a:t>
            </a:r>
            <a:r>
              <a:rPr lang="en-US" dirty="0"/>
              <a:t>is a large </a:t>
            </a:r>
            <a:r>
              <a:rPr lang="en-US" dirty="0" smtClean="0"/>
              <a:t>barrier</a:t>
            </a:r>
          </a:p>
          <a:p>
            <a:r>
              <a:rPr lang="en-US" dirty="0" smtClean="0"/>
              <a:t>One study examining contraceptive websites for information about IUDs:</a:t>
            </a:r>
          </a:p>
          <a:p>
            <a:pPr lvl="1"/>
            <a:r>
              <a:rPr lang="en-US" dirty="0" smtClean="0"/>
              <a:t>50% contained at least 1 inaccurate statement about risks or contraindications </a:t>
            </a:r>
          </a:p>
          <a:p>
            <a:pPr lvl="1"/>
            <a:r>
              <a:rPr lang="en-US" dirty="0" smtClean="0"/>
              <a:t>Most common inaccuracies related to PID risk and </a:t>
            </a:r>
            <a:r>
              <a:rPr lang="en-US" dirty="0" err="1" smtClean="0"/>
              <a:t>nulliparity</a:t>
            </a:r>
            <a:r>
              <a:rPr lang="en-US" dirty="0" smtClean="0"/>
              <a:t> or multiple sexual partners</a:t>
            </a:r>
          </a:p>
          <a:p>
            <a:r>
              <a:rPr lang="en-US" dirty="0" smtClean="0"/>
              <a:t>Healthcare providers not exempt</a:t>
            </a:r>
          </a:p>
          <a:p>
            <a:pPr lvl="1"/>
            <a:r>
              <a:rPr lang="en-US" dirty="0" smtClean="0"/>
              <a:t>Up to 30% have misconceptions about IUD safety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8105" y="6211669"/>
            <a:ext cx="514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Madden et al. AJOG 2016;214(4):499.e1-499.e6</a:t>
            </a:r>
          </a:p>
          <a:p>
            <a:r>
              <a:rPr lang="en-US" dirty="0" smtClean="0"/>
              <a:t>Tyler at al.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2012;119(4):762-771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4" y="593559"/>
            <a:ext cx="9537702" cy="5666791"/>
          </a:xfrm>
        </p:spPr>
      </p:pic>
    </p:spTree>
    <p:extLst>
      <p:ext uri="{BB962C8B-B14F-4D97-AF65-F5344CB8AC3E}">
        <p14:creationId xmlns:p14="http://schemas.microsoft.com/office/powerpoint/2010/main" val="385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0" y="332203"/>
            <a:ext cx="10058400" cy="65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29426"/>
          </a:xfrm>
        </p:spPr>
        <p:txBody>
          <a:bodyPr/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Affordable Care Act is improving access</a:t>
            </a:r>
          </a:p>
          <a:p>
            <a:pPr lvl="1"/>
            <a:r>
              <a:rPr lang="en-US" dirty="0" smtClean="0"/>
              <a:t>Newer low-cost LNG IUD</a:t>
            </a:r>
          </a:p>
          <a:p>
            <a:pPr lvl="1"/>
            <a:r>
              <a:rPr lang="en-US" dirty="0" smtClean="0"/>
              <a:t>Reimbursement for immediate postpartum LARC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err="1" smtClean="0"/>
              <a:t>Subdermal</a:t>
            </a:r>
            <a:r>
              <a:rPr lang="en-US" dirty="0" smtClean="0"/>
              <a:t> implant requires special training by manufacturer in order to be able to insert the device</a:t>
            </a:r>
          </a:p>
          <a:p>
            <a:pPr lvl="1"/>
            <a:r>
              <a:rPr lang="en-US" dirty="0" smtClean="0"/>
              <a:t>Clinician comfort with more challenging IUD insertions – particularly in young and nulliparous women</a:t>
            </a:r>
          </a:p>
          <a:p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Misconceptions persist among health care providers and patients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project has contributed greatly to our knowledge and understanding of contraception</a:t>
            </a:r>
          </a:p>
          <a:p>
            <a:r>
              <a:rPr lang="en-US" dirty="0" smtClean="0">
                <a:hlinkClick r:id="rId2"/>
              </a:rPr>
              <a:t>www.choiceproject.wustl.edu</a:t>
            </a:r>
            <a:endParaRPr lang="en-US" dirty="0" smtClean="0"/>
          </a:p>
          <a:p>
            <a:r>
              <a:rPr lang="en-US" dirty="0" smtClean="0"/>
              <a:t>IUDs and Implants are the most effective methods of reversible contraception and are safe for nearly all women</a:t>
            </a:r>
          </a:p>
          <a:p>
            <a:r>
              <a:rPr lang="en-US" dirty="0" smtClean="0"/>
              <a:t>Increasing use of these methods has the potential to have a huge public health impact</a:t>
            </a:r>
            <a:endParaRPr lang="en-US" dirty="0"/>
          </a:p>
          <a:p>
            <a:r>
              <a:rPr lang="en-US" dirty="0" smtClean="0"/>
              <a:t>Barriers remain and need to be addressed at the policy, clinic and clinician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0Questions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0" r="-5190"/>
          <a:stretch>
            <a:fillRect/>
          </a:stretch>
        </p:blipFill>
        <p:spPr>
          <a:xfrm>
            <a:off x="614362" y="0"/>
            <a:ext cx="10053638" cy="6858000"/>
          </a:xfrm>
        </p:spPr>
      </p:pic>
    </p:spTree>
    <p:extLst>
      <p:ext uri="{BB962C8B-B14F-4D97-AF65-F5344CB8AC3E}">
        <p14:creationId xmlns:p14="http://schemas.microsoft.com/office/powerpoint/2010/main" val="10247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History of LARC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31" y="886265"/>
            <a:ext cx="8477128" cy="5102579"/>
          </a:xfrm>
        </p:spPr>
      </p:pic>
      <p:sp>
        <p:nvSpPr>
          <p:cNvPr id="6" name="TextBox 5"/>
          <p:cNvSpPr txBox="1"/>
          <p:nvPr/>
        </p:nvSpPr>
        <p:spPr>
          <a:xfrm>
            <a:off x="8342141" y="6341796"/>
            <a:ext cx="29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Guttmacher.org</a:t>
            </a:r>
            <a:endParaRPr lang="en-US" dirty="0"/>
          </a:p>
        </p:txBody>
      </p:sp>
      <p:sp>
        <p:nvSpPr>
          <p:cNvPr id="7" name="Cross 6"/>
          <p:cNvSpPr/>
          <p:nvPr/>
        </p:nvSpPr>
        <p:spPr>
          <a:xfrm rot="2722113">
            <a:off x="2017714" y="-156530"/>
            <a:ext cx="6782061" cy="6772170"/>
          </a:xfrm>
          <a:prstGeom prst="plus">
            <a:avLst>
              <a:gd name="adj" fmla="val 471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4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Unintended Pregnancy Declined 18%!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96" y="1825625"/>
            <a:ext cx="6235736" cy="4352544"/>
          </a:xfrm>
        </p:spPr>
      </p:pic>
      <p:sp>
        <p:nvSpPr>
          <p:cNvPr id="5" name="TextBox 4"/>
          <p:cNvSpPr txBox="1"/>
          <p:nvPr/>
        </p:nvSpPr>
        <p:spPr>
          <a:xfrm>
            <a:off x="514351" y="6313106"/>
            <a:ext cx="711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Finer et al. NEJM;374(9):843-852</a:t>
            </a:r>
          </a:p>
        </p:txBody>
      </p:sp>
    </p:spTree>
    <p:extLst>
      <p:ext uri="{BB962C8B-B14F-4D97-AF65-F5344CB8AC3E}">
        <p14:creationId xmlns:p14="http://schemas.microsoft.com/office/powerpoint/2010/main" val="240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30" y="154743"/>
            <a:ext cx="8547032" cy="6671434"/>
          </a:xfrm>
        </p:spPr>
      </p:pic>
      <p:cxnSp>
        <p:nvCxnSpPr>
          <p:cNvPr id="11" name="Straight Arrow Connector 10"/>
          <p:cNvCxnSpPr/>
          <p:nvPr/>
        </p:nvCxnSpPr>
        <p:spPr>
          <a:xfrm flipV="1">
            <a:off x="7047914" y="2461847"/>
            <a:ext cx="1406769" cy="5205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47914" y="3711528"/>
            <a:ext cx="1406769" cy="1711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47913" y="4783017"/>
            <a:ext cx="1406770" cy="12660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9743090" y="2461847"/>
            <a:ext cx="583324" cy="3324098"/>
          </a:xfrm>
          <a:prstGeom prst="downArrow">
            <a:avLst>
              <a:gd name="adj1" fmla="val 28378"/>
              <a:gd name="adj2" fmla="val 14729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8"/>
          <a:stretch/>
        </p:blipFill>
        <p:spPr>
          <a:xfrm>
            <a:off x="1922734" y="80532"/>
            <a:ext cx="7609642" cy="6434572"/>
          </a:xfrm>
        </p:spPr>
      </p:pic>
      <p:sp>
        <p:nvSpPr>
          <p:cNvPr id="5" name="TextBox 4"/>
          <p:cNvSpPr txBox="1"/>
          <p:nvPr/>
        </p:nvSpPr>
        <p:spPr>
          <a:xfrm>
            <a:off x="8665698" y="6327728"/>
            <a:ext cx="29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Guttmacher.org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7043738" y="1114423"/>
            <a:ext cx="1214438" cy="1685925"/>
          </a:xfrm>
          <a:prstGeom prst="donut">
            <a:avLst>
              <a:gd name="adj" fmla="val 1558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22775</TotalTime>
  <Words>2493</Words>
  <Application>Microsoft Office PowerPoint</Application>
  <PresentationFormat>Widescreen</PresentationFormat>
  <Paragraphs>337</Paragraphs>
  <Slides>45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 Unicode MS</vt:lpstr>
      <vt:lpstr>ＭＳ Ｐゴシック</vt:lpstr>
      <vt:lpstr>Arial</vt:lpstr>
      <vt:lpstr>Calibri</vt:lpstr>
      <vt:lpstr>Calibri Light</vt:lpstr>
      <vt:lpstr>Office Theme</vt:lpstr>
      <vt:lpstr>Long Acting Reversible Contraceptives        Lessons from the CHOICE Project</vt:lpstr>
      <vt:lpstr>Disclosures</vt:lpstr>
      <vt:lpstr>Objectives</vt:lpstr>
      <vt:lpstr>Outline </vt:lpstr>
      <vt:lpstr>Background &amp; History of LARC</vt:lpstr>
      <vt:lpstr>PowerPoint Presentation</vt:lpstr>
      <vt:lpstr>Unintended Pregnancy Declined 18%!</vt:lpstr>
      <vt:lpstr>PowerPoint Presentation</vt:lpstr>
      <vt:lpstr>PowerPoint Presentation</vt:lpstr>
      <vt:lpstr>LARC use is on the rise</vt:lpstr>
      <vt:lpstr>Changes in use among young women</vt:lpstr>
      <vt:lpstr>The Intrauterine Device</vt:lpstr>
      <vt:lpstr>We’ve come a long way…</vt:lpstr>
      <vt:lpstr>Subdermal Implant</vt:lpstr>
      <vt:lpstr>LARC Today</vt:lpstr>
      <vt:lpstr>Contraceptive CHOICE Project</vt:lpstr>
      <vt:lpstr>CHOICE Participant Demographics</vt:lpstr>
      <vt:lpstr>Contraceptive Counseling </vt:lpstr>
      <vt:lpstr>PowerPoint Presentation</vt:lpstr>
      <vt:lpstr>Method Choice</vt:lpstr>
      <vt:lpstr>Continuation Rates</vt:lpstr>
      <vt:lpstr>Continuation rates by age</vt:lpstr>
      <vt:lpstr>Winner B et al. N Engl J Med 2012;366:1998-2007.</vt:lpstr>
      <vt:lpstr>Impact on Unintended Pregnancies </vt:lpstr>
      <vt:lpstr>Impact on Abortion Rates</vt:lpstr>
      <vt:lpstr>Results from other states</vt:lpstr>
      <vt:lpstr>Nulliparous Women and Adolescents</vt:lpstr>
      <vt:lpstr>Nulliparous Women and Adolescents</vt:lpstr>
      <vt:lpstr>STIs, PID and LARC</vt:lpstr>
      <vt:lpstr>STIs, PID and IUDs</vt:lpstr>
      <vt:lpstr>Post Abortion LARC - IUDs</vt:lpstr>
      <vt:lpstr>Post Abortion LARC - Implants</vt:lpstr>
      <vt:lpstr>Postpartum LARC</vt:lpstr>
      <vt:lpstr>Postpartum LARC</vt:lpstr>
      <vt:lpstr>Implants – special considerations</vt:lpstr>
      <vt:lpstr>Emergency Contraception</vt:lpstr>
      <vt:lpstr>Barriers and Challenges</vt:lpstr>
      <vt:lpstr>PowerPoint Presentation</vt:lpstr>
      <vt:lpstr>PowerPoint Presentation</vt:lpstr>
      <vt:lpstr>Inaccurate information is out there</vt:lpstr>
      <vt:lpstr>PowerPoint Presentation</vt:lpstr>
      <vt:lpstr>PowerPoint Presentation</vt:lpstr>
      <vt:lpstr>Other Barriers</vt:lpstr>
      <vt:lpstr>In Summary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Contraceptive CHOICE Project</dc:title>
  <dc:creator>Amna Dermish</dc:creator>
  <cp:lastModifiedBy>Smith, Daniel E</cp:lastModifiedBy>
  <cp:revision>89</cp:revision>
  <dcterms:created xsi:type="dcterms:W3CDTF">2016-03-07T01:49:05Z</dcterms:created>
  <dcterms:modified xsi:type="dcterms:W3CDTF">2016-05-06T17:56:33Z</dcterms:modified>
</cp:coreProperties>
</file>