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5" saveSubsetFonts="1" autoCompressPictures="0">
  <p:sldMasterIdLst>
    <p:sldMasterId id="2147483660" r:id="rId1"/>
  </p:sldMasterIdLst>
  <p:notesMasterIdLst>
    <p:notesMasterId r:id="rId58"/>
  </p:notesMasterIdLst>
  <p:sldIdLst>
    <p:sldId id="270" r:id="rId2"/>
    <p:sldId id="257" r:id="rId3"/>
    <p:sldId id="258" r:id="rId4"/>
    <p:sldId id="259" r:id="rId5"/>
    <p:sldId id="261" r:id="rId6"/>
    <p:sldId id="262" r:id="rId7"/>
    <p:sldId id="316" r:id="rId8"/>
    <p:sldId id="263" r:id="rId9"/>
    <p:sldId id="264" r:id="rId10"/>
    <p:sldId id="265" r:id="rId11"/>
    <p:sldId id="266" r:id="rId12"/>
    <p:sldId id="267" r:id="rId13"/>
    <p:sldId id="269" r:id="rId14"/>
    <p:sldId id="268" r:id="rId15"/>
    <p:sldId id="317" r:id="rId16"/>
    <p:sldId id="271" r:id="rId17"/>
    <p:sldId id="274" r:id="rId18"/>
    <p:sldId id="275" r:id="rId19"/>
    <p:sldId id="276" r:id="rId20"/>
    <p:sldId id="277" r:id="rId21"/>
    <p:sldId id="278" r:id="rId22"/>
    <p:sldId id="279" r:id="rId23"/>
    <p:sldId id="280" r:id="rId24"/>
    <p:sldId id="281" r:id="rId25"/>
    <p:sldId id="282" r:id="rId26"/>
    <p:sldId id="283" r:id="rId27"/>
    <p:sldId id="284" r:id="rId28"/>
    <p:sldId id="299" r:id="rId29"/>
    <p:sldId id="300" r:id="rId30"/>
    <p:sldId id="285" r:id="rId31"/>
    <p:sldId id="286" r:id="rId32"/>
    <p:sldId id="287" r:id="rId33"/>
    <p:sldId id="309" r:id="rId34"/>
    <p:sldId id="310" r:id="rId35"/>
    <p:sldId id="311" r:id="rId36"/>
    <p:sldId id="312" r:id="rId37"/>
    <p:sldId id="314" r:id="rId38"/>
    <p:sldId id="315" r:id="rId39"/>
    <p:sldId id="288" r:id="rId40"/>
    <p:sldId id="297" r:id="rId41"/>
    <p:sldId id="272" r:id="rId42"/>
    <p:sldId id="302" r:id="rId43"/>
    <p:sldId id="298" r:id="rId44"/>
    <p:sldId id="304" r:id="rId45"/>
    <p:sldId id="305" r:id="rId46"/>
    <p:sldId id="306" r:id="rId47"/>
    <p:sldId id="289" r:id="rId48"/>
    <p:sldId id="290" r:id="rId49"/>
    <p:sldId id="291" r:id="rId50"/>
    <p:sldId id="295" r:id="rId51"/>
    <p:sldId id="301" r:id="rId52"/>
    <p:sldId id="294" r:id="rId53"/>
    <p:sldId id="292" r:id="rId54"/>
    <p:sldId id="293" r:id="rId55"/>
    <p:sldId id="296" r:id="rId56"/>
    <p:sldId id="303" r:id="rId57"/>
  </p:sldIdLst>
  <p:sldSz cx="9144000" cy="6858000" type="screen4x3"/>
  <p:notesSz cx="6858000" cy="9144000"/>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7" d="100"/>
          <a:sy n="37" d="100"/>
        </p:scale>
        <p:origin x="59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B8808-0738-4848-9371-AF8B2FC686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05923A-BC38-489C-BA84-14C0B9103D12}">
      <dgm:prSet/>
      <dgm:spPr>
        <a:solidFill>
          <a:schemeClr val="accent5">
            <a:lumMod val="50000"/>
          </a:schemeClr>
        </a:solidFill>
      </dgm:spPr>
      <dgm:t>
        <a:bodyPr/>
        <a:lstStyle/>
        <a:p>
          <a:pPr rtl="0"/>
          <a:r>
            <a:rPr lang="en-US" b="0" i="1" dirty="0" smtClean="0"/>
            <a:t>Menopause is a normal, natural event, defined as the final menstrual period (FMP), confirmed after 1 year of no menstrual bleeding</a:t>
          </a:r>
          <a:endParaRPr lang="en-US" b="0" dirty="0"/>
        </a:p>
      </dgm:t>
    </dgm:pt>
    <dgm:pt modelId="{93470CA4-8B50-48D3-A88F-064F9373F181}" type="parTrans" cxnId="{971C7DBD-C206-486A-9D5C-28AB194D9F55}">
      <dgm:prSet/>
      <dgm:spPr/>
      <dgm:t>
        <a:bodyPr/>
        <a:lstStyle/>
        <a:p>
          <a:endParaRPr lang="en-US"/>
        </a:p>
      </dgm:t>
    </dgm:pt>
    <dgm:pt modelId="{7E50C733-4BF4-4AD6-8256-B6DE135BF3E1}" type="sibTrans" cxnId="{971C7DBD-C206-486A-9D5C-28AB194D9F55}">
      <dgm:prSet/>
      <dgm:spPr/>
      <dgm:t>
        <a:bodyPr/>
        <a:lstStyle/>
        <a:p>
          <a:endParaRPr lang="en-US"/>
        </a:p>
      </dgm:t>
    </dgm:pt>
    <dgm:pt modelId="{09AD49F9-4A5C-4A56-AE85-5FB4B2E4305D}">
      <dgm:prSet/>
      <dgm:spPr>
        <a:solidFill>
          <a:schemeClr val="accent5">
            <a:lumMod val="50000"/>
          </a:schemeClr>
        </a:solidFill>
      </dgm:spPr>
      <dgm:t>
        <a:bodyPr/>
        <a:lstStyle/>
        <a:p>
          <a:pPr rtl="0"/>
          <a:r>
            <a:rPr lang="en-US" b="0" i="1" dirty="0" smtClean="0"/>
            <a:t>Represents the permanent cessation of menses resulting from loss of ovarian follicular function, usually due to aging</a:t>
          </a:r>
          <a:endParaRPr lang="en-US" b="0" dirty="0"/>
        </a:p>
      </dgm:t>
    </dgm:pt>
    <dgm:pt modelId="{B7CCEBCB-08E8-492C-8CA7-A3DAEBDB000C}" type="parTrans" cxnId="{A8ECC2CE-ACE3-4521-94AB-3DE2429CC110}">
      <dgm:prSet/>
      <dgm:spPr/>
      <dgm:t>
        <a:bodyPr/>
        <a:lstStyle/>
        <a:p>
          <a:endParaRPr lang="en-US"/>
        </a:p>
      </dgm:t>
    </dgm:pt>
    <dgm:pt modelId="{63AF759E-4B08-4C05-A161-E05141B12AF5}" type="sibTrans" cxnId="{A8ECC2CE-ACE3-4521-94AB-3DE2429CC110}">
      <dgm:prSet/>
      <dgm:spPr/>
      <dgm:t>
        <a:bodyPr/>
        <a:lstStyle/>
        <a:p>
          <a:endParaRPr lang="en-US"/>
        </a:p>
      </dgm:t>
    </dgm:pt>
    <dgm:pt modelId="{0A53706B-375F-4512-A2FA-4FED474FF770}" type="pres">
      <dgm:prSet presAssocID="{211B8808-0738-4848-9371-AF8B2FC686C7}" presName="linear" presStyleCnt="0">
        <dgm:presLayoutVars>
          <dgm:animLvl val="lvl"/>
          <dgm:resizeHandles val="exact"/>
        </dgm:presLayoutVars>
      </dgm:prSet>
      <dgm:spPr/>
      <dgm:t>
        <a:bodyPr/>
        <a:lstStyle/>
        <a:p>
          <a:endParaRPr lang="en-US"/>
        </a:p>
      </dgm:t>
    </dgm:pt>
    <dgm:pt modelId="{6EE73F4B-C0E7-4C75-993C-C60DA3A0AA3A}" type="pres">
      <dgm:prSet presAssocID="{0605923A-BC38-489C-BA84-14C0B9103D12}" presName="parentText" presStyleLbl="node1" presStyleIdx="0" presStyleCnt="2">
        <dgm:presLayoutVars>
          <dgm:chMax val="0"/>
          <dgm:bulletEnabled val="1"/>
        </dgm:presLayoutVars>
      </dgm:prSet>
      <dgm:spPr/>
      <dgm:t>
        <a:bodyPr/>
        <a:lstStyle/>
        <a:p>
          <a:endParaRPr lang="en-US"/>
        </a:p>
      </dgm:t>
    </dgm:pt>
    <dgm:pt modelId="{BBFF0580-AEB6-4A78-B26B-4D5787EAA286}" type="pres">
      <dgm:prSet presAssocID="{7E50C733-4BF4-4AD6-8256-B6DE135BF3E1}" presName="spacer" presStyleCnt="0"/>
      <dgm:spPr/>
    </dgm:pt>
    <dgm:pt modelId="{7155617E-60F4-45E1-867E-E37872A562BA}" type="pres">
      <dgm:prSet presAssocID="{09AD49F9-4A5C-4A56-AE85-5FB4B2E4305D}" presName="parentText" presStyleLbl="node1" presStyleIdx="1" presStyleCnt="2">
        <dgm:presLayoutVars>
          <dgm:chMax val="0"/>
          <dgm:bulletEnabled val="1"/>
        </dgm:presLayoutVars>
      </dgm:prSet>
      <dgm:spPr/>
      <dgm:t>
        <a:bodyPr/>
        <a:lstStyle/>
        <a:p>
          <a:endParaRPr lang="en-US"/>
        </a:p>
      </dgm:t>
    </dgm:pt>
  </dgm:ptLst>
  <dgm:cxnLst>
    <dgm:cxn modelId="{971C7DBD-C206-486A-9D5C-28AB194D9F55}" srcId="{211B8808-0738-4848-9371-AF8B2FC686C7}" destId="{0605923A-BC38-489C-BA84-14C0B9103D12}" srcOrd="0" destOrd="0" parTransId="{93470CA4-8B50-48D3-A88F-064F9373F181}" sibTransId="{7E50C733-4BF4-4AD6-8256-B6DE135BF3E1}"/>
    <dgm:cxn modelId="{F46EED4F-EBD4-FD44-9EF9-80484C6816C6}" type="presOf" srcId="{211B8808-0738-4848-9371-AF8B2FC686C7}" destId="{0A53706B-375F-4512-A2FA-4FED474FF770}" srcOrd="0" destOrd="0" presId="urn:microsoft.com/office/officeart/2005/8/layout/vList2"/>
    <dgm:cxn modelId="{4E4E5533-9033-334A-B462-031E1D33D481}" type="presOf" srcId="{09AD49F9-4A5C-4A56-AE85-5FB4B2E4305D}" destId="{7155617E-60F4-45E1-867E-E37872A562BA}" srcOrd="0" destOrd="0" presId="urn:microsoft.com/office/officeart/2005/8/layout/vList2"/>
    <dgm:cxn modelId="{A8ECC2CE-ACE3-4521-94AB-3DE2429CC110}" srcId="{211B8808-0738-4848-9371-AF8B2FC686C7}" destId="{09AD49F9-4A5C-4A56-AE85-5FB4B2E4305D}" srcOrd="1" destOrd="0" parTransId="{B7CCEBCB-08E8-492C-8CA7-A3DAEBDB000C}" sibTransId="{63AF759E-4B08-4C05-A161-E05141B12AF5}"/>
    <dgm:cxn modelId="{0345AB54-D9DE-D942-AD40-E4FA90317EEE}" type="presOf" srcId="{0605923A-BC38-489C-BA84-14C0B9103D12}" destId="{6EE73F4B-C0E7-4C75-993C-C60DA3A0AA3A}" srcOrd="0" destOrd="0" presId="urn:microsoft.com/office/officeart/2005/8/layout/vList2"/>
    <dgm:cxn modelId="{A66AF91B-C5D2-AE4D-B287-872159E0D892}" type="presParOf" srcId="{0A53706B-375F-4512-A2FA-4FED474FF770}" destId="{6EE73F4B-C0E7-4C75-993C-C60DA3A0AA3A}" srcOrd="0" destOrd="0" presId="urn:microsoft.com/office/officeart/2005/8/layout/vList2"/>
    <dgm:cxn modelId="{C7F87205-6B9B-A94B-95B7-342144B79957}" type="presParOf" srcId="{0A53706B-375F-4512-A2FA-4FED474FF770}" destId="{BBFF0580-AEB6-4A78-B26B-4D5787EAA286}" srcOrd="1" destOrd="0" presId="urn:microsoft.com/office/officeart/2005/8/layout/vList2"/>
    <dgm:cxn modelId="{F696F192-8386-5E4B-AC5A-2DFCCCF900CD}" type="presParOf" srcId="{0A53706B-375F-4512-A2FA-4FED474FF770}" destId="{7155617E-60F4-45E1-867E-E37872A562B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5EC4EA-117C-4EC3-9682-144B28EDC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50F4F-1A59-400A-9A7B-1EE3CC2416DF}">
      <dgm:prSet/>
      <dgm:spPr/>
      <dgm:t>
        <a:bodyPr/>
        <a:lstStyle/>
        <a:p>
          <a:pPr rtl="0"/>
          <a:r>
            <a:rPr lang="en-US" b="1" i="1" smtClean="0"/>
            <a:t>HT formulation, route of administration, and timing of initiation produce different effects (e.g. transdermal route may carry lower risk for thrombosis)</a:t>
          </a:r>
          <a:endParaRPr lang="en-US"/>
        </a:p>
      </dgm:t>
    </dgm:pt>
    <dgm:pt modelId="{BD57D575-FC87-4E77-A6C7-97D2C37BABF7}" type="parTrans" cxnId="{B4498122-93C3-412B-9A1A-384F8EC392FC}">
      <dgm:prSet/>
      <dgm:spPr/>
      <dgm:t>
        <a:bodyPr/>
        <a:lstStyle/>
        <a:p>
          <a:endParaRPr lang="en-US"/>
        </a:p>
      </dgm:t>
    </dgm:pt>
    <dgm:pt modelId="{DDD03403-2461-4889-ABCD-453D6C3414C5}" type="sibTrans" cxnId="{B4498122-93C3-412B-9A1A-384F8EC392FC}">
      <dgm:prSet/>
      <dgm:spPr/>
      <dgm:t>
        <a:bodyPr/>
        <a:lstStyle/>
        <a:p>
          <a:endParaRPr lang="en-US"/>
        </a:p>
      </dgm:t>
    </dgm:pt>
    <dgm:pt modelId="{983622BB-9902-4B73-8EB1-DB0B869C8423}">
      <dgm:prSet/>
      <dgm:spPr>
        <a:solidFill>
          <a:schemeClr val="accent1">
            <a:lumMod val="75000"/>
          </a:schemeClr>
        </a:solidFill>
      </dgm:spPr>
      <dgm:t>
        <a:bodyPr/>
        <a:lstStyle/>
        <a:p>
          <a:pPr rtl="0"/>
          <a:r>
            <a:rPr lang="en-US" b="1" i="1" smtClean="0"/>
            <a:t>Absolute risks for HT use in healthy women ages 50-59 are low, but can include thrombosis, stroke, and cardiovascular events</a:t>
          </a:r>
          <a:endParaRPr lang="en-US"/>
        </a:p>
      </dgm:t>
    </dgm:pt>
    <dgm:pt modelId="{8E849B4A-A027-431D-B5F9-4AB5074E542C}" type="parTrans" cxnId="{C02C9C94-D350-40DF-8EF6-6C48080D1D51}">
      <dgm:prSet/>
      <dgm:spPr/>
      <dgm:t>
        <a:bodyPr/>
        <a:lstStyle/>
        <a:p>
          <a:endParaRPr lang="en-US"/>
        </a:p>
      </dgm:t>
    </dgm:pt>
    <dgm:pt modelId="{E111D102-EE1C-41EF-8B68-3BAD3F1AA013}" type="sibTrans" cxnId="{C02C9C94-D350-40DF-8EF6-6C48080D1D51}">
      <dgm:prSet/>
      <dgm:spPr/>
      <dgm:t>
        <a:bodyPr/>
        <a:lstStyle/>
        <a:p>
          <a:endParaRPr lang="en-US"/>
        </a:p>
      </dgm:t>
    </dgm:pt>
    <dgm:pt modelId="{BA787531-400F-4151-ABB9-4F8D74564AC5}">
      <dgm:prSet/>
      <dgm:spPr/>
      <dgm:t>
        <a:bodyPr/>
        <a:lstStyle/>
        <a:p>
          <a:pPr rtl="0"/>
          <a:r>
            <a:rPr lang="en-US" b="1" i="1" smtClean="0"/>
            <a:t>HT initiation in older women carries greater risks</a:t>
          </a:r>
          <a:endParaRPr lang="en-US"/>
        </a:p>
      </dgm:t>
    </dgm:pt>
    <dgm:pt modelId="{06C698E6-4980-44E0-8684-3DA258CAB60A}" type="parTrans" cxnId="{DE672638-191D-4981-BBE6-D01F7A75998A}">
      <dgm:prSet/>
      <dgm:spPr/>
      <dgm:t>
        <a:bodyPr/>
        <a:lstStyle/>
        <a:p>
          <a:endParaRPr lang="en-US"/>
        </a:p>
      </dgm:t>
    </dgm:pt>
    <dgm:pt modelId="{86EA42C4-D6C5-4473-BD37-CE9C2680C96F}" type="sibTrans" cxnId="{DE672638-191D-4981-BBE6-D01F7A75998A}">
      <dgm:prSet/>
      <dgm:spPr/>
      <dgm:t>
        <a:bodyPr/>
        <a:lstStyle/>
        <a:p>
          <a:endParaRPr lang="en-US"/>
        </a:p>
      </dgm:t>
    </dgm:pt>
    <dgm:pt modelId="{8A2182D6-978B-4A46-ABDF-A98F7FDBF514}">
      <dgm:prSet/>
      <dgm:spPr>
        <a:solidFill>
          <a:schemeClr val="accent1">
            <a:lumMod val="75000"/>
          </a:schemeClr>
        </a:solidFill>
      </dgm:spPr>
      <dgm:t>
        <a:bodyPr/>
        <a:lstStyle/>
        <a:p>
          <a:pPr rtl="0"/>
          <a:r>
            <a:rPr lang="en-US" b="1" i="1" dirty="0" smtClean="0"/>
            <a:t>Breast cancer risk increases with EPT beyond 3-5 years</a:t>
          </a:r>
          <a:endParaRPr lang="en-US" dirty="0"/>
        </a:p>
      </dgm:t>
    </dgm:pt>
    <dgm:pt modelId="{90114642-AF3A-45CF-8D28-1B5BEBF3E071}" type="parTrans" cxnId="{B22D6992-1329-43FD-8F56-5F335D5AFDE4}">
      <dgm:prSet/>
      <dgm:spPr/>
      <dgm:t>
        <a:bodyPr/>
        <a:lstStyle/>
        <a:p>
          <a:endParaRPr lang="en-US"/>
        </a:p>
      </dgm:t>
    </dgm:pt>
    <dgm:pt modelId="{88D12D3C-4F6E-44AF-82CD-A2414AFD1B9B}" type="sibTrans" cxnId="{B22D6992-1329-43FD-8F56-5F335D5AFDE4}">
      <dgm:prSet/>
      <dgm:spPr/>
      <dgm:t>
        <a:bodyPr/>
        <a:lstStyle/>
        <a:p>
          <a:endParaRPr lang="en-US"/>
        </a:p>
      </dgm:t>
    </dgm:pt>
    <dgm:pt modelId="{86303046-EB12-4E50-A9DF-4F5D027AF951}">
      <dgm:prSet/>
      <dgm:spPr/>
      <dgm:t>
        <a:bodyPr/>
        <a:lstStyle/>
        <a:p>
          <a:pPr rtl="0"/>
          <a:r>
            <a:rPr lang="en-US" b="1" i="1" smtClean="0"/>
            <a:t>ET can be considered for longer duration of use because it carries a lower risk for breast cancer </a:t>
          </a:r>
          <a:endParaRPr lang="en-US"/>
        </a:p>
      </dgm:t>
    </dgm:pt>
    <dgm:pt modelId="{87D44080-C83B-45EC-A0B5-4DB3C4F50910}" type="parTrans" cxnId="{71AB67EB-CAD0-440C-A83D-7C76F3A372BD}">
      <dgm:prSet/>
      <dgm:spPr/>
      <dgm:t>
        <a:bodyPr/>
        <a:lstStyle/>
        <a:p>
          <a:endParaRPr lang="en-US"/>
        </a:p>
      </dgm:t>
    </dgm:pt>
    <dgm:pt modelId="{8FD0020D-124F-4711-A189-A379039C2F4B}" type="sibTrans" cxnId="{71AB67EB-CAD0-440C-A83D-7C76F3A372BD}">
      <dgm:prSet/>
      <dgm:spPr/>
      <dgm:t>
        <a:bodyPr/>
        <a:lstStyle/>
        <a:p>
          <a:endParaRPr lang="en-US"/>
        </a:p>
      </dgm:t>
    </dgm:pt>
    <dgm:pt modelId="{E58AFE1C-5DDA-4986-9B17-869ED9188F6D}">
      <dgm:prSet/>
      <dgm:spPr>
        <a:solidFill>
          <a:schemeClr val="accent1">
            <a:lumMod val="75000"/>
          </a:schemeClr>
        </a:solidFill>
      </dgm:spPr>
      <dgm:t>
        <a:bodyPr/>
        <a:lstStyle/>
        <a:p>
          <a:pPr rtl="0"/>
          <a:r>
            <a:rPr lang="en-US" b="1" i="1" smtClean="0"/>
            <a:t>Consider each woman’s priorities and risk factors prior to initiating HT</a:t>
          </a:r>
          <a:endParaRPr lang="en-US"/>
        </a:p>
      </dgm:t>
    </dgm:pt>
    <dgm:pt modelId="{33F69E79-32FE-4680-B9ED-92BB2CC95A71}" type="parTrans" cxnId="{A7CD1E1B-6369-4D8E-8B59-32ECC1CD48F1}">
      <dgm:prSet/>
      <dgm:spPr/>
      <dgm:t>
        <a:bodyPr/>
        <a:lstStyle/>
        <a:p>
          <a:endParaRPr lang="en-US"/>
        </a:p>
      </dgm:t>
    </dgm:pt>
    <dgm:pt modelId="{5ED5AA2F-1B95-4582-A749-44F347A7B1A9}" type="sibTrans" cxnId="{A7CD1E1B-6369-4D8E-8B59-32ECC1CD48F1}">
      <dgm:prSet/>
      <dgm:spPr/>
      <dgm:t>
        <a:bodyPr/>
        <a:lstStyle/>
        <a:p>
          <a:endParaRPr lang="en-US"/>
        </a:p>
      </dgm:t>
    </dgm:pt>
    <dgm:pt modelId="{2FED036B-B18A-4871-A436-809D2531ED89}" type="pres">
      <dgm:prSet presAssocID="{985EC4EA-117C-4EC3-9682-144B28EDC1CE}" presName="linear" presStyleCnt="0">
        <dgm:presLayoutVars>
          <dgm:animLvl val="lvl"/>
          <dgm:resizeHandles val="exact"/>
        </dgm:presLayoutVars>
      </dgm:prSet>
      <dgm:spPr/>
      <dgm:t>
        <a:bodyPr/>
        <a:lstStyle/>
        <a:p>
          <a:endParaRPr lang="en-US"/>
        </a:p>
      </dgm:t>
    </dgm:pt>
    <dgm:pt modelId="{99EC9745-160D-4EA3-8138-4655C4FA0944}" type="pres">
      <dgm:prSet presAssocID="{33850F4F-1A59-400A-9A7B-1EE3CC2416DF}" presName="parentText" presStyleLbl="node1" presStyleIdx="0" presStyleCnt="6">
        <dgm:presLayoutVars>
          <dgm:chMax val="0"/>
          <dgm:bulletEnabled val="1"/>
        </dgm:presLayoutVars>
      </dgm:prSet>
      <dgm:spPr/>
      <dgm:t>
        <a:bodyPr/>
        <a:lstStyle/>
        <a:p>
          <a:endParaRPr lang="en-US"/>
        </a:p>
      </dgm:t>
    </dgm:pt>
    <dgm:pt modelId="{823BB846-2BA2-45E3-91D6-D8E54ADF3DDC}" type="pres">
      <dgm:prSet presAssocID="{DDD03403-2461-4889-ABCD-453D6C3414C5}" presName="spacer" presStyleCnt="0"/>
      <dgm:spPr/>
    </dgm:pt>
    <dgm:pt modelId="{27C9B139-7DF9-44A8-AC05-B25C98F5CE80}" type="pres">
      <dgm:prSet presAssocID="{983622BB-9902-4B73-8EB1-DB0B869C8423}" presName="parentText" presStyleLbl="node1" presStyleIdx="1" presStyleCnt="6">
        <dgm:presLayoutVars>
          <dgm:chMax val="0"/>
          <dgm:bulletEnabled val="1"/>
        </dgm:presLayoutVars>
      </dgm:prSet>
      <dgm:spPr/>
      <dgm:t>
        <a:bodyPr/>
        <a:lstStyle/>
        <a:p>
          <a:endParaRPr lang="en-US"/>
        </a:p>
      </dgm:t>
    </dgm:pt>
    <dgm:pt modelId="{788A27CD-B046-4904-BD53-8344015938D7}" type="pres">
      <dgm:prSet presAssocID="{E111D102-EE1C-41EF-8B68-3BAD3F1AA013}" presName="spacer" presStyleCnt="0"/>
      <dgm:spPr/>
    </dgm:pt>
    <dgm:pt modelId="{712092F7-FEA4-4071-A767-7739B0A1AC64}" type="pres">
      <dgm:prSet presAssocID="{BA787531-400F-4151-ABB9-4F8D74564AC5}" presName="parentText" presStyleLbl="node1" presStyleIdx="2" presStyleCnt="6">
        <dgm:presLayoutVars>
          <dgm:chMax val="0"/>
          <dgm:bulletEnabled val="1"/>
        </dgm:presLayoutVars>
      </dgm:prSet>
      <dgm:spPr/>
      <dgm:t>
        <a:bodyPr/>
        <a:lstStyle/>
        <a:p>
          <a:endParaRPr lang="en-US"/>
        </a:p>
      </dgm:t>
    </dgm:pt>
    <dgm:pt modelId="{D9294EFF-8926-43EE-BD86-176404149F6F}" type="pres">
      <dgm:prSet presAssocID="{86EA42C4-D6C5-4473-BD37-CE9C2680C96F}" presName="spacer" presStyleCnt="0"/>
      <dgm:spPr/>
    </dgm:pt>
    <dgm:pt modelId="{B91AB932-A723-4C08-845F-04D2415DED72}" type="pres">
      <dgm:prSet presAssocID="{8A2182D6-978B-4A46-ABDF-A98F7FDBF514}" presName="parentText" presStyleLbl="node1" presStyleIdx="3" presStyleCnt="6">
        <dgm:presLayoutVars>
          <dgm:chMax val="0"/>
          <dgm:bulletEnabled val="1"/>
        </dgm:presLayoutVars>
      </dgm:prSet>
      <dgm:spPr/>
      <dgm:t>
        <a:bodyPr/>
        <a:lstStyle/>
        <a:p>
          <a:endParaRPr lang="en-US"/>
        </a:p>
      </dgm:t>
    </dgm:pt>
    <dgm:pt modelId="{6E09F4C8-C362-4371-9372-17E8BB7EF59A}" type="pres">
      <dgm:prSet presAssocID="{88D12D3C-4F6E-44AF-82CD-A2414AFD1B9B}" presName="spacer" presStyleCnt="0"/>
      <dgm:spPr/>
    </dgm:pt>
    <dgm:pt modelId="{C29C305B-FC36-4A2D-9364-8C132DA970AA}" type="pres">
      <dgm:prSet presAssocID="{86303046-EB12-4E50-A9DF-4F5D027AF951}" presName="parentText" presStyleLbl="node1" presStyleIdx="4" presStyleCnt="6">
        <dgm:presLayoutVars>
          <dgm:chMax val="0"/>
          <dgm:bulletEnabled val="1"/>
        </dgm:presLayoutVars>
      </dgm:prSet>
      <dgm:spPr/>
      <dgm:t>
        <a:bodyPr/>
        <a:lstStyle/>
        <a:p>
          <a:endParaRPr lang="en-US"/>
        </a:p>
      </dgm:t>
    </dgm:pt>
    <dgm:pt modelId="{3FF88DE6-C4F5-45EB-8F29-66AD3DE09851}" type="pres">
      <dgm:prSet presAssocID="{8FD0020D-124F-4711-A189-A379039C2F4B}" presName="spacer" presStyleCnt="0"/>
      <dgm:spPr/>
    </dgm:pt>
    <dgm:pt modelId="{E10432B5-A2D5-492B-8B3C-0CA9237712CD}" type="pres">
      <dgm:prSet presAssocID="{E58AFE1C-5DDA-4986-9B17-869ED9188F6D}" presName="parentText" presStyleLbl="node1" presStyleIdx="5" presStyleCnt="6">
        <dgm:presLayoutVars>
          <dgm:chMax val="0"/>
          <dgm:bulletEnabled val="1"/>
        </dgm:presLayoutVars>
      </dgm:prSet>
      <dgm:spPr/>
      <dgm:t>
        <a:bodyPr/>
        <a:lstStyle/>
        <a:p>
          <a:endParaRPr lang="en-US"/>
        </a:p>
      </dgm:t>
    </dgm:pt>
  </dgm:ptLst>
  <dgm:cxnLst>
    <dgm:cxn modelId="{B4498122-93C3-412B-9A1A-384F8EC392FC}" srcId="{985EC4EA-117C-4EC3-9682-144B28EDC1CE}" destId="{33850F4F-1A59-400A-9A7B-1EE3CC2416DF}" srcOrd="0" destOrd="0" parTransId="{BD57D575-FC87-4E77-A6C7-97D2C37BABF7}" sibTransId="{DDD03403-2461-4889-ABCD-453D6C3414C5}"/>
    <dgm:cxn modelId="{D9C1F175-F7A7-504A-B724-D26D55649455}" type="presOf" srcId="{BA787531-400F-4151-ABB9-4F8D74564AC5}" destId="{712092F7-FEA4-4071-A767-7739B0A1AC64}" srcOrd="0" destOrd="0" presId="urn:microsoft.com/office/officeart/2005/8/layout/vList2"/>
    <dgm:cxn modelId="{A65C3B8C-43BF-E14D-942E-BC0F69DD443D}" type="presOf" srcId="{8A2182D6-978B-4A46-ABDF-A98F7FDBF514}" destId="{B91AB932-A723-4C08-845F-04D2415DED72}" srcOrd="0" destOrd="0" presId="urn:microsoft.com/office/officeart/2005/8/layout/vList2"/>
    <dgm:cxn modelId="{A7CD1E1B-6369-4D8E-8B59-32ECC1CD48F1}" srcId="{985EC4EA-117C-4EC3-9682-144B28EDC1CE}" destId="{E58AFE1C-5DDA-4986-9B17-869ED9188F6D}" srcOrd="5" destOrd="0" parTransId="{33F69E79-32FE-4680-B9ED-92BB2CC95A71}" sibTransId="{5ED5AA2F-1B95-4582-A749-44F347A7B1A9}"/>
    <dgm:cxn modelId="{459C20B3-31BB-C342-B60B-BCF5A74500CA}" type="presOf" srcId="{983622BB-9902-4B73-8EB1-DB0B869C8423}" destId="{27C9B139-7DF9-44A8-AC05-B25C98F5CE80}" srcOrd="0" destOrd="0" presId="urn:microsoft.com/office/officeart/2005/8/layout/vList2"/>
    <dgm:cxn modelId="{56A99BD3-B1B2-E445-BE28-6AF7F57D0DF8}" type="presOf" srcId="{985EC4EA-117C-4EC3-9682-144B28EDC1CE}" destId="{2FED036B-B18A-4871-A436-809D2531ED89}" srcOrd="0" destOrd="0" presId="urn:microsoft.com/office/officeart/2005/8/layout/vList2"/>
    <dgm:cxn modelId="{C02C9C94-D350-40DF-8EF6-6C48080D1D51}" srcId="{985EC4EA-117C-4EC3-9682-144B28EDC1CE}" destId="{983622BB-9902-4B73-8EB1-DB0B869C8423}" srcOrd="1" destOrd="0" parTransId="{8E849B4A-A027-431D-B5F9-4AB5074E542C}" sibTransId="{E111D102-EE1C-41EF-8B68-3BAD3F1AA013}"/>
    <dgm:cxn modelId="{71AB67EB-CAD0-440C-A83D-7C76F3A372BD}" srcId="{985EC4EA-117C-4EC3-9682-144B28EDC1CE}" destId="{86303046-EB12-4E50-A9DF-4F5D027AF951}" srcOrd="4" destOrd="0" parTransId="{87D44080-C83B-45EC-A0B5-4DB3C4F50910}" sibTransId="{8FD0020D-124F-4711-A189-A379039C2F4B}"/>
    <dgm:cxn modelId="{B22D6992-1329-43FD-8F56-5F335D5AFDE4}" srcId="{985EC4EA-117C-4EC3-9682-144B28EDC1CE}" destId="{8A2182D6-978B-4A46-ABDF-A98F7FDBF514}" srcOrd="3" destOrd="0" parTransId="{90114642-AF3A-45CF-8D28-1B5BEBF3E071}" sibTransId="{88D12D3C-4F6E-44AF-82CD-A2414AFD1B9B}"/>
    <dgm:cxn modelId="{B067C987-D802-4441-BAC0-D39784095069}" type="presOf" srcId="{86303046-EB12-4E50-A9DF-4F5D027AF951}" destId="{C29C305B-FC36-4A2D-9364-8C132DA970AA}" srcOrd="0" destOrd="0" presId="urn:microsoft.com/office/officeart/2005/8/layout/vList2"/>
    <dgm:cxn modelId="{246BC6F2-132C-3D46-A02F-73CBB6C78B59}" type="presOf" srcId="{E58AFE1C-5DDA-4986-9B17-869ED9188F6D}" destId="{E10432B5-A2D5-492B-8B3C-0CA9237712CD}" srcOrd="0" destOrd="0" presId="urn:microsoft.com/office/officeart/2005/8/layout/vList2"/>
    <dgm:cxn modelId="{4F653BFA-B899-3C4B-B54C-3E3CBA788E82}" type="presOf" srcId="{33850F4F-1A59-400A-9A7B-1EE3CC2416DF}" destId="{99EC9745-160D-4EA3-8138-4655C4FA0944}" srcOrd="0" destOrd="0" presId="urn:microsoft.com/office/officeart/2005/8/layout/vList2"/>
    <dgm:cxn modelId="{DE672638-191D-4981-BBE6-D01F7A75998A}" srcId="{985EC4EA-117C-4EC3-9682-144B28EDC1CE}" destId="{BA787531-400F-4151-ABB9-4F8D74564AC5}" srcOrd="2" destOrd="0" parTransId="{06C698E6-4980-44E0-8684-3DA258CAB60A}" sibTransId="{86EA42C4-D6C5-4473-BD37-CE9C2680C96F}"/>
    <dgm:cxn modelId="{5FA63075-4E85-A247-B484-D3A60E8ABF65}" type="presParOf" srcId="{2FED036B-B18A-4871-A436-809D2531ED89}" destId="{99EC9745-160D-4EA3-8138-4655C4FA0944}" srcOrd="0" destOrd="0" presId="urn:microsoft.com/office/officeart/2005/8/layout/vList2"/>
    <dgm:cxn modelId="{DA5171F8-A6BC-5647-83C5-1A73210AAE7C}" type="presParOf" srcId="{2FED036B-B18A-4871-A436-809D2531ED89}" destId="{823BB846-2BA2-45E3-91D6-D8E54ADF3DDC}" srcOrd="1" destOrd="0" presId="urn:microsoft.com/office/officeart/2005/8/layout/vList2"/>
    <dgm:cxn modelId="{68916758-2AE9-9247-9F15-9749BAC9C0D7}" type="presParOf" srcId="{2FED036B-B18A-4871-A436-809D2531ED89}" destId="{27C9B139-7DF9-44A8-AC05-B25C98F5CE80}" srcOrd="2" destOrd="0" presId="urn:microsoft.com/office/officeart/2005/8/layout/vList2"/>
    <dgm:cxn modelId="{BEC742FB-1C84-2B49-915A-D352A937CFD3}" type="presParOf" srcId="{2FED036B-B18A-4871-A436-809D2531ED89}" destId="{788A27CD-B046-4904-BD53-8344015938D7}" srcOrd="3" destOrd="0" presId="urn:microsoft.com/office/officeart/2005/8/layout/vList2"/>
    <dgm:cxn modelId="{DB46B1A2-D5EB-6548-BF15-C2A74BEC6734}" type="presParOf" srcId="{2FED036B-B18A-4871-A436-809D2531ED89}" destId="{712092F7-FEA4-4071-A767-7739B0A1AC64}" srcOrd="4" destOrd="0" presId="urn:microsoft.com/office/officeart/2005/8/layout/vList2"/>
    <dgm:cxn modelId="{C1852978-79F1-394E-89D5-FEF9A4CFD8D6}" type="presParOf" srcId="{2FED036B-B18A-4871-A436-809D2531ED89}" destId="{D9294EFF-8926-43EE-BD86-176404149F6F}" srcOrd="5" destOrd="0" presId="urn:microsoft.com/office/officeart/2005/8/layout/vList2"/>
    <dgm:cxn modelId="{88E3D77C-5ED3-8A40-96D1-57FBA9F5927E}" type="presParOf" srcId="{2FED036B-B18A-4871-A436-809D2531ED89}" destId="{B91AB932-A723-4C08-845F-04D2415DED72}" srcOrd="6" destOrd="0" presId="urn:microsoft.com/office/officeart/2005/8/layout/vList2"/>
    <dgm:cxn modelId="{2E8B3E5B-9974-FA46-BBCA-2DA174D62680}" type="presParOf" srcId="{2FED036B-B18A-4871-A436-809D2531ED89}" destId="{6E09F4C8-C362-4371-9372-17E8BB7EF59A}" srcOrd="7" destOrd="0" presId="urn:microsoft.com/office/officeart/2005/8/layout/vList2"/>
    <dgm:cxn modelId="{3ADBDCB4-C9D8-A54E-AD87-2CC2C0428D04}" type="presParOf" srcId="{2FED036B-B18A-4871-A436-809D2531ED89}" destId="{C29C305B-FC36-4A2D-9364-8C132DA970AA}" srcOrd="8" destOrd="0" presId="urn:microsoft.com/office/officeart/2005/8/layout/vList2"/>
    <dgm:cxn modelId="{2FA259E4-9CAC-F64B-A1A4-A3D80014CAA8}" type="presParOf" srcId="{2FED036B-B18A-4871-A436-809D2531ED89}" destId="{3FF88DE6-C4F5-45EB-8F29-66AD3DE09851}" srcOrd="9" destOrd="0" presId="urn:microsoft.com/office/officeart/2005/8/layout/vList2"/>
    <dgm:cxn modelId="{79578B36-1821-DF4D-AD5C-B6B96B952515}" type="presParOf" srcId="{2FED036B-B18A-4871-A436-809D2531ED89}" destId="{E10432B5-A2D5-492B-8B3C-0CA9237712C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11A47E-1524-441D-A657-373EEDB0C75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7E34F3A-5BEA-4FDE-9029-9854498BF845}">
      <dgm:prSet/>
      <dgm:spPr>
        <a:solidFill>
          <a:schemeClr val="accent5">
            <a:lumMod val="50000"/>
          </a:schemeClr>
        </a:solidFill>
      </dgm:spPr>
      <dgm:t>
        <a:bodyPr/>
        <a:lstStyle/>
        <a:p>
          <a:pPr rtl="0"/>
          <a:r>
            <a:rPr lang="en-US" b="0" i="1" dirty="0" smtClean="0"/>
            <a:t>The years after the FMP resulting from natural (spontaneous) or premature menopause</a:t>
          </a:r>
          <a:endParaRPr lang="en-US" b="0" dirty="0"/>
        </a:p>
      </dgm:t>
    </dgm:pt>
    <dgm:pt modelId="{52E2E816-CD55-429B-B7D8-43C9F1155E4E}" type="parTrans" cxnId="{DC612462-C911-4309-9694-7ED7D1040EB4}">
      <dgm:prSet/>
      <dgm:spPr/>
      <dgm:t>
        <a:bodyPr/>
        <a:lstStyle/>
        <a:p>
          <a:endParaRPr lang="en-US"/>
        </a:p>
      </dgm:t>
    </dgm:pt>
    <dgm:pt modelId="{97A9ADC2-C142-4593-BC25-5264B3025094}" type="sibTrans" cxnId="{DC612462-C911-4309-9694-7ED7D1040EB4}">
      <dgm:prSet/>
      <dgm:spPr/>
      <dgm:t>
        <a:bodyPr/>
        <a:lstStyle/>
        <a:p>
          <a:endParaRPr lang="en-US"/>
        </a:p>
      </dgm:t>
    </dgm:pt>
    <dgm:pt modelId="{31978323-528D-43ED-AD84-00D746229754}">
      <dgm:prSet/>
      <dgm:spPr>
        <a:solidFill>
          <a:schemeClr val="accent5">
            <a:lumMod val="50000"/>
          </a:schemeClr>
        </a:solidFill>
      </dgm:spPr>
      <dgm:t>
        <a:bodyPr/>
        <a:lstStyle/>
        <a:p>
          <a:pPr rtl="0"/>
          <a:r>
            <a:rPr lang="en-US" b="0" i="1" dirty="0" smtClean="0"/>
            <a:t>With current life expectancy, the postmenopausal years make up 1/3 to 1/2 of the lifespan of most North American women</a:t>
          </a:r>
          <a:endParaRPr lang="en-US" b="0" dirty="0"/>
        </a:p>
      </dgm:t>
    </dgm:pt>
    <dgm:pt modelId="{6C41EF36-FBDB-424A-9D23-D923010CBA14}" type="parTrans" cxnId="{4BA9E648-B352-452B-98BD-34613FD867EC}">
      <dgm:prSet/>
      <dgm:spPr/>
      <dgm:t>
        <a:bodyPr/>
        <a:lstStyle/>
        <a:p>
          <a:endParaRPr lang="en-US"/>
        </a:p>
      </dgm:t>
    </dgm:pt>
    <dgm:pt modelId="{A4E4E0A2-79C1-4853-B2EB-BC992EA078B6}" type="sibTrans" cxnId="{4BA9E648-B352-452B-98BD-34613FD867EC}">
      <dgm:prSet/>
      <dgm:spPr/>
      <dgm:t>
        <a:bodyPr/>
        <a:lstStyle/>
        <a:p>
          <a:endParaRPr lang="en-US"/>
        </a:p>
      </dgm:t>
    </dgm:pt>
    <dgm:pt modelId="{C7D0934E-4303-4310-A4AA-B89A9F9BBB44}" type="pres">
      <dgm:prSet presAssocID="{9C11A47E-1524-441D-A657-373EEDB0C75F}" presName="diagram" presStyleCnt="0">
        <dgm:presLayoutVars>
          <dgm:dir/>
          <dgm:resizeHandles val="exact"/>
        </dgm:presLayoutVars>
      </dgm:prSet>
      <dgm:spPr/>
      <dgm:t>
        <a:bodyPr/>
        <a:lstStyle/>
        <a:p>
          <a:endParaRPr lang="en-US"/>
        </a:p>
      </dgm:t>
    </dgm:pt>
    <dgm:pt modelId="{B4A59607-6C90-405A-8A4F-79B3B38ACE7B}" type="pres">
      <dgm:prSet presAssocID="{47E34F3A-5BEA-4FDE-9029-9854498BF845}" presName="node" presStyleLbl="node1" presStyleIdx="0" presStyleCnt="2" custScaleX="200588" custScaleY="48536" custLinFactNeighborX="27" custLinFactNeighborY="-11632">
        <dgm:presLayoutVars>
          <dgm:bulletEnabled val="1"/>
        </dgm:presLayoutVars>
      </dgm:prSet>
      <dgm:spPr/>
      <dgm:t>
        <a:bodyPr/>
        <a:lstStyle/>
        <a:p>
          <a:endParaRPr lang="en-US"/>
        </a:p>
      </dgm:t>
    </dgm:pt>
    <dgm:pt modelId="{84504035-BF42-44E9-AEBD-1980A6F6807C}" type="pres">
      <dgm:prSet presAssocID="{97A9ADC2-C142-4593-BC25-5264B3025094}" presName="sibTrans" presStyleCnt="0"/>
      <dgm:spPr/>
    </dgm:pt>
    <dgm:pt modelId="{03F10100-B2F5-420F-9AEE-DC77D8F80D8A}" type="pres">
      <dgm:prSet presAssocID="{31978323-528D-43ED-AD84-00D746229754}" presName="node" presStyleLbl="node1" presStyleIdx="1" presStyleCnt="2" custScaleX="200784" custScaleY="40242" custLinFactNeighborX="44000" custLinFactNeighborY="-5330">
        <dgm:presLayoutVars>
          <dgm:bulletEnabled val="1"/>
        </dgm:presLayoutVars>
      </dgm:prSet>
      <dgm:spPr/>
      <dgm:t>
        <a:bodyPr/>
        <a:lstStyle/>
        <a:p>
          <a:endParaRPr lang="en-US"/>
        </a:p>
      </dgm:t>
    </dgm:pt>
  </dgm:ptLst>
  <dgm:cxnLst>
    <dgm:cxn modelId="{54E4CF6E-DF79-3041-AD8C-69CB6DBF61BC}" type="presOf" srcId="{31978323-528D-43ED-AD84-00D746229754}" destId="{03F10100-B2F5-420F-9AEE-DC77D8F80D8A}" srcOrd="0" destOrd="0" presId="urn:microsoft.com/office/officeart/2005/8/layout/default"/>
    <dgm:cxn modelId="{4AF8B7EA-ACA7-3B4C-BADA-2850D6A83BDF}" type="presOf" srcId="{9C11A47E-1524-441D-A657-373EEDB0C75F}" destId="{C7D0934E-4303-4310-A4AA-B89A9F9BBB44}" srcOrd="0" destOrd="0" presId="urn:microsoft.com/office/officeart/2005/8/layout/default"/>
    <dgm:cxn modelId="{DC612462-C911-4309-9694-7ED7D1040EB4}" srcId="{9C11A47E-1524-441D-A657-373EEDB0C75F}" destId="{47E34F3A-5BEA-4FDE-9029-9854498BF845}" srcOrd="0" destOrd="0" parTransId="{52E2E816-CD55-429B-B7D8-43C9F1155E4E}" sibTransId="{97A9ADC2-C142-4593-BC25-5264B3025094}"/>
    <dgm:cxn modelId="{4BA9E648-B352-452B-98BD-34613FD867EC}" srcId="{9C11A47E-1524-441D-A657-373EEDB0C75F}" destId="{31978323-528D-43ED-AD84-00D746229754}" srcOrd="1" destOrd="0" parTransId="{6C41EF36-FBDB-424A-9D23-D923010CBA14}" sibTransId="{A4E4E0A2-79C1-4853-B2EB-BC992EA078B6}"/>
    <dgm:cxn modelId="{24952E44-456B-C048-91C4-68CF8E14A8D9}" type="presOf" srcId="{47E34F3A-5BEA-4FDE-9029-9854498BF845}" destId="{B4A59607-6C90-405A-8A4F-79B3B38ACE7B}" srcOrd="0" destOrd="0" presId="urn:microsoft.com/office/officeart/2005/8/layout/default"/>
    <dgm:cxn modelId="{A305F63A-8AEB-7141-8D4D-80A4DBFF2781}" type="presParOf" srcId="{C7D0934E-4303-4310-A4AA-B89A9F9BBB44}" destId="{B4A59607-6C90-405A-8A4F-79B3B38ACE7B}" srcOrd="0" destOrd="0" presId="urn:microsoft.com/office/officeart/2005/8/layout/default"/>
    <dgm:cxn modelId="{E2B2F0B3-F4E1-CC49-8E73-BFA527869427}" type="presParOf" srcId="{C7D0934E-4303-4310-A4AA-B89A9F9BBB44}" destId="{84504035-BF42-44E9-AEBD-1980A6F6807C}" srcOrd="1" destOrd="0" presId="urn:microsoft.com/office/officeart/2005/8/layout/default"/>
    <dgm:cxn modelId="{81217921-ED5B-EF48-82FA-E049B02A20A7}" type="presParOf" srcId="{C7D0934E-4303-4310-A4AA-B89A9F9BBB44}" destId="{03F10100-B2F5-420F-9AEE-DC77D8F80D8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1D90AE-0640-485A-8C67-42FD0D551D79}"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8C254936-329E-4F3B-94A3-8F41A7BBF32F}">
      <dgm:prSet/>
      <dgm:spPr/>
      <dgm:t>
        <a:bodyPr/>
        <a:lstStyle/>
        <a:p>
          <a:pPr rtl="0"/>
          <a:r>
            <a:rPr lang="en-US" b="1" u="none" dirty="0" smtClean="0"/>
            <a:t>4 strategic steps for clinicians</a:t>
          </a:r>
          <a:endParaRPr lang="en-US" u="none" dirty="0"/>
        </a:p>
      </dgm:t>
    </dgm:pt>
    <dgm:pt modelId="{687FC334-8BF8-4CD6-A1F5-71931C52C26E}" type="parTrans" cxnId="{C7B5609B-D9F9-4850-A0F5-B3CFC60DB55B}">
      <dgm:prSet/>
      <dgm:spPr/>
      <dgm:t>
        <a:bodyPr/>
        <a:lstStyle/>
        <a:p>
          <a:endParaRPr lang="en-US"/>
        </a:p>
      </dgm:t>
    </dgm:pt>
    <dgm:pt modelId="{B31879F2-C627-43CD-8625-E0D728B2003D}" type="sibTrans" cxnId="{C7B5609B-D9F9-4850-A0F5-B3CFC60DB55B}">
      <dgm:prSet/>
      <dgm:spPr/>
      <dgm:t>
        <a:bodyPr/>
        <a:lstStyle/>
        <a:p>
          <a:endParaRPr lang="en-US"/>
        </a:p>
      </dgm:t>
    </dgm:pt>
    <dgm:pt modelId="{83DD34B5-899D-4506-A047-F7A749826F6B}">
      <dgm:prSet/>
      <dgm:spPr/>
      <dgm:t>
        <a:bodyPr/>
        <a:lstStyle/>
        <a:p>
          <a:pPr rtl="0"/>
          <a:r>
            <a:rPr lang="en-US" dirty="0" smtClean="0"/>
            <a:t>1. Know cultural difference in menopause</a:t>
          </a:r>
          <a:endParaRPr lang="en-US" dirty="0"/>
        </a:p>
      </dgm:t>
    </dgm:pt>
    <dgm:pt modelId="{BA99E1B3-958D-45DA-BC7B-1E421647A85C}" type="parTrans" cxnId="{73486BF5-492A-4265-A9D9-7F107516D226}">
      <dgm:prSet/>
      <dgm:spPr/>
      <dgm:t>
        <a:bodyPr/>
        <a:lstStyle/>
        <a:p>
          <a:endParaRPr lang="en-US"/>
        </a:p>
      </dgm:t>
    </dgm:pt>
    <dgm:pt modelId="{152F3A29-22EF-483D-B6F4-44FE3E172FA3}" type="sibTrans" cxnId="{73486BF5-492A-4265-A9D9-7F107516D226}">
      <dgm:prSet/>
      <dgm:spPr/>
      <dgm:t>
        <a:bodyPr/>
        <a:lstStyle/>
        <a:p>
          <a:endParaRPr lang="en-US"/>
        </a:p>
      </dgm:t>
    </dgm:pt>
    <dgm:pt modelId="{6A93EE92-0A94-4F5A-96E5-CCA168538CD3}">
      <dgm:prSet/>
      <dgm:spPr/>
      <dgm:t>
        <a:bodyPr/>
        <a:lstStyle/>
        <a:p>
          <a:pPr rtl="0"/>
          <a:r>
            <a:rPr lang="en-US" dirty="0" smtClean="0"/>
            <a:t>2. Self awareness of CC</a:t>
          </a:r>
          <a:endParaRPr lang="en-US" dirty="0"/>
        </a:p>
      </dgm:t>
    </dgm:pt>
    <dgm:pt modelId="{74DEEDBD-2AF8-41AC-A2A1-3564CBF30975}" type="parTrans" cxnId="{C304FA32-E77A-477A-985B-3539EB6C92E6}">
      <dgm:prSet/>
      <dgm:spPr/>
      <dgm:t>
        <a:bodyPr/>
        <a:lstStyle/>
        <a:p>
          <a:endParaRPr lang="en-US"/>
        </a:p>
      </dgm:t>
    </dgm:pt>
    <dgm:pt modelId="{259F9C6C-96EA-40FE-9A2F-9A7FE6CA7CED}" type="sibTrans" cxnId="{C304FA32-E77A-477A-985B-3539EB6C92E6}">
      <dgm:prSet/>
      <dgm:spPr/>
      <dgm:t>
        <a:bodyPr/>
        <a:lstStyle/>
        <a:p>
          <a:endParaRPr lang="en-US"/>
        </a:p>
      </dgm:t>
    </dgm:pt>
    <dgm:pt modelId="{55CB6555-450B-437D-BEBF-2184FF86A888}">
      <dgm:prSet/>
      <dgm:spPr/>
      <dgm:t>
        <a:bodyPr/>
        <a:lstStyle/>
        <a:p>
          <a:pPr rtl="0"/>
          <a:r>
            <a:rPr lang="en-US" dirty="0" smtClean="0"/>
            <a:t>3. Adapt CC</a:t>
          </a:r>
          <a:endParaRPr lang="en-US" dirty="0"/>
        </a:p>
      </dgm:t>
    </dgm:pt>
    <dgm:pt modelId="{D322A39E-32AF-44A8-A300-F31BBE373ABC}" type="parTrans" cxnId="{5DCD3D7C-B295-4F97-83BC-931FD71347E3}">
      <dgm:prSet/>
      <dgm:spPr/>
      <dgm:t>
        <a:bodyPr/>
        <a:lstStyle/>
        <a:p>
          <a:endParaRPr lang="en-US"/>
        </a:p>
      </dgm:t>
    </dgm:pt>
    <dgm:pt modelId="{CD1E4584-96BE-4BC1-860A-0EADE424AF9A}" type="sibTrans" cxnId="{5DCD3D7C-B295-4F97-83BC-931FD71347E3}">
      <dgm:prSet/>
      <dgm:spPr/>
      <dgm:t>
        <a:bodyPr/>
        <a:lstStyle/>
        <a:p>
          <a:endParaRPr lang="en-US"/>
        </a:p>
      </dgm:t>
    </dgm:pt>
    <dgm:pt modelId="{049F419F-AC4E-411C-9D5E-1A67DB326AFA}">
      <dgm:prSet/>
      <dgm:spPr/>
      <dgm:t>
        <a:bodyPr/>
        <a:lstStyle/>
        <a:p>
          <a:pPr rtl="0"/>
          <a:r>
            <a:rPr lang="en-US" dirty="0" smtClean="0"/>
            <a:t>4. Know resources available to help </a:t>
          </a:r>
          <a:endParaRPr lang="en-US" dirty="0"/>
        </a:p>
      </dgm:t>
    </dgm:pt>
    <dgm:pt modelId="{CD3E654F-FBF7-48D5-84CF-C34350D497A5}" type="parTrans" cxnId="{13778923-8220-4FA1-8A08-ADAA51B75006}">
      <dgm:prSet/>
      <dgm:spPr/>
      <dgm:t>
        <a:bodyPr/>
        <a:lstStyle/>
        <a:p>
          <a:endParaRPr lang="en-US"/>
        </a:p>
      </dgm:t>
    </dgm:pt>
    <dgm:pt modelId="{BDC3CDF6-675D-4498-BB4B-55E093C7FF6A}" type="sibTrans" cxnId="{13778923-8220-4FA1-8A08-ADAA51B75006}">
      <dgm:prSet/>
      <dgm:spPr/>
      <dgm:t>
        <a:bodyPr/>
        <a:lstStyle/>
        <a:p>
          <a:endParaRPr lang="en-US"/>
        </a:p>
      </dgm:t>
    </dgm:pt>
    <dgm:pt modelId="{838D439E-3670-43FC-89A2-682C3D7454F9}" type="pres">
      <dgm:prSet presAssocID="{D11D90AE-0640-485A-8C67-42FD0D551D79}" presName="diagram" presStyleCnt="0">
        <dgm:presLayoutVars>
          <dgm:chPref val="1"/>
          <dgm:dir/>
          <dgm:animOne val="branch"/>
          <dgm:animLvl val="lvl"/>
          <dgm:resizeHandles/>
        </dgm:presLayoutVars>
      </dgm:prSet>
      <dgm:spPr/>
      <dgm:t>
        <a:bodyPr/>
        <a:lstStyle/>
        <a:p>
          <a:endParaRPr lang="en-US"/>
        </a:p>
      </dgm:t>
    </dgm:pt>
    <dgm:pt modelId="{FF36E246-9380-4087-B3E4-8D7810FF49B4}" type="pres">
      <dgm:prSet presAssocID="{8C254936-329E-4F3B-94A3-8F41A7BBF32F}" presName="root" presStyleCnt="0"/>
      <dgm:spPr/>
    </dgm:pt>
    <dgm:pt modelId="{7A356D96-64E5-4A92-A507-C95BE37EB6A0}" type="pres">
      <dgm:prSet presAssocID="{8C254936-329E-4F3B-94A3-8F41A7BBF32F}" presName="rootComposite" presStyleCnt="0"/>
      <dgm:spPr/>
    </dgm:pt>
    <dgm:pt modelId="{83303B62-EF61-4296-8C14-9C7903D4C551}" type="pres">
      <dgm:prSet presAssocID="{8C254936-329E-4F3B-94A3-8F41A7BBF32F}" presName="rootText" presStyleLbl="node1" presStyleIdx="0" presStyleCnt="1" custScaleX="143006"/>
      <dgm:spPr/>
      <dgm:t>
        <a:bodyPr/>
        <a:lstStyle/>
        <a:p>
          <a:endParaRPr lang="en-US"/>
        </a:p>
      </dgm:t>
    </dgm:pt>
    <dgm:pt modelId="{EBC37B83-400B-4A7C-A47A-119EC72F324C}" type="pres">
      <dgm:prSet presAssocID="{8C254936-329E-4F3B-94A3-8F41A7BBF32F}" presName="rootConnector" presStyleLbl="node1" presStyleIdx="0" presStyleCnt="1"/>
      <dgm:spPr/>
      <dgm:t>
        <a:bodyPr/>
        <a:lstStyle/>
        <a:p>
          <a:endParaRPr lang="en-US"/>
        </a:p>
      </dgm:t>
    </dgm:pt>
    <dgm:pt modelId="{C9F234CB-272A-4696-86D4-F08ECD72E9A1}" type="pres">
      <dgm:prSet presAssocID="{8C254936-329E-4F3B-94A3-8F41A7BBF32F}" presName="childShape" presStyleCnt="0"/>
      <dgm:spPr/>
    </dgm:pt>
    <dgm:pt modelId="{427C9BA3-F75C-42BA-AF22-91FAF8183223}" type="pres">
      <dgm:prSet presAssocID="{BA99E1B3-958D-45DA-BC7B-1E421647A85C}" presName="Name13" presStyleLbl="parChTrans1D2" presStyleIdx="0" presStyleCnt="4"/>
      <dgm:spPr/>
      <dgm:t>
        <a:bodyPr/>
        <a:lstStyle/>
        <a:p>
          <a:endParaRPr lang="en-US"/>
        </a:p>
      </dgm:t>
    </dgm:pt>
    <dgm:pt modelId="{6E8884CA-B5AF-47D2-8CC1-2B53073C4130}" type="pres">
      <dgm:prSet presAssocID="{83DD34B5-899D-4506-A047-F7A749826F6B}" presName="childText" presStyleLbl="bgAcc1" presStyleIdx="0" presStyleCnt="4">
        <dgm:presLayoutVars>
          <dgm:bulletEnabled val="1"/>
        </dgm:presLayoutVars>
      </dgm:prSet>
      <dgm:spPr/>
      <dgm:t>
        <a:bodyPr/>
        <a:lstStyle/>
        <a:p>
          <a:endParaRPr lang="en-US"/>
        </a:p>
      </dgm:t>
    </dgm:pt>
    <dgm:pt modelId="{F3E8967B-6661-41A3-9720-C66477262AB0}" type="pres">
      <dgm:prSet presAssocID="{74DEEDBD-2AF8-41AC-A2A1-3564CBF30975}" presName="Name13" presStyleLbl="parChTrans1D2" presStyleIdx="1" presStyleCnt="4"/>
      <dgm:spPr/>
      <dgm:t>
        <a:bodyPr/>
        <a:lstStyle/>
        <a:p>
          <a:endParaRPr lang="en-US"/>
        </a:p>
      </dgm:t>
    </dgm:pt>
    <dgm:pt modelId="{2FE248C9-129C-4FAB-96FE-69A57D79AEA8}" type="pres">
      <dgm:prSet presAssocID="{6A93EE92-0A94-4F5A-96E5-CCA168538CD3}" presName="childText" presStyleLbl="bgAcc1" presStyleIdx="1" presStyleCnt="4">
        <dgm:presLayoutVars>
          <dgm:bulletEnabled val="1"/>
        </dgm:presLayoutVars>
      </dgm:prSet>
      <dgm:spPr/>
      <dgm:t>
        <a:bodyPr/>
        <a:lstStyle/>
        <a:p>
          <a:endParaRPr lang="en-US"/>
        </a:p>
      </dgm:t>
    </dgm:pt>
    <dgm:pt modelId="{2DEF27DD-04DF-4F75-830B-C9CB0A9D3D70}" type="pres">
      <dgm:prSet presAssocID="{D322A39E-32AF-44A8-A300-F31BBE373ABC}" presName="Name13" presStyleLbl="parChTrans1D2" presStyleIdx="2" presStyleCnt="4"/>
      <dgm:spPr/>
      <dgm:t>
        <a:bodyPr/>
        <a:lstStyle/>
        <a:p>
          <a:endParaRPr lang="en-US"/>
        </a:p>
      </dgm:t>
    </dgm:pt>
    <dgm:pt modelId="{357C444D-9DD9-4D53-A8E8-45D664BE22E8}" type="pres">
      <dgm:prSet presAssocID="{55CB6555-450B-437D-BEBF-2184FF86A888}" presName="childText" presStyleLbl="bgAcc1" presStyleIdx="2" presStyleCnt="4">
        <dgm:presLayoutVars>
          <dgm:bulletEnabled val="1"/>
        </dgm:presLayoutVars>
      </dgm:prSet>
      <dgm:spPr/>
      <dgm:t>
        <a:bodyPr/>
        <a:lstStyle/>
        <a:p>
          <a:endParaRPr lang="en-US"/>
        </a:p>
      </dgm:t>
    </dgm:pt>
    <dgm:pt modelId="{F98BA3F4-C459-4BA3-B656-B885C379E098}" type="pres">
      <dgm:prSet presAssocID="{CD3E654F-FBF7-48D5-84CF-C34350D497A5}" presName="Name13" presStyleLbl="parChTrans1D2" presStyleIdx="3" presStyleCnt="4"/>
      <dgm:spPr/>
      <dgm:t>
        <a:bodyPr/>
        <a:lstStyle/>
        <a:p>
          <a:endParaRPr lang="en-US"/>
        </a:p>
      </dgm:t>
    </dgm:pt>
    <dgm:pt modelId="{1C710721-4FF6-4163-A58C-E5FF61495935}" type="pres">
      <dgm:prSet presAssocID="{049F419F-AC4E-411C-9D5E-1A67DB326AFA}" presName="childText" presStyleLbl="bgAcc1" presStyleIdx="3" presStyleCnt="4">
        <dgm:presLayoutVars>
          <dgm:bulletEnabled val="1"/>
        </dgm:presLayoutVars>
      </dgm:prSet>
      <dgm:spPr/>
      <dgm:t>
        <a:bodyPr/>
        <a:lstStyle/>
        <a:p>
          <a:endParaRPr lang="en-US"/>
        </a:p>
      </dgm:t>
    </dgm:pt>
  </dgm:ptLst>
  <dgm:cxnLst>
    <dgm:cxn modelId="{B8FAB261-A961-8749-B57A-E885431DE2CB}" type="presOf" srcId="{6A93EE92-0A94-4F5A-96E5-CCA168538CD3}" destId="{2FE248C9-129C-4FAB-96FE-69A57D79AEA8}" srcOrd="0" destOrd="0" presId="urn:microsoft.com/office/officeart/2005/8/layout/hierarchy3"/>
    <dgm:cxn modelId="{73486BF5-492A-4265-A9D9-7F107516D226}" srcId="{8C254936-329E-4F3B-94A3-8F41A7BBF32F}" destId="{83DD34B5-899D-4506-A047-F7A749826F6B}" srcOrd="0" destOrd="0" parTransId="{BA99E1B3-958D-45DA-BC7B-1E421647A85C}" sibTransId="{152F3A29-22EF-483D-B6F4-44FE3E172FA3}"/>
    <dgm:cxn modelId="{B3D3D6D3-1FC0-D14A-8706-62D25DBB1A20}" type="presOf" srcId="{D11D90AE-0640-485A-8C67-42FD0D551D79}" destId="{838D439E-3670-43FC-89A2-682C3D7454F9}" srcOrd="0" destOrd="0" presId="urn:microsoft.com/office/officeart/2005/8/layout/hierarchy3"/>
    <dgm:cxn modelId="{5859ED43-A315-5A45-9285-50B0D6A29148}" type="presOf" srcId="{74DEEDBD-2AF8-41AC-A2A1-3564CBF30975}" destId="{F3E8967B-6661-41A3-9720-C66477262AB0}" srcOrd="0" destOrd="0" presId="urn:microsoft.com/office/officeart/2005/8/layout/hierarchy3"/>
    <dgm:cxn modelId="{AF1EA95B-C1AA-BF41-8CE4-5C7F7E875C88}" type="presOf" srcId="{8C254936-329E-4F3B-94A3-8F41A7BBF32F}" destId="{83303B62-EF61-4296-8C14-9C7903D4C551}" srcOrd="0" destOrd="0" presId="urn:microsoft.com/office/officeart/2005/8/layout/hierarchy3"/>
    <dgm:cxn modelId="{D276707D-F4C4-C14E-965B-7AAEBC5E1031}" type="presOf" srcId="{83DD34B5-899D-4506-A047-F7A749826F6B}" destId="{6E8884CA-B5AF-47D2-8CC1-2B53073C4130}" srcOrd="0" destOrd="0" presId="urn:microsoft.com/office/officeart/2005/8/layout/hierarchy3"/>
    <dgm:cxn modelId="{01ECFD45-E544-754D-B7D6-382CDD490A6A}" type="presOf" srcId="{8C254936-329E-4F3B-94A3-8F41A7BBF32F}" destId="{EBC37B83-400B-4A7C-A47A-119EC72F324C}" srcOrd="1" destOrd="0" presId="urn:microsoft.com/office/officeart/2005/8/layout/hierarchy3"/>
    <dgm:cxn modelId="{C304FA32-E77A-477A-985B-3539EB6C92E6}" srcId="{8C254936-329E-4F3B-94A3-8F41A7BBF32F}" destId="{6A93EE92-0A94-4F5A-96E5-CCA168538CD3}" srcOrd="1" destOrd="0" parTransId="{74DEEDBD-2AF8-41AC-A2A1-3564CBF30975}" sibTransId="{259F9C6C-96EA-40FE-9A2F-9A7FE6CA7CED}"/>
    <dgm:cxn modelId="{0D957347-D9BE-6E49-A169-91400D82DFC9}" type="presOf" srcId="{BA99E1B3-958D-45DA-BC7B-1E421647A85C}" destId="{427C9BA3-F75C-42BA-AF22-91FAF8183223}" srcOrd="0" destOrd="0" presId="urn:microsoft.com/office/officeart/2005/8/layout/hierarchy3"/>
    <dgm:cxn modelId="{E76C77E1-CC4E-3D4E-A7EF-309EA3C2E156}" type="presOf" srcId="{049F419F-AC4E-411C-9D5E-1A67DB326AFA}" destId="{1C710721-4FF6-4163-A58C-E5FF61495935}" srcOrd="0" destOrd="0" presId="urn:microsoft.com/office/officeart/2005/8/layout/hierarchy3"/>
    <dgm:cxn modelId="{7853FD88-86D6-9F49-BB0E-B8A4E9768BEA}" type="presOf" srcId="{D322A39E-32AF-44A8-A300-F31BBE373ABC}" destId="{2DEF27DD-04DF-4F75-830B-C9CB0A9D3D70}" srcOrd="0" destOrd="0" presId="urn:microsoft.com/office/officeart/2005/8/layout/hierarchy3"/>
    <dgm:cxn modelId="{5DCD3D7C-B295-4F97-83BC-931FD71347E3}" srcId="{8C254936-329E-4F3B-94A3-8F41A7BBF32F}" destId="{55CB6555-450B-437D-BEBF-2184FF86A888}" srcOrd="2" destOrd="0" parTransId="{D322A39E-32AF-44A8-A300-F31BBE373ABC}" sibTransId="{CD1E4584-96BE-4BC1-860A-0EADE424AF9A}"/>
    <dgm:cxn modelId="{BDFC3CBC-125A-244E-811C-1C330CAB2DAA}" type="presOf" srcId="{CD3E654F-FBF7-48D5-84CF-C34350D497A5}" destId="{F98BA3F4-C459-4BA3-B656-B885C379E098}" srcOrd="0" destOrd="0" presId="urn:microsoft.com/office/officeart/2005/8/layout/hierarchy3"/>
    <dgm:cxn modelId="{AAA1E102-D6B9-7449-AF3B-8AFF0A14CC29}" type="presOf" srcId="{55CB6555-450B-437D-BEBF-2184FF86A888}" destId="{357C444D-9DD9-4D53-A8E8-45D664BE22E8}" srcOrd="0" destOrd="0" presId="urn:microsoft.com/office/officeart/2005/8/layout/hierarchy3"/>
    <dgm:cxn modelId="{C7B5609B-D9F9-4850-A0F5-B3CFC60DB55B}" srcId="{D11D90AE-0640-485A-8C67-42FD0D551D79}" destId="{8C254936-329E-4F3B-94A3-8F41A7BBF32F}" srcOrd="0" destOrd="0" parTransId="{687FC334-8BF8-4CD6-A1F5-71931C52C26E}" sibTransId="{B31879F2-C627-43CD-8625-E0D728B2003D}"/>
    <dgm:cxn modelId="{13778923-8220-4FA1-8A08-ADAA51B75006}" srcId="{8C254936-329E-4F3B-94A3-8F41A7BBF32F}" destId="{049F419F-AC4E-411C-9D5E-1A67DB326AFA}" srcOrd="3" destOrd="0" parTransId="{CD3E654F-FBF7-48D5-84CF-C34350D497A5}" sibTransId="{BDC3CDF6-675D-4498-BB4B-55E093C7FF6A}"/>
    <dgm:cxn modelId="{709373F0-6A89-8942-9676-0066DBFBD4CD}" type="presParOf" srcId="{838D439E-3670-43FC-89A2-682C3D7454F9}" destId="{FF36E246-9380-4087-B3E4-8D7810FF49B4}" srcOrd="0" destOrd="0" presId="urn:microsoft.com/office/officeart/2005/8/layout/hierarchy3"/>
    <dgm:cxn modelId="{C09F5263-66DC-8F47-8CF7-4BF0DD8133D4}" type="presParOf" srcId="{FF36E246-9380-4087-B3E4-8D7810FF49B4}" destId="{7A356D96-64E5-4A92-A507-C95BE37EB6A0}" srcOrd="0" destOrd="0" presId="urn:microsoft.com/office/officeart/2005/8/layout/hierarchy3"/>
    <dgm:cxn modelId="{8D59ED67-904E-E845-B36C-C7BADB7426EB}" type="presParOf" srcId="{7A356D96-64E5-4A92-A507-C95BE37EB6A0}" destId="{83303B62-EF61-4296-8C14-9C7903D4C551}" srcOrd="0" destOrd="0" presId="urn:microsoft.com/office/officeart/2005/8/layout/hierarchy3"/>
    <dgm:cxn modelId="{763647D8-97B5-8D48-AD07-93B3B82BFFEA}" type="presParOf" srcId="{7A356D96-64E5-4A92-A507-C95BE37EB6A0}" destId="{EBC37B83-400B-4A7C-A47A-119EC72F324C}" srcOrd="1" destOrd="0" presId="urn:microsoft.com/office/officeart/2005/8/layout/hierarchy3"/>
    <dgm:cxn modelId="{8A476C0F-5E62-D142-839E-46239D1829C1}" type="presParOf" srcId="{FF36E246-9380-4087-B3E4-8D7810FF49B4}" destId="{C9F234CB-272A-4696-86D4-F08ECD72E9A1}" srcOrd="1" destOrd="0" presId="urn:microsoft.com/office/officeart/2005/8/layout/hierarchy3"/>
    <dgm:cxn modelId="{13E1A2F8-F386-6C40-A0C6-771549DB77E5}" type="presParOf" srcId="{C9F234CB-272A-4696-86D4-F08ECD72E9A1}" destId="{427C9BA3-F75C-42BA-AF22-91FAF8183223}" srcOrd="0" destOrd="0" presId="urn:microsoft.com/office/officeart/2005/8/layout/hierarchy3"/>
    <dgm:cxn modelId="{96A9E829-E2E5-1841-9507-81F6D41E1953}" type="presParOf" srcId="{C9F234CB-272A-4696-86D4-F08ECD72E9A1}" destId="{6E8884CA-B5AF-47D2-8CC1-2B53073C4130}" srcOrd="1" destOrd="0" presId="urn:microsoft.com/office/officeart/2005/8/layout/hierarchy3"/>
    <dgm:cxn modelId="{38E049EE-BB3E-F543-94CA-5B1CB14E76B3}" type="presParOf" srcId="{C9F234CB-272A-4696-86D4-F08ECD72E9A1}" destId="{F3E8967B-6661-41A3-9720-C66477262AB0}" srcOrd="2" destOrd="0" presId="urn:microsoft.com/office/officeart/2005/8/layout/hierarchy3"/>
    <dgm:cxn modelId="{49B76E8E-94E6-5649-BEFF-0A59D397E30D}" type="presParOf" srcId="{C9F234CB-272A-4696-86D4-F08ECD72E9A1}" destId="{2FE248C9-129C-4FAB-96FE-69A57D79AEA8}" srcOrd="3" destOrd="0" presId="urn:microsoft.com/office/officeart/2005/8/layout/hierarchy3"/>
    <dgm:cxn modelId="{F3B9C832-8471-C940-B3F5-4845FF372654}" type="presParOf" srcId="{C9F234CB-272A-4696-86D4-F08ECD72E9A1}" destId="{2DEF27DD-04DF-4F75-830B-C9CB0A9D3D70}" srcOrd="4" destOrd="0" presId="urn:microsoft.com/office/officeart/2005/8/layout/hierarchy3"/>
    <dgm:cxn modelId="{473CEE4A-9CBC-BD49-9AD5-52116D75C796}" type="presParOf" srcId="{C9F234CB-272A-4696-86D4-F08ECD72E9A1}" destId="{357C444D-9DD9-4D53-A8E8-45D664BE22E8}" srcOrd="5" destOrd="0" presId="urn:microsoft.com/office/officeart/2005/8/layout/hierarchy3"/>
    <dgm:cxn modelId="{C8529523-135B-614A-960D-17064FB1FB8E}" type="presParOf" srcId="{C9F234CB-272A-4696-86D4-F08ECD72E9A1}" destId="{F98BA3F4-C459-4BA3-B656-B885C379E098}" srcOrd="6" destOrd="0" presId="urn:microsoft.com/office/officeart/2005/8/layout/hierarchy3"/>
    <dgm:cxn modelId="{59570846-9DFC-7041-A83D-F0D6B6775E7A}" type="presParOf" srcId="{C9F234CB-272A-4696-86D4-F08ECD72E9A1}" destId="{1C710721-4FF6-4163-A58C-E5FF61495935}"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A85180-EF4E-4837-A611-5E1CA12D188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C96C2321-F8D2-4560-A7F9-48FD4C95809C}">
      <dgm:prSet/>
      <dgm:spPr>
        <a:solidFill>
          <a:schemeClr val="accent5">
            <a:lumMod val="75000"/>
          </a:schemeClr>
        </a:solidFill>
      </dgm:spPr>
      <dgm:t>
        <a:bodyPr/>
        <a:lstStyle/>
        <a:p>
          <a:pPr rtl="0"/>
          <a:r>
            <a:rPr lang="en-US" b="1" i="1" smtClean="0"/>
            <a:t>Two estrogen receptors (ERs): ER-α and ER-β</a:t>
          </a:r>
          <a:endParaRPr lang="en-US"/>
        </a:p>
      </dgm:t>
    </dgm:pt>
    <dgm:pt modelId="{4AA96E24-CABF-4211-B2F8-CFD522A6E85C}" type="parTrans" cxnId="{9CC42850-39A9-4576-B5C7-2272755446C7}">
      <dgm:prSet/>
      <dgm:spPr/>
      <dgm:t>
        <a:bodyPr/>
        <a:lstStyle/>
        <a:p>
          <a:endParaRPr lang="en-US"/>
        </a:p>
      </dgm:t>
    </dgm:pt>
    <dgm:pt modelId="{C25DD29E-5235-4E64-B86C-4758A6336D81}" type="sibTrans" cxnId="{9CC42850-39A9-4576-B5C7-2272755446C7}">
      <dgm:prSet/>
      <dgm:spPr/>
      <dgm:t>
        <a:bodyPr/>
        <a:lstStyle/>
        <a:p>
          <a:endParaRPr lang="en-US"/>
        </a:p>
      </dgm:t>
    </dgm:pt>
    <dgm:pt modelId="{28067A03-688B-43FF-982D-243E0110E522}">
      <dgm:prSet/>
      <dgm:spPr>
        <a:solidFill>
          <a:schemeClr val="accent5">
            <a:lumMod val="75000"/>
          </a:schemeClr>
        </a:solidFill>
      </dgm:spPr>
      <dgm:t>
        <a:bodyPr/>
        <a:lstStyle/>
        <a:p>
          <a:pPr rtl="0"/>
          <a:r>
            <a:rPr lang="en-US" b="1" i="1" dirty="0" smtClean="0"/>
            <a:t>Both are present in the ovary, CNS &amp; many other tissues </a:t>
          </a:r>
          <a:endParaRPr lang="en-US" dirty="0"/>
        </a:p>
      </dgm:t>
    </dgm:pt>
    <dgm:pt modelId="{418C0477-1B0F-4157-9F02-E84E3330602F}" type="parTrans" cxnId="{B08FD501-78B1-42AD-968F-CD9A3E8193A1}">
      <dgm:prSet/>
      <dgm:spPr/>
      <dgm:t>
        <a:bodyPr/>
        <a:lstStyle/>
        <a:p>
          <a:endParaRPr lang="en-US"/>
        </a:p>
      </dgm:t>
    </dgm:pt>
    <dgm:pt modelId="{97B3CF5D-AA22-4310-8A62-807BCBE86C12}" type="sibTrans" cxnId="{B08FD501-78B1-42AD-968F-CD9A3E8193A1}">
      <dgm:prSet/>
      <dgm:spPr/>
      <dgm:t>
        <a:bodyPr/>
        <a:lstStyle/>
        <a:p>
          <a:endParaRPr lang="en-US"/>
        </a:p>
      </dgm:t>
    </dgm:pt>
    <dgm:pt modelId="{D4692840-1C21-4CB9-8250-6DB1A8550B04}">
      <dgm:prSet/>
      <dgm:spPr>
        <a:solidFill>
          <a:schemeClr val="accent5">
            <a:lumMod val="75000"/>
          </a:schemeClr>
        </a:solidFill>
      </dgm:spPr>
      <dgm:t>
        <a:bodyPr/>
        <a:lstStyle/>
        <a:p>
          <a:pPr rtl="0"/>
          <a:r>
            <a:rPr lang="en-US" b="1" i="1" dirty="0" smtClean="0"/>
            <a:t>Estrogen has many complex beneficial and deleterious effects on the body</a:t>
          </a:r>
          <a:endParaRPr lang="en-US" dirty="0"/>
        </a:p>
      </dgm:t>
    </dgm:pt>
    <dgm:pt modelId="{E648AC07-6312-4D71-A4C8-2804F1DB6908}" type="parTrans" cxnId="{FBC3F804-8E64-4D02-BA96-FBECF2B7D862}">
      <dgm:prSet/>
      <dgm:spPr/>
      <dgm:t>
        <a:bodyPr/>
        <a:lstStyle/>
        <a:p>
          <a:endParaRPr lang="en-US"/>
        </a:p>
      </dgm:t>
    </dgm:pt>
    <dgm:pt modelId="{291E651A-039D-4CA7-8D2C-6F904054B5E3}" type="sibTrans" cxnId="{FBC3F804-8E64-4D02-BA96-FBECF2B7D862}">
      <dgm:prSet/>
      <dgm:spPr/>
      <dgm:t>
        <a:bodyPr/>
        <a:lstStyle/>
        <a:p>
          <a:endParaRPr lang="en-US"/>
        </a:p>
      </dgm:t>
    </dgm:pt>
    <dgm:pt modelId="{20A2E41B-BD53-4BD4-B3CD-A6E8EE683A97}" type="pres">
      <dgm:prSet presAssocID="{AEA85180-EF4E-4837-A611-5E1CA12D1886}" presName="Name0" presStyleCnt="0">
        <dgm:presLayoutVars>
          <dgm:dir/>
          <dgm:animLvl val="lvl"/>
          <dgm:resizeHandles val="exact"/>
        </dgm:presLayoutVars>
      </dgm:prSet>
      <dgm:spPr/>
      <dgm:t>
        <a:bodyPr/>
        <a:lstStyle/>
        <a:p>
          <a:endParaRPr lang="en-US"/>
        </a:p>
      </dgm:t>
    </dgm:pt>
    <dgm:pt modelId="{9CEFFAE6-6665-48B1-94EF-8E3F1A3EC657}" type="pres">
      <dgm:prSet presAssocID="{D4692840-1C21-4CB9-8250-6DB1A8550B04}" presName="boxAndChildren" presStyleCnt="0"/>
      <dgm:spPr/>
    </dgm:pt>
    <dgm:pt modelId="{A41E309F-4FA0-4E45-BA7D-05C8128916B3}" type="pres">
      <dgm:prSet presAssocID="{D4692840-1C21-4CB9-8250-6DB1A8550B04}" presName="parentTextBox" presStyleLbl="node1" presStyleIdx="0" presStyleCnt="3"/>
      <dgm:spPr/>
      <dgm:t>
        <a:bodyPr/>
        <a:lstStyle/>
        <a:p>
          <a:endParaRPr lang="en-US"/>
        </a:p>
      </dgm:t>
    </dgm:pt>
    <dgm:pt modelId="{8D6AAAD4-0C71-446F-9013-5C7B5AD5EBAF}" type="pres">
      <dgm:prSet presAssocID="{97B3CF5D-AA22-4310-8A62-807BCBE86C12}" presName="sp" presStyleCnt="0"/>
      <dgm:spPr/>
    </dgm:pt>
    <dgm:pt modelId="{BA8C7F1D-4159-4962-B3E9-529E91B9BBA0}" type="pres">
      <dgm:prSet presAssocID="{28067A03-688B-43FF-982D-243E0110E522}" presName="arrowAndChildren" presStyleCnt="0"/>
      <dgm:spPr/>
    </dgm:pt>
    <dgm:pt modelId="{CB30D80A-5190-4498-AF3D-47BD42E80A5E}" type="pres">
      <dgm:prSet presAssocID="{28067A03-688B-43FF-982D-243E0110E522}" presName="parentTextArrow" presStyleLbl="node1" presStyleIdx="1" presStyleCnt="3"/>
      <dgm:spPr/>
      <dgm:t>
        <a:bodyPr/>
        <a:lstStyle/>
        <a:p>
          <a:endParaRPr lang="en-US"/>
        </a:p>
      </dgm:t>
    </dgm:pt>
    <dgm:pt modelId="{814D3A01-7F9E-4D79-ADC6-3BB4CD841A5C}" type="pres">
      <dgm:prSet presAssocID="{C25DD29E-5235-4E64-B86C-4758A6336D81}" presName="sp" presStyleCnt="0"/>
      <dgm:spPr/>
    </dgm:pt>
    <dgm:pt modelId="{E9C7B297-F900-47E6-833D-AE558A88FA67}" type="pres">
      <dgm:prSet presAssocID="{C96C2321-F8D2-4560-A7F9-48FD4C95809C}" presName="arrowAndChildren" presStyleCnt="0"/>
      <dgm:spPr/>
    </dgm:pt>
    <dgm:pt modelId="{A3FFC31B-960E-4DB7-A8D5-A43FF3DB8210}" type="pres">
      <dgm:prSet presAssocID="{C96C2321-F8D2-4560-A7F9-48FD4C95809C}" presName="parentTextArrow" presStyleLbl="node1" presStyleIdx="2" presStyleCnt="3"/>
      <dgm:spPr/>
      <dgm:t>
        <a:bodyPr/>
        <a:lstStyle/>
        <a:p>
          <a:endParaRPr lang="en-US"/>
        </a:p>
      </dgm:t>
    </dgm:pt>
  </dgm:ptLst>
  <dgm:cxnLst>
    <dgm:cxn modelId="{FBC3F804-8E64-4D02-BA96-FBECF2B7D862}" srcId="{AEA85180-EF4E-4837-A611-5E1CA12D1886}" destId="{D4692840-1C21-4CB9-8250-6DB1A8550B04}" srcOrd="2" destOrd="0" parTransId="{E648AC07-6312-4D71-A4C8-2804F1DB6908}" sibTransId="{291E651A-039D-4CA7-8D2C-6F904054B5E3}"/>
    <dgm:cxn modelId="{D8B3D89B-19BD-734B-846D-DBAAAC9C0929}" type="presOf" srcId="{D4692840-1C21-4CB9-8250-6DB1A8550B04}" destId="{A41E309F-4FA0-4E45-BA7D-05C8128916B3}" srcOrd="0" destOrd="0" presId="urn:microsoft.com/office/officeart/2005/8/layout/process4"/>
    <dgm:cxn modelId="{9CC42850-39A9-4576-B5C7-2272755446C7}" srcId="{AEA85180-EF4E-4837-A611-5E1CA12D1886}" destId="{C96C2321-F8D2-4560-A7F9-48FD4C95809C}" srcOrd="0" destOrd="0" parTransId="{4AA96E24-CABF-4211-B2F8-CFD522A6E85C}" sibTransId="{C25DD29E-5235-4E64-B86C-4758A6336D81}"/>
    <dgm:cxn modelId="{017808CF-A05C-0344-A6E0-00C6C14F0883}" type="presOf" srcId="{AEA85180-EF4E-4837-A611-5E1CA12D1886}" destId="{20A2E41B-BD53-4BD4-B3CD-A6E8EE683A97}" srcOrd="0" destOrd="0" presId="urn:microsoft.com/office/officeart/2005/8/layout/process4"/>
    <dgm:cxn modelId="{2938A092-C630-8144-A6A8-1A3E8BFF343E}" type="presOf" srcId="{C96C2321-F8D2-4560-A7F9-48FD4C95809C}" destId="{A3FFC31B-960E-4DB7-A8D5-A43FF3DB8210}" srcOrd="0" destOrd="0" presId="urn:microsoft.com/office/officeart/2005/8/layout/process4"/>
    <dgm:cxn modelId="{B08FD501-78B1-42AD-968F-CD9A3E8193A1}" srcId="{AEA85180-EF4E-4837-A611-5E1CA12D1886}" destId="{28067A03-688B-43FF-982D-243E0110E522}" srcOrd="1" destOrd="0" parTransId="{418C0477-1B0F-4157-9F02-E84E3330602F}" sibTransId="{97B3CF5D-AA22-4310-8A62-807BCBE86C12}"/>
    <dgm:cxn modelId="{3A5D0962-1899-E348-BBC2-B3B0168A4B68}" type="presOf" srcId="{28067A03-688B-43FF-982D-243E0110E522}" destId="{CB30D80A-5190-4498-AF3D-47BD42E80A5E}" srcOrd="0" destOrd="0" presId="urn:microsoft.com/office/officeart/2005/8/layout/process4"/>
    <dgm:cxn modelId="{28FF6465-3738-AE48-9F2A-A060B0DDB0AF}" type="presParOf" srcId="{20A2E41B-BD53-4BD4-B3CD-A6E8EE683A97}" destId="{9CEFFAE6-6665-48B1-94EF-8E3F1A3EC657}" srcOrd="0" destOrd="0" presId="urn:microsoft.com/office/officeart/2005/8/layout/process4"/>
    <dgm:cxn modelId="{BD0D33E2-0915-A343-8156-CD486D4FCB07}" type="presParOf" srcId="{9CEFFAE6-6665-48B1-94EF-8E3F1A3EC657}" destId="{A41E309F-4FA0-4E45-BA7D-05C8128916B3}" srcOrd="0" destOrd="0" presId="urn:microsoft.com/office/officeart/2005/8/layout/process4"/>
    <dgm:cxn modelId="{EC35BE89-6F92-F04B-82A8-75FA6BA70366}" type="presParOf" srcId="{20A2E41B-BD53-4BD4-B3CD-A6E8EE683A97}" destId="{8D6AAAD4-0C71-446F-9013-5C7B5AD5EBAF}" srcOrd="1" destOrd="0" presId="urn:microsoft.com/office/officeart/2005/8/layout/process4"/>
    <dgm:cxn modelId="{677A625B-003E-E047-8070-0E78CBFAE5C6}" type="presParOf" srcId="{20A2E41B-BD53-4BD4-B3CD-A6E8EE683A97}" destId="{BA8C7F1D-4159-4962-B3E9-529E91B9BBA0}" srcOrd="2" destOrd="0" presId="urn:microsoft.com/office/officeart/2005/8/layout/process4"/>
    <dgm:cxn modelId="{BFA1CE47-2D35-9147-9415-CAD6E0121CB1}" type="presParOf" srcId="{BA8C7F1D-4159-4962-B3E9-529E91B9BBA0}" destId="{CB30D80A-5190-4498-AF3D-47BD42E80A5E}" srcOrd="0" destOrd="0" presId="urn:microsoft.com/office/officeart/2005/8/layout/process4"/>
    <dgm:cxn modelId="{A083E971-9A32-7B4B-A04A-AC97FEA6C8F6}" type="presParOf" srcId="{20A2E41B-BD53-4BD4-B3CD-A6E8EE683A97}" destId="{814D3A01-7F9E-4D79-ADC6-3BB4CD841A5C}" srcOrd="3" destOrd="0" presId="urn:microsoft.com/office/officeart/2005/8/layout/process4"/>
    <dgm:cxn modelId="{87AE6578-76D4-CF45-8E13-B958AAEEC5CC}" type="presParOf" srcId="{20A2E41B-BD53-4BD4-B3CD-A6E8EE683A97}" destId="{E9C7B297-F900-47E6-833D-AE558A88FA67}" srcOrd="4" destOrd="0" presId="urn:microsoft.com/office/officeart/2005/8/layout/process4"/>
    <dgm:cxn modelId="{9644CB18-5183-9546-A7E7-B8FBB16CE153}" type="presParOf" srcId="{E9C7B297-F900-47E6-833D-AE558A88FA67}" destId="{A3FFC31B-960E-4DB7-A8D5-A43FF3DB821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FD9C5E-A45E-4101-93C2-A9433B6780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92DF13-E2CC-49FE-9774-5D85B68C9626}">
      <dgm:prSet/>
      <dgm:spPr>
        <a:solidFill>
          <a:schemeClr val="accent5">
            <a:lumMod val="75000"/>
          </a:schemeClr>
        </a:solidFill>
      </dgm:spPr>
      <dgm:t>
        <a:bodyPr/>
        <a:lstStyle/>
        <a:p>
          <a:pPr rtl="0"/>
          <a:r>
            <a:rPr lang="en-US" b="1" i="1" dirty="0" smtClean="0"/>
            <a:t>Recurrent, transient episodes of flushing accompanied </a:t>
          </a:r>
          <a:br>
            <a:rPr lang="en-US" b="1" i="1" dirty="0" smtClean="0"/>
          </a:br>
          <a:r>
            <a:rPr lang="en-US" b="1" i="1" dirty="0" smtClean="0"/>
            <a:t>by a sensation of warmth to intense heat on the upper </a:t>
          </a:r>
          <a:br>
            <a:rPr lang="en-US" b="1" i="1" dirty="0" smtClean="0"/>
          </a:br>
          <a:r>
            <a:rPr lang="en-US" b="1" i="1" dirty="0" smtClean="0"/>
            <a:t>body and face</a:t>
          </a:r>
          <a:endParaRPr lang="en-US" dirty="0"/>
        </a:p>
      </dgm:t>
    </dgm:pt>
    <dgm:pt modelId="{C8F6FB7A-63F2-40FB-BFDA-B28CFE5F420E}" type="parTrans" cxnId="{250D5250-F950-4758-8453-6B94AD2E367C}">
      <dgm:prSet/>
      <dgm:spPr/>
      <dgm:t>
        <a:bodyPr/>
        <a:lstStyle/>
        <a:p>
          <a:endParaRPr lang="en-US"/>
        </a:p>
      </dgm:t>
    </dgm:pt>
    <dgm:pt modelId="{8DD839F4-81C3-42E8-9104-0091211E4BF1}" type="sibTrans" cxnId="{250D5250-F950-4758-8453-6B94AD2E367C}">
      <dgm:prSet/>
      <dgm:spPr/>
      <dgm:t>
        <a:bodyPr/>
        <a:lstStyle/>
        <a:p>
          <a:endParaRPr lang="en-US"/>
        </a:p>
      </dgm:t>
    </dgm:pt>
    <dgm:pt modelId="{D99E7C7A-7F26-47F5-B0FE-EF38FA0478AF}">
      <dgm:prSet/>
      <dgm:spPr>
        <a:solidFill>
          <a:schemeClr val="accent5">
            <a:lumMod val="75000"/>
          </a:schemeClr>
        </a:solidFill>
      </dgm:spPr>
      <dgm:t>
        <a:bodyPr/>
        <a:lstStyle/>
        <a:p>
          <a:pPr rtl="0"/>
          <a:r>
            <a:rPr lang="en-US" b="1" i="1" smtClean="0"/>
            <a:t>As many as 75% of perimenopausal women in the </a:t>
          </a:r>
          <a:br>
            <a:rPr lang="en-US" b="1" i="1" smtClean="0"/>
          </a:br>
          <a:r>
            <a:rPr lang="en-US" b="1" i="1" smtClean="0"/>
            <a:t>US have hot flashes</a:t>
          </a:r>
          <a:endParaRPr lang="en-US"/>
        </a:p>
      </dgm:t>
    </dgm:pt>
    <dgm:pt modelId="{52C79902-2E50-47E4-97A2-1209907220B0}" type="parTrans" cxnId="{B76DD58C-1F90-4750-8EFE-F6EB63BD41C4}">
      <dgm:prSet/>
      <dgm:spPr/>
      <dgm:t>
        <a:bodyPr/>
        <a:lstStyle/>
        <a:p>
          <a:endParaRPr lang="en-US"/>
        </a:p>
      </dgm:t>
    </dgm:pt>
    <dgm:pt modelId="{0AEB6BB5-9EBA-4D9C-991C-F9ADBFAF9CE7}" type="sibTrans" cxnId="{B76DD58C-1F90-4750-8EFE-F6EB63BD41C4}">
      <dgm:prSet/>
      <dgm:spPr/>
      <dgm:t>
        <a:bodyPr/>
        <a:lstStyle/>
        <a:p>
          <a:endParaRPr lang="en-US"/>
        </a:p>
      </dgm:t>
    </dgm:pt>
    <dgm:pt modelId="{C5B64EE7-8DCA-4C8E-909E-6BC0055E2C53}">
      <dgm:prSet/>
      <dgm:spPr>
        <a:solidFill>
          <a:schemeClr val="accent5">
            <a:lumMod val="75000"/>
          </a:schemeClr>
        </a:solidFill>
      </dgm:spPr>
      <dgm:t>
        <a:bodyPr/>
        <a:lstStyle/>
        <a:p>
          <a:pPr rtl="0"/>
          <a:r>
            <a:rPr lang="en-US" b="1" i="1" dirty="0" smtClean="0"/>
            <a:t>Triggered by small increases in core body temperature acting within a reduced </a:t>
          </a:r>
          <a:r>
            <a:rPr lang="en-US" b="1" i="1" dirty="0" err="1" smtClean="0"/>
            <a:t>thermoneutral</a:t>
          </a:r>
          <a:r>
            <a:rPr lang="en-US" b="1" i="1" dirty="0" smtClean="0"/>
            <a:t> zone</a:t>
          </a:r>
          <a:endParaRPr lang="en-US" dirty="0"/>
        </a:p>
      </dgm:t>
    </dgm:pt>
    <dgm:pt modelId="{06B25510-C466-4CDF-A5D2-60BCB3662C74}" type="parTrans" cxnId="{49532353-7768-408B-90F2-5705D52A6A32}">
      <dgm:prSet/>
      <dgm:spPr/>
      <dgm:t>
        <a:bodyPr/>
        <a:lstStyle/>
        <a:p>
          <a:endParaRPr lang="en-US"/>
        </a:p>
      </dgm:t>
    </dgm:pt>
    <dgm:pt modelId="{C95778DA-1BFC-4B8C-8D70-2FC44F0E28A8}" type="sibTrans" cxnId="{49532353-7768-408B-90F2-5705D52A6A32}">
      <dgm:prSet/>
      <dgm:spPr/>
      <dgm:t>
        <a:bodyPr/>
        <a:lstStyle/>
        <a:p>
          <a:endParaRPr lang="en-US"/>
        </a:p>
      </dgm:t>
    </dgm:pt>
    <dgm:pt modelId="{410EA0A0-E402-47CE-A17B-63C9868713AF}">
      <dgm:prSet/>
      <dgm:spPr>
        <a:solidFill>
          <a:schemeClr val="accent5">
            <a:lumMod val="75000"/>
          </a:schemeClr>
        </a:solidFill>
      </dgm:spPr>
      <dgm:t>
        <a:bodyPr/>
        <a:lstStyle/>
        <a:p>
          <a:pPr rtl="0"/>
          <a:r>
            <a:rPr lang="en-US" b="1" i="1" dirty="0" smtClean="0"/>
            <a:t>Treatment based on symptom severity and a woman’s risks and personal attitudes about menopause and medication</a:t>
          </a:r>
          <a:endParaRPr lang="en-US" dirty="0"/>
        </a:p>
      </dgm:t>
    </dgm:pt>
    <dgm:pt modelId="{4C3E94BD-3791-4E48-A39E-F94D625FDC92}" type="parTrans" cxnId="{51D329D4-18AA-4ADB-8C0B-498C18D5EB5A}">
      <dgm:prSet/>
      <dgm:spPr/>
      <dgm:t>
        <a:bodyPr/>
        <a:lstStyle/>
        <a:p>
          <a:endParaRPr lang="en-US"/>
        </a:p>
      </dgm:t>
    </dgm:pt>
    <dgm:pt modelId="{97BFC114-57F2-4AF8-B3BF-9C256401D486}" type="sibTrans" cxnId="{51D329D4-18AA-4ADB-8C0B-498C18D5EB5A}">
      <dgm:prSet/>
      <dgm:spPr/>
      <dgm:t>
        <a:bodyPr/>
        <a:lstStyle/>
        <a:p>
          <a:endParaRPr lang="en-US"/>
        </a:p>
      </dgm:t>
    </dgm:pt>
    <dgm:pt modelId="{FCB7F204-59B8-4C75-924C-2AF52A387FEE}" type="pres">
      <dgm:prSet presAssocID="{01FD9C5E-A45E-4101-93C2-A9433B67801B}" presName="linear" presStyleCnt="0">
        <dgm:presLayoutVars>
          <dgm:animLvl val="lvl"/>
          <dgm:resizeHandles val="exact"/>
        </dgm:presLayoutVars>
      </dgm:prSet>
      <dgm:spPr/>
      <dgm:t>
        <a:bodyPr/>
        <a:lstStyle/>
        <a:p>
          <a:endParaRPr lang="en-US"/>
        </a:p>
      </dgm:t>
    </dgm:pt>
    <dgm:pt modelId="{60645C0D-8810-4AB0-B65A-DDBA6B8606F7}" type="pres">
      <dgm:prSet presAssocID="{B092DF13-E2CC-49FE-9774-5D85B68C9626}" presName="parentText" presStyleLbl="node1" presStyleIdx="0" presStyleCnt="4" custScaleY="86769">
        <dgm:presLayoutVars>
          <dgm:chMax val="0"/>
          <dgm:bulletEnabled val="1"/>
        </dgm:presLayoutVars>
      </dgm:prSet>
      <dgm:spPr/>
      <dgm:t>
        <a:bodyPr/>
        <a:lstStyle/>
        <a:p>
          <a:endParaRPr lang="en-US"/>
        </a:p>
      </dgm:t>
    </dgm:pt>
    <dgm:pt modelId="{F821A8DC-9ABB-4F52-BEDF-EBFB09E155C3}" type="pres">
      <dgm:prSet presAssocID="{8DD839F4-81C3-42E8-9104-0091211E4BF1}" presName="spacer" presStyleCnt="0"/>
      <dgm:spPr/>
    </dgm:pt>
    <dgm:pt modelId="{438D01D3-F80B-413A-B8C8-1005E1C43AF8}" type="pres">
      <dgm:prSet presAssocID="{D99E7C7A-7F26-47F5-B0FE-EF38FA0478AF}" presName="parentText" presStyleLbl="node1" presStyleIdx="1" presStyleCnt="4">
        <dgm:presLayoutVars>
          <dgm:chMax val="0"/>
          <dgm:bulletEnabled val="1"/>
        </dgm:presLayoutVars>
      </dgm:prSet>
      <dgm:spPr/>
      <dgm:t>
        <a:bodyPr/>
        <a:lstStyle/>
        <a:p>
          <a:endParaRPr lang="en-US"/>
        </a:p>
      </dgm:t>
    </dgm:pt>
    <dgm:pt modelId="{501B53EA-81FF-4B3E-BBF3-68B504B0AD7F}" type="pres">
      <dgm:prSet presAssocID="{0AEB6BB5-9EBA-4D9C-991C-F9ADBFAF9CE7}" presName="spacer" presStyleCnt="0"/>
      <dgm:spPr/>
    </dgm:pt>
    <dgm:pt modelId="{138518A1-E5E9-4723-A26C-47F24BB96E65}" type="pres">
      <dgm:prSet presAssocID="{C5B64EE7-8DCA-4C8E-909E-6BC0055E2C53}" presName="parentText" presStyleLbl="node1" presStyleIdx="2" presStyleCnt="4">
        <dgm:presLayoutVars>
          <dgm:chMax val="0"/>
          <dgm:bulletEnabled val="1"/>
        </dgm:presLayoutVars>
      </dgm:prSet>
      <dgm:spPr/>
      <dgm:t>
        <a:bodyPr/>
        <a:lstStyle/>
        <a:p>
          <a:endParaRPr lang="en-US"/>
        </a:p>
      </dgm:t>
    </dgm:pt>
    <dgm:pt modelId="{BAD3DCB5-EF52-4847-94C4-1A614AE13080}" type="pres">
      <dgm:prSet presAssocID="{C95778DA-1BFC-4B8C-8D70-2FC44F0E28A8}" presName="spacer" presStyleCnt="0"/>
      <dgm:spPr/>
    </dgm:pt>
    <dgm:pt modelId="{A51D7F41-4828-4D97-BFF2-6E4E47398B66}" type="pres">
      <dgm:prSet presAssocID="{410EA0A0-E402-47CE-A17B-63C9868713AF}" presName="parentText" presStyleLbl="node1" presStyleIdx="3" presStyleCnt="4">
        <dgm:presLayoutVars>
          <dgm:chMax val="0"/>
          <dgm:bulletEnabled val="1"/>
        </dgm:presLayoutVars>
      </dgm:prSet>
      <dgm:spPr/>
      <dgm:t>
        <a:bodyPr/>
        <a:lstStyle/>
        <a:p>
          <a:endParaRPr lang="en-US"/>
        </a:p>
      </dgm:t>
    </dgm:pt>
  </dgm:ptLst>
  <dgm:cxnLst>
    <dgm:cxn modelId="{62ED480F-43C4-674A-963F-A4F90A51470C}" type="presOf" srcId="{410EA0A0-E402-47CE-A17B-63C9868713AF}" destId="{A51D7F41-4828-4D97-BFF2-6E4E47398B66}" srcOrd="0" destOrd="0" presId="urn:microsoft.com/office/officeart/2005/8/layout/vList2"/>
    <dgm:cxn modelId="{51D329D4-18AA-4ADB-8C0B-498C18D5EB5A}" srcId="{01FD9C5E-A45E-4101-93C2-A9433B67801B}" destId="{410EA0A0-E402-47CE-A17B-63C9868713AF}" srcOrd="3" destOrd="0" parTransId="{4C3E94BD-3791-4E48-A39E-F94D625FDC92}" sibTransId="{97BFC114-57F2-4AF8-B3BF-9C256401D486}"/>
    <dgm:cxn modelId="{B76DD58C-1F90-4750-8EFE-F6EB63BD41C4}" srcId="{01FD9C5E-A45E-4101-93C2-A9433B67801B}" destId="{D99E7C7A-7F26-47F5-B0FE-EF38FA0478AF}" srcOrd="1" destOrd="0" parTransId="{52C79902-2E50-47E4-97A2-1209907220B0}" sibTransId="{0AEB6BB5-9EBA-4D9C-991C-F9ADBFAF9CE7}"/>
    <dgm:cxn modelId="{5637FD22-7B22-5944-A2DA-C032A79E4C99}" type="presOf" srcId="{B092DF13-E2CC-49FE-9774-5D85B68C9626}" destId="{60645C0D-8810-4AB0-B65A-DDBA6B8606F7}" srcOrd="0" destOrd="0" presId="urn:microsoft.com/office/officeart/2005/8/layout/vList2"/>
    <dgm:cxn modelId="{250D5250-F950-4758-8453-6B94AD2E367C}" srcId="{01FD9C5E-A45E-4101-93C2-A9433B67801B}" destId="{B092DF13-E2CC-49FE-9774-5D85B68C9626}" srcOrd="0" destOrd="0" parTransId="{C8F6FB7A-63F2-40FB-BFDA-B28CFE5F420E}" sibTransId="{8DD839F4-81C3-42E8-9104-0091211E4BF1}"/>
    <dgm:cxn modelId="{22F77478-B9D5-3E47-AB88-3DBCF914F024}" type="presOf" srcId="{D99E7C7A-7F26-47F5-B0FE-EF38FA0478AF}" destId="{438D01D3-F80B-413A-B8C8-1005E1C43AF8}" srcOrd="0" destOrd="0" presId="urn:microsoft.com/office/officeart/2005/8/layout/vList2"/>
    <dgm:cxn modelId="{49532353-7768-408B-90F2-5705D52A6A32}" srcId="{01FD9C5E-A45E-4101-93C2-A9433B67801B}" destId="{C5B64EE7-8DCA-4C8E-909E-6BC0055E2C53}" srcOrd="2" destOrd="0" parTransId="{06B25510-C466-4CDF-A5D2-60BCB3662C74}" sibTransId="{C95778DA-1BFC-4B8C-8D70-2FC44F0E28A8}"/>
    <dgm:cxn modelId="{29262CB9-1498-E04D-A3F6-D554215BE839}" type="presOf" srcId="{01FD9C5E-A45E-4101-93C2-A9433B67801B}" destId="{FCB7F204-59B8-4C75-924C-2AF52A387FEE}" srcOrd="0" destOrd="0" presId="urn:microsoft.com/office/officeart/2005/8/layout/vList2"/>
    <dgm:cxn modelId="{388D7C3F-62A7-8642-9B96-0A9B47E0E352}" type="presOf" srcId="{C5B64EE7-8DCA-4C8E-909E-6BC0055E2C53}" destId="{138518A1-E5E9-4723-A26C-47F24BB96E65}" srcOrd="0" destOrd="0" presId="urn:microsoft.com/office/officeart/2005/8/layout/vList2"/>
    <dgm:cxn modelId="{DD4F5457-290A-6F48-B6F1-10EC8B8BD997}" type="presParOf" srcId="{FCB7F204-59B8-4C75-924C-2AF52A387FEE}" destId="{60645C0D-8810-4AB0-B65A-DDBA6B8606F7}" srcOrd="0" destOrd="0" presId="urn:microsoft.com/office/officeart/2005/8/layout/vList2"/>
    <dgm:cxn modelId="{1887B5CE-D398-1C44-BCE2-FC8BE36F1DF5}" type="presParOf" srcId="{FCB7F204-59B8-4C75-924C-2AF52A387FEE}" destId="{F821A8DC-9ABB-4F52-BEDF-EBFB09E155C3}" srcOrd="1" destOrd="0" presId="urn:microsoft.com/office/officeart/2005/8/layout/vList2"/>
    <dgm:cxn modelId="{2803EB95-4678-204A-AB4D-9E74CF02E978}" type="presParOf" srcId="{FCB7F204-59B8-4C75-924C-2AF52A387FEE}" destId="{438D01D3-F80B-413A-B8C8-1005E1C43AF8}" srcOrd="2" destOrd="0" presId="urn:microsoft.com/office/officeart/2005/8/layout/vList2"/>
    <dgm:cxn modelId="{C7700834-8575-2549-BBB0-4ECAE6D9AFDB}" type="presParOf" srcId="{FCB7F204-59B8-4C75-924C-2AF52A387FEE}" destId="{501B53EA-81FF-4B3E-BBF3-68B504B0AD7F}" srcOrd="3" destOrd="0" presId="urn:microsoft.com/office/officeart/2005/8/layout/vList2"/>
    <dgm:cxn modelId="{A463289F-FC25-6D4E-9369-9B9992D7C759}" type="presParOf" srcId="{FCB7F204-59B8-4C75-924C-2AF52A387FEE}" destId="{138518A1-E5E9-4723-A26C-47F24BB96E65}" srcOrd="4" destOrd="0" presId="urn:microsoft.com/office/officeart/2005/8/layout/vList2"/>
    <dgm:cxn modelId="{80660E73-4A0B-164B-9E21-0617E0EE1EAA}" type="presParOf" srcId="{FCB7F204-59B8-4C75-924C-2AF52A387FEE}" destId="{BAD3DCB5-EF52-4847-94C4-1A614AE13080}" srcOrd="5" destOrd="0" presId="urn:microsoft.com/office/officeart/2005/8/layout/vList2"/>
    <dgm:cxn modelId="{41508434-75DB-B84D-9C09-40220FDCF998}" type="presParOf" srcId="{FCB7F204-59B8-4C75-924C-2AF52A387FEE}" destId="{A51D7F41-4828-4D97-BFF2-6E4E47398B6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91378D-96EE-425C-8F18-07CB4D8179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302DAB-FFAB-4F0F-A98F-0E3FD56FAD74}">
      <dgm:prSet/>
      <dgm:spPr>
        <a:solidFill>
          <a:schemeClr val="accent5">
            <a:lumMod val="75000"/>
          </a:schemeClr>
        </a:solidFill>
      </dgm:spPr>
      <dgm:t>
        <a:bodyPr/>
        <a:lstStyle/>
        <a:p>
          <a:pPr rtl="0"/>
          <a:r>
            <a:rPr lang="en-US" b="1" i="1" dirty="0" smtClean="0"/>
            <a:t>Symptoms such as vaginal dryness, </a:t>
          </a:r>
          <a:r>
            <a:rPr lang="en-US" b="1" i="1" dirty="0" err="1" smtClean="0"/>
            <a:t>vulvovaginal</a:t>
          </a:r>
          <a:r>
            <a:rPr lang="en-US" b="1" i="1" dirty="0" smtClean="0"/>
            <a:t> irritation/itching, and dyspareunia are experienced by an estimated 10% to 40% of postmenopausal women</a:t>
          </a:r>
          <a:endParaRPr lang="en-US" dirty="0"/>
        </a:p>
      </dgm:t>
    </dgm:pt>
    <dgm:pt modelId="{811FC585-8C6B-42FE-9A2C-E4E81167E41D}" type="parTrans" cxnId="{C8995811-696C-4D2C-8489-09EA614E11D9}">
      <dgm:prSet/>
      <dgm:spPr/>
      <dgm:t>
        <a:bodyPr/>
        <a:lstStyle/>
        <a:p>
          <a:endParaRPr lang="en-US"/>
        </a:p>
      </dgm:t>
    </dgm:pt>
    <dgm:pt modelId="{10E35714-4DA8-42C0-966E-58E7889EADE9}" type="sibTrans" cxnId="{C8995811-696C-4D2C-8489-09EA614E11D9}">
      <dgm:prSet/>
      <dgm:spPr/>
      <dgm:t>
        <a:bodyPr/>
        <a:lstStyle/>
        <a:p>
          <a:endParaRPr lang="en-US"/>
        </a:p>
      </dgm:t>
    </dgm:pt>
    <dgm:pt modelId="{B5BDCF08-7893-40B5-9EAE-9E62328B6BEE}">
      <dgm:prSet/>
      <dgm:spPr>
        <a:solidFill>
          <a:schemeClr val="accent5">
            <a:lumMod val="75000"/>
          </a:schemeClr>
        </a:solidFill>
      </dgm:spPr>
      <dgm:t>
        <a:bodyPr/>
        <a:lstStyle/>
        <a:p>
          <a:pPr rtl="0"/>
          <a:r>
            <a:rPr lang="en-US" b="1" i="1" dirty="0" smtClean="0"/>
            <a:t>Unlike vasomotor symptoms, which abate over time, vaginal atrophy is typically progressive and unlikely to resolve on its own</a:t>
          </a:r>
          <a:endParaRPr lang="en-US" dirty="0"/>
        </a:p>
      </dgm:t>
    </dgm:pt>
    <dgm:pt modelId="{36101B57-ABB4-4B6D-9DE7-10C2E23061C5}" type="parTrans" cxnId="{EA61C181-B456-4599-AB4C-FFE9A365734E}">
      <dgm:prSet/>
      <dgm:spPr/>
      <dgm:t>
        <a:bodyPr/>
        <a:lstStyle/>
        <a:p>
          <a:endParaRPr lang="en-US"/>
        </a:p>
      </dgm:t>
    </dgm:pt>
    <dgm:pt modelId="{75C498D8-D017-4C6F-8BBB-8FC36F4F524F}" type="sibTrans" cxnId="{EA61C181-B456-4599-AB4C-FFE9A365734E}">
      <dgm:prSet/>
      <dgm:spPr/>
      <dgm:t>
        <a:bodyPr/>
        <a:lstStyle/>
        <a:p>
          <a:endParaRPr lang="en-US"/>
        </a:p>
      </dgm:t>
    </dgm:pt>
    <dgm:pt modelId="{B6A85F30-D80B-400B-ACE5-C8852424D0BF}">
      <dgm:prSet/>
      <dgm:spPr>
        <a:solidFill>
          <a:schemeClr val="accent5">
            <a:lumMod val="75000"/>
          </a:schemeClr>
        </a:solidFill>
      </dgm:spPr>
      <dgm:t>
        <a:bodyPr/>
        <a:lstStyle/>
        <a:p>
          <a:pPr rtl="0"/>
          <a:r>
            <a:rPr lang="en-US" b="1" i="1" smtClean="0"/>
            <a:t>Treatments include: regular sexual activity, lubricants and moisturizers, and local vaginal estrogen</a:t>
          </a:r>
          <a:endParaRPr lang="en-US"/>
        </a:p>
      </dgm:t>
    </dgm:pt>
    <dgm:pt modelId="{AAE6C5CD-0C45-46FC-AFFE-EFEE5C03E69B}" type="parTrans" cxnId="{CD572837-BD10-4AA9-8235-742B52E227F0}">
      <dgm:prSet/>
      <dgm:spPr/>
      <dgm:t>
        <a:bodyPr/>
        <a:lstStyle/>
        <a:p>
          <a:endParaRPr lang="en-US"/>
        </a:p>
      </dgm:t>
    </dgm:pt>
    <dgm:pt modelId="{030E3BFB-97D0-44EA-8DD0-83E9D784DF43}" type="sibTrans" cxnId="{CD572837-BD10-4AA9-8235-742B52E227F0}">
      <dgm:prSet/>
      <dgm:spPr/>
      <dgm:t>
        <a:bodyPr/>
        <a:lstStyle/>
        <a:p>
          <a:endParaRPr lang="en-US"/>
        </a:p>
      </dgm:t>
    </dgm:pt>
    <dgm:pt modelId="{38BA30E5-E92A-4D18-B6ED-2872B1594F24}" type="pres">
      <dgm:prSet presAssocID="{F791378D-96EE-425C-8F18-07CB4D817983}" presName="linear" presStyleCnt="0">
        <dgm:presLayoutVars>
          <dgm:animLvl val="lvl"/>
          <dgm:resizeHandles val="exact"/>
        </dgm:presLayoutVars>
      </dgm:prSet>
      <dgm:spPr/>
      <dgm:t>
        <a:bodyPr/>
        <a:lstStyle/>
        <a:p>
          <a:endParaRPr lang="en-US"/>
        </a:p>
      </dgm:t>
    </dgm:pt>
    <dgm:pt modelId="{671910F5-BC20-4180-A6B0-DCA99CA773F0}" type="pres">
      <dgm:prSet presAssocID="{8B302DAB-FFAB-4F0F-A98F-0E3FD56FAD74}" presName="parentText" presStyleLbl="node1" presStyleIdx="0" presStyleCnt="3">
        <dgm:presLayoutVars>
          <dgm:chMax val="0"/>
          <dgm:bulletEnabled val="1"/>
        </dgm:presLayoutVars>
      </dgm:prSet>
      <dgm:spPr/>
      <dgm:t>
        <a:bodyPr/>
        <a:lstStyle/>
        <a:p>
          <a:endParaRPr lang="en-US"/>
        </a:p>
      </dgm:t>
    </dgm:pt>
    <dgm:pt modelId="{7D99F407-B988-412D-B7A0-068925A26730}" type="pres">
      <dgm:prSet presAssocID="{10E35714-4DA8-42C0-966E-58E7889EADE9}" presName="spacer" presStyleCnt="0"/>
      <dgm:spPr/>
    </dgm:pt>
    <dgm:pt modelId="{6D72DE0C-E91B-4B18-9B64-2D686403B8D2}" type="pres">
      <dgm:prSet presAssocID="{B5BDCF08-7893-40B5-9EAE-9E62328B6BEE}" presName="parentText" presStyleLbl="node1" presStyleIdx="1" presStyleCnt="3">
        <dgm:presLayoutVars>
          <dgm:chMax val="0"/>
          <dgm:bulletEnabled val="1"/>
        </dgm:presLayoutVars>
      </dgm:prSet>
      <dgm:spPr/>
      <dgm:t>
        <a:bodyPr/>
        <a:lstStyle/>
        <a:p>
          <a:endParaRPr lang="en-US"/>
        </a:p>
      </dgm:t>
    </dgm:pt>
    <dgm:pt modelId="{C3A2C898-E081-4208-81D7-5F17B524D0B6}" type="pres">
      <dgm:prSet presAssocID="{75C498D8-D017-4C6F-8BBB-8FC36F4F524F}" presName="spacer" presStyleCnt="0"/>
      <dgm:spPr/>
    </dgm:pt>
    <dgm:pt modelId="{933F1A12-9929-4DA7-A2EC-1F71684420A2}" type="pres">
      <dgm:prSet presAssocID="{B6A85F30-D80B-400B-ACE5-C8852424D0BF}" presName="parentText" presStyleLbl="node1" presStyleIdx="2" presStyleCnt="3">
        <dgm:presLayoutVars>
          <dgm:chMax val="0"/>
          <dgm:bulletEnabled val="1"/>
        </dgm:presLayoutVars>
      </dgm:prSet>
      <dgm:spPr/>
      <dgm:t>
        <a:bodyPr/>
        <a:lstStyle/>
        <a:p>
          <a:endParaRPr lang="en-US"/>
        </a:p>
      </dgm:t>
    </dgm:pt>
  </dgm:ptLst>
  <dgm:cxnLst>
    <dgm:cxn modelId="{EA61C181-B456-4599-AB4C-FFE9A365734E}" srcId="{F791378D-96EE-425C-8F18-07CB4D817983}" destId="{B5BDCF08-7893-40B5-9EAE-9E62328B6BEE}" srcOrd="1" destOrd="0" parTransId="{36101B57-ABB4-4B6D-9DE7-10C2E23061C5}" sibTransId="{75C498D8-D017-4C6F-8BBB-8FC36F4F524F}"/>
    <dgm:cxn modelId="{BC5EB9F4-900A-894F-BC40-9146456290BC}" type="presOf" srcId="{B6A85F30-D80B-400B-ACE5-C8852424D0BF}" destId="{933F1A12-9929-4DA7-A2EC-1F71684420A2}" srcOrd="0" destOrd="0" presId="urn:microsoft.com/office/officeart/2005/8/layout/vList2"/>
    <dgm:cxn modelId="{F213C228-3EBD-224F-B3FF-A98D017111B2}" type="presOf" srcId="{8B302DAB-FFAB-4F0F-A98F-0E3FD56FAD74}" destId="{671910F5-BC20-4180-A6B0-DCA99CA773F0}" srcOrd="0" destOrd="0" presId="urn:microsoft.com/office/officeart/2005/8/layout/vList2"/>
    <dgm:cxn modelId="{C8995811-696C-4D2C-8489-09EA614E11D9}" srcId="{F791378D-96EE-425C-8F18-07CB4D817983}" destId="{8B302DAB-FFAB-4F0F-A98F-0E3FD56FAD74}" srcOrd="0" destOrd="0" parTransId="{811FC585-8C6B-42FE-9A2C-E4E81167E41D}" sibTransId="{10E35714-4DA8-42C0-966E-58E7889EADE9}"/>
    <dgm:cxn modelId="{CD572837-BD10-4AA9-8235-742B52E227F0}" srcId="{F791378D-96EE-425C-8F18-07CB4D817983}" destId="{B6A85F30-D80B-400B-ACE5-C8852424D0BF}" srcOrd="2" destOrd="0" parTransId="{AAE6C5CD-0C45-46FC-AFFE-EFEE5C03E69B}" sibTransId="{030E3BFB-97D0-44EA-8DD0-83E9D784DF43}"/>
    <dgm:cxn modelId="{0075F87C-3634-6944-A46F-F16E2783AA19}" type="presOf" srcId="{B5BDCF08-7893-40B5-9EAE-9E62328B6BEE}" destId="{6D72DE0C-E91B-4B18-9B64-2D686403B8D2}" srcOrd="0" destOrd="0" presId="urn:microsoft.com/office/officeart/2005/8/layout/vList2"/>
    <dgm:cxn modelId="{5E6688CF-C888-3843-9BDD-47D699FB1252}" type="presOf" srcId="{F791378D-96EE-425C-8F18-07CB4D817983}" destId="{38BA30E5-E92A-4D18-B6ED-2872B1594F24}" srcOrd="0" destOrd="0" presId="urn:microsoft.com/office/officeart/2005/8/layout/vList2"/>
    <dgm:cxn modelId="{5820C05E-5484-E34D-BE31-8FA19B4D7ADC}" type="presParOf" srcId="{38BA30E5-E92A-4D18-B6ED-2872B1594F24}" destId="{671910F5-BC20-4180-A6B0-DCA99CA773F0}" srcOrd="0" destOrd="0" presId="urn:microsoft.com/office/officeart/2005/8/layout/vList2"/>
    <dgm:cxn modelId="{FD60C7BD-7EE3-8A4C-A687-A35C719112A8}" type="presParOf" srcId="{38BA30E5-E92A-4D18-B6ED-2872B1594F24}" destId="{7D99F407-B988-412D-B7A0-068925A26730}" srcOrd="1" destOrd="0" presId="urn:microsoft.com/office/officeart/2005/8/layout/vList2"/>
    <dgm:cxn modelId="{C0E2900A-74C7-424A-B605-8B5CFEBB5C9E}" type="presParOf" srcId="{38BA30E5-E92A-4D18-B6ED-2872B1594F24}" destId="{6D72DE0C-E91B-4B18-9B64-2D686403B8D2}" srcOrd="2" destOrd="0" presId="urn:microsoft.com/office/officeart/2005/8/layout/vList2"/>
    <dgm:cxn modelId="{0963E9C8-BAF5-324D-8D1B-20FF3BE9309F}" type="presParOf" srcId="{38BA30E5-E92A-4D18-B6ED-2872B1594F24}" destId="{C3A2C898-E081-4208-81D7-5F17B524D0B6}" srcOrd="3" destOrd="0" presId="urn:microsoft.com/office/officeart/2005/8/layout/vList2"/>
    <dgm:cxn modelId="{430BD6CB-E082-A84D-BE13-FA7C8278115D}" type="presParOf" srcId="{38BA30E5-E92A-4D18-B6ED-2872B1594F24}" destId="{933F1A12-9929-4DA7-A2EC-1F71684420A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612FD5-2460-44A4-B4B0-7A5FCE052B7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535E054-ED57-4838-982A-9373D92368D8}">
      <dgm:prSet/>
      <dgm:spPr>
        <a:solidFill>
          <a:schemeClr val="accent1">
            <a:lumMod val="40000"/>
            <a:lumOff val="60000"/>
          </a:schemeClr>
        </a:solidFill>
      </dgm:spPr>
      <dgm:t>
        <a:bodyPr/>
        <a:lstStyle/>
        <a:p>
          <a:pPr rtl="0"/>
          <a:r>
            <a:rPr lang="en-US" b="1" i="1" smtClean="0"/>
            <a:t>Sexual issues generally increase with aging; distressing sexual complaints peak during midlife (ages 45-64) and are lowest from age 65 onward</a:t>
          </a:r>
          <a:endParaRPr lang="en-US"/>
        </a:p>
      </dgm:t>
    </dgm:pt>
    <dgm:pt modelId="{E62BF239-EB8E-4D0A-8CE8-DD08C3F2DDAC}" type="parTrans" cxnId="{5A7220D0-D76D-4BB0-855F-A99FFAC85547}">
      <dgm:prSet/>
      <dgm:spPr/>
      <dgm:t>
        <a:bodyPr/>
        <a:lstStyle/>
        <a:p>
          <a:endParaRPr lang="en-US"/>
        </a:p>
      </dgm:t>
    </dgm:pt>
    <dgm:pt modelId="{BDA4CF04-0824-45B8-9261-E91A5B387F63}" type="sibTrans" cxnId="{5A7220D0-D76D-4BB0-855F-A99FFAC85547}">
      <dgm:prSet/>
      <dgm:spPr/>
      <dgm:t>
        <a:bodyPr/>
        <a:lstStyle/>
        <a:p>
          <a:endParaRPr lang="en-US"/>
        </a:p>
      </dgm:t>
    </dgm:pt>
    <dgm:pt modelId="{2BC5DB21-8CF9-419F-A944-0B0148FC1DAA}">
      <dgm:prSet/>
      <dgm:spPr>
        <a:solidFill>
          <a:schemeClr val="accent5">
            <a:lumMod val="75000"/>
          </a:schemeClr>
        </a:solidFill>
      </dgm:spPr>
      <dgm:t>
        <a:bodyPr/>
        <a:lstStyle/>
        <a:p>
          <a:pPr rtl="0"/>
          <a:r>
            <a:rPr lang="en-US" b="1" i="1" dirty="0" smtClean="0"/>
            <a:t>Decreased estrogen causes a decline in vaginal lubrication and elasticity</a:t>
          </a:r>
          <a:endParaRPr lang="en-US" dirty="0"/>
        </a:p>
      </dgm:t>
    </dgm:pt>
    <dgm:pt modelId="{0947A6AF-CE12-4B04-9E5A-67A393B48F72}" type="parTrans" cxnId="{B0640C3B-BECA-451A-9622-F33FC9156C48}">
      <dgm:prSet/>
      <dgm:spPr/>
      <dgm:t>
        <a:bodyPr/>
        <a:lstStyle/>
        <a:p>
          <a:endParaRPr lang="en-US"/>
        </a:p>
      </dgm:t>
    </dgm:pt>
    <dgm:pt modelId="{2FC44104-8495-4535-873D-EDF1A2EF5442}" type="sibTrans" cxnId="{B0640C3B-BECA-451A-9622-F33FC9156C48}">
      <dgm:prSet/>
      <dgm:spPr/>
      <dgm:t>
        <a:bodyPr/>
        <a:lstStyle/>
        <a:p>
          <a:endParaRPr lang="en-US"/>
        </a:p>
      </dgm:t>
    </dgm:pt>
    <dgm:pt modelId="{3D72BC85-3F8F-4B04-843D-48CEF45EB213}">
      <dgm:prSet/>
      <dgm:spPr>
        <a:solidFill>
          <a:schemeClr val="accent5">
            <a:lumMod val="75000"/>
          </a:schemeClr>
        </a:solidFill>
      </dgm:spPr>
      <dgm:t>
        <a:bodyPr/>
        <a:lstStyle/>
        <a:p>
          <a:pPr rtl="0"/>
          <a:r>
            <a:rPr lang="en-US" b="1" i="1" dirty="0" smtClean="0"/>
            <a:t>Decreased testosterone may contribute to a decline in sexual desire and sensation</a:t>
          </a:r>
          <a:endParaRPr lang="en-US" dirty="0"/>
        </a:p>
      </dgm:t>
    </dgm:pt>
    <dgm:pt modelId="{83043C77-062F-45BF-8EA7-CA292EAC373A}" type="parTrans" cxnId="{9125ACDD-AAD1-41F5-8774-43B3BEA9E207}">
      <dgm:prSet/>
      <dgm:spPr/>
      <dgm:t>
        <a:bodyPr/>
        <a:lstStyle/>
        <a:p>
          <a:endParaRPr lang="en-US"/>
        </a:p>
      </dgm:t>
    </dgm:pt>
    <dgm:pt modelId="{21556B92-291A-46CF-BB3F-063CC78BDB33}" type="sibTrans" cxnId="{9125ACDD-AAD1-41F5-8774-43B3BEA9E207}">
      <dgm:prSet/>
      <dgm:spPr/>
      <dgm:t>
        <a:bodyPr/>
        <a:lstStyle/>
        <a:p>
          <a:endParaRPr lang="en-US"/>
        </a:p>
      </dgm:t>
    </dgm:pt>
    <dgm:pt modelId="{09F63302-0CF0-4C08-980F-45C3EE3C67DF}">
      <dgm:prSet/>
      <dgm:spPr>
        <a:solidFill>
          <a:schemeClr val="accent5">
            <a:lumMod val="75000"/>
          </a:schemeClr>
        </a:solidFill>
      </dgm:spPr>
      <dgm:t>
        <a:bodyPr/>
        <a:lstStyle/>
        <a:p>
          <a:pPr rtl="0"/>
          <a:r>
            <a:rPr lang="en-US" b="1" i="1" dirty="0" smtClean="0"/>
            <a:t>An active sex life, lubricants and moisturizers, and local vaginal estrogen help maintain vaginal health</a:t>
          </a:r>
          <a:endParaRPr lang="en-US" dirty="0"/>
        </a:p>
      </dgm:t>
    </dgm:pt>
    <dgm:pt modelId="{99ED166A-7A99-4896-BF08-329C279078D4}" type="parTrans" cxnId="{06589F79-7AF8-443F-A941-8D327B062611}">
      <dgm:prSet/>
      <dgm:spPr/>
      <dgm:t>
        <a:bodyPr/>
        <a:lstStyle/>
        <a:p>
          <a:endParaRPr lang="en-US"/>
        </a:p>
      </dgm:t>
    </dgm:pt>
    <dgm:pt modelId="{2A75725E-4950-415E-BAF2-E44273EF7A89}" type="sibTrans" cxnId="{06589F79-7AF8-443F-A941-8D327B062611}">
      <dgm:prSet/>
      <dgm:spPr/>
      <dgm:t>
        <a:bodyPr/>
        <a:lstStyle/>
        <a:p>
          <a:endParaRPr lang="en-US"/>
        </a:p>
      </dgm:t>
    </dgm:pt>
    <dgm:pt modelId="{09B43236-FA32-4E5C-86C7-33657EB8C678}" type="pres">
      <dgm:prSet presAssocID="{2A612FD5-2460-44A4-B4B0-7A5FCE052B75}" presName="theList" presStyleCnt="0">
        <dgm:presLayoutVars>
          <dgm:dir/>
          <dgm:animLvl val="lvl"/>
          <dgm:resizeHandles val="exact"/>
        </dgm:presLayoutVars>
      </dgm:prSet>
      <dgm:spPr/>
      <dgm:t>
        <a:bodyPr/>
        <a:lstStyle/>
        <a:p>
          <a:endParaRPr lang="en-US"/>
        </a:p>
      </dgm:t>
    </dgm:pt>
    <dgm:pt modelId="{AB526041-ECD1-44A8-8113-58699342EB49}" type="pres">
      <dgm:prSet presAssocID="{0535E054-ED57-4838-982A-9373D92368D8}" presName="compNode" presStyleCnt="0"/>
      <dgm:spPr/>
    </dgm:pt>
    <dgm:pt modelId="{7877AA6F-34F0-49A7-80BE-09DAC7CC4A83}" type="pres">
      <dgm:prSet presAssocID="{0535E054-ED57-4838-982A-9373D92368D8}" presName="aNode" presStyleLbl="bgShp" presStyleIdx="0" presStyleCnt="1"/>
      <dgm:spPr/>
      <dgm:t>
        <a:bodyPr/>
        <a:lstStyle/>
        <a:p>
          <a:endParaRPr lang="en-US"/>
        </a:p>
      </dgm:t>
    </dgm:pt>
    <dgm:pt modelId="{1FF8CBB9-F7E0-438B-93E5-FE9E68F249ED}" type="pres">
      <dgm:prSet presAssocID="{0535E054-ED57-4838-982A-9373D92368D8}" presName="textNode" presStyleLbl="bgShp" presStyleIdx="0" presStyleCnt="1"/>
      <dgm:spPr/>
      <dgm:t>
        <a:bodyPr/>
        <a:lstStyle/>
        <a:p>
          <a:endParaRPr lang="en-US"/>
        </a:p>
      </dgm:t>
    </dgm:pt>
    <dgm:pt modelId="{6F2D7374-1B15-4A1F-939C-B801AED41295}" type="pres">
      <dgm:prSet presAssocID="{0535E054-ED57-4838-982A-9373D92368D8}" presName="compChildNode" presStyleCnt="0"/>
      <dgm:spPr/>
    </dgm:pt>
    <dgm:pt modelId="{EB526472-CC14-4495-8A8B-F83EF323E31D}" type="pres">
      <dgm:prSet presAssocID="{0535E054-ED57-4838-982A-9373D92368D8}" presName="theInnerList" presStyleCnt="0"/>
      <dgm:spPr/>
    </dgm:pt>
    <dgm:pt modelId="{020B77C3-E974-4DED-A65A-43A4E45FD52B}" type="pres">
      <dgm:prSet presAssocID="{2BC5DB21-8CF9-419F-A944-0B0148FC1DAA}" presName="childNode" presStyleLbl="node1" presStyleIdx="0" presStyleCnt="3">
        <dgm:presLayoutVars>
          <dgm:bulletEnabled val="1"/>
        </dgm:presLayoutVars>
      </dgm:prSet>
      <dgm:spPr/>
      <dgm:t>
        <a:bodyPr/>
        <a:lstStyle/>
        <a:p>
          <a:endParaRPr lang="en-US"/>
        </a:p>
      </dgm:t>
    </dgm:pt>
    <dgm:pt modelId="{B8F66C4A-05EA-43DE-AF4E-4E73B4A26AED}" type="pres">
      <dgm:prSet presAssocID="{2BC5DB21-8CF9-419F-A944-0B0148FC1DAA}" presName="aSpace2" presStyleCnt="0"/>
      <dgm:spPr/>
    </dgm:pt>
    <dgm:pt modelId="{5BF13DFF-CA14-4713-A2FA-F68EE545814E}" type="pres">
      <dgm:prSet presAssocID="{3D72BC85-3F8F-4B04-843D-48CEF45EB213}" presName="childNode" presStyleLbl="node1" presStyleIdx="1" presStyleCnt="3">
        <dgm:presLayoutVars>
          <dgm:bulletEnabled val="1"/>
        </dgm:presLayoutVars>
      </dgm:prSet>
      <dgm:spPr/>
      <dgm:t>
        <a:bodyPr/>
        <a:lstStyle/>
        <a:p>
          <a:endParaRPr lang="en-US"/>
        </a:p>
      </dgm:t>
    </dgm:pt>
    <dgm:pt modelId="{17E482FD-3070-4830-B2F0-88009C7421CE}" type="pres">
      <dgm:prSet presAssocID="{3D72BC85-3F8F-4B04-843D-48CEF45EB213}" presName="aSpace2" presStyleCnt="0"/>
      <dgm:spPr/>
    </dgm:pt>
    <dgm:pt modelId="{DD1F2B99-0F2F-4235-A081-82D68F5B3D7A}" type="pres">
      <dgm:prSet presAssocID="{09F63302-0CF0-4C08-980F-45C3EE3C67DF}" presName="childNode" presStyleLbl="node1" presStyleIdx="2" presStyleCnt="3">
        <dgm:presLayoutVars>
          <dgm:bulletEnabled val="1"/>
        </dgm:presLayoutVars>
      </dgm:prSet>
      <dgm:spPr/>
      <dgm:t>
        <a:bodyPr/>
        <a:lstStyle/>
        <a:p>
          <a:endParaRPr lang="en-US"/>
        </a:p>
      </dgm:t>
    </dgm:pt>
  </dgm:ptLst>
  <dgm:cxnLst>
    <dgm:cxn modelId="{5A7220D0-D76D-4BB0-855F-A99FFAC85547}" srcId="{2A612FD5-2460-44A4-B4B0-7A5FCE052B75}" destId="{0535E054-ED57-4838-982A-9373D92368D8}" srcOrd="0" destOrd="0" parTransId="{E62BF239-EB8E-4D0A-8CE8-DD08C3F2DDAC}" sibTransId="{BDA4CF04-0824-45B8-9261-E91A5B387F63}"/>
    <dgm:cxn modelId="{6061F546-8036-1C4C-88FC-1EE174ABBA50}" type="presOf" srcId="{2A612FD5-2460-44A4-B4B0-7A5FCE052B75}" destId="{09B43236-FA32-4E5C-86C7-33657EB8C678}" srcOrd="0" destOrd="0" presId="urn:microsoft.com/office/officeart/2005/8/layout/lProcess2"/>
    <dgm:cxn modelId="{023ED10A-6304-2440-B80F-FD387F9580C2}" type="presOf" srcId="{0535E054-ED57-4838-982A-9373D92368D8}" destId="{1FF8CBB9-F7E0-438B-93E5-FE9E68F249ED}" srcOrd="1" destOrd="0" presId="urn:microsoft.com/office/officeart/2005/8/layout/lProcess2"/>
    <dgm:cxn modelId="{B0640C3B-BECA-451A-9622-F33FC9156C48}" srcId="{0535E054-ED57-4838-982A-9373D92368D8}" destId="{2BC5DB21-8CF9-419F-A944-0B0148FC1DAA}" srcOrd="0" destOrd="0" parTransId="{0947A6AF-CE12-4B04-9E5A-67A393B48F72}" sibTransId="{2FC44104-8495-4535-873D-EDF1A2EF5442}"/>
    <dgm:cxn modelId="{84E00CBC-A27A-E346-8B6C-45B993B9D0EB}" type="presOf" srcId="{2BC5DB21-8CF9-419F-A944-0B0148FC1DAA}" destId="{020B77C3-E974-4DED-A65A-43A4E45FD52B}" srcOrd="0" destOrd="0" presId="urn:microsoft.com/office/officeart/2005/8/layout/lProcess2"/>
    <dgm:cxn modelId="{06589F79-7AF8-443F-A941-8D327B062611}" srcId="{0535E054-ED57-4838-982A-9373D92368D8}" destId="{09F63302-0CF0-4C08-980F-45C3EE3C67DF}" srcOrd="2" destOrd="0" parTransId="{99ED166A-7A99-4896-BF08-329C279078D4}" sibTransId="{2A75725E-4950-415E-BAF2-E44273EF7A89}"/>
    <dgm:cxn modelId="{98A3F100-4F9A-AC45-A199-5E1E517C06AA}" type="presOf" srcId="{09F63302-0CF0-4C08-980F-45C3EE3C67DF}" destId="{DD1F2B99-0F2F-4235-A081-82D68F5B3D7A}" srcOrd="0" destOrd="0" presId="urn:microsoft.com/office/officeart/2005/8/layout/lProcess2"/>
    <dgm:cxn modelId="{DD1F87E7-D100-AE46-8962-7EC0E7C3834E}" type="presOf" srcId="{3D72BC85-3F8F-4B04-843D-48CEF45EB213}" destId="{5BF13DFF-CA14-4713-A2FA-F68EE545814E}" srcOrd="0" destOrd="0" presId="urn:microsoft.com/office/officeart/2005/8/layout/lProcess2"/>
    <dgm:cxn modelId="{9125ACDD-AAD1-41F5-8774-43B3BEA9E207}" srcId="{0535E054-ED57-4838-982A-9373D92368D8}" destId="{3D72BC85-3F8F-4B04-843D-48CEF45EB213}" srcOrd="1" destOrd="0" parTransId="{83043C77-062F-45BF-8EA7-CA292EAC373A}" sibTransId="{21556B92-291A-46CF-BB3F-063CC78BDB33}"/>
    <dgm:cxn modelId="{8492D3F2-30A8-674D-9B98-7C2FC713E939}" type="presOf" srcId="{0535E054-ED57-4838-982A-9373D92368D8}" destId="{7877AA6F-34F0-49A7-80BE-09DAC7CC4A83}" srcOrd="0" destOrd="0" presId="urn:microsoft.com/office/officeart/2005/8/layout/lProcess2"/>
    <dgm:cxn modelId="{B120D592-0ABB-9E4E-922E-38E047B88504}" type="presParOf" srcId="{09B43236-FA32-4E5C-86C7-33657EB8C678}" destId="{AB526041-ECD1-44A8-8113-58699342EB49}" srcOrd="0" destOrd="0" presId="urn:microsoft.com/office/officeart/2005/8/layout/lProcess2"/>
    <dgm:cxn modelId="{558DCDFE-A3A1-FD4E-8FBB-F3600160749A}" type="presParOf" srcId="{AB526041-ECD1-44A8-8113-58699342EB49}" destId="{7877AA6F-34F0-49A7-80BE-09DAC7CC4A83}" srcOrd="0" destOrd="0" presId="urn:microsoft.com/office/officeart/2005/8/layout/lProcess2"/>
    <dgm:cxn modelId="{33E80394-9D68-204C-983C-76A3A28640A6}" type="presParOf" srcId="{AB526041-ECD1-44A8-8113-58699342EB49}" destId="{1FF8CBB9-F7E0-438B-93E5-FE9E68F249ED}" srcOrd="1" destOrd="0" presId="urn:microsoft.com/office/officeart/2005/8/layout/lProcess2"/>
    <dgm:cxn modelId="{C6DE9455-BB00-2F47-8F8C-313CCCD2C1CF}" type="presParOf" srcId="{AB526041-ECD1-44A8-8113-58699342EB49}" destId="{6F2D7374-1B15-4A1F-939C-B801AED41295}" srcOrd="2" destOrd="0" presId="urn:microsoft.com/office/officeart/2005/8/layout/lProcess2"/>
    <dgm:cxn modelId="{D3BE75E0-6188-9049-8EB9-E3BB11D1F2F1}" type="presParOf" srcId="{6F2D7374-1B15-4A1F-939C-B801AED41295}" destId="{EB526472-CC14-4495-8A8B-F83EF323E31D}" srcOrd="0" destOrd="0" presId="urn:microsoft.com/office/officeart/2005/8/layout/lProcess2"/>
    <dgm:cxn modelId="{22F661F0-0BA0-3341-8909-3DBB841A92EA}" type="presParOf" srcId="{EB526472-CC14-4495-8A8B-F83EF323E31D}" destId="{020B77C3-E974-4DED-A65A-43A4E45FD52B}" srcOrd="0" destOrd="0" presId="urn:microsoft.com/office/officeart/2005/8/layout/lProcess2"/>
    <dgm:cxn modelId="{F42B5C6F-7238-EE4F-8D0B-A771AF219454}" type="presParOf" srcId="{EB526472-CC14-4495-8A8B-F83EF323E31D}" destId="{B8F66C4A-05EA-43DE-AF4E-4E73B4A26AED}" srcOrd="1" destOrd="0" presId="urn:microsoft.com/office/officeart/2005/8/layout/lProcess2"/>
    <dgm:cxn modelId="{138DCA9C-5D34-6148-8661-0F3E14EBEDC8}" type="presParOf" srcId="{EB526472-CC14-4495-8A8B-F83EF323E31D}" destId="{5BF13DFF-CA14-4713-A2FA-F68EE545814E}" srcOrd="2" destOrd="0" presId="urn:microsoft.com/office/officeart/2005/8/layout/lProcess2"/>
    <dgm:cxn modelId="{C6A276C4-6F12-3C43-A41E-EA649CB306B9}" type="presParOf" srcId="{EB526472-CC14-4495-8A8B-F83EF323E31D}" destId="{17E482FD-3070-4830-B2F0-88009C7421CE}" srcOrd="3" destOrd="0" presId="urn:microsoft.com/office/officeart/2005/8/layout/lProcess2"/>
    <dgm:cxn modelId="{E93E95AB-177F-004E-913E-2D1C965193F7}" type="presParOf" srcId="{EB526472-CC14-4495-8A8B-F83EF323E31D}" destId="{DD1F2B99-0F2F-4235-A081-82D68F5B3D7A}"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112D45-66EC-4334-99BD-B3D2E0A9CFC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65A1A11-6FD9-4F7A-9704-E9C94F36AD24}">
      <dgm:prSet/>
      <dgm:spPr>
        <a:solidFill>
          <a:schemeClr val="accent1">
            <a:lumMod val="50000"/>
          </a:schemeClr>
        </a:solidFill>
      </dgm:spPr>
      <dgm:t>
        <a:bodyPr/>
        <a:lstStyle/>
        <a:p>
          <a:pPr rtl="0"/>
          <a:r>
            <a:rPr lang="en-US" b="1" i="1" dirty="0" smtClean="0">
              <a:solidFill>
                <a:schemeClr val="bg1"/>
              </a:solidFill>
            </a:rPr>
            <a:t>Hormone therapy (HT)</a:t>
          </a:r>
        </a:p>
        <a:p>
          <a:pPr rtl="0"/>
          <a:r>
            <a:rPr lang="en-US" b="1" i="1" dirty="0" smtClean="0"/>
            <a:t> is the only pharmacologic therapy government approved in US and Canada for treating menopausal symptoms. HT encompasses both estrogen-alone and estrogen-</a:t>
          </a:r>
          <a:r>
            <a:rPr lang="en-US" b="1" i="1" dirty="0" err="1" smtClean="0"/>
            <a:t>progestogen</a:t>
          </a:r>
          <a:r>
            <a:rPr lang="en-US" b="1" i="1" dirty="0" smtClean="0"/>
            <a:t> therapies. </a:t>
          </a:r>
          <a:endParaRPr lang="en-US" dirty="0"/>
        </a:p>
      </dgm:t>
    </dgm:pt>
    <dgm:pt modelId="{51F9F179-2825-4872-9020-4085C03DC6D6}" type="parTrans" cxnId="{660B07C4-D720-4D6F-8C1F-5D1618DE957E}">
      <dgm:prSet/>
      <dgm:spPr/>
      <dgm:t>
        <a:bodyPr/>
        <a:lstStyle/>
        <a:p>
          <a:endParaRPr lang="en-US"/>
        </a:p>
      </dgm:t>
    </dgm:pt>
    <dgm:pt modelId="{D8E947C3-E758-443E-B459-4EC2A8EB75B4}" type="sibTrans" cxnId="{660B07C4-D720-4D6F-8C1F-5D1618DE957E}">
      <dgm:prSet/>
      <dgm:spPr/>
      <dgm:t>
        <a:bodyPr/>
        <a:lstStyle/>
        <a:p>
          <a:endParaRPr lang="en-US"/>
        </a:p>
      </dgm:t>
    </dgm:pt>
    <dgm:pt modelId="{A360C953-3CB7-4FD0-AC85-B0A3E374EAEB}">
      <dgm:prSet/>
      <dgm:spPr>
        <a:solidFill>
          <a:schemeClr val="accent1">
            <a:lumMod val="75000"/>
          </a:schemeClr>
        </a:solidFill>
      </dgm:spPr>
      <dgm:t>
        <a:bodyPr/>
        <a:lstStyle/>
        <a:p>
          <a:pPr rtl="0"/>
          <a:r>
            <a:rPr lang="en-US" b="1" i="1" dirty="0" smtClean="0">
              <a:solidFill>
                <a:srgbClr val="000066"/>
              </a:solidFill>
            </a:rPr>
            <a:t>Estrogen therapy (ET)</a:t>
          </a:r>
          <a:r>
            <a:rPr lang="en-US" b="1" i="1" dirty="0" smtClean="0"/>
            <a:t>: </a:t>
          </a:r>
        </a:p>
        <a:p>
          <a:pPr rtl="0"/>
          <a:r>
            <a:rPr lang="en-US" b="1" i="1" dirty="0" smtClean="0"/>
            <a:t>Unopposed estrogen is prescribed both a) systemically </a:t>
          </a:r>
          <a:br>
            <a:rPr lang="en-US" b="1" i="1" dirty="0" smtClean="0"/>
          </a:br>
          <a:r>
            <a:rPr lang="en-US" b="1" i="1" dirty="0" smtClean="0"/>
            <a:t>for women who </a:t>
          </a:r>
          <a:r>
            <a:rPr lang="en-US" b="1" i="1" u="sng" dirty="0" smtClean="0">
              <a:solidFill>
                <a:schemeClr val="tx2"/>
              </a:solidFill>
            </a:rPr>
            <a:t>do not have a uterus, </a:t>
          </a:r>
          <a:r>
            <a:rPr lang="en-US" b="1" i="1" dirty="0" smtClean="0"/>
            <a:t>and b) locally in very low doses for any woman with vaginal symptoms </a:t>
          </a:r>
          <a:endParaRPr lang="en-US" dirty="0"/>
        </a:p>
      </dgm:t>
    </dgm:pt>
    <dgm:pt modelId="{94FA06B9-6CAD-4904-A7BE-D64F81365EFF}" type="parTrans" cxnId="{986314BE-093B-44EE-A0EF-ADDA85D2109E}">
      <dgm:prSet/>
      <dgm:spPr/>
      <dgm:t>
        <a:bodyPr/>
        <a:lstStyle/>
        <a:p>
          <a:endParaRPr lang="en-US"/>
        </a:p>
      </dgm:t>
    </dgm:pt>
    <dgm:pt modelId="{A0574912-74A0-4F4A-9BFB-15AC61743BA0}" type="sibTrans" cxnId="{986314BE-093B-44EE-A0EF-ADDA85D2109E}">
      <dgm:prSet/>
      <dgm:spPr/>
      <dgm:t>
        <a:bodyPr/>
        <a:lstStyle/>
        <a:p>
          <a:endParaRPr lang="en-US"/>
        </a:p>
      </dgm:t>
    </dgm:pt>
    <dgm:pt modelId="{047D9C5E-4230-4675-931B-541CD45CA099}">
      <dgm:prSet/>
      <dgm:spPr>
        <a:solidFill>
          <a:schemeClr val="accent1">
            <a:lumMod val="50000"/>
          </a:schemeClr>
        </a:solidFill>
      </dgm:spPr>
      <dgm:t>
        <a:bodyPr/>
        <a:lstStyle/>
        <a:p>
          <a:pPr rtl="0"/>
          <a:r>
            <a:rPr lang="en-US" b="1" i="1" dirty="0" smtClean="0">
              <a:solidFill>
                <a:schemeClr val="bg1"/>
              </a:solidFill>
            </a:rPr>
            <a:t>Estrogen-</a:t>
          </a:r>
          <a:r>
            <a:rPr lang="en-US" b="1" i="1" dirty="0" err="1" smtClean="0">
              <a:solidFill>
                <a:schemeClr val="bg1"/>
              </a:solidFill>
            </a:rPr>
            <a:t>progestogen</a:t>
          </a:r>
          <a:r>
            <a:rPr lang="en-US" b="1" i="1" dirty="0" smtClean="0">
              <a:solidFill>
                <a:schemeClr val="bg1"/>
              </a:solidFill>
            </a:rPr>
            <a:t> therapy (EPT):</a:t>
          </a:r>
        </a:p>
        <a:p>
          <a:pPr rtl="0"/>
          <a:r>
            <a:rPr lang="en-US" b="1" i="1" dirty="0" smtClean="0">
              <a:solidFill>
                <a:schemeClr val="bg1"/>
              </a:solidFill>
            </a:rPr>
            <a:t> </a:t>
          </a:r>
          <a:r>
            <a:rPr lang="en-US" b="1" i="1" dirty="0" err="1" smtClean="0"/>
            <a:t>Progestogen</a:t>
          </a:r>
          <a:r>
            <a:rPr lang="en-US" b="1" i="1" dirty="0" smtClean="0"/>
            <a:t> is added to ET to protect </a:t>
          </a:r>
          <a:br>
            <a:rPr lang="en-US" b="1" i="1" dirty="0" smtClean="0"/>
          </a:br>
          <a:r>
            <a:rPr lang="en-US" b="1" i="1" dirty="0" smtClean="0"/>
            <a:t>women </a:t>
          </a:r>
          <a:r>
            <a:rPr lang="en-US" b="1" i="1" dirty="0" smtClean="0">
              <a:solidFill>
                <a:schemeClr val="tx2"/>
              </a:solidFill>
            </a:rPr>
            <a:t>with a uterus </a:t>
          </a:r>
          <a:r>
            <a:rPr lang="en-US" b="1" i="1" dirty="0" smtClean="0"/>
            <a:t>against endometrial cancer, which can be caused by </a:t>
          </a:r>
          <a:br>
            <a:rPr lang="en-US" b="1" i="1" dirty="0" smtClean="0"/>
          </a:br>
          <a:r>
            <a:rPr lang="en-US" b="1" i="1" dirty="0" smtClean="0"/>
            <a:t>estrogen alone</a:t>
          </a:r>
          <a:endParaRPr lang="en-US" dirty="0"/>
        </a:p>
      </dgm:t>
    </dgm:pt>
    <dgm:pt modelId="{78EAB637-FE8B-4E91-817C-928972A1D880}" type="parTrans" cxnId="{092C9499-C2AD-406E-BA04-19204E0503C5}">
      <dgm:prSet/>
      <dgm:spPr/>
      <dgm:t>
        <a:bodyPr/>
        <a:lstStyle/>
        <a:p>
          <a:endParaRPr lang="en-US"/>
        </a:p>
      </dgm:t>
    </dgm:pt>
    <dgm:pt modelId="{5453C210-E96B-414F-A39F-96DB9A35C3A3}" type="sibTrans" cxnId="{092C9499-C2AD-406E-BA04-19204E0503C5}">
      <dgm:prSet/>
      <dgm:spPr/>
      <dgm:t>
        <a:bodyPr/>
        <a:lstStyle/>
        <a:p>
          <a:endParaRPr lang="en-US"/>
        </a:p>
      </dgm:t>
    </dgm:pt>
    <dgm:pt modelId="{63C13FE8-6CF0-430D-82E9-BBA1F67EE797}">
      <dgm:prSet/>
      <dgm:spPr>
        <a:solidFill>
          <a:schemeClr val="accent1">
            <a:lumMod val="75000"/>
          </a:schemeClr>
        </a:solidFill>
      </dgm:spPr>
      <dgm:t>
        <a:bodyPr/>
        <a:lstStyle/>
        <a:p>
          <a:pPr rtl="0"/>
          <a:r>
            <a:rPr lang="en-US" b="1" i="1" dirty="0" err="1" smtClean="0">
              <a:solidFill>
                <a:schemeClr val="bg1"/>
              </a:solidFill>
            </a:rPr>
            <a:t>Bioidentical</a:t>
          </a:r>
          <a:r>
            <a:rPr lang="en-US" b="1" i="1" dirty="0" smtClean="0">
              <a:solidFill>
                <a:schemeClr val="bg1"/>
              </a:solidFill>
            </a:rPr>
            <a:t> hormone therapy (BHT): </a:t>
          </a:r>
        </a:p>
        <a:p>
          <a:pPr rtl="0"/>
          <a:r>
            <a:rPr lang="en-US" b="1" i="1" dirty="0" smtClean="0"/>
            <a:t>Consists of hormones chemically identical or very similar to those made in the body. Available from </a:t>
          </a:r>
          <a:r>
            <a:rPr lang="en-US" b="1" i="1" dirty="0" smtClean="0">
              <a:solidFill>
                <a:schemeClr val="bg1"/>
              </a:solidFill>
            </a:rPr>
            <a:t>two sources: </a:t>
          </a:r>
          <a:r>
            <a:rPr lang="en-US" b="1" i="1" dirty="0" smtClean="0"/>
            <a:t>1) FDA-approved and tested; 2) unapproved and untested from compounding pharmacies</a:t>
          </a:r>
          <a:endParaRPr lang="en-US" dirty="0"/>
        </a:p>
      </dgm:t>
    </dgm:pt>
    <dgm:pt modelId="{A663890F-275F-4651-9CFF-4132A19F6782}" type="parTrans" cxnId="{F7D8AC2B-B8CF-4B22-9243-D2AF5D783F27}">
      <dgm:prSet/>
      <dgm:spPr/>
      <dgm:t>
        <a:bodyPr/>
        <a:lstStyle/>
        <a:p>
          <a:endParaRPr lang="en-US"/>
        </a:p>
      </dgm:t>
    </dgm:pt>
    <dgm:pt modelId="{631CC333-061C-435B-88C9-D714DD29AA6E}" type="sibTrans" cxnId="{F7D8AC2B-B8CF-4B22-9243-D2AF5D783F27}">
      <dgm:prSet/>
      <dgm:spPr/>
      <dgm:t>
        <a:bodyPr/>
        <a:lstStyle/>
        <a:p>
          <a:endParaRPr lang="en-US"/>
        </a:p>
      </dgm:t>
    </dgm:pt>
    <dgm:pt modelId="{CD247F8C-6E9B-450A-A08B-A3CA38125F33}" type="pres">
      <dgm:prSet presAssocID="{CA112D45-66EC-4334-99BD-B3D2E0A9CFC0}" presName="Name0" presStyleCnt="0">
        <dgm:presLayoutVars>
          <dgm:dir/>
          <dgm:resizeHandles val="exact"/>
        </dgm:presLayoutVars>
      </dgm:prSet>
      <dgm:spPr/>
      <dgm:t>
        <a:bodyPr/>
        <a:lstStyle/>
        <a:p>
          <a:endParaRPr lang="en-US"/>
        </a:p>
      </dgm:t>
    </dgm:pt>
    <dgm:pt modelId="{16FDC4F6-C251-40B4-A252-05BEFF87DAF6}" type="pres">
      <dgm:prSet presAssocID="{465A1A11-6FD9-4F7A-9704-E9C94F36AD24}" presName="node" presStyleLbl="node1" presStyleIdx="0" presStyleCnt="4">
        <dgm:presLayoutVars>
          <dgm:bulletEnabled val="1"/>
        </dgm:presLayoutVars>
      </dgm:prSet>
      <dgm:spPr/>
      <dgm:t>
        <a:bodyPr/>
        <a:lstStyle/>
        <a:p>
          <a:endParaRPr lang="en-US"/>
        </a:p>
      </dgm:t>
    </dgm:pt>
    <dgm:pt modelId="{5BD18790-AA4C-4009-B244-C12501AFD076}" type="pres">
      <dgm:prSet presAssocID="{D8E947C3-E758-443E-B459-4EC2A8EB75B4}" presName="sibTrans" presStyleCnt="0"/>
      <dgm:spPr/>
    </dgm:pt>
    <dgm:pt modelId="{2C81A7A9-D5AD-4644-A649-078A65BB7A2A}" type="pres">
      <dgm:prSet presAssocID="{A360C953-3CB7-4FD0-AC85-B0A3E374EAEB}" presName="node" presStyleLbl="node1" presStyleIdx="1" presStyleCnt="4">
        <dgm:presLayoutVars>
          <dgm:bulletEnabled val="1"/>
        </dgm:presLayoutVars>
      </dgm:prSet>
      <dgm:spPr/>
      <dgm:t>
        <a:bodyPr/>
        <a:lstStyle/>
        <a:p>
          <a:endParaRPr lang="en-US"/>
        </a:p>
      </dgm:t>
    </dgm:pt>
    <dgm:pt modelId="{FE21EC11-3FF7-4DF4-8FAD-2A69EECACBBD}" type="pres">
      <dgm:prSet presAssocID="{A0574912-74A0-4F4A-9BFB-15AC61743BA0}" presName="sibTrans" presStyleCnt="0"/>
      <dgm:spPr/>
    </dgm:pt>
    <dgm:pt modelId="{F7ABE875-ADDF-47BE-B2A1-9566CD99F7B6}" type="pres">
      <dgm:prSet presAssocID="{047D9C5E-4230-4675-931B-541CD45CA099}" presName="node" presStyleLbl="node1" presStyleIdx="2" presStyleCnt="4">
        <dgm:presLayoutVars>
          <dgm:bulletEnabled val="1"/>
        </dgm:presLayoutVars>
      </dgm:prSet>
      <dgm:spPr/>
      <dgm:t>
        <a:bodyPr/>
        <a:lstStyle/>
        <a:p>
          <a:endParaRPr lang="en-US"/>
        </a:p>
      </dgm:t>
    </dgm:pt>
    <dgm:pt modelId="{559431DB-0FD3-4DE9-B4D5-26C3E20FAE69}" type="pres">
      <dgm:prSet presAssocID="{5453C210-E96B-414F-A39F-96DB9A35C3A3}" presName="sibTrans" presStyleCnt="0"/>
      <dgm:spPr/>
    </dgm:pt>
    <dgm:pt modelId="{D6BFAC08-D5F2-43D7-825F-00BB6DFFDDBE}" type="pres">
      <dgm:prSet presAssocID="{63C13FE8-6CF0-430D-82E9-BBA1F67EE797}" presName="node" presStyleLbl="node1" presStyleIdx="3" presStyleCnt="4">
        <dgm:presLayoutVars>
          <dgm:bulletEnabled val="1"/>
        </dgm:presLayoutVars>
      </dgm:prSet>
      <dgm:spPr/>
      <dgm:t>
        <a:bodyPr/>
        <a:lstStyle/>
        <a:p>
          <a:endParaRPr lang="en-US"/>
        </a:p>
      </dgm:t>
    </dgm:pt>
  </dgm:ptLst>
  <dgm:cxnLst>
    <dgm:cxn modelId="{092C9499-C2AD-406E-BA04-19204E0503C5}" srcId="{CA112D45-66EC-4334-99BD-B3D2E0A9CFC0}" destId="{047D9C5E-4230-4675-931B-541CD45CA099}" srcOrd="2" destOrd="0" parTransId="{78EAB637-FE8B-4E91-817C-928972A1D880}" sibTransId="{5453C210-E96B-414F-A39F-96DB9A35C3A3}"/>
    <dgm:cxn modelId="{F7D8AC2B-B8CF-4B22-9243-D2AF5D783F27}" srcId="{CA112D45-66EC-4334-99BD-B3D2E0A9CFC0}" destId="{63C13FE8-6CF0-430D-82E9-BBA1F67EE797}" srcOrd="3" destOrd="0" parTransId="{A663890F-275F-4651-9CFF-4132A19F6782}" sibTransId="{631CC333-061C-435B-88C9-D714DD29AA6E}"/>
    <dgm:cxn modelId="{F403479D-3B56-FC42-AC05-45EC5CC42211}" type="presOf" srcId="{A360C953-3CB7-4FD0-AC85-B0A3E374EAEB}" destId="{2C81A7A9-D5AD-4644-A649-078A65BB7A2A}" srcOrd="0" destOrd="0" presId="urn:microsoft.com/office/officeart/2005/8/layout/hList6"/>
    <dgm:cxn modelId="{660B07C4-D720-4D6F-8C1F-5D1618DE957E}" srcId="{CA112D45-66EC-4334-99BD-B3D2E0A9CFC0}" destId="{465A1A11-6FD9-4F7A-9704-E9C94F36AD24}" srcOrd="0" destOrd="0" parTransId="{51F9F179-2825-4872-9020-4085C03DC6D6}" sibTransId="{D8E947C3-E758-443E-B459-4EC2A8EB75B4}"/>
    <dgm:cxn modelId="{8B4F89B6-A87C-C24C-9676-0832F73BC721}" type="presOf" srcId="{465A1A11-6FD9-4F7A-9704-E9C94F36AD24}" destId="{16FDC4F6-C251-40B4-A252-05BEFF87DAF6}" srcOrd="0" destOrd="0" presId="urn:microsoft.com/office/officeart/2005/8/layout/hList6"/>
    <dgm:cxn modelId="{986314BE-093B-44EE-A0EF-ADDA85D2109E}" srcId="{CA112D45-66EC-4334-99BD-B3D2E0A9CFC0}" destId="{A360C953-3CB7-4FD0-AC85-B0A3E374EAEB}" srcOrd="1" destOrd="0" parTransId="{94FA06B9-6CAD-4904-A7BE-D64F81365EFF}" sibTransId="{A0574912-74A0-4F4A-9BFB-15AC61743BA0}"/>
    <dgm:cxn modelId="{3370C373-626E-3947-85DE-E7D0C34F33EC}" type="presOf" srcId="{63C13FE8-6CF0-430D-82E9-BBA1F67EE797}" destId="{D6BFAC08-D5F2-43D7-825F-00BB6DFFDDBE}" srcOrd="0" destOrd="0" presId="urn:microsoft.com/office/officeart/2005/8/layout/hList6"/>
    <dgm:cxn modelId="{A0025D40-69C9-3849-8CCB-29AAF17017F8}" type="presOf" srcId="{CA112D45-66EC-4334-99BD-B3D2E0A9CFC0}" destId="{CD247F8C-6E9B-450A-A08B-A3CA38125F33}" srcOrd="0" destOrd="0" presId="urn:microsoft.com/office/officeart/2005/8/layout/hList6"/>
    <dgm:cxn modelId="{A81CE4E1-0397-A647-B121-27BE76FD7559}" type="presOf" srcId="{047D9C5E-4230-4675-931B-541CD45CA099}" destId="{F7ABE875-ADDF-47BE-B2A1-9566CD99F7B6}" srcOrd="0" destOrd="0" presId="urn:microsoft.com/office/officeart/2005/8/layout/hList6"/>
    <dgm:cxn modelId="{D1EF4A9C-1E10-A848-900A-E7EBF070D41B}" type="presParOf" srcId="{CD247F8C-6E9B-450A-A08B-A3CA38125F33}" destId="{16FDC4F6-C251-40B4-A252-05BEFF87DAF6}" srcOrd="0" destOrd="0" presId="urn:microsoft.com/office/officeart/2005/8/layout/hList6"/>
    <dgm:cxn modelId="{81B150F6-5AA4-E04F-802B-DDB79A57B21B}" type="presParOf" srcId="{CD247F8C-6E9B-450A-A08B-A3CA38125F33}" destId="{5BD18790-AA4C-4009-B244-C12501AFD076}" srcOrd="1" destOrd="0" presId="urn:microsoft.com/office/officeart/2005/8/layout/hList6"/>
    <dgm:cxn modelId="{7A4CDC3A-9F96-DA4B-B718-7D507B7AC12F}" type="presParOf" srcId="{CD247F8C-6E9B-450A-A08B-A3CA38125F33}" destId="{2C81A7A9-D5AD-4644-A649-078A65BB7A2A}" srcOrd="2" destOrd="0" presId="urn:microsoft.com/office/officeart/2005/8/layout/hList6"/>
    <dgm:cxn modelId="{17C1500C-D811-AB48-83A3-ADF59059450D}" type="presParOf" srcId="{CD247F8C-6E9B-450A-A08B-A3CA38125F33}" destId="{FE21EC11-3FF7-4DF4-8FAD-2A69EECACBBD}" srcOrd="3" destOrd="0" presId="urn:microsoft.com/office/officeart/2005/8/layout/hList6"/>
    <dgm:cxn modelId="{C55B3BE1-1B44-064D-9F4D-162DC2A8CB85}" type="presParOf" srcId="{CD247F8C-6E9B-450A-A08B-A3CA38125F33}" destId="{F7ABE875-ADDF-47BE-B2A1-9566CD99F7B6}" srcOrd="4" destOrd="0" presId="urn:microsoft.com/office/officeart/2005/8/layout/hList6"/>
    <dgm:cxn modelId="{AA907CF6-D55E-AA4D-84B3-D354DB525245}" type="presParOf" srcId="{CD247F8C-6E9B-450A-A08B-A3CA38125F33}" destId="{559431DB-0FD3-4DE9-B4D5-26C3E20FAE69}" srcOrd="5" destOrd="0" presId="urn:microsoft.com/office/officeart/2005/8/layout/hList6"/>
    <dgm:cxn modelId="{F70FEA70-D2CE-3C44-AF6F-BA6FD2602320}" type="presParOf" srcId="{CD247F8C-6E9B-450A-A08B-A3CA38125F33}" destId="{D6BFAC08-D5F2-43D7-825F-00BB6DFFDDBE}"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5EC4EA-117C-4EC3-9682-144B28EDC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50F4F-1A59-400A-9A7B-1EE3CC2416DF}">
      <dgm:prSet/>
      <dgm:spPr/>
      <dgm:t>
        <a:bodyPr/>
        <a:lstStyle/>
        <a:p>
          <a:pPr rtl="0"/>
          <a:r>
            <a:rPr lang="en-US" b="1" i="1" dirty="0" smtClean="0">
              <a:solidFill>
                <a:schemeClr val="bg1"/>
              </a:solidFill>
            </a:rPr>
            <a:t>HT formulation, route of administration, and timing of initiation produce different effects (e.g. transdermal route may carry lower risk for thrombosis)</a:t>
          </a:r>
          <a:endParaRPr lang="en-US" dirty="0">
            <a:solidFill>
              <a:schemeClr val="bg1"/>
            </a:solidFill>
          </a:endParaRPr>
        </a:p>
      </dgm:t>
    </dgm:pt>
    <dgm:pt modelId="{BD57D575-FC87-4E77-A6C7-97D2C37BABF7}" type="parTrans" cxnId="{B4498122-93C3-412B-9A1A-384F8EC392FC}">
      <dgm:prSet/>
      <dgm:spPr/>
      <dgm:t>
        <a:bodyPr/>
        <a:lstStyle/>
        <a:p>
          <a:endParaRPr lang="en-US"/>
        </a:p>
      </dgm:t>
    </dgm:pt>
    <dgm:pt modelId="{DDD03403-2461-4889-ABCD-453D6C3414C5}" type="sibTrans" cxnId="{B4498122-93C3-412B-9A1A-384F8EC392FC}">
      <dgm:prSet/>
      <dgm:spPr/>
      <dgm:t>
        <a:bodyPr/>
        <a:lstStyle/>
        <a:p>
          <a:endParaRPr lang="en-US"/>
        </a:p>
      </dgm:t>
    </dgm:pt>
    <dgm:pt modelId="{983622BB-9902-4B73-8EB1-DB0B869C8423}">
      <dgm:prSet/>
      <dgm:spPr>
        <a:solidFill>
          <a:schemeClr val="accent1">
            <a:lumMod val="75000"/>
          </a:schemeClr>
        </a:solidFill>
      </dgm:spPr>
      <dgm:t>
        <a:bodyPr/>
        <a:lstStyle/>
        <a:p>
          <a:pPr rtl="0"/>
          <a:r>
            <a:rPr lang="en-US" b="1" i="1" dirty="0" smtClean="0">
              <a:solidFill>
                <a:schemeClr val="bg1"/>
              </a:solidFill>
            </a:rPr>
            <a:t>Absolute risks for HT use in healthy women ages 50-59 are low, but can include thrombosis, stroke, and cardiovascular events</a:t>
          </a:r>
          <a:endParaRPr lang="en-US" dirty="0">
            <a:solidFill>
              <a:schemeClr val="bg1"/>
            </a:solidFill>
          </a:endParaRPr>
        </a:p>
      </dgm:t>
    </dgm:pt>
    <dgm:pt modelId="{8E849B4A-A027-431D-B5F9-4AB5074E542C}" type="parTrans" cxnId="{C02C9C94-D350-40DF-8EF6-6C48080D1D51}">
      <dgm:prSet/>
      <dgm:spPr/>
      <dgm:t>
        <a:bodyPr/>
        <a:lstStyle/>
        <a:p>
          <a:endParaRPr lang="en-US"/>
        </a:p>
      </dgm:t>
    </dgm:pt>
    <dgm:pt modelId="{E111D102-EE1C-41EF-8B68-3BAD3F1AA013}" type="sibTrans" cxnId="{C02C9C94-D350-40DF-8EF6-6C48080D1D51}">
      <dgm:prSet/>
      <dgm:spPr/>
      <dgm:t>
        <a:bodyPr/>
        <a:lstStyle/>
        <a:p>
          <a:endParaRPr lang="en-US"/>
        </a:p>
      </dgm:t>
    </dgm:pt>
    <dgm:pt modelId="{BA787531-400F-4151-ABB9-4F8D74564AC5}">
      <dgm:prSet/>
      <dgm:spPr/>
      <dgm:t>
        <a:bodyPr/>
        <a:lstStyle/>
        <a:p>
          <a:pPr rtl="0"/>
          <a:r>
            <a:rPr lang="en-US" b="1" i="1" dirty="0" smtClean="0">
              <a:solidFill>
                <a:schemeClr val="bg1"/>
              </a:solidFill>
            </a:rPr>
            <a:t>HT initiation in older women carries greater risks</a:t>
          </a:r>
          <a:endParaRPr lang="en-US" dirty="0">
            <a:solidFill>
              <a:schemeClr val="bg1"/>
            </a:solidFill>
          </a:endParaRPr>
        </a:p>
      </dgm:t>
    </dgm:pt>
    <dgm:pt modelId="{06C698E6-4980-44E0-8684-3DA258CAB60A}" type="parTrans" cxnId="{DE672638-191D-4981-BBE6-D01F7A75998A}">
      <dgm:prSet/>
      <dgm:spPr/>
      <dgm:t>
        <a:bodyPr/>
        <a:lstStyle/>
        <a:p>
          <a:endParaRPr lang="en-US"/>
        </a:p>
      </dgm:t>
    </dgm:pt>
    <dgm:pt modelId="{86EA42C4-D6C5-4473-BD37-CE9C2680C96F}" type="sibTrans" cxnId="{DE672638-191D-4981-BBE6-D01F7A75998A}">
      <dgm:prSet/>
      <dgm:spPr/>
      <dgm:t>
        <a:bodyPr/>
        <a:lstStyle/>
        <a:p>
          <a:endParaRPr lang="en-US"/>
        </a:p>
      </dgm:t>
    </dgm:pt>
    <dgm:pt modelId="{8A2182D6-978B-4A46-ABDF-A98F7FDBF514}">
      <dgm:prSet/>
      <dgm:spPr>
        <a:solidFill>
          <a:schemeClr val="accent1">
            <a:lumMod val="75000"/>
          </a:schemeClr>
        </a:solidFill>
      </dgm:spPr>
      <dgm:t>
        <a:bodyPr/>
        <a:lstStyle/>
        <a:p>
          <a:pPr rtl="0"/>
          <a:r>
            <a:rPr lang="en-US" b="1" i="1" dirty="0" smtClean="0">
              <a:solidFill>
                <a:schemeClr val="bg1"/>
              </a:solidFill>
            </a:rPr>
            <a:t>Breast cancer risk increases with EPT beyond 3-5 years</a:t>
          </a:r>
          <a:endParaRPr lang="en-US" dirty="0">
            <a:solidFill>
              <a:schemeClr val="bg1"/>
            </a:solidFill>
          </a:endParaRPr>
        </a:p>
      </dgm:t>
    </dgm:pt>
    <dgm:pt modelId="{90114642-AF3A-45CF-8D28-1B5BEBF3E071}" type="parTrans" cxnId="{B22D6992-1329-43FD-8F56-5F335D5AFDE4}">
      <dgm:prSet/>
      <dgm:spPr/>
      <dgm:t>
        <a:bodyPr/>
        <a:lstStyle/>
        <a:p>
          <a:endParaRPr lang="en-US"/>
        </a:p>
      </dgm:t>
    </dgm:pt>
    <dgm:pt modelId="{88D12D3C-4F6E-44AF-82CD-A2414AFD1B9B}" type="sibTrans" cxnId="{B22D6992-1329-43FD-8F56-5F335D5AFDE4}">
      <dgm:prSet/>
      <dgm:spPr/>
      <dgm:t>
        <a:bodyPr/>
        <a:lstStyle/>
        <a:p>
          <a:endParaRPr lang="en-US"/>
        </a:p>
      </dgm:t>
    </dgm:pt>
    <dgm:pt modelId="{86303046-EB12-4E50-A9DF-4F5D027AF951}">
      <dgm:prSet/>
      <dgm:spPr/>
      <dgm:t>
        <a:bodyPr/>
        <a:lstStyle/>
        <a:p>
          <a:pPr rtl="0"/>
          <a:r>
            <a:rPr lang="en-US" b="1" i="1" dirty="0" smtClean="0">
              <a:solidFill>
                <a:schemeClr val="bg1"/>
              </a:solidFill>
            </a:rPr>
            <a:t>ET can be considered for longer duration of use because it carries a lower risk for breast cancer </a:t>
          </a:r>
          <a:endParaRPr lang="en-US" dirty="0">
            <a:solidFill>
              <a:schemeClr val="bg1"/>
            </a:solidFill>
          </a:endParaRPr>
        </a:p>
      </dgm:t>
    </dgm:pt>
    <dgm:pt modelId="{87D44080-C83B-45EC-A0B5-4DB3C4F50910}" type="parTrans" cxnId="{71AB67EB-CAD0-440C-A83D-7C76F3A372BD}">
      <dgm:prSet/>
      <dgm:spPr/>
      <dgm:t>
        <a:bodyPr/>
        <a:lstStyle/>
        <a:p>
          <a:endParaRPr lang="en-US"/>
        </a:p>
      </dgm:t>
    </dgm:pt>
    <dgm:pt modelId="{8FD0020D-124F-4711-A189-A379039C2F4B}" type="sibTrans" cxnId="{71AB67EB-CAD0-440C-A83D-7C76F3A372BD}">
      <dgm:prSet/>
      <dgm:spPr/>
      <dgm:t>
        <a:bodyPr/>
        <a:lstStyle/>
        <a:p>
          <a:endParaRPr lang="en-US"/>
        </a:p>
      </dgm:t>
    </dgm:pt>
    <dgm:pt modelId="{E58AFE1C-5DDA-4986-9B17-869ED9188F6D}">
      <dgm:prSet/>
      <dgm:spPr>
        <a:solidFill>
          <a:schemeClr val="accent1">
            <a:lumMod val="75000"/>
          </a:schemeClr>
        </a:solidFill>
      </dgm:spPr>
      <dgm:t>
        <a:bodyPr/>
        <a:lstStyle/>
        <a:p>
          <a:pPr rtl="0"/>
          <a:r>
            <a:rPr lang="en-US" b="1" i="1" dirty="0" smtClean="0">
              <a:solidFill>
                <a:schemeClr val="bg1"/>
              </a:solidFill>
            </a:rPr>
            <a:t>Consider each woman’s priorities and risk factors prior to initiating HT</a:t>
          </a:r>
          <a:endParaRPr lang="en-US" dirty="0">
            <a:solidFill>
              <a:schemeClr val="bg1"/>
            </a:solidFill>
          </a:endParaRPr>
        </a:p>
      </dgm:t>
    </dgm:pt>
    <dgm:pt modelId="{33F69E79-32FE-4680-B9ED-92BB2CC95A71}" type="parTrans" cxnId="{A7CD1E1B-6369-4D8E-8B59-32ECC1CD48F1}">
      <dgm:prSet/>
      <dgm:spPr/>
      <dgm:t>
        <a:bodyPr/>
        <a:lstStyle/>
        <a:p>
          <a:endParaRPr lang="en-US"/>
        </a:p>
      </dgm:t>
    </dgm:pt>
    <dgm:pt modelId="{5ED5AA2F-1B95-4582-A749-44F347A7B1A9}" type="sibTrans" cxnId="{A7CD1E1B-6369-4D8E-8B59-32ECC1CD48F1}">
      <dgm:prSet/>
      <dgm:spPr/>
      <dgm:t>
        <a:bodyPr/>
        <a:lstStyle/>
        <a:p>
          <a:endParaRPr lang="en-US"/>
        </a:p>
      </dgm:t>
    </dgm:pt>
    <dgm:pt modelId="{2FED036B-B18A-4871-A436-809D2531ED89}" type="pres">
      <dgm:prSet presAssocID="{985EC4EA-117C-4EC3-9682-144B28EDC1CE}" presName="linear" presStyleCnt="0">
        <dgm:presLayoutVars>
          <dgm:animLvl val="lvl"/>
          <dgm:resizeHandles val="exact"/>
        </dgm:presLayoutVars>
      </dgm:prSet>
      <dgm:spPr/>
      <dgm:t>
        <a:bodyPr/>
        <a:lstStyle/>
        <a:p>
          <a:endParaRPr lang="en-US"/>
        </a:p>
      </dgm:t>
    </dgm:pt>
    <dgm:pt modelId="{99EC9745-160D-4EA3-8138-4655C4FA0944}" type="pres">
      <dgm:prSet presAssocID="{33850F4F-1A59-400A-9A7B-1EE3CC2416DF}" presName="parentText" presStyleLbl="node1" presStyleIdx="0" presStyleCnt="6">
        <dgm:presLayoutVars>
          <dgm:chMax val="0"/>
          <dgm:bulletEnabled val="1"/>
        </dgm:presLayoutVars>
      </dgm:prSet>
      <dgm:spPr/>
      <dgm:t>
        <a:bodyPr/>
        <a:lstStyle/>
        <a:p>
          <a:endParaRPr lang="en-US"/>
        </a:p>
      </dgm:t>
    </dgm:pt>
    <dgm:pt modelId="{823BB846-2BA2-45E3-91D6-D8E54ADF3DDC}" type="pres">
      <dgm:prSet presAssocID="{DDD03403-2461-4889-ABCD-453D6C3414C5}" presName="spacer" presStyleCnt="0"/>
      <dgm:spPr/>
    </dgm:pt>
    <dgm:pt modelId="{27C9B139-7DF9-44A8-AC05-B25C98F5CE80}" type="pres">
      <dgm:prSet presAssocID="{983622BB-9902-4B73-8EB1-DB0B869C8423}" presName="parentText" presStyleLbl="node1" presStyleIdx="1" presStyleCnt="6">
        <dgm:presLayoutVars>
          <dgm:chMax val="0"/>
          <dgm:bulletEnabled val="1"/>
        </dgm:presLayoutVars>
      </dgm:prSet>
      <dgm:spPr/>
      <dgm:t>
        <a:bodyPr/>
        <a:lstStyle/>
        <a:p>
          <a:endParaRPr lang="en-US"/>
        </a:p>
      </dgm:t>
    </dgm:pt>
    <dgm:pt modelId="{788A27CD-B046-4904-BD53-8344015938D7}" type="pres">
      <dgm:prSet presAssocID="{E111D102-EE1C-41EF-8B68-3BAD3F1AA013}" presName="spacer" presStyleCnt="0"/>
      <dgm:spPr/>
    </dgm:pt>
    <dgm:pt modelId="{712092F7-FEA4-4071-A767-7739B0A1AC64}" type="pres">
      <dgm:prSet presAssocID="{BA787531-400F-4151-ABB9-4F8D74564AC5}" presName="parentText" presStyleLbl="node1" presStyleIdx="2" presStyleCnt="6">
        <dgm:presLayoutVars>
          <dgm:chMax val="0"/>
          <dgm:bulletEnabled val="1"/>
        </dgm:presLayoutVars>
      </dgm:prSet>
      <dgm:spPr/>
      <dgm:t>
        <a:bodyPr/>
        <a:lstStyle/>
        <a:p>
          <a:endParaRPr lang="en-US"/>
        </a:p>
      </dgm:t>
    </dgm:pt>
    <dgm:pt modelId="{D9294EFF-8926-43EE-BD86-176404149F6F}" type="pres">
      <dgm:prSet presAssocID="{86EA42C4-D6C5-4473-BD37-CE9C2680C96F}" presName="spacer" presStyleCnt="0"/>
      <dgm:spPr/>
    </dgm:pt>
    <dgm:pt modelId="{B91AB932-A723-4C08-845F-04D2415DED72}" type="pres">
      <dgm:prSet presAssocID="{8A2182D6-978B-4A46-ABDF-A98F7FDBF514}" presName="parentText" presStyleLbl="node1" presStyleIdx="3" presStyleCnt="6">
        <dgm:presLayoutVars>
          <dgm:chMax val="0"/>
          <dgm:bulletEnabled val="1"/>
        </dgm:presLayoutVars>
      </dgm:prSet>
      <dgm:spPr/>
      <dgm:t>
        <a:bodyPr/>
        <a:lstStyle/>
        <a:p>
          <a:endParaRPr lang="en-US"/>
        </a:p>
      </dgm:t>
    </dgm:pt>
    <dgm:pt modelId="{6E09F4C8-C362-4371-9372-17E8BB7EF59A}" type="pres">
      <dgm:prSet presAssocID="{88D12D3C-4F6E-44AF-82CD-A2414AFD1B9B}" presName="spacer" presStyleCnt="0"/>
      <dgm:spPr/>
    </dgm:pt>
    <dgm:pt modelId="{C29C305B-FC36-4A2D-9364-8C132DA970AA}" type="pres">
      <dgm:prSet presAssocID="{86303046-EB12-4E50-A9DF-4F5D027AF951}" presName="parentText" presStyleLbl="node1" presStyleIdx="4" presStyleCnt="6">
        <dgm:presLayoutVars>
          <dgm:chMax val="0"/>
          <dgm:bulletEnabled val="1"/>
        </dgm:presLayoutVars>
      </dgm:prSet>
      <dgm:spPr/>
      <dgm:t>
        <a:bodyPr/>
        <a:lstStyle/>
        <a:p>
          <a:endParaRPr lang="en-US"/>
        </a:p>
      </dgm:t>
    </dgm:pt>
    <dgm:pt modelId="{3FF88DE6-C4F5-45EB-8F29-66AD3DE09851}" type="pres">
      <dgm:prSet presAssocID="{8FD0020D-124F-4711-A189-A379039C2F4B}" presName="spacer" presStyleCnt="0"/>
      <dgm:spPr/>
    </dgm:pt>
    <dgm:pt modelId="{E10432B5-A2D5-492B-8B3C-0CA9237712CD}" type="pres">
      <dgm:prSet presAssocID="{E58AFE1C-5DDA-4986-9B17-869ED9188F6D}" presName="parentText" presStyleLbl="node1" presStyleIdx="5" presStyleCnt="6">
        <dgm:presLayoutVars>
          <dgm:chMax val="0"/>
          <dgm:bulletEnabled val="1"/>
        </dgm:presLayoutVars>
      </dgm:prSet>
      <dgm:spPr/>
      <dgm:t>
        <a:bodyPr/>
        <a:lstStyle/>
        <a:p>
          <a:endParaRPr lang="en-US"/>
        </a:p>
      </dgm:t>
    </dgm:pt>
  </dgm:ptLst>
  <dgm:cxnLst>
    <dgm:cxn modelId="{7C750310-BD87-D44D-B62A-0B41457ED608}" type="presOf" srcId="{E58AFE1C-5DDA-4986-9B17-869ED9188F6D}" destId="{E10432B5-A2D5-492B-8B3C-0CA9237712CD}" srcOrd="0" destOrd="0" presId="urn:microsoft.com/office/officeart/2005/8/layout/vList2"/>
    <dgm:cxn modelId="{B4498122-93C3-412B-9A1A-384F8EC392FC}" srcId="{985EC4EA-117C-4EC3-9682-144B28EDC1CE}" destId="{33850F4F-1A59-400A-9A7B-1EE3CC2416DF}" srcOrd="0" destOrd="0" parTransId="{BD57D575-FC87-4E77-A6C7-97D2C37BABF7}" sibTransId="{DDD03403-2461-4889-ABCD-453D6C3414C5}"/>
    <dgm:cxn modelId="{A7CD1E1B-6369-4D8E-8B59-32ECC1CD48F1}" srcId="{985EC4EA-117C-4EC3-9682-144B28EDC1CE}" destId="{E58AFE1C-5DDA-4986-9B17-869ED9188F6D}" srcOrd="5" destOrd="0" parTransId="{33F69E79-32FE-4680-B9ED-92BB2CC95A71}" sibTransId="{5ED5AA2F-1B95-4582-A749-44F347A7B1A9}"/>
    <dgm:cxn modelId="{B69B1196-3D3E-AD46-87BC-FDB361AC2831}" type="presOf" srcId="{BA787531-400F-4151-ABB9-4F8D74564AC5}" destId="{712092F7-FEA4-4071-A767-7739B0A1AC64}" srcOrd="0" destOrd="0" presId="urn:microsoft.com/office/officeart/2005/8/layout/vList2"/>
    <dgm:cxn modelId="{F2864F9E-5DFC-B24A-A10C-60B398722D9A}" type="presOf" srcId="{985EC4EA-117C-4EC3-9682-144B28EDC1CE}" destId="{2FED036B-B18A-4871-A436-809D2531ED89}" srcOrd="0" destOrd="0" presId="urn:microsoft.com/office/officeart/2005/8/layout/vList2"/>
    <dgm:cxn modelId="{6EDA5CFE-1987-F645-B4C6-4BC9908CD886}" type="presOf" srcId="{983622BB-9902-4B73-8EB1-DB0B869C8423}" destId="{27C9B139-7DF9-44A8-AC05-B25C98F5CE80}" srcOrd="0" destOrd="0" presId="urn:microsoft.com/office/officeart/2005/8/layout/vList2"/>
    <dgm:cxn modelId="{855E41EF-EFC0-B34C-A3CC-253CB23ECB3C}" type="presOf" srcId="{8A2182D6-978B-4A46-ABDF-A98F7FDBF514}" destId="{B91AB932-A723-4C08-845F-04D2415DED72}" srcOrd="0" destOrd="0" presId="urn:microsoft.com/office/officeart/2005/8/layout/vList2"/>
    <dgm:cxn modelId="{C02C9C94-D350-40DF-8EF6-6C48080D1D51}" srcId="{985EC4EA-117C-4EC3-9682-144B28EDC1CE}" destId="{983622BB-9902-4B73-8EB1-DB0B869C8423}" srcOrd="1" destOrd="0" parTransId="{8E849B4A-A027-431D-B5F9-4AB5074E542C}" sibTransId="{E111D102-EE1C-41EF-8B68-3BAD3F1AA013}"/>
    <dgm:cxn modelId="{71AB67EB-CAD0-440C-A83D-7C76F3A372BD}" srcId="{985EC4EA-117C-4EC3-9682-144B28EDC1CE}" destId="{86303046-EB12-4E50-A9DF-4F5D027AF951}" srcOrd="4" destOrd="0" parTransId="{87D44080-C83B-45EC-A0B5-4DB3C4F50910}" sibTransId="{8FD0020D-124F-4711-A189-A379039C2F4B}"/>
    <dgm:cxn modelId="{B22D6992-1329-43FD-8F56-5F335D5AFDE4}" srcId="{985EC4EA-117C-4EC3-9682-144B28EDC1CE}" destId="{8A2182D6-978B-4A46-ABDF-A98F7FDBF514}" srcOrd="3" destOrd="0" parTransId="{90114642-AF3A-45CF-8D28-1B5BEBF3E071}" sibTransId="{88D12D3C-4F6E-44AF-82CD-A2414AFD1B9B}"/>
    <dgm:cxn modelId="{FB56D637-FD7F-E645-B474-2FD7FDAC9849}" type="presOf" srcId="{86303046-EB12-4E50-A9DF-4F5D027AF951}" destId="{C29C305B-FC36-4A2D-9364-8C132DA970AA}" srcOrd="0" destOrd="0" presId="urn:microsoft.com/office/officeart/2005/8/layout/vList2"/>
    <dgm:cxn modelId="{B034F8DA-30F4-8940-A9EE-3BBC7C9E5FEC}" type="presOf" srcId="{33850F4F-1A59-400A-9A7B-1EE3CC2416DF}" destId="{99EC9745-160D-4EA3-8138-4655C4FA0944}" srcOrd="0" destOrd="0" presId="urn:microsoft.com/office/officeart/2005/8/layout/vList2"/>
    <dgm:cxn modelId="{DE672638-191D-4981-BBE6-D01F7A75998A}" srcId="{985EC4EA-117C-4EC3-9682-144B28EDC1CE}" destId="{BA787531-400F-4151-ABB9-4F8D74564AC5}" srcOrd="2" destOrd="0" parTransId="{06C698E6-4980-44E0-8684-3DA258CAB60A}" sibTransId="{86EA42C4-D6C5-4473-BD37-CE9C2680C96F}"/>
    <dgm:cxn modelId="{6E8F4FD9-62CA-B449-99D9-82EC2C429AFB}" type="presParOf" srcId="{2FED036B-B18A-4871-A436-809D2531ED89}" destId="{99EC9745-160D-4EA3-8138-4655C4FA0944}" srcOrd="0" destOrd="0" presId="urn:microsoft.com/office/officeart/2005/8/layout/vList2"/>
    <dgm:cxn modelId="{72854524-43BC-9344-896F-983E3C8AEE34}" type="presParOf" srcId="{2FED036B-B18A-4871-A436-809D2531ED89}" destId="{823BB846-2BA2-45E3-91D6-D8E54ADF3DDC}" srcOrd="1" destOrd="0" presId="urn:microsoft.com/office/officeart/2005/8/layout/vList2"/>
    <dgm:cxn modelId="{421B7FAE-904A-A64C-AC0D-64B9207BD8B3}" type="presParOf" srcId="{2FED036B-B18A-4871-A436-809D2531ED89}" destId="{27C9B139-7DF9-44A8-AC05-B25C98F5CE80}" srcOrd="2" destOrd="0" presId="urn:microsoft.com/office/officeart/2005/8/layout/vList2"/>
    <dgm:cxn modelId="{8525EEDF-6DEF-D44B-9299-4218012F7FE6}" type="presParOf" srcId="{2FED036B-B18A-4871-A436-809D2531ED89}" destId="{788A27CD-B046-4904-BD53-8344015938D7}" srcOrd="3" destOrd="0" presId="urn:microsoft.com/office/officeart/2005/8/layout/vList2"/>
    <dgm:cxn modelId="{D5288249-AAC2-DF48-9924-D21D9512434F}" type="presParOf" srcId="{2FED036B-B18A-4871-A436-809D2531ED89}" destId="{712092F7-FEA4-4071-A767-7739B0A1AC64}" srcOrd="4" destOrd="0" presId="urn:microsoft.com/office/officeart/2005/8/layout/vList2"/>
    <dgm:cxn modelId="{F18B64D2-39FE-874D-91CF-0BD64F7D7E8D}" type="presParOf" srcId="{2FED036B-B18A-4871-A436-809D2531ED89}" destId="{D9294EFF-8926-43EE-BD86-176404149F6F}" srcOrd="5" destOrd="0" presId="urn:microsoft.com/office/officeart/2005/8/layout/vList2"/>
    <dgm:cxn modelId="{AFDEDAC2-8B71-0E49-B8BA-078A6DA5D556}" type="presParOf" srcId="{2FED036B-B18A-4871-A436-809D2531ED89}" destId="{B91AB932-A723-4C08-845F-04D2415DED72}" srcOrd="6" destOrd="0" presId="urn:microsoft.com/office/officeart/2005/8/layout/vList2"/>
    <dgm:cxn modelId="{A9EC6B83-5543-2A4B-8C11-1CA44B2AF5B5}" type="presParOf" srcId="{2FED036B-B18A-4871-A436-809D2531ED89}" destId="{6E09F4C8-C362-4371-9372-17E8BB7EF59A}" srcOrd="7" destOrd="0" presId="urn:microsoft.com/office/officeart/2005/8/layout/vList2"/>
    <dgm:cxn modelId="{BEEF484A-76D1-3F40-A8C0-FCE7E5EC2004}" type="presParOf" srcId="{2FED036B-B18A-4871-A436-809D2531ED89}" destId="{C29C305B-FC36-4A2D-9364-8C132DA970AA}" srcOrd="8" destOrd="0" presId="urn:microsoft.com/office/officeart/2005/8/layout/vList2"/>
    <dgm:cxn modelId="{5EA31794-67B0-2948-8B7D-8A4BDE5AB610}" type="presParOf" srcId="{2FED036B-B18A-4871-A436-809D2531ED89}" destId="{3FF88DE6-C4F5-45EB-8F29-66AD3DE09851}" srcOrd="9" destOrd="0" presId="urn:microsoft.com/office/officeart/2005/8/layout/vList2"/>
    <dgm:cxn modelId="{10E6E8A8-D679-0E44-BD0B-ACE57BF928EE}" type="presParOf" srcId="{2FED036B-B18A-4871-A436-809D2531ED89}" destId="{E10432B5-A2D5-492B-8B3C-0CA9237712C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03E28-3F12-FA46-9275-D28464DFB09E}" type="datetimeFigureOut">
              <a:rPr lang="en-US" smtClean="0"/>
              <a:t>5/6/2016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F9BF69-3F7D-7343-8E00-B5633DD89A73}" type="slidenum">
              <a:rPr lang="en-US" smtClean="0"/>
              <a:t>‹#›</a:t>
            </a:fld>
            <a:endParaRPr lang="en-US"/>
          </a:p>
        </p:txBody>
      </p:sp>
    </p:spTree>
    <p:extLst>
      <p:ext uri="{BB962C8B-B14F-4D97-AF65-F5344CB8AC3E}">
        <p14:creationId xmlns:p14="http://schemas.microsoft.com/office/powerpoint/2010/main" val="4915519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Dr. Mallet and coordinators of conference for the invitation. Dr. Mallet and I go way back.</a:t>
            </a:r>
            <a:endParaRPr lang="en-US" dirty="0"/>
          </a:p>
        </p:txBody>
      </p:sp>
      <p:sp>
        <p:nvSpPr>
          <p:cNvPr id="4" name="Slide Number Placeholder 3"/>
          <p:cNvSpPr>
            <a:spLocks noGrp="1"/>
          </p:cNvSpPr>
          <p:nvPr>
            <p:ph type="sldNum" sz="quarter" idx="10"/>
          </p:nvPr>
        </p:nvSpPr>
        <p:spPr/>
        <p:txBody>
          <a:bodyPr/>
          <a:lstStyle/>
          <a:p>
            <a:fld id="{25F9BF69-3F7D-7343-8E00-B5633DD89A73}" type="slidenum">
              <a:rPr lang="en-US" smtClean="0"/>
              <a:t>15</a:t>
            </a:fld>
            <a:endParaRPr lang="en-US"/>
          </a:p>
        </p:txBody>
      </p:sp>
    </p:spTree>
    <p:extLst>
      <p:ext uri="{BB962C8B-B14F-4D97-AF65-F5344CB8AC3E}">
        <p14:creationId xmlns:p14="http://schemas.microsoft.com/office/powerpoint/2010/main" val="1158724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a:t>
            </a:r>
            <a:r>
              <a:rPr lang="en-US" dirty="0" err="1" smtClean="0"/>
              <a:t>obgyns</a:t>
            </a:r>
            <a:r>
              <a:rPr lang="en-US" baseline="0" dirty="0" smtClean="0"/>
              <a:t> pat ourselves on the back</a:t>
            </a:r>
            <a:r>
              <a:rPr lang="is-IS" baseline="0" dirty="0" smtClean="0"/>
              <a:t>…...we are doing a horrible job of training residents as well.</a:t>
            </a:r>
            <a:endParaRPr lang="en-US" dirty="0"/>
          </a:p>
        </p:txBody>
      </p:sp>
      <p:sp>
        <p:nvSpPr>
          <p:cNvPr id="4" name="Slide Number Placeholder 3"/>
          <p:cNvSpPr>
            <a:spLocks noGrp="1"/>
          </p:cNvSpPr>
          <p:nvPr>
            <p:ph type="sldNum" sz="quarter" idx="10"/>
          </p:nvPr>
        </p:nvSpPr>
        <p:spPr/>
        <p:txBody>
          <a:bodyPr/>
          <a:lstStyle/>
          <a:p>
            <a:fld id="{25F9BF69-3F7D-7343-8E00-B5633DD89A73}" type="slidenum">
              <a:rPr lang="en-US" smtClean="0"/>
              <a:t>31</a:t>
            </a:fld>
            <a:endParaRPr lang="en-US"/>
          </a:p>
        </p:txBody>
      </p:sp>
    </p:spTree>
    <p:extLst>
      <p:ext uri="{BB962C8B-B14F-4D97-AF65-F5344CB8AC3E}">
        <p14:creationId xmlns:p14="http://schemas.microsoft.com/office/powerpoint/2010/main" val="273883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Physiological changes in natural menopause</a:t>
            </a:r>
            <a:endParaRPr lang="en-US" dirty="0"/>
          </a:p>
        </p:txBody>
      </p:sp>
      <p:sp>
        <p:nvSpPr>
          <p:cNvPr id="4" name="Slide Number Placeholder 3"/>
          <p:cNvSpPr>
            <a:spLocks noGrp="1"/>
          </p:cNvSpPr>
          <p:nvPr>
            <p:ph type="sldNum" sz="quarter" idx="10"/>
          </p:nvPr>
        </p:nvSpPr>
        <p:spPr/>
        <p:txBody>
          <a:bodyPr/>
          <a:lstStyle/>
          <a:p>
            <a:fld id="{25F9BF69-3F7D-7343-8E00-B5633DD89A73}" type="slidenum">
              <a:rPr lang="en-US" smtClean="0"/>
              <a:t>32</a:t>
            </a:fld>
            <a:endParaRPr lang="en-US"/>
          </a:p>
        </p:txBody>
      </p:sp>
    </p:spTree>
    <p:extLst>
      <p:ext uri="{BB962C8B-B14F-4D97-AF65-F5344CB8AC3E}">
        <p14:creationId xmlns:p14="http://schemas.microsoft.com/office/powerpoint/2010/main" val="1836452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hdr" sz="quarter"/>
          </p:nvPr>
        </p:nvSpPr>
        <p:spPr>
          <a:ln/>
        </p:spPr>
        <p:txBody>
          <a:bodyPr/>
          <a:lstStyle/>
          <a:p>
            <a:r>
              <a:rPr lang="en-US">
                <a:solidFill>
                  <a:prstClr val="black"/>
                </a:solidFill>
              </a:rPr>
              <a:t>Menopausal Changes and Quality of Life</a:t>
            </a:r>
          </a:p>
        </p:txBody>
      </p:sp>
      <p:sp>
        <p:nvSpPr>
          <p:cNvPr id="5" name="Rectangle 18"/>
          <p:cNvSpPr>
            <a:spLocks noGrp="1" noChangeArrowheads="1"/>
          </p:cNvSpPr>
          <p:nvPr>
            <p:ph type="sldNum" sz="quarter" idx="5"/>
          </p:nvPr>
        </p:nvSpPr>
        <p:spPr>
          <a:ln/>
        </p:spPr>
        <p:txBody>
          <a:bodyPr/>
          <a:lstStyle/>
          <a:p>
            <a:fld id="{07FF10A1-F645-44C7-881C-BA3177B91568}" type="slidenum">
              <a:rPr lang="en-US">
                <a:solidFill>
                  <a:prstClr val="black"/>
                </a:solidFill>
              </a:rPr>
              <a:pPr/>
              <a:t>33</a:t>
            </a:fld>
            <a:endParaRPr lang="en-US">
              <a:solidFill>
                <a:prstClr val="black"/>
              </a:solidFill>
            </a:endParaRPr>
          </a:p>
        </p:txBody>
      </p:sp>
      <p:sp>
        <p:nvSpPr>
          <p:cNvPr id="3051522" name="Rectangle 2"/>
          <p:cNvSpPr>
            <a:spLocks noGrp="1" noRot="1" noChangeAspect="1" noChangeArrowheads="1" noTextEdit="1"/>
          </p:cNvSpPr>
          <p:nvPr>
            <p:ph type="sldImg"/>
          </p:nvPr>
        </p:nvSpPr>
        <p:spPr>
          <a:xfrm>
            <a:off x="1006337" y="457513"/>
            <a:ext cx="4849986" cy="3656975"/>
          </a:xfrm>
          <a:ln/>
        </p:spPr>
      </p:sp>
      <p:sp>
        <p:nvSpPr>
          <p:cNvPr id="3051523" name="Rectangle 3"/>
          <p:cNvSpPr>
            <a:spLocks noGrp="1" noChangeArrowheads="1"/>
          </p:cNvSpPr>
          <p:nvPr>
            <p:ph type="body" idx="1"/>
          </p:nvPr>
        </p:nvSpPr>
        <p:spPr>
          <a:xfrm>
            <a:off x="912629" y="4343615"/>
            <a:ext cx="5032744" cy="4115222"/>
          </a:xfrm>
        </p:spPr>
        <p:txBody>
          <a:bodyPr/>
          <a:lstStyle/>
          <a:p>
            <a:r>
              <a:rPr lang="en-US">
                <a:cs typeface="Times New Roman" pitchFamily="18" charset="0"/>
              </a:rPr>
              <a:t>The impact of menopause on disease appears to relate to the duration of exposure of organ systems to circulating estrogen and the lack thereof. Because estrogen receptors are located throughout the body, multiple systems are at risk</a:t>
            </a:r>
            <a:r>
              <a:rPr lang="en-US"/>
              <a:t> </a:t>
            </a:r>
          </a:p>
        </p:txBody>
      </p:sp>
    </p:spTree>
    <p:extLst>
      <p:ext uri="{BB962C8B-B14F-4D97-AF65-F5344CB8AC3E}">
        <p14:creationId xmlns:p14="http://schemas.microsoft.com/office/powerpoint/2010/main" val="953754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FB0BE5-1604-47DF-8EC9-2F81D2527676}" type="slidenum">
              <a:rPr lang="en-US" smtClean="0"/>
              <a:pPr/>
              <a:t>45</a:t>
            </a:fld>
            <a:endParaRPr lang="en-US"/>
          </a:p>
        </p:txBody>
      </p:sp>
    </p:spTree>
    <p:extLst>
      <p:ext uri="{BB962C8B-B14F-4D97-AF65-F5344CB8AC3E}">
        <p14:creationId xmlns:p14="http://schemas.microsoft.com/office/powerpoint/2010/main" val="1236404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1143000" y="685800"/>
            <a:ext cx="4572000" cy="3429000"/>
          </a:xfrm>
          <a:ln/>
        </p:spPr>
      </p:sp>
      <p:sp>
        <p:nvSpPr>
          <p:cNvPr id="73730" name="Rectangle 3"/>
          <p:cNvSpPr>
            <a:spLocks noGrp="1" noChangeArrowheads="1"/>
          </p:cNvSpPr>
          <p:nvPr>
            <p:ph type="body" idx="1"/>
          </p:nvPr>
        </p:nvSpPr>
        <p:spPr>
          <a:xfrm>
            <a:off x="914400" y="4344025"/>
            <a:ext cx="5029200" cy="41144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763250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4294967295"/>
          </p:nvPr>
        </p:nvSpPr>
        <p:spPr bwMode="auto">
          <a:xfrm>
            <a:off x="3884613" y="8684926"/>
            <a:ext cx="297180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cs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fld id="{5E910110-2505-D84D-AC43-2728D37364A5}" type="slidenum">
              <a:rPr lang="en-US"/>
              <a:pPr/>
              <a:t>59</a:t>
            </a:fld>
            <a:endParaRPr lang="en-US"/>
          </a:p>
        </p:txBody>
      </p:sp>
      <p:sp>
        <p:nvSpPr>
          <p:cNvPr id="75778"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55" tIns="45777" rIns="91555" bIns="45777" anchor="b"/>
          <a:lstStyle>
            <a:lvl1pPr defTabSz="915988">
              <a:defRPr sz="1400" b="1">
                <a:solidFill>
                  <a:schemeClr val="tx1"/>
                </a:solidFill>
                <a:latin typeface="Arial" charset="0"/>
                <a:ea typeface="ＭＳ Ｐゴシック" charset="0"/>
                <a:cs typeface="ＭＳ Ｐゴシック" charset="0"/>
              </a:defRPr>
            </a:lvl1pPr>
            <a:lvl2pPr marL="742950" indent="-285750" defTabSz="915988">
              <a:defRPr sz="1400" b="1">
                <a:solidFill>
                  <a:schemeClr val="tx1"/>
                </a:solidFill>
                <a:latin typeface="Arial" charset="0"/>
                <a:ea typeface="ＭＳ Ｐゴシック" charset="0"/>
              </a:defRPr>
            </a:lvl2pPr>
            <a:lvl3pPr marL="1143000" indent="-228600" defTabSz="915988">
              <a:defRPr sz="1400" b="1">
                <a:solidFill>
                  <a:schemeClr val="tx1"/>
                </a:solidFill>
                <a:latin typeface="Arial" charset="0"/>
                <a:ea typeface="ＭＳ Ｐゴシック" charset="0"/>
              </a:defRPr>
            </a:lvl3pPr>
            <a:lvl4pPr marL="1600200" indent="-228600" defTabSz="915988">
              <a:defRPr sz="1400" b="1">
                <a:solidFill>
                  <a:schemeClr val="tx1"/>
                </a:solidFill>
                <a:latin typeface="Arial" charset="0"/>
                <a:ea typeface="ＭＳ Ｐゴシック" charset="0"/>
              </a:defRPr>
            </a:lvl4pPr>
            <a:lvl5pPr marL="2057400" indent="-228600" defTabSz="915988">
              <a:defRPr sz="1400" b="1">
                <a:solidFill>
                  <a:schemeClr val="tx1"/>
                </a:solidFill>
                <a:latin typeface="Arial" charset="0"/>
                <a:ea typeface="ＭＳ Ｐゴシック" charset="0"/>
              </a:defRPr>
            </a:lvl5pPr>
            <a:lvl6pPr marL="2514600" indent="-228600" defTabSz="915988" eaLnBrk="0" fontAlgn="base" hangingPunct="0">
              <a:spcBef>
                <a:spcPct val="0"/>
              </a:spcBef>
              <a:spcAft>
                <a:spcPct val="0"/>
              </a:spcAft>
              <a:defRPr sz="1400" b="1">
                <a:solidFill>
                  <a:schemeClr val="tx1"/>
                </a:solidFill>
                <a:latin typeface="Arial" charset="0"/>
                <a:ea typeface="ＭＳ Ｐゴシック" charset="0"/>
              </a:defRPr>
            </a:lvl6pPr>
            <a:lvl7pPr marL="2971800" indent="-228600" defTabSz="915988" eaLnBrk="0" fontAlgn="base" hangingPunct="0">
              <a:spcBef>
                <a:spcPct val="0"/>
              </a:spcBef>
              <a:spcAft>
                <a:spcPct val="0"/>
              </a:spcAft>
              <a:defRPr sz="1400" b="1">
                <a:solidFill>
                  <a:schemeClr val="tx1"/>
                </a:solidFill>
                <a:latin typeface="Arial" charset="0"/>
                <a:ea typeface="ＭＳ Ｐゴシック" charset="0"/>
              </a:defRPr>
            </a:lvl7pPr>
            <a:lvl8pPr marL="3429000" indent="-228600" defTabSz="915988" eaLnBrk="0" fontAlgn="base" hangingPunct="0">
              <a:spcBef>
                <a:spcPct val="0"/>
              </a:spcBef>
              <a:spcAft>
                <a:spcPct val="0"/>
              </a:spcAft>
              <a:defRPr sz="1400" b="1">
                <a:solidFill>
                  <a:schemeClr val="tx1"/>
                </a:solidFill>
                <a:latin typeface="Arial" charset="0"/>
                <a:ea typeface="ＭＳ Ｐゴシック" charset="0"/>
              </a:defRPr>
            </a:lvl8pPr>
            <a:lvl9pPr marL="3886200" indent="-228600" defTabSz="915988" eaLnBrk="0" fontAlgn="base" hangingPunct="0">
              <a:spcBef>
                <a:spcPct val="0"/>
              </a:spcBef>
              <a:spcAft>
                <a:spcPct val="0"/>
              </a:spcAft>
              <a:defRPr sz="1400" b="1">
                <a:solidFill>
                  <a:schemeClr val="tx1"/>
                </a:solidFill>
                <a:latin typeface="Arial" charset="0"/>
                <a:ea typeface="ＭＳ Ｐゴシック" charset="0"/>
              </a:defRPr>
            </a:lvl9pPr>
          </a:lstStyle>
          <a:p>
            <a:pPr algn="r" eaLnBrk="1" hangingPunct="1"/>
            <a:fld id="{9FFE5E6A-5756-BD42-9888-D5A4FB3C9802}" type="slidenum">
              <a:rPr lang="en-US" sz="1200"/>
              <a:pPr algn="r" eaLnBrk="1" hangingPunct="1"/>
              <a:t>59</a:t>
            </a:fld>
            <a:endParaRPr lang="en-US" sz="1200"/>
          </a:p>
        </p:txBody>
      </p:sp>
      <p:sp>
        <p:nvSpPr>
          <p:cNvPr id="75779" name="Rectangle 6"/>
          <p:cNvSpPr>
            <a:spLocks noGrp="1" noRot="1" noChangeAspect="1" noChangeArrowheads="1" noTextEdit="1"/>
          </p:cNvSpPr>
          <p:nvPr>
            <p:ph type="sldImg"/>
          </p:nvPr>
        </p:nvSpPr>
        <p:spPr>
          <a:ln/>
        </p:spPr>
      </p:sp>
      <p:sp>
        <p:nvSpPr>
          <p:cNvPr id="75780" name="Rectangle 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Orally administered estrogens go through the gastrointestinal (GI) tract and the liver, where 60% to 90% of the estrogen is metabolized. (Lievertz 1987)</a:t>
            </a:r>
          </a:p>
          <a:p>
            <a:r>
              <a:rPr lang="en-US">
                <a:ea typeface="ＭＳ Ｐゴシック" charset="0"/>
                <a:cs typeface="ＭＳ Ｐゴシック" charset="0"/>
              </a:rPr>
              <a:t>Liver metabolism can substantially impact on the metabolic profile of the drug.</a:t>
            </a:r>
          </a:p>
          <a:p>
            <a:r>
              <a:rPr lang="en-US">
                <a:ea typeface="ＭＳ Ｐゴシック" charset="0"/>
                <a:cs typeface="ＭＳ Ｐゴシック" charset="0"/>
              </a:rPr>
              <a:t>Hepatic metabolism of oral estradiol, for example, results in estrone (E1) and its conjugates estrone glucoronide (E1G) and estrone sulfate (E1S). (Potts 2005) This reduces the bioavailability of estradiol and results in higher circulating levels of E1 than estradiol. (Hossain 2003) </a:t>
            </a:r>
          </a:p>
          <a:p>
            <a:r>
              <a:rPr lang="en-US">
                <a:ea typeface="ＭＳ Ｐゴシック" charset="0"/>
                <a:cs typeface="ＭＳ Ｐゴシック" charset="0"/>
              </a:rPr>
              <a:t>Oral administration of estrogen is also associated with an increased mobilization of hepatic globulins and lipoproteins. (Potts 2005)</a:t>
            </a:r>
          </a:p>
          <a:p>
            <a:r>
              <a:rPr lang="en-US">
                <a:ea typeface="ＭＳ Ｐゴシック" charset="0"/>
                <a:cs typeface="ＭＳ Ｐゴシック" charset="0"/>
              </a:rPr>
              <a:t>In contrast, transdermally administered estradiol is transported directly into the bloodstream via subcutaneous capillaries, avoiding first-pass metabolism by the liver and enzymatic degradation in the GI tract. (Potts 2005)</a:t>
            </a:r>
          </a:p>
          <a:p>
            <a:r>
              <a:rPr lang="en-US">
                <a:ea typeface="ＭＳ Ｐゴシック" charset="0"/>
                <a:cs typeface="ＭＳ Ｐゴシック" charset="0"/>
              </a:rPr>
              <a:t>Because the skin metabolizes estradiol to a lesser extent and delivers estradiol directly into the bloodstream, bypassing the liver, lower doses of transdermally administered estradiol are needed to produce therapeutic serum estradiol levels and a physiological estradiol/estrone ratio. (Hossain 2003)</a:t>
            </a:r>
          </a:p>
          <a:p>
            <a:r>
              <a:rPr lang="en-US">
                <a:ea typeface="ＭＳ Ｐゴシック" charset="0"/>
                <a:cs typeface="ＭＳ Ｐゴシック" charset="0"/>
              </a:rPr>
              <a:t>Transdermal administration of estradiol also provides relatively constant plasma levels of physiological estradiol. (Hossain 2003; Potts 2005)</a:t>
            </a:r>
          </a:p>
          <a:p>
            <a:endParaRPr lang="en-US">
              <a:ea typeface="ＭＳ Ｐゴシック" charset="0"/>
              <a:cs typeface="ＭＳ Ｐゴシック" charset="0"/>
            </a:endParaRPr>
          </a:p>
          <a:p>
            <a:pPr>
              <a:spcBef>
                <a:spcPct val="0"/>
              </a:spcBef>
            </a:pPr>
            <a:r>
              <a:rPr lang="en-US">
                <a:ea typeface="ＭＳ Ｐゴシック" charset="0"/>
                <a:cs typeface="ＭＳ Ｐゴシック" charset="0"/>
              </a:rPr>
              <a:t>Lievertz RW. </a:t>
            </a:r>
            <a:r>
              <a:rPr lang="en-US" i="1">
                <a:ea typeface="ＭＳ Ｐゴシック" charset="0"/>
                <a:cs typeface="ＭＳ Ｐゴシック" charset="0"/>
              </a:rPr>
              <a:t>Am J Obstet Gynecol</a:t>
            </a:r>
            <a:r>
              <a:rPr lang="en-US">
                <a:ea typeface="ＭＳ Ｐゴシック" charset="0"/>
                <a:cs typeface="ＭＳ Ｐゴシック" charset="0"/>
              </a:rPr>
              <a:t>. 1987;156:1289–1293.</a:t>
            </a:r>
          </a:p>
          <a:p>
            <a:pPr>
              <a:spcBef>
                <a:spcPct val="0"/>
              </a:spcBef>
            </a:pPr>
            <a:r>
              <a:rPr lang="en-US">
                <a:ea typeface="ＭＳ Ｐゴシック" charset="0"/>
                <a:cs typeface="ＭＳ Ｐゴシック" charset="0"/>
              </a:rPr>
              <a:t>Potts RO, et al. </a:t>
            </a:r>
            <a:r>
              <a:rPr lang="en-US" i="1">
                <a:ea typeface="ＭＳ Ｐゴシック" charset="0"/>
                <a:cs typeface="ＭＳ Ｐゴシック" charset="0"/>
              </a:rPr>
              <a:t>Obstet Gynecol</a:t>
            </a:r>
            <a:r>
              <a:rPr lang="en-US">
                <a:ea typeface="ＭＳ Ｐゴシック" charset="0"/>
                <a:cs typeface="ＭＳ Ｐゴシック" charset="0"/>
              </a:rPr>
              <a:t>. 2005;105:953–961.</a:t>
            </a:r>
          </a:p>
          <a:p>
            <a:pPr>
              <a:spcBef>
                <a:spcPct val="0"/>
              </a:spcBef>
            </a:pPr>
            <a:r>
              <a:rPr lang="en-US">
                <a:ea typeface="ＭＳ Ｐゴシック" charset="0"/>
                <a:cs typeface="ＭＳ Ｐゴシック" charset="0"/>
              </a:rPr>
              <a:t>Hossain M, et al.</a:t>
            </a:r>
            <a:r>
              <a:rPr lang="en-US" i="1">
                <a:ea typeface="ＭＳ Ｐゴシック" charset="0"/>
                <a:cs typeface="ＭＳ Ｐゴシック" charset="0"/>
              </a:rPr>
              <a:t> Maturitas</a:t>
            </a:r>
            <a:r>
              <a:rPr lang="en-US">
                <a:ea typeface="ＭＳ Ｐゴシック" charset="0"/>
                <a:cs typeface="ＭＳ Ｐゴシック" charset="0"/>
              </a:rPr>
              <a:t>. 2003;46:173–185.</a:t>
            </a:r>
          </a:p>
        </p:txBody>
      </p:sp>
    </p:spTree>
    <p:extLst>
      <p:ext uri="{BB962C8B-B14F-4D97-AF65-F5344CB8AC3E}">
        <p14:creationId xmlns:p14="http://schemas.microsoft.com/office/powerpoint/2010/main" val="3985899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836394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B0BE5-1604-47DF-8EC9-2F81D2527676}" type="slidenum">
              <a:rPr lang="en-US" smtClean="0"/>
              <a:pPr/>
              <a:t>62</a:t>
            </a:fld>
            <a:endParaRPr lang="en-US"/>
          </a:p>
        </p:txBody>
      </p:sp>
    </p:spTree>
    <p:extLst>
      <p:ext uri="{BB962C8B-B14F-4D97-AF65-F5344CB8AC3E}">
        <p14:creationId xmlns:p14="http://schemas.microsoft.com/office/powerpoint/2010/main" val="297808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B0BE5-1604-47DF-8EC9-2F81D2527676}" type="slidenum">
              <a:rPr lang="en-US" smtClean="0"/>
              <a:pPr/>
              <a:t>63</a:t>
            </a:fld>
            <a:endParaRPr lang="en-US"/>
          </a:p>
        </p:txBody>
      </p:sp>
    </p:spTree>
    <p:extLst>
      <p:ext uri="{BB962C8B-B14F-4D97-AF65-F5344CB8AC3E}">
        <p14:creationId xmlns:p14="http://schemas.microsoft.com/office/powerpoint/2010/main" val="297808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09" indent="-285734">
              <a:defRPr sz="2400">
                <a:solidFill>
                  <a:schemeClr val="tx1"/>
                </a:solidFill>
                <a:latin typeface="Tahoma" charset="0"/>
                <a:ea typeface="MS PGothic" charset="0"/>
                <a:cs typeface="MS PGothic" charset="0"/>
              </a:defRPr>
            </a:lvl2pPr>
            <a:lvl3pPr marL="1142937" indent="-228587">
              <a:defRPr sz="2400">
                <a:solidFill>
                  <a:schemeClr val="tx1"/>
                </a:solidFill>
                <a:latin typeface="Tahoma" charset="0"/>
                <a:ea typeface="MS PGothic" charset="0"/>
                <a:cs typeface="MS PGothic" charset="0"/>
              </a:defRPr>
            </a:lvl3pPr>
            <a:lvl4pPr marL="1600112" indent="-228587">
              <a:defRPr sz="2400">
                <a:solidFill>
                  <a:schemeClr val="tx1"/>
                </a:solidFill>
                <a:latin typeface="Tahoma" charset="0"/>
                <a:ea typeface="MS PGothic" charset="0"/>
                <a:cs typeface="MS PGothic" charset="0"/>
              </a:defRPr>
            </a:lvl4pPr>
            <a:lvl5pPr marL="2057287" indent="-228587">
              <a:defRPr sz="2400">
                <a:solidFill>
                  <a:schemeClr val="tx1"/>
                </a:solidFill>
                <a:latin typeface="Tahoma"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Tahoma"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Tahoma" charset="0"/>
                <a:ea typeface="MS PGothic" charset="0"/>
                <a:cs typeface="MS PGothic" charset="0"/>
              </a:defRPr>
            </a:lvl7pPr>
            <a:lvl8pPr marL="3428810" indent="-228587" eaLnBrk="0" fontAlgn="base" hangingPunct="0">
              <a:spcBef>
                <a:spcPct val="0"/>
              </a:spcBef>
              <a:spcAft>
                <a:spcPct val="0"/>
              </a:spcAft>
              <a:defRPr sz="2400">
                <a:solidFill>
                  <a:schemeClr val="tx1"/>
                </a:solidFill>
                <a:latin typeface="Tahoma"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F296760-29CA-654B-96FE-E8CBEADF4BFC}" type="slidenum">
              <a:rPr lang="en-US" sz="1200">
                <a:latin typeface="Arial" charset="0"/>
              </a:rPr>
              <a:pPr/>
              <a:t>69</a:t>
            </a:fld>
            <a:endParaRPr lang="en-US" sz="1200">
              <a:latin typeface="Arial" charset="0"/>
            </a:endParaRPr>
          </a:p>
        </p:txBody>
      </p:sp>
      <p:sp>
        <p:nvSpPr>
          <p:cNvPr id="125954" name="Rectangle 2"/>
          <p:cNvSpPr>
            <a:spLocks noGrp="1" noRot="1" noChangeAspect="1" noChangeArrowheads="1" noTextEdit="1"/>
          </p:cNvSpPr>
          <p:nvPr>
            <p:ph type="sldImg"/>
          </p:nvPr>
        </p:nvSpPr>
        <p:spPr>
          <a:xfrm>
            <a:off x="1169402" y="680803"/>
            <a:ext cx="4523857" cy="3411824"/>
          </a:xfrm>
          <a:ln/>
        </p:spPr>
      </p:sp>
      <p:sp>
        <p:nvSpPr>
          <p:cNvPr id="125955" name="Rectangle 3"/>
          <p:cNvSpPr>
            <a:spLocks noGrp="1" noChangeArrowheads="1"/>
          </p:cNvSpPr>
          <p:nvPr>
            <p:ph type="body" idx="1"/>
          </p:nvPr>
        </p:nvSpPr>
        <p:spPr>
          <a:xfrm>
            <a:off x="914400" y="4313239"/>
            <a:ext cx="5029200" cy="41687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647" tIns="44824" rIns="89647" bIns="44824"/>
          <a:lstStyle/>
          <a:p>
            <a:pPr marL="114294" indent="-114294">
              <a:buFontTx/>
              <a:buChar char="•"/>
            </a:pPr>
            <a:r>
              <a:rPr lang="en-US">
                <a:ea typeface="MS PGothic" charset="0"/>
              </a:rPr>
              <a:t>And HRT being offered to women at different rates.</a:t>
            </a:r>
          </a:p>
          <a:p>
            <a:pPr marL="114294" indent="-114294">
              <a:buFontTx/>
              <a:buChar char="•"/>
            </a:pPr>
            <a:r>
              <a:rPr lang="en-US">
                <a:ea typeface="MS PGothic" charset="0"/>
              </a:rPr>
              <a:t>Even when reporting similar Prevalence of symptoms was the same in each group, they may or ma ynot be offered HRT</a:t>
            </a:r>
          </a:p>
          <a:p>
            <a:pPr marL="114294" indent="-114294">
              <a:buFontTx/>
              <a:buChar char="•"/>
            </a:pPr>
            <a:r>
              <a:rPr lang="en-US">
                <a:ea typeface="MS PGothic" charset="0"/>
              </a:rPr>
              <a:t>Despite more white women than African-American women discussing their symptoms with physicians (68.6% vs. 36.4%), being asked by physicians about their symptoms (51.4% vs. 21.2%), and being offered HRT (25% vs. 0%), both groups reported equal levels of satisfaction with their care.</a:t>
            </a:r>
          </a:p>
          <a:p>
            <a:pPr marL="114294" indent="-114294"/>
            <a:endParaRPr lang="en-US">
              <a:ea typeface="MS PGothic" charset="0"/>
            </a:endParaRPr>
          </a:p>
        </p:txBody>
      </p:sp>
    </p:spTree>
    <p:extLst>
      <p:ext uri="{BB962C8B-B14F-4D97-AF65-F5344CB8AC3E}">
        <p14:creationId xmlns:p14="http://schemas.microsoft.com/office/powerpoint/2010/main" val="314051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many of you in the audience, much of this will</a:t>
            </a:r>
            <a:r>
              <a:rPr lang="en-US" baseline="0" dirty="0" smtClean="0"/>
              <a:t> be redundant information. I really want to speak to our residents in training, our future providers. </a:t>
            </a:r>
          </a:p>
          <a:p>
            <a:r>
              <a:rPr lang="en-US" baseline="0" dirty="0" smtClean="0"/>
              <a:t>We have a crisis brewing due to a gap in menopause education and an aging population of women. NAMS and APGO created a set of slides and modules for residency programs to use</a:t>
            </a:r>
          </a:p>
          <a:p>
            <a:r>
              <a:rPr lang="en-US" baseline="0" dirty="0" smtClean="0"/>
              <a:t>In teaching residents.</a:t>
            </a:r>
            <a:endParaRPr lang="en-US" dirty="0"/>
          </a:p>
        </p:txBody>
      </p:sp>
      <p:sp>
        <p:nvSpPr>
          <p:cNvPr id="4" name="Slide Number Placeholder 3"/>
          <p:cNvSpPr>
            <a:spLocks noGrp="1"/>
          </p:cNvSpPr>
          <p:nvPr>
            <p:ph type="sldNum" sz="quarter" idx="10"/>
          </p:nvPr>
        </p:nvSpPr>
        <p:spPr/>
        <p:txBody>
          <a:bodyPr/>
          <a:lstStyle/>
          <a:p>
            <a:fld id="{25F9BF69-3F7D-7343-8E00-B5633DD89A73}" type="slidenum">
              <a:rPr lang="en-US" smtClean="0"/>
              <a:t>18</a:t>
            </a:fld>
            <a:endParaRPr lang="en-US"/>
          </a:p>
        </p:txBody>
      </p:sp>
    </p:spTree>
    <p:extLst>
      <p:ext uri="{BB962C8B-B14F-4D97-AF65-F5344CB8AC3E}">
        <p14:creationId xmlns:p14="http://schemas.microsoft.com/office/powerpoint/2010/main" val="299859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80128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hdr" sz="quarter"/>
          </p:nvPr>
        </p:nvSpPr>
        <p:spPr>
          <a:ln/>
        </p:spPr>
        <p:txBody>
          <a:bodyPr/>
          <a:lstStyle/>
          <a:p>
            <a:r>
              <a:rPr lang="en-US">
                <a:solidFill>
                  <a:prstClr val="black"/>
                </a:solidFill>
              </a:rPr>
              <a:t>Menopausal Changes and Quality of Life</a:t>
            </a:r>
          </a:p>
        </p:txBody>
      </p:sp>
      <p:sp>
        <p:nvSpPr>
          <p:cNvPr id="5" name="Rectangle 18"/>
          <p:cNvSpPr>
            <a:spLocks noGrp="1" noChangeArrowheads="1"/>
          </p:cNvSpPr>
          <p:nvPr>
            <p:ph type="sldNum" sz="quarter" idx="5"/>
          </p:nvPr>
        </p:nvSpPr>
        <p:spPr>
          <a:ln/>
        </p:spPr>
        <p:txBody>
          <a:bodyPr/>
          <a:lstStyle/>
          <a:p>
            <a:fld id="{0FD205E7-1BE3-49CD-8781-49D1AF0BD187}" type="slidenum">
              <a:rPr lang="en-US">
                <a:solidFill>
                  <a:prstClr val="black"/>
                </a:solidFill>
              </a:rPr>
              <a:pPr/>
              <a:t>24</a:t>
            </a:fld>
            <a:endParaRPr lang="en-US">
              <a:solidFill>
                <a:prstClr val="black"/>
              </a:solidFill>
            </a:endParaRPr>
          </a:p>
        </p:txBody>
      </p:sp>
      <p:sp>
        <p:nvSpPr>
          <p:cNvPr id="3019778" name="Rectangle 2"/>
          <p:cNvSpPr>
            <a:spLocks noGrp="1" noRot="1" noChangeAspect="1" noChangeArrowheads="1" noTextEdit="1"/>
          </p:cNvSpPr>
          <p:nvPr>
            <p:ph type="sldImg"/>
          </p:nvPr>
        </p:nvSpPr>
        <p:spPr>
          <a:xfrm>
            <a:off x="1150938" y="690563"/>
            <a:ext cx="4564062" cy="3424237"/>
          </a:xfrm>
          <a:ln w="12699" cap="flat"/>
        </p:spPr>
      </p:sp>
      <p:sp>
        <p:nvSpPr>
          <p:cNvPr id="3019779" name="Rectangle 3"/>
          <p:cNvSpPr>
            <a:spLocks noGrp="1" noChangeArrowheads="1"/>
          </p:cNvSpPr>
          <p:nvPr>
            <p:ph type="body" idx="1"/>
          </p:nvPr>
        </p:nvSpPr>
        <p:spPr>
          <a:xfrm>
            <a:off x="917061" y="4343615"/>
            <a:ext cx="5023884" cy="4115222"/>
          </a:xfrm>
          <a:ln/>
        </p:spPr>
        <p:txBody>
          <a:bodyPr lIns="92609" tIns="46308" rIns="92609" bIns="46308"/>
          <a:lstStyle/>
          <a:p>
            <a:endParaRPr lang="en-US" altLang="en-US"/>
          </a:p>
        </p:txBody>
      </p:sp>
    </p:spTree>
    <p:extLst>
      <p:ext uri="{BB962C8B-B14F-4D97-AF65-F5344CB8AC3E}">
        <p14:creationId xmlns:p14="http://schemas.microsoft.com/office/powerpoint/2010/main" val="429022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hdr" sz="quarter"/>
          </p:nvPr>
        </p:nvSpPr>
        <p:spPr>
          <a:ln/>
        </p:spPr>
        <p:txBody>
          <a:bodyPr/>
          <a:lstStyle/>
          <a:p>
            <a:r>
              <a:rPr lang="en-US">
                <a:solidFill>
                  <a:prstClr val="black"/>
                </a:solidFill>
              </a:rPr>
              <a:t>Menopausal Changes and Quality of Life</a:t>
            </a:r>
          </a:p>
        </p:txBody>
      </p:sp>
      <p:sp>
        <p:nvSpPr>
          <p:cNvPr id="5" name="Rectangle 18"/>
          <p:cNvSpPr>
            <a:spLocks noGrp="1" noChangeArrowheads="1"/>
          </p:cNvSpPr>
          <p:nvPr>
            <p:ph type="sldNum" sz="quarter" idx="5"/>
          </p:nvPr>
        </p:nvSpPr>
        <p:spPr>
          <a:ln/>
        </p:spPr>
        <p:txBody>
          <a:bodyPr/>
          <a:lstStyle/>
          <a:p>
            <a:fld id="{8D943FAB-8E47-4B5F-94A6-0D6302F267EB}" type="slidenum">
              <a:rPr lang="en-US">
                <a:solidFill>
                  <a:prstClr val="black"/>
                </a:solidFill>
              </a:rPr>
              <a:pPr/>
              <a:t>25</a:t>
            </a:fld>
            <a:endParaRPr lang="en-US">
              <a:solidFill>
                <a:prstClr val="black"/>
              </a:solidFill>
            </a:endParaRPr>
          </a:p>
        </p:txBody>
      </p:sp>
      <p:sp>
        <p:nvSpPr>
          <p:cNvPr id="3016706" name="Rectangle 2"/>
          <p:cNvSpPr>
            <a:spLocks noGrp="1" noRot="1" noChangeAspect="1" noChangeArrowheads="1" noTextEdit="1"/>
          </p:cNvSpPr>
          <p:nvPr>
            <p:ph type="sldImg"/>
          </p:nvPr>
        </p:nvSpPr>
        <p:spPr>
          <a:xfrm>
            <a:off x="1150938" y="690563"/>
            <a:ext cx="4564062" cy="3424237"/>
          </a:xfrm>
          <a:ln w="12699" cap="flat"/>
        </p:spPr>
      </p:sp>
      <p:sp>
        <p:nvSpPr>
          <p:cNvPr id="3016707" name="Rectangle 3"/>
          <p:cNvSpPr>
            <a:spLocks noGrp="1" noChangeArrowheads="1"/>
          </p:cNvSpPr>
          <p:nvPr>
            <p:ph type="body" idx="1"/>
          </p:nvPr>
        </p:nvSpPr>
        <p:spPr>
          <a:xfrm>
            <a:off x="917061" y="4343615"/>
            <a:ext cx="5023884" cy="4115222"/>
          </a:xfrm>
          <a:ln/>
        </p:spPr>
        <p:txBody>
          <a:bodyPr lIns="92609" tIns="46308" rIns="92609" bIns="46308"/>
          <a:lstStyle/>
          <a:p>
            <a:endParaRPr lang="en-US" altLang="en-US"/>
          </a:p>
        </p:txBody>
      </p:sp>
    </p:spTree>
    <p:extLst>
      <p:ext uri="{BB962C8B-B14F-4D97-AF65-F5344CB8AC3E}">
        <p14:creationId xmlns:p14="http://schemas.microsoft.com/office/powerpoint/2010/main" val="311723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09" indent="-285734">
              <a:defRPr>
                <a:solidFill>
                  <a:schemeClr val="tx1"/>
                </a:solidFill>
                <a:latin typeface="Tahoma" pitchFamily="34" charset="0"/>
                <a:ea typeface="MS PGothic" pitchFamily="34" charset="-128"/>
              </a:defRPr>
            </a:lvl2pPr>
            <a:lvl3pPr marL="1142937" indent="-228587">
              <a:defRPr>
                <a:solidFill>
                  <a:schemeClr val="tx1"/>
                </a:solidFill>
                <a:latin typeface="Tahoma" pitchFamily="34" charset="0"/>
                <a:ea typeface="MS PGothic" pitchFamily="34" charset="-128"/>
              </a:defRPr>
            </a:lvl3pPr>
            <a:lvl4pPr marL="1600112" indent="-228587">
              <a:defRPr>
                <a:solidFill>
                  <a:schemeClr val="tx1"/>
                </a:solidFill>
                <a:latin typeface="Tahoma" pitchFamily="34" charset="0"/>
                <a:ea typeface="MS PGothic" pitchFamily="34" charset="-128"/>
              </a:defRPr>
            </a:lvl4pPr>
            <a:lvl5pPr marL="2057287" indent="-228587">
              <a:defRPr>
                <a:solidFill>
                  <a:schemeClr val="tx1"/>
                </a:solidFill>
                <a:latin typeface="Tahoma" pitchFamily="34" charset="0"/>
                <a:ea typeface="MS PGothic" pitchFamily="34" charset="-128"/>
              </a:defRPr>
            </a:lvl5pPr>
            <a:lvl6pPr marL="2514461" indent="-228587" eaLnBrk="0" fontAlgn="base" hangingPunct="0">
              <a:spcBef>
                <a:spcPct val="0"/>
              </a:spcBef>
              <a:spcAft>
                <a:spcPct val="0"/>
              </a:spcAft>
              <a:defRPr>
                <a:solidFill>
                  <a:schemeClr val="tx1"/>
                </a:solidFill>
                <a:latin typeface="Tahoma" pitchFamily="34" charset="0"/>
                <a:ea typeface="MS PGothic" pitchFamily="34" charset="-128"/>
              </a:defRPr>
            </a:lvl6pPr>
            <a:lvl7pPr marL="2971635" indent="-228587" eaLnBrk="0" fontAlgn="base" hangingPunct="0">
              <a:spcBef>
                <a:spcPct val="0"/>
              </a:spcBef>
              <a:spcAft>
                <a:spcPct val="0"/>
              </a:spcAft>
              <a:defRPr>
                <a:solidFill>
                  <a:schemeClr val="tx1"/>
                </a:solidFill>
                <a:latin typeface="Tahoma" pitchFamily="34" charset="0"/>
                <a:ea typeface="MS PGothic" pitchFamily="34" charset="-128"/>
              </a:defRPr>
            </a:lvl7pPr>
            <a:lvl8pPr marL="3428810" indent="-228587" eaLnBrk="0" fontAlgn="base" hangingPunct="0">
              <a:spcBef>
                <a:spcPct val="0"/>
              </a:spcBef>
              <a:spcAft>
                <a:spcPct val="0"/>
              </a:spcAft>
              <a:defRPr>
                <a:solidFill>
                  <a:schemeClr val="tx1"/>
                </a:solidFill>
                <a:latin typeface="Tahoma" pitchFamily="34" charset="0"/>
                <a:ea typeface="MS PGothic" pitchFamily="34" charset="-128"/>
              </a:defRPr>
            </a:lvl8pPr>
            <a:lvl9pPr marL="3885985" indent="-228587" eaLnBrk="0" fontAlgn="base" hangingPunct="0">
              <a:spcBef>
                <a:spcPct val="0"/>
              </a:spcBef>
              <a:spcAft>
                <a:spcPct val="0"/>
              </a:spcAft>
              <a:defRPr>
                <a:solidFill>
                  <a:schemeClr val="tx1"/>
                </a:solidFill>
                <a:latin typeface="Tahoma" pitchFamily="34" charset="0"/>
                <a:ea typeface="MS PGothic" pitchFamily="34" charset="-128"/>
              </a:defRPr>
            </a:lvl9pPr>
          </a:lstStyle>
          <a:p>
            <a:fld id="{0313F895-F062-4F34-AB5D-1B0489360A3C}" type="slidenum">
              <a:rPr lang="en-US">
                <a:solidFill>
                  <a:prstClr val="black"/>
                </a:solidFill>
                <a:latin typeface="Arial" pitchFamily="34" charset="0"/>
              </a:rPr>
              <a:pPr/>
              <a:t>26</a:t>
            </a:fld>
            <a:endParaRPr lang="en-US">
              <a:solidFill>
                <a:prstClr val="black"/>
              </a:solidFill>
              <a:latin typeface="Arial" pitchFamily="34" charset="0"/>
            </a:endParaRPr>
          </a:p>
        </p:txBody>
      </p:sp>
      <p:sp>
        <p:nvSpPr>
          <p:cNvPr id="870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nchor="b"/>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algn="r" eaLnBrk="0" fontAlgn="base" hangingPunct="0">
              <a:spcBef>
                <a:spcPct val="0"/>
              </a:spcBef>
              <a:spcAft>
                <a:spcPct val="0"/>
              </a:spcAft>
            </a:pPr>
            <a:fld id="{11BDB140-1673-4DD7-A278-E6150E7C93F6}" type="slidenum">
              <a:rPr lang="en-US" sz="1200">
                <a:solidFill>
                  <a:prstClr val="black"/>
                </a:solidFill>
                <a:latin typeface="Times New Roman" pitchFamily="18" charset="0"/>
              </a:rPr>
              <a:pPr algn="r" eaLnBrk="0" fontAlgn="base" hangingPunct="0">
                <a:spcBef>
                  <a:spcPct val="0"/>
                </a:spcBef>
                <a:spcAft>
                  <a:spcPct val="0"/>
                </a:spcAft>
              </a:pPr>
              <a:t>26</a:t>
            </a:fld>
            <a:endParaRPr lang="en-US" sz="1200">
              <a:solidFill>
                <a:prstClr val="black"/>
              </a:solidFill>
              <a:latin typeface="Times New Roman" pitchFamily="18" charset="0"/>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587" indent="-228587"/>
            <a:r>
              <a:rPr lang="en-US" b="1" smtClean="0">
                <a:latin typeface="Arial" pitchFamily="34" charset="0"/>
              </a:rPr>
              <a:t>Ethnicity in the United States</a:t>
            </a:r>
          </a:p>
          <a:p>
            <a:pPr marL="228587" indent="-228587"/>
            <a:r>
              <a:rPr lang="en-US" smtClean="0">
                <a:latin typeface="Arial" pitchFamily="34" charset="0"/>
              </a:rPr>
              <a:t>The demographic makeup of the United States is constantly changing as a result of immigration and population increases among racially, ethnically, culturally, and linguistically diverse groups. For example, the two largest </a:t>
            </a:r>
            <a:r>
              <a:rPr lang="ja-JP" altLang="en-US" smtClean="0">
                <a:latin typeface="Arial" pitchFamily="34" charset="0"/>
              </a:rPr>
              <a:t>“</a:t>
            </a:r>
            <a:r>
              <a:rPr lang="en-US" altLang="ja-JP" smtClean="0">
                <a:latin typeface="Arial" pitchFamily="34" charset="0"/>
              </a:rPr>
              <a:t>minorities</a:t>
            </a:r>
            <a:r>
              <a:rPr lang="ja-JP" altLang="en-US" smtClean="0">
                <a:latin typeface="Arial" pitchFamily="34" charset="0"/>
              </a:rPr>
              <a:t>”</a:t>
            </a:r>
            <a:r>
              <a:rPr lang="en-US" altLang="ja-JP" smtClean="0">
                <a:latin typeface="Arial" pitchFamily="34" charset="0"/>
              </a:rPr>
              <a:t> currently make up a quarter of the country</a:t>
            </a:r>
            <a:r>
              <a:rPr lang="ja-JP" altLang="en-US" smtClean="0">
                <a:latin typeface="Arial" pitchFamily="34" charset="0"/>
              </a:rPr>
              <a:t>’</a:t>
            </a:r>
            <a:r>
              <a:rPr lang="en-US" altLang="ja-JP" smtClean="0">
                <a:latin typeface="Arial" pitchFamily="34" charset="0"/>
              </a:rPr>
              <a:t>s population. Latinos/Hispanics, who currently represent 14% (41,870,000 people) of the total population, are expected to make up 25% of the United States population by the year 2050. African Americans currently make up more than 12% (34,962,000 people) of the population.</a:t>
            </a:r>
            <a:br>
              <a:rPr lang="en-US" altLang="ja-JP" smtClean="0">
                <a:latin typeface="Arial" pitchFamily="34" charset="0"/>
              </a:rPr>
            </a:br>
            <a:r>
              <a:rPr lang="en-US" altLang="ja-JP" smtClean="0">
                <a:latin typeface="Arial" pitchFamily="34" charset="0"/>
              </a:rPr>
              <a:t/>
            </a:r>
            <a:br>
              <a:rPr lang="en-US" altLang="ja-JP" smtClean="0">
                <a:latin typeface="Arial" pitchFamily="34" charset="0"/>
              </a:rPr>
            </a:br>
            <a:r>
              <a:rPr lang="en-US" altLang="ja-JP" smtClean="0">
                <a:latin typeface="Arial" pitchFamily="34" charset="0"/>
              </a:rPr>
              <a:t>This diversity creates an impetus for health-care organizations to become culturally competent in order to address the wide range of health beliefs, practices and access issues.</a:t>
            </a:r>
          </a:p>
          <a:p>
            <a:pPr marL="228587" indent="-228587"/>
            <a:r>
              <a:rPr lang="en-US" smtClean="0">
                <a:latin typeface="Arial" pitchFamily="34" charset="0"/>
              </a:rPr>
              <a:t/>
            </a:r>
            <a:br>
              <a:rPr lang="en-US" smtClean="0">
                <a:latin typeface="Arial" pitchFamily="34" charset="0"/>
              </a:rPr>
            </a:br>
            <a:r>
              <a:rPr lang="en-US" smtClean="0">
                <a:latin typeface="Arial" pitchFamily="34" charset="0"/>
              </a:rPr>
              <a:t>References:</a:t>
            </a:r>
          </a:p>
          <a:p>
            <a:pPr marL="228587" indent="-228587"/>
            <a:r>
              <a:rPr lang="en-US" smtClean="0">
                <a:latin typeface="Arial" pitchFamily="34" charset="0"/>
              </a:rPr>
              <a:t>US Census Bureau. </a:t>
            </a:r>
            <a:r>
              <a:rPr lang="en-US" i="1" smtClean="0">
                <a:latin typeface="Arial" pitchFamily="34" charset="0"/>
              </a:rPr>
              <a:t>Population Projections</a:t>
            </a:r>
            <a:r>
              <a:rPr lang="en-US" smtClean="0">
                <a:latin typeface="Arial" pitchFamily="34" charset="0"/>
              </a:rPr>
              <a:t>. Available at: http://www.census.gov/population/www/projections/popproj.html. Accessed February 26, 2007.</a:t>
            </a:r>
            <a:br>
              <a:rPr lang="en-US" smtClean="0">
                <a:latin typeface="Arial" pitchFamily="34" charset="0"/>
              </a:rPr>
            </a:br>
            <a:r>
              <a:rPr lang="en-US" smtClean="0">
                <a:latin typeface="Arial" pitchFamily="34" charset="0"/>
              </a:rPr>
              <a:t/>
            </a:r>
            <a:br>
              <a:rPr lang="en-US" smtClean="0">
                <a:latin typeface="Arial" pitchFamily="34" charset="0"/>
              </a:rPr>
            </a:br>
            <a:r>
              <a:rPr lang="en-US" smtClean="0">
                <a:latin typeface="Arial" pitchFamily="34" charset="0"/>
              </a:rPr>
              <a:t>US Census Bureau. </a:t>
            </a:r>
            <a:r>
              <a:rPr lang="en-US" i="1" smtClean="0">
                <a:latin typeface="Arial" pitchFamily="34" charset="0"/>
              </a:rPr>
              <a:t>2005 American Community Survey</a:t>
            </a:r>
            <a:r>
              <a:rPr lang="en-US" smtClean="0">
                <a:latin typeface="Arial" pitchFamily="34" charset="0"/>
              </a:rPr>
              <a:t>. Available at: http://factfinder.census.gov/servlet/STTable?_bm=y&amp;-geo_id=01000US&amp;-qr_name=ACS_2005_EST_G00_S0602&amp;-ds_name=ACS_2005_EST_G00_&amp;_program=. Accessed March 28, 2007.</a:t>
            </a:r>
            <a:r>
              <a:rPr lang="en-US" b="1" smtClean="0">
                <a:latin typeface="Arial" pitchFamily="34" charset="0"/>
              </a:rPr>
              <a:t> </a:t>
            </a:r>
            <a:r>
              <a:rPr lang="en-US" smtClean="0">
                <a:latin typeface="Arial" pitchFamily="34" charset="0"/>
              </a:rPr>
              <a:t> </a:t>
            </a:r>
          </a:p>
          <a:p>
            <a:pPr marL="228587" indent="-228587"/>
            <a:endParaRPr lang="en-US" smtClean="0">
              <a:latin typeface="Arial" pitchFamily="34" charset="0"/>
            </a:endParaRPr>
          </a:p>
          <a:p>
            <a:pPr marL="228587" indent="-228587"/>
            <a:r>
              <a:rPr lang="en-US" smtClean="0">
                <a:latin typeface="Arial" pitchFamily="34" charset="0"/>
              </a:rPr>
              <a:t>Henry J Kaiser Family Foundation: Pew Hispanic Center. </a:t>
            </a:r>
            <a:r>
              <a:rPr lang="en-US" i="1" smtClean="0">
                <a:latin typeface="Arial" pitchFamily="34" charset="0"/>
              </a:rPr>
              <a:t>Key Facts: Race, Ethnicity and Medical Care, 2007 Update</a:t>
            </a:r>
            <a:r>
              <a:rPr lang="en-US" smtClean="0">
                <a:latin typeface="Arial" pitchFamily="34" charset="0"/>
              </a:rPr>
              <a:t>. Available at: http://www.kff.org/minorityhealth/6069.cfm. Accessed March 15, 2007.</a:t>
            </a:r>
          </a:p>
        </p:txBody>
      </p:sp>
    </p:spTree>
    <p:extLst>
      <p:ext uri="{BB962C8B-B14F-4D97-AF65-F5344CB8AC3E}">
        <p14:creationId xmlns:p14="http://schemas.microsoft.com/office/powerpoint/2010/main" val="2983791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Arial" pitchFamily="34" charset="0"/>
              </a:rPr>
              <a:t>1. Know the differences in how women experience menopause 2.Know yourself and understand your biases or cultural gap in knowledge, 3. Adapt cultural competency</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09" indent="-285734">
              <a:defRPr>
                <a:solidFill>
                  <a:schemeClr val="tx1"/>
                </a:solidFill>
                <a:latin typeface="Tahoma" pitchFamily="34" charset="0"/>
                <a:ea typeface="MS PGothic" pitchFamily="34" charset="-128"/>
              </a:defRPr>
            </a:lvl2pPr>
            <a:lvl3pPr marL="1142937" indent="-228587">
              <a:defRPr>
                <a:solidFill>
                  <a:schemeClr val="tx1"/>
                </a:solidFill>
                <a:latin typeface="Tahoma" pitchFamily="34" charset="0"/>
                <a:ea typeface="MS PGothic" pitchFamily="34" charset="-128"/>
              </a:defRPr>
            </a:lvl3pPr>
            <a:lvl4pPr marL="1600112" indent="-228587">
              <a:defRPr>
                <a:solidFill>
                  <a:schemeClr val="tx1"/>
                </a:solidFill>
                <a:latin typeface="Tahoma" pitchFamily="34" charset="0"/>
                <a:ea typeface="MS PGothic" pitchFamily="34" charset="-128"/>
              </a:defRPr>
            </a:lvl4pPr>
            <a:lvl5pPr marL="2057287" indent="-228587">
              <a:defRPr>
                <a:solidFill>
                  <a:schemeClr val="tx1"/>
                </a:solidFill>
                <a:latin typeface="Tahoma" pitchFamily="34" charset="0"/>
                <a:ea typeface="MS PGothic" pitchFamily="34" charset="-128"/>
              </a:defRPr>
            </a:lvl5pPr>
            <a:lvl6pPr marL="2514461" indent="-228587" eaLnBrk="0" fontAlgn="base" hangingPunct="0">
              <a:spcBef>
                <a:spcPct val="0"/>
              </a:spcBef>
              <a:spcAft>
                <a:spcPct val="0"/>
              </a:spcAft>
              <a:defRPr>
                <a:solidFill>
                  <a:schemeClr val="tx1"/>
                </a:solidFill>
                <a:latin typeface="Tahoma" pitchFamily="34" charset="0"/>
                <a:ea typeface="MS PGothic" pitchFamily="34" charset="-128"/>
              </a:defRPr>
            </a:lvl6pPr>
            <a:lvl7pPr marL="2971635" indent="-228587" eaLnBrk="0" fontAlgn="base" hangingPunct="0">
              <a:spcBef>
                <a:spcPct val="0"/>
              </a:spcBef>
              <a:spcAft>
                <a:spcPct val="0"/>
              </a:spcAft>
              <a:defRPr>
                <a:solidFill>
                  <a:schemeClr val="tx1"/>
                </a:solidFill>
                <a:latin typeface="Tahoma" pitchFamily="34" charset="0"/>
                <a:ea typeface="MS PGothic" pitchFamily="34" charset="-128"/>
              </a:defRPr>
            </a:lvl7pPr>
            <a:lvl8pPr marL="3428810" indent="-228587" eaLnBrk="0" fontAlgn="base" hangingPunct="0">
              <a:spcBef>
                <a:spcPct val="0"/>
              </a:spcBef>
              <a:spcAft>
                <a:spcPct val="0"/>
              </a:spcAft>
              <a:defRPr>
                <a:solidFill>
                  <a:schemeClr val="tx1"/>
                </a:solidFill>
                <a:latin typeface="Tahoma" pitchFamily="34" charset="0"/>
                <a:ea typeface="MS PGothic" pitchFamily="34" charset="-128"/>
              </a:defRPr>
            </a:lvl8pPr>
            <a:lvl9pPr marL="3885985" indent="-228587" eaLnBrk="0" fontAlgn="base" hangingPunct="0">
              <a:spcBef>
                <a:spcPct val="0"/>
              </a:spcBef>
              <a:spcAft>
                <a:spcPct val="0"/>
              </a:spcAft>
              <a:defRPr>
                <a:solidFill>
                  <a:schemeClr val="tx1"/>
                </a:solidFill>
                <a:latin typeface="Tahoma" pitchFamily="34" charset="0"/>
                <a:ea typeface="MS PGothic" pitchFamily="34" charset="-128"/>
              </a:defRPr>
            </a:lvl9pPr>
          </a:lstStyle>
          <a:p>
            <a:fld id="{31C2C987-15DF-44AD-86EB-EC258CA1C1DE}" type="slidenum">
              <a:rPr lang="en-US">
                <a:solidFill>
                  <a:prstClr val="black"/>
                </a:solidFill>
                <a:latin typeface="Arial" pitchFamily="34" charset="0"/>
              </a:rPr>
              <a:pPr/>
              <a:t>27</a:t>
            </a:fld>
            <a:endParaRPr lang="en-US">
              <a:solidFill>
                <a:prstClr val="black"/>
              </a:solidFill>
              <a:latin typeface="Arial" pitchFamily="34" charset="0"/>
            </a:endParaRPr>
          </a:p>
        </p:txBody>
      </p:sp>
    </p:spTree>
    <p:extLst>
      <p:ext uri="{BB962C8B-B14F-4D97-AF65-F5344CB8AC3E}">
        <p14:creationId xmlns:p14="http://schemas.microsoft.com/office/powerpoint/2010/main" val="69320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09" indent="-285734">
              <a:defRPr>
                <a:solidFill>
                  <a:schemeClr val="tx1"/>
                </a:solidFill>
                <a:latin typeface="Tahoma" pitchFamily="34" charset="0"/>
                <a:ea typeface="MS PGothic" pitchFamily="34" charset="-128"/>
              </a:defRPr>
            </a:lvl2pPr>
            <a:lvl3pPr marL="1142937" indent="-228587">
              <a:defRPr>
                <a:solidFill>
                  <a:schemeClr val="tx1"/>
                </a:solidFill>
                <a:latin typeface="Tahoma" pitchFamily="34" charset="0"/>
                <a:ea typeface="MS PGothic" pitchFamily="34" charset="-128"/>
              </a:defRPr>
            </a:lvl3pPr>
            <a:lvl4pPr marL="1600112" indent="-228587">
              <a:defRPr>
                <a:solidFill>
                  <a:schemeClr val="tx1"/>
                </a:solidFill>
                <a:latin typeface="Tahoma" pitchFamily="34" charset="0"/>
                <a:ea typeface="MS PGothic" pitchFamily="34" charset="-128"/>
              </a:defRPr>
            </a:lvl4pPr>
            <a:lvl5pPr marL="2057287" indent="-228587">
              <a:defRPr>
                <a:solidFill>
                  <a:schemeClr val="tx1"/>
                </a:solidFill>
                <a:latin typeface="Tahoma" pitchFamily="34" charset="0"/>
                <a:ea typeface="MS PGothic" pitchFamily="34" charset="-128"/>
              </a:defRPr>
            </a:lvl5pPr>
            <a:lvl6pPr marL="2514461" indent="-228587" eaLnBrk="0" fontAlgn="base" hangingPunct="0">
              <a:spcBef>
                <a:spcPct val="0"/>
              </a:spcBef>
              <a:spcAft>
                <a:spcPct val="0"/>
              </a:spcAft>
              <a:defRPr>
                <a:solidFill>
                  <a:schemeClr val="tx1"/>
                </a:solidFill>
                <a:latin typeface="Tahoma" pitchFamily="34" charset="0"/>
                <a:ea typeface="MS PGothic" pitchFamily="34" charset="-128"/>
              </a:defRPr>
            </a:lvl6pPr>
            <a:lvl7pPr marL="2971635" indent="-228587" eaLnBrk="0" fontAlgn="base" hangingPunct="0">
              <a:spcBef>
                <a:spcPct val="0"/>
              </a:spcBef>
              <a:spcAft>
                <a:spcPct val="0"/>
              </a:spcAft>
              <a:defRPr>
                <a:solidFill>
                  <a:schemeClr val="tx1"/>
                </a:solidFill>
                <a:latin typeface="Tahoma" pitchFamily="34" charset="0"/>
                <a:ea typeface="MS PGothic" pitchFamily="34" charset="-128"/>
              </a:defRPr>
            </a:lvl7pPr>
            <a:lvl8pPr marL="3428810" indent="-228587" eaLnBrk="0" fontAlgn="base" hangingPunct="0">
              <a:spcBef>
                <a:spcPct val="0"/>
              </a:spcBef>
              <a:spcAft>
                <a:spcPct val="0"/>
              </a:spcAft>
              <a:defRPr>
                <a:solidFill>
                  <a:schemeClr val="tx1"/>
                </a:solidFill>
                <a:latin typeface="Tahoma" pitchFamily="34" charset="0"/>
                <a:ea typeface="MS PGothic" pitchFamily="34" charset="-128"/>
              </a:defRPr>
            </a:lvl8pPr>
            <a:lvl9pPr marL="3885985" indent="-228587" eaLnBrk="0" fontAlgn="base" hangingPunct="0">
              <a:spcBef>
                <a:spcPct val="0"/>
              </a:spcBef>
              <a:spcAft>
                <a:spcPct val="0"/>
              </a:spcAft>
              <a:defRPr>
                <a:solidFill>
                  <a:schemeClr val="tx1"/>
                </a:solidFill>
                <a:latin typeface="Tahoma" pitchFamily="34" charset="0"/>
                <a:ea typeface="MS PGothic" pitchFamily="34" charset="-128"/>
              </a:defRPr>
            </a:lvl9pPr>
          </a:lstStyle>
          <a:p>
            <a:fld id="{715C5E4D-4028-4AF3-97AE-623C3B30BD6A}" type="slidenum">
              <a:rPr lang="en-US">
                <a:solidFill>
                  <a:prstClr val="black"/>
                </a:solidFill>
                <a:latin typeface="Arial" pitchFamily="34" charset="0"/>
              </a:rPr>
              <a:pPr/>
              <a:t>28</a:t>
            </a:fld>
            <a:endParaRPr lang="en-US">
              <a:solidFill>
                <a:prstClr val="black"/>
              </a:solidFill>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46861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 from our changing demographics there is a need</a:t>
            </a:r>
            <a:r>
              <a:rPr lang="en-US" baseline="0" dirty="0" smtClean="0"/>
              <a:t> for providers knowledgeable about menopause care. What group?? </a:t>
            </a:r>
            <a:endParaRPr lang="en-US" dirty="0"/>
          </a:p>
        </p:txBody>
      </p:sp>
      <p:sp>
        <p:nvSpPr>
          <p:cNvPr id="4" name="Slide Number Placeholder 3"/>
          <p:cNvSpPr>
            <a:spLocks noGrp="1"/>
          </p:cNvSpPr>
          <p:nvPr>
            <p:ph type="sldNum" sz="quarter" idx="10"/>
          </p:nvPr>
        </p:nvSpPr>
        <p:spPr/>
        <p:txBody>
          <a:bodyPr/>
          <a:lstStyle/>
          <a:p>
            <a:fld id="{25F9BF69-3F7D-7343-8E00-B5633DD89A73}" type="slidenum">
              <a:rPr lang="en-US" smtClean="0"/>
              <a:t>30</a:t>
            </a:fld>
            <a:endParaRPr lang="en-US"/>
          </a:p>
        </p:txBody>
      </p:sp>
    </p:spTree>
    <p:extLst>
      <p:ext uri="{BB962C8B-B14F-4D97-AF65-F5344CB8AC3E}">
        <p14:creationId xmlns:p14="http://schemas.microsoft.com/office/powerpoint/2010/main" val="176942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5" name="Rectangle 3"/>
          <p:cNvSpPr>
            <a:spLocks noGrp="1" noChangeArrowheads="1"/>
          </p:cNvSpPr>
          <p:nvPr>
            <p:ph type="ctrTitle"/>
          </p:nvPr>
        </p:nvSpPr>
        <p:spPr>
          <a:xfrm>
            <a:off x="442913" y="1706563"/>
            <a:ext cx="8255000" cy="1698625"/>
          </a:xfrm>
          <a:extLst>
            <a:ext uri="{AF507438-7753-43e0-B8FC-AC1667EBCBE1}">
              <a14:hiddenEffects xmlns:a14="http://schemas.microsoft.com/office/drawing/2010/main" xmlns="">
                <a:effectLst>
                  <a:outerShdw dist="53882" dir="2700000" algn="ctr" rotWithShape="0">
                    <a:schemeClr val="bg2"/>
                  </a:outerShdw>
                </a:effectLst>
              </a14:hiddenEffects>
            </a:ext>
          </a:extLst>
        </p:spPr>
        <p:txBody>
          <a:bodyPr anchor="ctr"/>
          <a:lstStyle>
            <a:lvl1pPr>
              <a:defRPr sz="6000"/>
            </a:lvl1pPr>
          </a:lstStyle>
          <a:p>
            <a:pPr lvl="0"/>
            <a:r>
              <a:rPr lang="en-US" noProof="0" smtClean="0"/>
              <a:t>Click to Edit Master Title Style</a:t>
            </a:r>
          </a:p>
        </p:txBody>
      </p:sp>
      <p:sp>
        <p:nvSpPr>
          <p:cNvPr id="38916" name="Rectangle 4"/>
          <p:cNvSpPr>
            <a:spLocks noGrp="1" noChangeArrowheads="1"/>
          </p:cNvSpPr>
          <p:nvPr>
            <p:ph type="subTitle" idx="1"/>
          </p:nvPr>
        </p:nvSpPr>
        <p:spPr>
          <a:xfrm>
            <a:off x="1581150" y="5334000"/>
            <a:ext cx="5978525" cy="576263"/>
          </a:xfrm>
        </p:spPr>
        <p:txBody>
          <a:bodyPr wrap="none" anchorCtr="0"/>
          <a:lstStyle>
            <a:lvl1pPr algn="ctr">
              <a:spcBef>
                <a:spcPct val="25000"/>
              </a:spcBef>
              <a:defRPr sz="3200" b="0"/>
            </a:lvl1pPr>
          </a:lstStyle>
          <a:p>
            <a:pPr lvl="0"/>
            <a:r>
              <a:rPr lang="en-US" noProof="0" smtClean="0"/>
              <a:t>Click to edit Master subtitle style</a:t>
            </a:r>
          </a:p>
        </p:txBody>
      </p:sp>
      <p:sp>
        <p:nvSpPr>
          <p:cNvPr id="38935" name="Rectangle 23"/>
          <p:cNvSpPr>
            <a:spLocks noChangeArrowheads="1"/>
          </p:cNvSpPr>
          <p:nvPr/>
        </p:nvSpPr>
        <p:spPr bwMode="invGray">
          <a:xfrm>
            <a:off x="0" y="0"/>
            <a:ext cx="9144000" cy="457200"/>
          </a:xfrm>
          <a:prstGeom prst="rect">
            <a:avLst/>
          </a:prstGeom>
          <a:solidFill>
            <a:srgbClr val="77274F"/>
          </a:solidFill>
          <a:ln>
            <a:noFill/>
          </a:ln>
          <a:effectLst>
            <a:outerShdw dist="35921" dir="2700000" algn="ctr" rotWithShape="0">
              <a:schemeClr val="bg2"/>
            </a:outerShdw>
          </a:effectLst>
          <a:extLst>
            <a:ext uri="{91240B29-F687-4f45-9708-019B960494DF}">
              <a14:hiddenLine xmlns:a14="http://schemas.microsoft.com/office/drawing/2010/main" xmlns="" w="19050">
                <a:solidFill>
                  <a:srgbClr val="EAEAEA"/>
                </a:solidFill>
                <a:miter lim="800000"/>
                <a:headEnd/>
                <a:tailEnd/>
              </a14:hiddenLine>
            </a:ext>
          </a:extLst>
        </p:spPr>
        <p:txBody>
          <a:bodyPr wrap="none" anchor="ctr"/>
          <a:lstStyle/>
          <a:p>
            <a:pPr algn="ctr" defTabSz="914400" eaLnBrk="0" fontAlgn="base" hangingPunct="0">
              <a:spcBef>
                <a:spcPct val="0"/>
              </a:spcBef>
              <a:spcAft>
                <a:spcPct val="0"/>
              </a:spcAft>
            </a:pPr>
            <a:endParaRPr lang="en-US" smtClean="0">
              <a:solidFill>
                <a:srgbClr val="FFFFFF"/>
              </a:solidFill>
              <a:latin typeface="Arial"/>
            </a:endParaRPr>
          </a:p>
        </p:txBody>
      </p:sp>
      <p:sp>
        <p:nvSpPr>
          <p:cNvPr id="38936" name="Rectangle 24"/>
          <p:cNvSpPr>
            <a:spLocks noChangeArrowheads="1"/>
          </p:cNvSpPr>
          <p:nvPr/>
        </p:nvSpPr>
        <p:spPr bwMode="invGray">
          <a:xfrm>
            <a:off x="0" y="6400800"/>
            <a:ext cx="9144000" cy="457200"/>
          </a:xfrm>
          <a:prstGeom prst="rect">
            <a:avLst/>
          </a:prstGeom>
          <a:solidFill>
            <a:srgbClr val="77274F"/>
          </a:solidFill>
          <a:ln>
            <a:noFill/>
          </a:ln>
          <a:effectLst>
            <a:outerShdw dist="35921" dir="18900000" algn="ctr" rotWithShape="0">
              <a:schemeClr val="bg2"/>
            </a:outerShdw>
          </a:effectLst>
          <a:extLst>
            <a:ext uri="{91240B29-F687-4f45-9708-019B960494DF}">
              <a14:hiddenLine xmlns:a14="http://schemas.microsoft.com/office/drawing/2010/main" xmlns="" w="19050">
                <a:solidFill>
                  <a:srgbClr val="EAEAEA"/>
                </a:solidFill>
                <a:miter lim="800000"/>
                <a:headEnd/>
                <a:tailEnd/>
              </a14:hiddenLine>
            </a:ext>
          </a:extLst>
        </p:spPr>
        <p:txBody>
          <a:bodyPr wrap="none" anchor="ctr"/>
          <a:lstStyle/>
          <a:p>
            <a:pPr algn="ctr" defTabSz="914400" eaLnBrk="0" fontAlgn="base" hangingPunct="0">
              <a:spcBef>
                <a:spcPct val="0"/>
              </a:spcBef>
              <a:spcAft>
                <a:spcPct val="0"/>
              </a:spcAft>
            </a:pPr>
            <a:endParaRPr lang="en-US" smtClean="0">
              <a:solidFill>
                <a:srgbClr val="FFFFFF"/>
              </a:solidFill>
              <a:latin typeface="Arial"/>
            </a:endParaRPr>
          </a:p>
        </p:txBody>
      </p:sp>
    </p:spTree>
    <p:extLst>
      <p:ext uri="{BB962C8B-B14F-4D97-AF65-F5344CB8AC3E}">
        <p14:creationId xmlns:p14="http://schemas.microsoft.com/office/powerpoint/2010/main" val="173867819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924665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243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243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348367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9088" y="304800"/>
            <a:ext cx="8505825" cy="603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534400" cy="4405313"/>
          </a:xfrm>
        </p:spPr>
        <p:txBody>
          <a:bodyPr/>
          <a:lstStyle/>
          <a:p>
            <a:endParaRPr lang="en-US"/>
          </a:p>
        </p:txBody>
      </p:sp>
    </p:spTree>
    <p:extLst>
      <p:ext uri="{BB962C8B-B14F-4D97-AF65-F5344CB8AC3E}">
        <p14:creationId xmlns:p14="http://schemas.microsoft.com/office/powerpoint/2010/main" val="203386277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9088" y="304800"/>
            <a:ext cx="8505825" cy="603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534400" cy="4405313"/>
          </a:xfrm>
        </p:spPr>
        <p:txBody>
          <a:bodyPr/>
          <a:lstStyle/>
          <a:p>
            <a:endParaRPr lang="en-US"/>
          </a:p>
        </p:txBody>
      </p:sp>
    </p:spTree>
    <p:extLst>
      <p:ext uri="{BB962C8B-B14F-4D97-AF65-F5344CB8AC3E}">
        <p14:creationId xmlns:p14="http://schemas.microsoft.com/office/powerpoint/2010/main" val="13366469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43400"/>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1" name="Footer Placeholder 4"/>
          <p:cNvSpPr>
            <a:spLocks noGrp="1"/>
          </p:cNvSpPr>
          <p:nvPr>
            <p:ph type="ftr" sz="quarter" idx="3"/>
          </p:nvPr>
        </p:nvSpPr>
        <p:spPr>
          <a:xfrm>
            <a:off x="228600" y="6400800"/>
            <a:ext cx="8001000" cy="365125"/>
          </a:xfrm>
          <a:prstGeom prst="rect">
            <a:avLst/>
          </a:prstGeom>
        </p:spPr>
        <p:txBody>
          <a:bodyPr vert="horz" lIns="91440" tIns="45720" rIns="91440" bIns="45720" rtlCol="0" anchor="b" anchorCtr="0"/>
          <a:lstStyle>
            <a:lvl1pPr algn="l">
              <a:defRPr sz="1400" b="1">
                <a:solidFill>
                  <a:srgbClr val="FFFFFF"/>
                </a:solidFill>
              </a:defRPr>
            </a:lvl1pPr>
          </a:lstStyle>
          <a:p>
            <a:pPr defTabSz="914400"/>
            <a:endParaRPr lang="en-US" dirty="0">
              <a:latin typeface="Arial"/>
            </a:endParaRPr>
          </a:p>
        </p:txBody>
      </p:sp>
      <p:sp>
        <p:nvSpPr>
          <p:cNvPr id="14" name="Title Placeholder 1"/>
          <p:cNvSpPr>
            <a:spLocks noGrp="1"/>
          </p:cNvSpPr>
          <p:nvPr>
            <p:ph type="title"/>
          </p:nvPr>
        </p:nvSpPr>
        <p:spPr>
          <a:xfrm>
            <a:off x="457200" y="228600"/>
            <a:ext cx="8229600" cy="114300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Tree>
    <p:extLst>
      <p:ext uri="{BB962C8B-B14F-4D97-AF65-F5344CB8AC3E}">
        <p14:creationId xmlns:p14="http://schemas.microsoft.com/office/powerpoint/2010/main" val="509575917"/>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114800" cy="43434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800600" y="1600200"/>
            <a:ext cx="4114800" cy="43434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3" name="Footer Placeholder 4"/>
          <p:cNvSpPr>
            <a:spLocks noGrp="1"/>
          </p:cNvSpPr>
          <p:nvPr userDrawn="1"/>
        </p:nvSpPr>
        <p:spPr>
          <a:xfrm>
            <a:off x="174811" y="6356350"/>
            <a:ext cx="8001000" cy="365125"/>
          </a:xfrm>
          <a:prstGeom prst="rect">
            <a:avLst/>
          </a:prstGeom>
        </p:spPr>
        <p:txBody>
          <a:bodyPr vert="horz" lIns="91440" tIns="45720" rIns="91440" bIns="45720" rtlCol="0" anchor="b"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black"/>
              </a:solidFill>
              <a:latin typeface="Arial"/>
            </a:endParaRPr>
          </a:p>
        </p:txBody>
      </p:sp>
      <p:sp>
        <p:nvSpPr>
          <p:cNvPr id="14" name="Footer Placeholder 4"/>
          <p:cNvSpPr>
            <a:spLocks noGrp="1"/>
          </p:cNvSpPr>
          <p:nvPr>
            <p:ph type="ftr" sz="quarter" idx="3"/>
          </p:nvPr>
        </p:nvSpPr>
        <p:spPr>
          <a:xfrm>
            <a:off x="228600" y="6400800"/>
            <a:ext cx="8001000" cy="365125"/>
          </a:xfrm>
          <a:prstGeom prst="rect">
            <a:avLst/>
          </a:prstGeom>
        </p:spPr>
        <p:txBody>
          <a:bodyPr vert="horz" lIns="91440" tIns="45720" rIns="91440" bIns="45720" rtlCol="0" anchor="b" anchorCtr="0"/>
          <a:lstStyle>
            <a:lvl1pPr algn="l">
              <a:defRPr sz="1400" b="1">
                <a:solidFill>
                  <a:srgbClr val="FFFFFF"/>
                </a:solidFill>
              </a:defRPr>
            </a:lvl1pPr>
          </a:lstStyle>
          <a:p>
            <a:pPr defTabSz="914400"/>
            <a:endParaRPr lang="en-US" dirty="0">
              <a:latin typeface="Arial"/>
            </a:endParaRPr>
          </a:p>
        </p:txBody>
      </p:sp>
      <p:sp>
        <p:nvSpPr>
          <p:cNvPr id="15" name="Title Placeholder 1"/>
          <p:cNvSpPr>
            <a:spLocks noGrp="1"/>
          </p:cNvSpPr>
          <p:nvPr>
            <p:ph type="title"/>
          </p:nvPr>
        </p:nvSpPr>
        <p:spPr>
          <a:xfrm>
            <a:off x="457200" y="228600"/>
            <a:ext cx="8229600" cy="114300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Tree>
    <p:extLst>
      <p:ext uri="{BB962C8B-B14F-4D97-AF65-F5344CB8AC3E}">
        <p14:creationId xmlns:p14="http://schemas.microsoft.com/office/powerpoint/2010/main" val="2258896180"/>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28600"/>
            <a:ext cx="8229600" cy="114300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13" name="Footer Placeholder 4"/>
          <p:cNvSpPr>
            <a:spLocks noGrp="1"/>
          </p:cNvSpPr>
          <p:nvPr>
            <p:ph type="ftr" sz="quarter" idx="3"/>
          </p:nvPr>
        </p:nvSpPr>
        <p:spPr>
          <a:xfrm>
            <a:off x="228600" y="6400800"/>
            <a:ext cx="8001000" cy="365125"/>
          </a:xfrm>
          <a:prstGeom prst="rect">
            <a:avLst/>
          </a:prstGeom>
        </p:spPr>
        <p:txBody>
          <a:bodyPr vert="horz" lIns="91440" tIns="45720" rIns="91440" bIns="45720" rtlCol="0" anchor="b" anchorCtr="0"/>
          <a:lstStyle>
            <a:lvl1pPr algn="l">
              <a:defRPr sz="1400" b="1">
                <a:solidFill>
                  <a:srgbClr val="FFFFFF"/>
                </a:solidFill>
              </a:defRPr>
            </a:lvl1pPr>
          </a:lstStyle>
          <a:p>
            <a:pPr defTabSz="914400"/>
            <a:endParaRPr lang="en-US" dirty="0">
              <a:latin typeface="Arial"/>
            </a:endParaRPr>
          </a:p>
        </p:txBody>
      </p:sp>
    </p:spTree>
    <p:extLst>
      <p:ext uri="{BB962C8B-B14F-4D97-AF65-F5344CB8AC3E}">
        <p14:creationId xmlns:p14="http://schemas.microsoft.com/office/powerpoint/2010/main" val="2166994371"/>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401558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0885655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9100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9100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12158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265294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632782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18832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576692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970111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319088" y="304800"/>
            <a:ext cx="8505825" cy="6032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26988" rIns="63500" bIns="26988" numCol="1" anchor="t" anchorCtr="0" compatLnSpc="1">
            <a:prstTxWarp prst="textNoShape">
              <a:avLst/>
            </a:prstTxWarp>
            <a:spAutoFit/>
          </a:bodyPr>
          <a:lstStyle/>
          <a:p>
            <a:pPr lvl="0"/>
            <a:r>
              <a:rPr lang="en-US" smtClean="0"/>
              <a:t>yes This is the Title</a:t>
            </a:r>
          </a:p>
        </p:txBody>
      </p:sp>
      <p:sp>
        <p:nvSpPr>
          <p:cNvPr id="1032" name="Rectangle 8"/>
          <p:cNvSpPr>
            <a:spLocks noGrp="1" noChangeArrowheads="1"/>
          </p:cNvSpPr>
          <p:nvPr>
            <p:ph type="body" idx="1"/>
          </p:nvPr>
        </p:nvSpPr>
        <p:spPr bwMode="auto">
          <a:xfrm>
            <a:off x="304800" y="1143000"/>
            <a:ext cx="8534400" cy="44053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t" anchorCtr="1" compatLnSpc="1">
            <a:prstTxWarp prst="textNoShape">
              <a:avLst/>
            </a:prstTxWarp>
            <a:spAutoFit/>
          </a:bodyPr>
          <a:lstStyle/>
          <a:p>
            <a:pPr lvl="0"/>
            <a:r>
              <a:rPr lang="en-US" smtClean="0"/>
              <a:t>Text Header</a:t>
            </a:r>
          </a:p>
          <a:p>
            <a:pPr lvl="1"/>
            <a:r>
              <a:rPr lang="en-US" smtClean="0"/>
              <a:t>Bullet item</a:t>
            </a:r>
          </a:p>
          <a:p>
            <a:pPr lvl="1"/>
            <a:r>
              <a:rPr lang="en-US" smtClean="0"/>
              <a:t>Bullet item</a:t>
            </a:r>
          </a:p>
          <a:p>
            <a:pPr lvl="2"/>
            <a:r>
              <a:rPr lang="en-US" smtClean="0"/>
              <a:t>Dashed level for more details</a:t>
            </a:r>
          </a:p>
          <a:p>
            <a:pPr lvl="2"/>
            <a:r>
              <a:rPr lang="en-US" smtClean="0"/>
              <a:t>List</a:t>
            </a:r>
          </a:p>
          <a:p>
            <a:pPr lvl="2"/>
            <a:r>
              <a:rPr lang="en-US" smtClean="0"/>
              <a:t>List</a:t>
            </a:r>
          </a:p>
          <a:p>
            <a:pPr lvl="3"/>
            <a:r>
              <a:rPr lang="en-US" smtClean="0"/>
              <a:t>Small bullet</a:t>
            </a:r>
          </a:p>
          <a:p>
            <a:pPr lvl="3"/>
            <a:r>
              <a:rPr lang="en-US" smtClean="0"/>
              <a:t>Small bullet</a:t>
            </a:r>
          </a:p>
        </p:txBody>
      </p:sp>
      <p:sp>
        <p:nvSpPr>
          <p:cNvPr id="1057" name="Rectangle 33"/>
          <p:cNvSpPr>
            <a:spLocks noChangeArrowheads="1"/>
          </p:cNvSpPr>
          <p:nvPr/>
        </p:nvSpPr>
        <p:spPr bwMode="invGray">
          <a:xfrm>
            <a:off x="0" y="0"/>
            <a:ext cx="9144000" cy="228600"/>
          </a:xfrm>
          <a:prstGeom prst="rect">
            <a:avLst/>
          </a:prstGeom>
          <a:solidFill>
            <a:srgbClr val="77274F"/>
          </a:solidFill>
          <a:ln>
            <a:noFill/>
          </a:ln>
          <a:effectLst>
            <a:outerShdw dist="35921" dir="2700000" algn="ctr" rotWithShape="0">
              <a:schemeClr val="bg2"/>
            </a:outerShdw>
          </a:effectLst>
          <a:extLst>
            <a:ext uri="{91240B29-F687-4f45-9708-019B960494DF}">
              <a14:hiddenLine xmlns:a14="http://schemas.microsoft.com/office/drawing/2010/main" xmlns="" w="19050">
                <a:solidFill>
                  <a:srgbClr val="EAEAEA"/>
                </a:solidFill>
                <a:miter lim="800000"/>
                <a:headEnd/>
                <a:tailEnd/>
              </a14:hiddenLine>
            </a:ext>
          </a:extLst>
        </p:spPr>
        <p:txBody>
          <a:bodyPr wrap="none" anchor="ctr"/>
          <a:lstStyle/>
          <a:p>
            <a:pPr algn="ctr" defTabSz="914400" eaLnBrk="0" fontAlgn="base" hangingPunct="0">
              <a:spcBef>
                <a:spcPct val="0"/>
              </a:spcBef>
              <a:spcAft>
                <a:spcPct val="0"/>
              </a:spcAft>
            </a:pPr>
            <a:endParaRPr lang="en-US" smtClean="0">
              <a:solidFill>
                <a:srgbClr val="FFFFFF"/>
              </a:solidFill>
              <a:latin typeface="Arial"/>
            </a:endParaRPr>
          </a:p>
        </p:txBody>
      </p:sp>
      <p:sp>
        <p:nvSpPr>
          <p:cNvPr id="1058" name="Rectangle 34"/>
          <p:cNvSpPr>
            <a:spLocks noChangeArrowheads="1"/>
          </p:cNvSpPr>
          <p:nvPr/>
        </p:nvSpPr>
        <p:spPr bwMode="invGray">
          <a:xfrm>
            <a:off x="0" y="6629400"/>
            <a:ext cx="9144000" cy="228600"/>
          </a:xfrm>
          <a:prstGeom prst="rect">
            <a:avLst/>
          </a:prstGeom>
          <a:solidFill>
            <a:srgbClr val="77274F"/>
          </a:solidFill>
          <a:ln>
            <a:noFill/>
          </a:ln>
          <a:effectLst>
            <a:outerShdw dist="35921" dir="18900000" algn="ctr" rotWithShape="0">
              <a:schemeClr val="bg2"/>
            </a:outerShdw>
          </a:effectLst>
          <a:extLst>
            <a:ext uri="{91240B29-F687-4f45-9708-019B960494DF}">
              <a14:hiddenLine xmlns:a14="http://schemas.microsoft.com/office/drawing/2010/main" xmlns="" w="19050">
                <a:solidFill>
                  <a:srgbClr val="EAEAEA"/>
                </a:solidFill>
                <a:miter lim="800000"/>
                <a:headEnd/>
                <a:tailEnd/>
              </a14:hiddenLine>
            </a:ext>
          </a:extLst>
        </p:spPr>
        <p:txBody>
          <a:bodyPr wrap="none" anchor="ctr"/>
          <a:lstStyle/>
          <a:p>
            <a:pPr algn="ctr" defTabSz="914400" eaLnBrk="0" fontAlgn="base" hangingPunct="0">
              <a:spcBef>
                <a:spcPct val="0"/>
              </a:spcBef>
              <a:spcAft>
                <a:spcPct val="0"/>
              </a:spcAft>
            </a:pPr>
            <a:endParaRPr lang="en-US" smtClean="0">
              <a:solidFill>
                <a:srgbClr val="FFFFFF"/>
              </a:solidFill>
              <a:latin typeface="Arial"/>
            </a:endParaRPr>
          </a:p>
        </p:txBody>
      </p:sp>
    </p:spTree>
    <p:extLst>
      <p:ext uri="{BB962C8B-B14F-4D97-AF65-F5344CB8AC3E}">
        <p14:creationId xmlns:p14="http://schemas.microsoft.com/office/powerpoint/2010/main" val="129105781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wipe dir="r"/>
  </p:transition>
  <p:txStyles>
    <p:titleStyle>
      <a:lvl1pPr algn="ctr" rtl="0" eaLnBrk="0" fontAlgn="base" hangingPunct="0">
        <a:lnSpc>
          <a:spcPct val="90000"/>
        </a:lnSpc>
        <a:spcBef>
          <a:spcPct val="0"/>
        </a:spcBef>
        <a:spcAft>
          <a:spcPct val="0"/>
        </a:spcAft>
        <a:defRPr sz="4000" b="1">
          <a:solidFill>
            <a:schemeClr val="tx2"/>
          </a:solidFill>
          <a:latin typeface="+mj-lt"/>
          <a:ea typeface="+mj-ea"/>
          <a:cs typeface="+mj-cs"/>
        </a:defRPr>
      </a:lvl1pPr>
      <a:lvl2pPr algn="ctr" rtl="0" eaLnBrk="0" fontAlgn="base" hangingPunct="0">
        <a:lnSpc>
          <a:spcPct val="90000"/>
        </a:lnSpc>
        <a:spcBef>
          <a:spcPct val="0"/>
        </a:spcBef>
        <a:spcAft>
          <a:spcPct val="0"/>
        </a:spcAft>
        <a:defRPr sz="4000" b="1">
          <a:solidFill>
            <a:schemeClr val="tx2"/>
          </a:solidFill>
          <a:latin typeface="Times New Roman" pitchFamily="18" charset="0"/>
        </a:defRPr>
      </a:lvl2pPr>
      <a:lvl3pPr algn="ctr" rtl="0" eaLnBrk="0" fontAlgn="base" hangingPunct="0">
        <a:lnSpc>
          <a:spcPct val="90000"/>
        </a:lnSpc>
        <a:spcBef>
          <a:spcPct val="0"/>
        </a:spcBef>
        <a:spcAft>
          <a:spcPct val="0"/>
        </a:spcAft>
        <a:defRPr sz="4000" b="1">
          <a:solidFill>
            <a:schemeClr val="tx2"/>
          </a:solidFill>
          <a:latin typeface="Times New Roman" pitchFamily="18" charset="0"/>
        </a:defRPr>
      </a:lvl3pPr>
      <a:lvl4pPr algn="ctr" rtl="0" eaLnBrk="0" fontAlgn="base" hangingPunct="0">
        <a:lnSpc>
          <a:spcPct val="90000"/>
        </a:lnSpc>
        <a:spcBef>
          <a:spcPct val="0"/>
        </a:spcBef>
        <a:spcAft>
          <a:spcPct val="0"/>
        </a:spcAft>
        <a:defRPr sz="4000" b="1">
          <a:solidFill>
            <a:schemeClr val="tx2"/>
          </a:solidFill>
          <a:latin typeface="Times New Roman" pitchFamily="18" charset="0"/>
        </a:defRPr>
      </a:lvl4pPr>
      <a:lvl5pPr algn="ctr" rtl="0" eaLnBrk="0" fontAlgn="base" hangingPunct="0">
        <a:lnSpc>
          <a:spcPct val="90000"/>
        </a:lnSpc>
        <a:spcBef>
          <a:spcPct val="0"/>
        </a:spcBef>
        <a:spcAft>
          <a:spcPct val="0"/>
        </a:spcAft>
        <a:defRPr sz="4000" b="1">
          <a:solidFill>
            <a:schemeClr val="tx2"/>
          </a:solidFill>
          <a:latin typeface="Times New Roman" pitchFamily="18" charset="0"/>
        </a:defRPr>
      </a:lvl5pPr>
      <a:lvl6pPr marL="457200" algn="ctr" rtl="0" eaLnBrk="0" fontAlgn="base" hangingPunct="0">
        <a:lnSpc>
          <a:spcPct val="90000"/>
        </a:lnSpc>
        <a:spcBef>
          <a:spcPct val="0"/>
        </a:spcBef>
        <a:spcAft>
          <a:spcPct val="0"/>
        </a:spcAft>
        <a:defRPr sz="4000" b="1">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4000" b="1">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4000" b="1">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4000" b="1">
          <a:solidFill>
            <a:schemeClr val="tx2"/>
          </a:solidFill>
          <a:latin typeface="Times New Roman" pitchFamily="18" charset="0"/>
        </a:defRPr>
      </a:lvl9pPr>
    </p:titleStyle>
    <p:bodyStyle>
      <a:lvl1pPr algn="l" rtl="0" eaLnBrk="0" fontAlgn="base" hangingPunct="0">
        <a:spcBef>
          <a:spcPct val="30000"/>
        </a:spcBef>
        <a:spcAft>
          <a:spcPct val="0"/>
        </a:spcAft>
        <a:defRPr sz="2800" b="1" i="1">
          <a:solidFill>
            <a:schemeClr val="accent1"/>
          </a:solidFill>
          <a:latin typeface="+mn-lt"/>
          <a:ea typeface="+mn-ea"/>
          <a:cs typeface="+mn-cs"/>
        </a:defRPr>
      </a:lvl1pPr>
      <a:lvl2pPr marL="685800" indent="-342900" algn="l" rtl="0" eaLnBrk="0" fontAlgn="base" hangingPunct="0">
        <a:spcBef>
          <a:spcPct val="30000"/>
        </a:spcBef>
        <a:spcAft>
          <a:spcPct val="0"/>
        </a:spcAft>
        <a:buClr>
          <a:srgbClr val="99FF99"/>
        </a:buClr>
        <a:buSzPct val="75000"/>
        <a:buFont typeface="Wingdings" pitchFamily="2" charset="2"/>
        <a:buChar char="u"/>
        <a:defRPr sz="2800" b="1">
          <a:solidFill>
            <a:schemeClr val="tx1"/>
          </a:solidFill>
          <a:latin typeface="+mn-lt"/>
        </a:defRPr>
      </a:lvl2pPr>
      <a:lvl3pPr marL="1543050" indent="-400050" algn="l" rtl="0" eaLnBrk="0" fontAlgn="base" hangingPunct="0">
        <a:spcBef>
          <a:spcPct val="30000"/>
        </a:spcBef>
        <a:spcAft>
          <a:spcPct val="0"/>
        </a:spcAft>
        <a:buSzPct val="100000"/>
        <a:buChar char="–"/>
        <a:defRPr sz="2800" b="1">
          <a:solidFill>
            <a:schemeClr val="tx1"/>
          </a:solidFill>
          <a:latin typeface="+mn-lt"/>
        </a:defRPr>
      </a:lvl3pPr>
      <a:lvl4pPr marL="2114550" indent="-285750" algn="l" rtl="0" eaLnBrk="0" fontAlgn="base" hangingPunct="0">
        <a:spcBef>
          <a:spcPct val="30000"/>
        </a:spcBef>
        <a:spcAft>
          <a:spcPct val="0"/>
        </a:spcAft>
        <a:buSzPct val="100000"/>
        <a:buFont typeface="Wingdings" pitchFamily="2" charset="2"/>
        <a:buChar char=""/>
        <a:defRPr sz="2800" b="1">
          <a:solidFill>
            <a:schemeClr val="tx1"/>
          </a:solidFill>
          <a:latin typeface="+mn-lt"/>
        </a:defRPr>
      </a:lvl4pPr>
      <a:lvl5pPr marL="2400300" indent="-171450" algn="l" rtl="0" eaLnBrk="0" fontAlgn="base" hangingPunct="0">
        <a:spcBef>
          <a:spcPct val="20000"/>
        </a:spcBef>
        <a:spcAft>
          <a:spcPct val="0"/>
        </a:spcAft>
        <a:buChar char="»"/>
        <a:defRPr sz="2000">
          <a:solidFill>
            <a:schemeClr val="tx1"/>
          </a:solidFill>
          <a:latin typeface="+mj-lt"/>
        </a:defRPr>
      </a:lvl5pPr>
      <a:lvl6pPr marL="2857500" indent="-171450" algn="l" rtl="0" eaLnBrk="0" fontAlgn="base" hangingPunct="0">
        <a:spcBef>
          <a:spcPct val="20000"/>
        </a:spcBef>
        <a:spcAft>
          <a:spcPct val="0"/>
        </a:spcAft>
        <a:buChar char="»"/>
        <a:defRPr sz="2000">
          <a:solidFill>
            <a:schemeClr val="tx1"/>
          </a:solidFill>
          <a:latin typeface="+mj-lt"/>
        </a:defRPr>
      </a:lvl6pPr>
      <a:lvl7pPr marL="3314700" indent="-171450" algn="l" rtl="0" eaLnBrk="0" fontAlgn="base" hangingPunct="0">
        <a:spcBef>
          <a:spcPct val="20000"/>
        </a:spcBef>
        <a:spcAft>
          <a:spcPct val="0"/>
        </a:spcAft>
        <a:buChar char="»"/>
        <a:defRPr sz="2000">
          <a:solidFill>
            <a:schemeClr val="tx1"/>
          </a:solidFill>
          <a:latin typeface="+mj-lt"/>
        </a:defRPr>
      </a:lvl7pPr>
      <a:lvl8pPr marL="3771900" indent="-171450" algn="l" rtl="0" eaLnBrk="0" fontAlgn="base" hangingPunct="0">
        <a:spcBef>
          <a:spcPct val="20000"/>
        </a:spcBef>
        <a:spcAft>
          <a:spcPct val="0"/>
        </a:spcAft>
        <a:buChar char="»"/>
        <a:defRPr sz="2000">
          <a:solidFill>
            <a:schemeClr val="tx1"/>
          </a:solidFill>
          <a:latin typeface="+mj-lt"/>
        </a:defRPr>
      </a:lvl8pPr>
      <a:lvl9pPr marL="4229100" indent="-171450"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hyperlink" Target="http://www.cdc.gov/nchs/data/hus/hus10.pdf#022"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1.png"/><Relationship Id="rId4" Type="http://schemas.openxmlformats.org/officeDocument/2006/relationships/package" Target="../embeddings/Microsoft_Word_Document1.docx"/></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88" y="908050"/>
            <a:ext cx="8505825" cy="603250"/>
          </a:xfrm>
        </p:spPr>
        <p:txBody>
          <a:bodyPr>
            <a:normAutofit fontScale="90000"/>
          </a:bodyPr>
          <a:lstStyle/>
          <a:p>
            <a:r>
              <a:rPr lang="en-US" dirty="0"/>
              <a:t>Treating Women Transitioning to </a:t>
            </a:r>
            <a:r>
              <a:rPr lang="en-US" dirty="0" smtClean="0"/>
              <a:t>Menopause: HT or not</a:t>
            </a:r>
            <a:endParaRPr lang="en-US" dirty="0"/>
          </a:p>
        </p:txBody>
      </p:sp>
      <p:sp>
        <p:nvSpPr>
          <p:cNvPr id="3" name="TextBox 2"/>
          <p:cNvSpPr txBox="1"/>
          <p:nvPr/>
        </p:nvSpPr>
        <p:spPr>
          <a:xfrm>
            <a:off x="990600" y="2993960"/>
            <a:ext cx="7395886" cy="1754327"/>
          </a:xfrm>
          <a:prstGeom prst="rect">
            <a:avLst/>
          </a:prstGeom>
          <a:noFill/>
        </p:spPr>
        <p:txBody>
          <a:bodyPr wrap="none" rtlCol="0">
            <a:spAutoFit/>
          </a:bodyPr>
          <a:lstStyle/>
          <a:p>
            <a:pPr defTabSz="914400"/>
            <a:r>
              <a:rPr lang="en-US" sz="3600" i="1" dirty="0" smtClean="0">
                <a:solidFill>
                  <a:srgbClr val="FFFFFF"/>
                </a:solidFill>
                <a:latin typeface="Arial"/>
              </a:rPr>
              <a:t>Gloria Richard-Davis, MD, FACOG</a:t>
            </a:r>
          </a:p>
          <a:p>
            <a:pPr algn="ctr" defTabSz="914400"/>
            <a:r>
              <a:rPr lang="en-US" sz="2400" i="1" dirty="0" smtClean="0">
                <a:solidFill>
                  <a:srgbClr val="FFFFFF"/>
                </a:solidFill>
                <a:latin typeface="Arial"/>
              </a:rPr>
              <a:t>Professor and Division Director, </a:t>
            </a:r>
          </a:p>
          <a:p>
            <a:pPr algn="ctr" defTabSz="914400"/>
            <a:r>
              <a:rPr lang="en-US" sz="2400" i="1" dirty="0" smtClean="0">
                <a:solidFill>
                  <a:srgbClr val="FFFFFF"/>
                </a:solidFill>
                <a:latin typeface="Arial"/>
              </a:rPr>
              <a:t>Fertility and Reproductive Services</a:t>
            </a:r>
          </a:p>
          <a:p>
            <a:pPr algn="ctr" defTabSz="914400"/>
            <a:r>
              <a:rPr lang="en-US" sz="2400" i="1" dirty="0" smtClean="0">
                <a:solidFill>
                  <a:srgbClr val="FFFFFF"/>
                </a:solidFill>
                <a:latin typeface="Arial"/>
              </a:rPr>
              <a:t>Department of Obstetrics &amp; Gynecology</a:t>
            </a:r>
            <a:endParaRPr lang="en-US" sz="2400" i="1" dirty="0">
              <a:solidFill>
                <a:srgbClr val="FFFFFF"/>
              </a:solidFill>
              <a:latin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028" y="5257800"/>
            <a:ext cx="1747772" cy="977920"/>
          </a:xfrm>
          <a:prstGeom prst="rect">
            <a:avLst/>
          </a:prstGeom>
        </p:spPr>
      </p:pic>
    </p:spTree>
    <p:extLst>
      <p:ext uri="{BB962C8B-B14F-4D97-AF65-F5344CB8AC3E}">
        <p14:creationId xmlns:p14="http://schemas.microsoft.com/office/powerpoint/2010/main" val="416374701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8754" name="Rectangle 2"/>
          <p:cNvSpPr>
            <a:spLocks noGrp="1" noChangeArrowheads="1"/>
          </p:cNvSpPr>
          <p:nvPr>
            <p:ph type="title"/>
          </p:nvPr>
        </p:nvSpPr>
        <p:spPr/>
        <p:txBody>
          <a:bodyPr/>
          <a:lstStyle/>
          <a:p>
            <a:r>
              <a:rPr lang="en-US" altLang="en-US" sz="3200"/>
              <a:t>Age at Menopause Has Remained Constant While Life Expectancy Has Increased</a:t>
            </a:r>
          </a:p>
        </p:txBody>
      </p:sp>
      <p:sp>
        <p:nvSpPr>
          <p:cNvPr id="3018755" name="Rectangle 3"/>
          <p:cNvSpPr>
            <a:spLocks noChangeArrowheads="1"/>
          </p:cNvSpPr>
          <p:nvPr/>
        </p:nvSpPr>
        <p:spPr bwMode="auto">
          <a:xfrm>
            <a:off x="455613" y="6096000"/>
            <a:ext cx="8229600" cy="51752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2075" tIns="46038" rIns="92075" bIns="46038" anchor="b">
            <a:spAutoFit/>
          </a:bodyPr>
          <a:lstStyle/>
          <a:p>
            <a:pPr fontAlgn="base">
              <a:spcBef>
                <a:spcPct val="50000"/>
              </a:spcBef>
              <a:spcAft>
                <a:spcPct val="0"/>
              </a:spcAft>
            </a:pPr>
            <a:r>
              <a:rPr lang="en-US" altLang="en-US" sz="1400" b="1" dirty="0" smtClean="0">
                <a:solidFill>
                  <a:srgbClr val="FFFFFF"/>
                </a:solidFill>
              </a:rPr>
              <a:t>Campbell S, ed. </a:t>
            </a:r>
            <a:r>
              <a:rPr lang="en-US" altLang="en-US" sz="1400" b="1" i="1" dirty="0" smtClean="0">
                <a:solidFill>
                  <a:srgbClr val="FFFFFF"/>
                </a:solidFill>
              </a:rPr>
              <a:t>The Management of the Menopause and Postmenopausal Years</a:t>
            </a:r>
            <a:r>
              <a:rPr lang="en-US" altLang="en-US" sz="1400" b="1" dirty="0" smtClean="0">
                <a:solidFill>
                  <a:srgbClr val="FFFFFF"/>
                </a:solidFill>
              </a:rPr>
              <a:t>. Baltimore, </a:t>
            </a:r>
            <a:r>
              <a:rPr lang="en-US" altLang="en-US" sz="1400" b="1" dirty="0" err="1" smtClean="0">
                <a:solidFill>
                  <a:srgbClr val="FFFFFF"/>
                </a:solidFill>
              </a:rPr>
              <a:t>Md</a:t>
            </a:r>
            <a:r>
              <a:rPr lang="en-US" altLang="en-US" sz="1400" b="1" dirty="0" smtClean="0">
                <a:solidFill>
                  <a:srgbClr val="FFFFFF"/>
                </a:solidFill>
              </a:rPr>
              <a:t>: University Park Press; 1976.</a:t>
            </a:r>
          </a:p>
        </p:txBody>
      </p:sp>
      <p:grpSp>
        <p:nvGrpSpPr>
          <p:cNvPr id="3018756" name="Group 4"/>
          <p:cNvGrpSpPr>
            <a:grpSpLocks/>
          </p:cNvGrpSpPr>
          <p:nvPr/>
        </p:nvGrpSpPr>
        <p:grpSpPr bwMode="auto">
          <a:xfrm>
            <a:off x="1747838" y="1905000"/>
            <a:ext cx="5557837" cy="1408113"/>
            <a:chOff x="1101" y="1200"/>
            <a:chExt cx="3501" cy="887"/>
          </a:xfrm>
        </p:grpSpPr>
        <p:sp>
          <p:nvSpPr>
            <p:cNvPr id="3018757" name="Freeform 5"/>
            <p:cNvSpPr>
              <a:spLocks/>
            </p:cNvSpPr>
            <p:nvPr/>
          </p:nvSpPr>
          <p:spPr bwMode="auto">
            <a:xfrm>
              <a:off x="2191" y="1200"/>
              <a:ext cx="2411" cy="764"/>
            </a:xfrm>
            <a:custGeom>
              <a:avLst/>
              <a:gdLst>
                <a:gd name="T0" fmla="*/ 2368 w 2368"/>
                <a:gd name="T1" fmla="*/ 18 h 764"/>
                <a:gd name="T2" fmla="*/ 2368 w 2368"/>
                <a:gd name="T3" fmla="*/ 105 h 764"/>
                <a:gd name="T4" fmla="*/ 2365 w 2368"/>
                <a:gd name="T5" fmla="*/ 676 h 764"/>
                <a:gd name="T6" fmla="*/ 0 w 2368"/>
                <a:gd name="T7" fmla="*/ 764 h 764"/>
                <a:gd name="T8" fmla="*/ 419 w 2368"/>
                <a:gd name="T9" fmla="*/ 545 h 764"/>
                <a:gd name="T10" fmla="*/ 594 w 2368"/>
                <a:gd name="T11" fmla="*/ 458 h 764"/>
                <a:gd name="T12" fmla="*/ 794 w 2368"/>
                <a:gd name="T13" fmla="*/ 345 h 764"/>
                <a:gd name="T14" fmla="*/ 943 w 2368"/>
                <a:gd name="T15" fmla="*/ 284 h 764"/>
                <a:gd name="T16" fmla="*/ 1124 w 2368"/>
                <a:gd name="T17" fmla="*/ 202 h 764"/>
                <a:gd name="T18" fmla="*/ 1335 w 2368"/>
                <a:gd name="T19" fmla="*/ 135 h 764"/>
                <a:gd name="T20" fmla="*/ 1515 w 2368"/>
                <a:gd name="T21" fmla="*/ 105 h 764"/>
                <a:gd name="T22" fmla="*/ 1728 w 2368"/>
                <a:gd name="T23" fmla="*/ 53 h 764"/>
                <a:gd name="T24" fmla="*/ 1892 w 2368"/>
                <a:gd name="T25" fmla="*/ 26 h 764"/>
                <a:gd name="T26" fmla="*/ 2112 w 2368"/>
                <a:gd name="T27" fmla="*/ 0 h 764"/>
                <a:gd name="T28" fmla="*/ 2325 w 2368"/>
                <a:gd name="T29" fmla="*/ 0 h 764"/>
                <a:gd name="T30" fmla="*/ 2368 w 2368"/>
                <a:gd name="T31" fmla="*/ 18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68" h="764">
                  <a:moveTo>
                    <a:pt x="2368" y="18"/>
                  </a:moveTo>
                  <a:cubicBezTo>
                    <a:pt x="2368" y="46"/>
                    <a:pt x="2368" y="76"/>
                    <a:pt x="2368" y="105"/>
                  </a:cubicBezTo>
                  <a:lnTo>
                    <a:pt x="2365" y="676"/>
                  </a:lnTo>
                  <a:lnTo>
                    <a:pt x="0" y="764"/>
                  </a:lnTo>
                  <a:lnTo>
                    <a:pt x="419" y="545"/>
                  </a:lnTo>
                  <a:lnTo>
                    <a:pt x="594" y="458"/>
                  </a:lnTo>
                  <a:lnTo>
                    <a:pt x="794" y="345"/>
                  </a:lnTo>
                  <a:lnTo>
                    <a:pt x="943" y="284"/>
                  </a:lnTo>
                  <a:lnTo>
                    <a:pt x="1124" y="202"/>
                  </a:lnTo>
                  <a:lnTo>
                    <a:pt x="1335" y="135"/>
                  </a:lnTo>
                  <a:lnTo>
                    <a:pt x="1515" y="105"/>
                  </a:lnTo>
                  <a:lnTo>
                    <a:pt x="1728" y="53"/>
                  </a:lnTo>
                  <a:lnTo>
                    <a:pt x="1892" y="26"/>
                  </a:lnTo>
                  <a:lnTo>
                    <a:pt x="2112" y="0"/>
                  </a:lnTo>
                  <a:lnTo>
                    <a:pt x="2325" y="0"/>
                  </a:lnTo>
                  <a:lnTo>
                    <a:pt x="2368" y="18"/>
                  </a:lnTo>
                  <a:close/>
                </a:path>
              </a:pathLst>
            </a:custGeom>
            <a:solidFill>
              <a:srgbClr val="1D9981"/>
            </a:solidFill>
            <a:ln>
              <a:noFill/>
            </a:ln>
            <a:effectLst/>
            <a:extLst>
              <a:ext uri="{91240B29-F687-4f45-9708-019B960494DF}">
                <a14:hiddenLine xmlns:a14="http://schemas.microsoft.com/office/drawing/2010/main" xmlns="" w="12700" cap="flat" cmpd="sng">
                  <a:solidFill>
                    <a:schemeClr val="accent2"/>
                  </a:solidFill>
                  <a:prstDash val="solid"/>
                  <a:round/>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18758" name="Freeform 6"/>
            <p:cNvSpPr>
              <a:spLocks/>
            </p:cNvSpPr>
            <p:nvPr/>
          </p:nvSpPr>
          <p:spPr bwMode="auto">
            <a:xfrm>
              <a:off x="1101" y="1215"/>
              <a:ext cx="3498" cy="872"/>
            </a:xfrm>
            <a:custGeom>
              <a:avLst/>
              <a:gdLst>
                <a:gd name="T0" fmla="*/ 0 w 3840"/>
                <a:gd name="T1" fmla="*/ 849 h 872"/>
                <a:gd name="T2" fmla="*/ 960 w 3840"/>
                <a:gd name="T3" fmla="*/ 801 h 872"/>
                <a:gd name="T4" fmla="*/ 1872 w 3840"/>
                <a:gd name="T5" fmla="*/ 417 h 872"/>
                <a:gd name="T6" fmla="*/ 2448 w 3840"/>
                <a:gd name="T7" fmla="*/ 177 h 872"/>
                <a:gd name="T8" fmla="*/ 2944 w 3840"/>
                <a:gd name="T9" fmla="*/ 53 h 872"/>
                <a:gd name="T10" fmla="*/ 3336 w 3840"/>
                <a:gd name="T11" fmla="*/ 9 h 872"/>
                <a:gd name="T12" fmla="*/ 3664 w 3840"/>
                <a:gd name="T13" fmla="*/ 1 h 872"/>
                <a:gd name="T14" fmla="*/ 3840 w 3840"/>
                <a:gd name="T15" fmla="*/ 9 h 8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0" h="872">
                  <a:moveTo>
                    <a:pt x="0" y="849"/>
                  </a:moveTo>
                  <a:cubicBezTo>
                    <a:pt x="324" y="860"/>
                    <a:pt x="648" y="872"/>
                    <a:pt x="960" y="801"/>
                  </a:cubicBezTo>
                  <a:cubicBezTo>
                    <a:pt x="1271" y="729"/>
                    <a:pt x="1624" y="521"/>
                    <a:pt x="1872" y="417"/>
                  </a:cubicBezTo>
                  <a:cubicBezTo>
                    <a:pt x="2120" y="313"/>
                    <a:pt x="2269" y="237"/>
                    <a:pt x="2448" y="177"/>
                  </a:cubicBezTo>
                  <a:cubicBezTo>
                    <a:pt x="2626" y="116"/>
                    <a:pt x="2796" y="80"/>
                    <a:pt x="2944" y="53"/>
                  </a:cubicBezTo>
                  <a:cubicBezTo>
                    <a:pt x="3091" y="25"/>
                    <a:pt x="3215" y="17"/>
                    <a:pt x="3336" y="9"/>
                  </a:cubicBezTo>
                  <a:cubicBezTo>
                    <a:pt x="3456" y="0"/>
                    <a:pt x="3580" y="1"/>
                    <a:pt x="3664" y="1"/>
                  </a:cubicBezTo>
                  <a:cubicBezTo>
                    <a:pt x="3748" y="1"/>
                    <a:pt x="3803" y="7"/>
                    <a:pt x="3840" y="9"/>
                  </a:cubicBezTo>
                </a:path>
              </a:pathLst>
            </a:custGeom>
            <a:noFill/>
            <a:ln w="76200" cap="flat" cmpd="sng">
              <a:solidFill>
                <a:srgbClr val="F4D966"/>
              </a:solidFill>
              <a:prstDash val="solid"/>
              <a:round/>
              <a:headEnd type="none" w="sm" len="sm"/>
              <a:tailEnd type="none" w="sm" len="sm"/>
            </a:ln>
            <a:effectLst>
              <a:outerShdw dist="12700" algn="ctr" rotWithShape="0">
                <a:schemeClr val="bg2"/>
              </a:outerShdw>
            </a:effectLst>
            <a:extLst>
              <a:ext uri="{909E8E84-426E-40dd-AFC4-6F175D3DCCD1}">
                <a14:hiddenFill xmlns:a14="http://schemas.microsoft.com/office/drawing/2010/main" xmlns="">
                  <a:solidFill>
                    <a:srgbClr val="FFFFFF"/>
                  </a:solid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grpSp>
        <p:nvGrpSpPr>
          <p:cNvPr id="3018759" name="Group 7"/>
          <p:cNvGrpSpPr>
            <a:grpSpLocks/>
          </p:cNvGrpSpPr>
          <p:nvPr/>
        </p:nvGrpSpPr>
        <p:grpSpPr bwMode="auto">
          <a:xfrm>
            <a:off x="846138" y="1752600"/>
            <a:ext cx="6794500" cy="4176713"/>
            <a:chOff x="533" y="1104"/>
            <a:chExt cx="4280" cy="2631"/>
          </a:xfrm>
        </p:grpSpPr>
        <p:grpSp>
          <p:nvGrpSpPr>
            <p:cNvPr id="3018760" name="Group 8"/>
            <p:cNvGrpSpPr>
              <a:grpSpLocks/>
            </p:cNvGrpSpPr>
            <p:nvPr/>
          </p:nvGrpSpPr>
          <p:grpSpPr bwMode="auto">
            <a:xfrm>
              <a:off x="533" y="1104"/>
              <a:ext cx="4280" cy="2631"/>
              <a:chOff x="613" y="1104"/>
              <a:chExt cx="4280" cy="2631"/>
            </a:xfrm>
          </p:grpSpPr>
          <p:grpSp>
            <p:nvGrpSpPr>
              <p:cNvPr id="3018761" name="Group 9"/>
              <p:cNvGrpSpPr>
                <a:grpSpLocks/>
              </p:cNvGrpSpPr>
              <p:nvPr/>
            </p:nvGrpSpPr>
            <p:grpSpPr bwMode="auto">
              <a:xfrm>
                <a:off x="613" y="1730"/>
                <a:ext cx="2466" cy="2005"/>
                <a:chOff x="613" y="1730"/>
                <a:chExt cx="2466" cy="2005"/>
              </a:xfrm>
            </p:grpSpPr>
            <p:sp>
              <p:nvSpPr>
                <p:cNvPr id="3018762" name="Text Box 10"/>
                <p:cNvSpPr txBox="1">
                  <a:spLocks noChangeArrowheads="1"/>
                </p:cNvSpPr>
                <p:nvPr/>
              </p:nvSpPr>
              <p:spPr bwMode="auto">
                <a:xfrm>
                  <a:off x="2651" y="3504"/>
                  <a:ext cx="428" cy="23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FFFF66"/>
                      </a:solidFill>
                      <a:miter lim="800000"/>
                      <a:headEnd type="none" w="sm" len="sm"/>
                      <a:tailEnd type="none" w="sm" len="sm"/>
                    </a14:hiddenLine>
                  </a:ext>
                </a:extLst>
              </p:spPr>
              <p:txBody>
                <a:bodyPr wrap="none" anchor="ctr">
                  <a:spAutoFit/>
                </a:bodyPr>
                <a:lstStyle/>
                <a:p>
                  <a:pPr algn="ctr" fontAlgn="base">
                    <a:spcBef>
                      <a:spcPct val="50000"/>
                    </a:spcBef>
                    <a:spcAft>
                      <a:spcPct val="0"/>
                    </a:spcAft>
                  </a:pPr>
                  <a:r>
                    <a:rPr lang="en-US" altLang="en-US" b="1" smtClean="0">
                      <a:solidFill>
                        <a:srgbClr val="F4D966"/>
                      </a:solidFill>
                    </a:rPr>
                    <a:t>Year</a:t>
                  </a:r>
                </a:p>
              </p:txBody>
            </p:sp>
            <p:sp>
              <p:nvSpPr>
                <p:cNvPr id="3018763" name="Text Box 11"/>
                <p:cNvSpPr txBox="1">
                  <a:spLocks noChangeArrowheads="1"/>
                </p:cNvSpPr>
                <p:nvPr/>
              </p:nvSpPr>
              <p:spPr bwMode="auto">
                <a:xfrm rot="-5400000">
                  <a:off x="279" y="2064"/>
                  <a:ext cx="900" cy="23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wrap="none" anchor="ctr">
                  <a:spAutoFit/>
                </a:bodyPr>
                <a:lstStyle/>
                <a:p>
                  <a:pPr algn="ctr" fontAlgn="base">
                    <a:spcBef>
                      <a:spcPct val="50000"/>
                    </a:spcBef>
                    <a:spcAft>
                      <a:spcPct val="0"/>
                    </a:spcAft>
                  </a:pPr>
                  <a:r>
                    <a:rPr lang="en-US" altLang="en-US" b="1" smtClean="0">
                      <a:solidFill>
                        <a:srgbClr val="F4D966"/>
                      </a:solidFill>
                    </a:rPr>
                    <a:t>Age (years)</a:t>
                  </a:r>
                </a:p>
              </p:txBody>
            </p:sp>
          </p:grpSp>
          <p:grpSp>
            <p:nvGrpSpPr>
              <p:cNvPr id="3018764" name="Group 12"/>
              <p:cNvGrpSpPr>
                <a:grpSpLocks/>
              </p:cNvGrpSpPr>
              <p:nvPr/>
            </p:nvGrpSpPr>
            <p:grpSpPr bwMode="auto">
              <a:xfrm>
                <a:off x="797" y="1104"/>
                <a:ext cx="4096" cy="2420"/>
                <a:chOff x="797" y="1104"/>
                <a:chExt cx="4096" cy="2420"/>
              </a:xfrm>
            </p:grpSpPr>
            <p:grpSp>
              <p:nvGrpSpPr>
                <p:cNvPr id="3018765" name="Group 13"/>
                <p:cNvGrpSpPr>
                  <a:grpSpLocks/>
                </p:cNvGrpSpPr>
                <p:nvPr/>
              </p:nvGrpSpPr>
              <p:grpSpPr bwMode="auto">
                <a:xfrm>
                  <a:off x="797" y="1104"/>
                  <a:ext cx="299" cy="2228"/>
                  <a:chOff x="797" y="1104"/>
                  <a:chExt cx="299" cy="2228"/>
                </a:xfrm>
              </p:grpSpPr>
              <p:sp>
                <p:nvSpPr>
                  <p:cNvPr id="3018766" name="Text Box 14"/>
                  <p:cNvSpPr txBox="1">
                    <a:spLocks noChangeArrowheads="1"/>
                  </p:cNvSpPr>
                  <p:nvPr/>
                </p:nvSpPr>
                <p:spPr bwMode="auto">
                  <a:xfrm>
                    <a:off x="797" y="1104"/>
                    <a:ext cx="299"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anchor="ctr">
                    <a:spAutoFit/>
                  </a:bodyPr>
                  <a:lstStyle/>
                  <a:p>
                    <a:pPr algn="r" fontAlgn="base">
                      <a:spcBef>
                        <a:spcPct val="50000"/>
                      </a:spcBef>
                      <a:spcAft>
                        <a:spcPct val="0"/>
                      </a:spcAft>
                    </a:pPr>
                    <a:r>
                      <a:rPr lang="en-US" altLang="en-US" sz="1600" b="1" smtClean="0">
                        <a:solidFill>
                          <a:srgbClr val="FFFFFF"/>
                        </a:solidFill>
                      </a:rPr>
                      <a:t>80</a:t>
                    </a:r>
                  </a:p>
                </p:txBody>
              </p:sp>
              <p:sp>
                <p:nvSpPr>
                  <p:cNvPr id="3018767" name="Text Box 15"/>
                  <p:cNvSpPr txBox="1">
                    <a:spLocks noChangeArrowheads="1"/>
                  </p:cNvSpPr>
                  <p:nvPr/>
                </p:nvSpPr>
                <p:spPr bwMode="auto">
                  <a:xfrm>
                    <a:off x="797" y="1584"/>
                    <a:ext cx="299"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anchor="ctr">
                    <a:spAutoFit/>
                  </a:bodyPr>
                  <a:lstStyle/>
                  <a:p>
                    <a:pPr algn="r" fontAlgn="base">
                      <a:spcBef>
                        <a:spcPct val="50000"/>
                      </a:spcBef>
                      <a:spcAft>
                        <a:spcPct val="0"/>
                      </a:spcAft>
                    </a:pPr>
                    <a:r>
                      <a:rPr lang="en-US" altLang="en-US" sz="1600" b="1" smtClean="0">
                        <a:solidFill>
                          <a:srgbClr val="FFFFFF"/>
                        </a:solidFill>
                      </a:rPr>
                      <a:t>60</a:t>
                    </a:r>
                  </a:p>
                </p:txBody>
              </p:sp>
              <p:sp>
                <p:nvSpPr>
                  <p:cNvPr id="3018768" name="Text Box 16"/>
                  <p:cNvSpPr txBox="1">
                    <a:spLocks noChangeArrowheads="1"/>
                  </p:cNvSpPr>
                  <p:nvPr/>
                </p:nvSpPr>
                <p:spPr bwMode="auto">
                  <a:xfrm>
                    <a:off x="797" y="2112"/>
                    <a:ext cx="299"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anchor="ctr">
                    <a:spAutoFit/>
                  </a:bodyPr>
                  <a:lstStyle/>
                  <a:p>
                    <a:pPr algn="r" fontAlgn="base">
                      <a:spcBef>
                        <a:spcPct val="50000"/>
                      </a:spcBef>
                      <a:spcAft>
                        <a:spcPct val="0"/>
                      </a:spcAft>
                    </a:pPr>
                    <a:r>
                      <a:rPr lang="en-US" altLang="en-US" sz="1600" b="1" smtClean="0">
                        <a:solidFill>
                          <a:srgbClr val="FFFFFF"/>
                        </a:solidFill>
                      </a:rPr>
                      <a:t>40</a:t>
                    </a:r>
                  </a:p>
                </p:txBody>
              </p:sp>
              <p:sp>
                <p:nvSpPr>
                  <p:cNvPr id="3018769" name="Text Box 17"/>
                  <p:cNvSpPr txBox="1">
                    <a:spLocks noChangeArrowheads="1"/>
                  </p:cNvSpPr>
                  <p:nvPr/>
                </p:nvSpPr>
                <p:spPr bwMode="auto">
                  <a:xfrm>
                    <a:off x="797" y="2640"/>
                    <a:ext cx="299"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anchor="ctr">
                    <a:spAutoFit/>
                  </a:bodyPr>
                  <a:lstStyle/>
                  <a:p>
                    <a:pPr algn="r" fontAlgn="base">
                      <a:spcBef>
                        <a:spcPct val="50000"/>
                      </a:spcBef>
                      <a:spcAft>
                        <a:spcPct val="0"/>
                      </a:spcAft>
                    </a:pPr>
                    <a:r>
                      <a:rPr lang="en-US" altLang="en-US" sz="1600" b="1" smtClean="0">
                        <a:solidFill>
                          <a:srgbClr val="FFFFFF"/>
                        </a:solidFill>
                      </a:rPr>
                      <a:t>20</a:t>
                    </a:r>
                  </a:p>
                </p:txBody>
              </p:sp>
              <p:sp>
                <p:nvSpPr>
                  <p:cNvPr id="3018770" name="Text Box 18"/>
                  <p:cNvSpPr txBox="1">
                    <a:spLocks noChangeArrowheads="1"/>
                  </p:cNvSpPr>
                  <p:nvPr/>
                </p:nvSpPr>
                <p:spPr bwMode="auto">
                  <a:xfrm>
                    <a:off x="797" y="3120"/>
                    <a:ext cx="299"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anchor="ctr">
                    <a:spAutoFit/>
                  </a:bodyPr>
                  <a:lstStyle/>
                  <a:p>
                    <a:pPr algn="r" fontAlgn="base">
                      <a:spcBef>
                        <a:spcPct val="50000"/>
                      </a:spcBef>
                      <a:spcAft>
                        <a:spcPct val="0"/>
                      </a:spcAft>
                    </a:pPr>
                    <a:r>
                      <a:rPr lang="en-US" altLang="en-US" sz="1600" b="1" smtClean="0">
                        <a:solidFill>
                          <a:srgbClr val="FFFFFF"/>
                        </a:solidFill>
                      </a:rPr>
                      <a:t>0</a:t>
                    </a:r>
                  </a:p>
                </p:txBody>
              </p:sp>
            </p:grpSp>
            <p:sp>
              <p:nvSpPr>
                <p:cNvPr id="3018771" name="Text Box 19"/>
                <p:cNvSpPr txBox="1">
                  <a:spLocks noChangeArrowheads="1"/>
                </p:cNvSpPr>
                <p:nvPr/>
              </p:nvSpPr>
              <p:spPr bwMode="auto">
                <a:xfrm>
                  <a:off x="1053" y="3312"/>
                  <a:ext cx="3840"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anchor="ctr">
                  <a:spAutoFit/>
                </a:bodyPr>
                <a:lstStyle/>
                <a:p>
                  <a:pPr fontAlgn="base">
                    <a:spcBef>
                      <a:spcPct val="50000"/>
                    </a:spcBef>
                    <a:spcAft>
                      <a:spcPct val="0"/>
                    </a:spcAft>
                  </a:pPr>
                  <a:r>
                    <a:rPr lang="en-US" altLang="en-US" sz="1600" b="1" smtClean="0">
                      <a:solidFill>
                        <a:srgbClr val="FFFFFF"/>
                      </a:solidFill>
                    </a:rPr>
                    <a:t>1850                      1900     	               1950	               2000</a:t>
                  </a:r>
                </a:p>
              </p:txBody>
            </p:sp>
            <p:grpSp>
              <p:nvGrpSpPr>
                <p:cNvPr id="3018772" name="Group 20"/>
                <p:cNvGrpSpPr>
                  <a:grpSpLocks/>
                </p:cNvGrpSpPr>
                <p:nvPr/>
              </p:nvGrpSpPr>
              <p:grpSpPr bwMode="auto">
                <a:xfrm>
                  <a:off x="1095" y="1200"/>
                  <a:ext cx="3585" cy="2126"/>
                  <a:chOff x="1095" y="1200"/>
                  <a:chExt cx="3585" cy="2126"/>
                </a:xfrm>
              </p:grpSpPr>
              <p:grpSp>
                <p:nvGrpSpPr>
                  <p:cNvPr id="3018773" name="Group 21"/>
                  <p:cNvGrpSpPr>
                    <a:grpSpLocks/>
                  </p:cNvGrpSpPr>
                  <p:nvPr/>
                </p:nvGrpSpPr>
                <p:grpSpPr bwMode="auto">
                  <a:xfrm>
                    <a:off x="2333" y="3216"/>
                    <a:ext cx="2347" cy="96"/>
                    <a:chOff x="2333" y="3216"/>
                    <a:chExt cx="2347" cy="96"/>
                  </a:xfrm>
                </p:grpSpPr>
                <p:sp>
                  <p:nvSpPr>
                    <p:cNvPr id="3018774" name="Line 22"/>
                    <p:cNvSpPr>
                      <a:spLocks noChangeShapeType="1"/>
                    </p:cNvSpPr>
                    <p:nvPr/>
                  </p:nvSpPr>
                  <p:spPr bwMode="auto">
                    <a:xfrm>
                      <a:off x="3485" y="3216"/>
                      <a:ext cx="0" cy="96"/>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18775" name="Line 23"/>
                    <p:cNvSpPr>
                      <a:spLocks noChangeShapeType="1"/>
                    </p:cNvSpPr>
                    <p:nvPr/>
                  </p:nvSpPr>
                  <p:spPr bwMode="auto">
                    <a:xfrm>
                      <a:off x="4680" y="3216"/>
                      <a:ext cx="0" cy="96"/>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18776" name="Line 24"/>
                    <p:cNvSpPr>
                      <a:spLocks noChangeShapeType="1"/>
                    </p:cNvSpPr>
                    <p:nvPr/>
                  </p:nvSpPr>
                  <p:spPr bwMode="auto">
                    <a:xfrm>
                      <a:off x="2333" y="3216"/>
                      <a:ext cx="0" cy="96"/>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grpSp>
                <p:nvGrpSpPr>
                  <p:cNvPr id="3018777" name="Group 25"/>
                  <p:cNvGrpSpPr>
                    <a:grpSpLocks/>
                  </p:cNvGrpSpPr>
                  <p:nvPr/>
                </p:nvGrpSpPr>
                <p:grpSpPr bwMode="auto">
                  <a:xfrm>
                    <a:off x="1096" y="1200"/>
                    <a:ext cx="85" cy="1536"/>
                    <a:chOff x="1096" y="1200"/>
                    <a:chExt cx="85" cy="1536"/>
                  </a:xfrm>
                </p:grpSpPr>
                <p:sp>
                  <p:nvSpPr>
                    <p:cNvPr id="3018778" name="Line 26"/>
                    <p:cNvSpPr>
                      <a:spLocks noChangeShapeType="1"/>
                    </p:cNvSpPr>
                    <p:nvPr/>
                  </p:nvSpPr>
                  <p:spPr bwMode="auto">
                    <a:xfrm>
                      <a:off x="1096" y="1200"/>
                      <a:ext cx="85" cy="0"/>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18779" name="Line 27"/>
                    <p:cNvSpPr>
                      <a:spLocks noChangeShapeType="1"/>
                    </p:cNvSpPr>
                    <p:nvPr/>
                  </p:nvSpPr>
                  <p:spPr bwMode="auto">
                    <a:xfrm>
                      <a:off x="1096" y="1680"/>
                      <a:ext cx="85" cy="0"/>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18780" name="Line 28"/>
                    <p:cNvSpPr>
                      <a:spLocks noChangeShapeType="1"/>
                    </p:cNvSpPr>
                    <p:nvPr/>
                  </p:nvSpPr>
                  <p:spPr bwMode="auto">
                    <a:xfrm>
                      <a:off x="1096" y="2208"/>
                      <a:ext cx="85" cy="0"/>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18781" name="Line 29"/>
                    <p:cNvSpPr>
                      <a:spLocks noChangeShapeType="1"/>
                    </p:cNvSpPr>
                    <p:nvPr/>
                  </p:nvSpPr>
                  <p:spPr bwMode="auto">
                    <a:xfrm>
                      <a:off x="1096" y="2736"/>
                      <a:ext cx="85" cy="0"/>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grpSp>
                <p:nvGrpSpPr>
                  <p:cNvPr id="3018782" name="Group 30"/>
                  <p:cNvGrpSpPr>
                    <a:grpSpLocks/>
                  </p:cNvGrpSpPr>
                  <p:nvPr/>
                </p:nvGrpSpPr>
                <p:grpSpPr bwMode="auto">
                  <a:xfrm>
                    <a:off x="1095" y="1205"/>
                    <a:ext cx="3585" cy="2121"/>
                    <a:chOff x="1194" y="1205"/>
                    <a:chExt cx="3585" cy="2121"/>
                  </a:xfrm>
                </p:grpSpPr>
                <p:sp>
                  <p:nvSpPr>
                    <p:cNvPr id="3018783" name="Line 31"/>
                    <p:cNvSpPr>
                      <a:spLocks noChangeShapeType="1"/>
                    </p:cNvSpPr>
                    <p:nvPr/>
                  </p:nvSpPr>
                  <p:spPr bwMode="auto">
                    <a:xfrm>
                      <a:off x="1280" y="1205"/>
                      <a:ext cx="0" cy="2121"/>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18784" name="Line 32"/>
                    <p:cNvSpPr>
                      <a:spLocks noChangeShapeType="1"/>
                    </p:cNvSpPr>
                    <p:nvPr/>
                  </p:nvSpPr>
                  <p:spPr bwMode="auto">
                    <a:xfrm>
                      <a:off x="1194" y="3216"/>
                      <a:ext cx="3585" cy="0"/>
                    </a:xfrm>
                    <a:prstGeom prst="line">
                      <a:avLst/>
                    </a:prstGeom>
                    <a:noFill/>
                    <a:ln w="12699">
                      <a:solidFill>
                        <a:schemeClr val="tx1"/>
                      </a:solidFill>
                      <a:round/>
                      <a:headEnd type="none" w="sm" len="sm"/>
                      <a:tailEnd type="none" w="sm" len="sm"/>
                    </a:ln>
                    <a:effectLst>
                      <a:outerShdw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grpSp>
          </p:grpSp>
        </p:grpSp>
        <p:sp>
          <p:nvSpPr>
            <p:cNvPr id="3018785" name="Line 33"/>
            <p:cNvSpPr>
              <a:spLocks noChangeShapeType="1"/>
            </p:cNvSpPr>
            <p:nvPr/>
          </p:nvSpPr>
          <p:spPr bwMode="auto">
            <a:xfrm flipV="1">
              <a:off x="1110" y="1863"/>
              <a:ext cx="3488" cy="162"/>
            </a:xfrm>
            <a:prstGeom prst="line">
              <a:avLst/>
            </a:prstGeom>
            <a:noFill/>
            <a:ln w="76200">
              <a:solidFill>
                <a:schemeClr val="tx1"/>
              </a:solidFill>
              <a:prstDash val="dash"/>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spTree>
    <p:extLst>
      <p:ext uri="{BB962C8B-B14F-4D97-AF65-F5344CB8AC3E}">
        <p14:creationId xmlns:p14="http://schemas.microsoft.com/office/powerpoint/2010/main" val="35491278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18759"/>
                                        </p:tgtEl>
                                        <p:attrNameLst>
                                          <p:attrName>style.visibility</p:attrName>
                                        </p:attrNameLst>
                                      </p:cBhvr>
                                      <p:to>
                                        <p:strVal val="visible"/>
                                      </p:to>
                                    </p:set>
                                    <p:animEffect transition="in" filter="wipe(left)">
                                      <p:cBhvr>
                                        <p:cTn id="7" dur="500"/>
                                        <p:tgtEl>
                                          <p:spTgt spid="30187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018756"/>
                                        </p:tgtEl>
                                        <p:attrNameLst>
                                          <p:attrName>style.visibility</p:attrName>
                                        </p:attrNameLst>
                                      </p:cBhvr>
                                      <p:to>
                                        <p:strVal val="visible"/>
                                      </p:to>
                                    </p:set>
                                    <p:animEffect transition="in" filter="wipe(down)">
                                      <p:cBhvr>
                                        <p:cTn id="12" dur="500"/>
                                        <p:tgtEl>
                                          <p:spTgt spid="3018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5682" name="Rectangle 2"/>
          <p:cNvSpPr>
            <a:spLocks noChangeArrowheads="1"/>
          </p:cNvSpPr>
          <p:nvPr/>
        </p:nvSpPr>
        <p:spPr bwMode="auto">
          <a:xfrm>
            <a:off x="458788" y="6016625"/>
            <a:ext cx="5553075" cy="51752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2075" tIns="46038" rIns="92075" bIns="46038" anchor="b">
            <a:spAutoFit/>
          </a:bodyPr>
          <a:lstStyle/>
          <a:p>
            <a:pPr fontAlgn="base">
              <a:spcBef>
                <a:spcPct val="0"/>
              </a:spcBef>
              <a:spcAft>
                <a:spcPct val="0"/>
              </a:spcAft>
            </a:pPr>
            <a:r>
              <a:rPr lang="en-US" altLang="en-US" sz="1400" b="1" baseline="30000" dirty="0" smtClean="0">
                <a:solidFill>
                  <a:srgbClr val="FFFFFF"/>
                </a:solidFill>
              </a:rPr>
              <a:t>1</a:t>
            </a:r>
            <a:r>
              <a:rPr lang="en-US" altLang="en-US" sz="1400" b="1" dirty="0" smtClean="0">
                <a:solidFill>
                  <a:srgbClr val="FFFFFF"/>
                </a:solidFill>
              </a:rPr>
              <a:t>North American Menopause Society.</a:t>
            </a:r>
          </a:p>
          <a:p>
            <a:pPr fontAlgn="base">
              <a:spcBef>
                <a:spcPct val="0"/>
              </a:spcBef>
              <a:spcAft>
                <a:spcPct val="0"/>
              </a:spcAft>
            </a:pPr>
            <a:r>
              <a:rPr lang="en-US" altLang="en-US" sz="1400" b="1" baseline="30000" dirty="0" smtClean="0">
                <a:solidFill>
                  <a:srgbClr val="FFFFFF"/>
                </a:solidFill>
              </a:rPr>
              <a:t>2</a:t>
            </a:r>
            <a:r>
              <a:rPr lang="en-US" altLang="en-US" sz="1400" b="1" dirty="0" smtClean="0">
                <a:solidFill>
                  <a:srgbClr val="FFFFFF"/>
                </a:solidFill>
              </a:rPr>
              <a:t>US Bureau of the Census.</a:t>
            </a:r>
          </a:p>
        </p:txBody>
      </p:sp>
      <p:sp>
        <p:nvSpPr>
          <p:cNvPr id="3015683" name="Rectangle 3"/>
          <p:cNvSpPr>
            <a:spLocks noGrp="1" noChangeArrowheads="1"/>
          </p:cNvSpPr>
          <p:nvPr>
            <p:ph type="title"/>
          </p:nvPr>
        </p:nvSpPr>
        <p:spPr/>
        <p:txBody>
          <a:bodyPr/>
          <a:lstStyle/>
          <a:p>
            <a:r>
              <a:rPr lang="en-US" altLang="en-US"/>
              <a:t>Menopause Demographics</a:t>
            </a:r>
          </a:p>
        </p:txBody>
      </p:sp>
      <p:sp>
        <p:nvSpPr>
          <p:cNvPr id="3015684" name="Rectangle 4"/>
          <p:cNvSpPr>
            <a:spLocks noGrp="1" noChangeArrowheads="1"/>
          </p:cNvSpPr>
          <p:nvPr>
            <p:ph type="body" sz="half" idx="4294967295"/>
          </p:nvPr>
        </p:nvSpPr>
        <p:spPr>
          <a:xfrm>
            <a:off x="663575" y="1450975"/>
            <a:ext cx="8480425" cy="476250"/>
          </a:xfrm>
        </p:spPr>
        <p:txBody>
          <a:bodyPr/>
          <a:lstStyle/>
          <a:p>
            <a:pPr>
              <a:lnSpc>
                <a:spcPct val="90000"/>
              </a:lnSpc>
            </a:pPr>
            <a:r>
              <a:rPr lang="en-US" altLang="en-US" sz="2200" b="0">
                <a:solidFill>
                  <a:srgbClr val="F4D966"/>
                </a:solidFill>
              </a:rPr>
              <a:t>Approximately 4900 US women enter menopause each day.</a:t>
            </a:r>
            <a:r>
              <a:rPr lang="en-US" altLang="en-US" sz="2200" b="0" baseline="30000">
                <a:solidFill>
                  <a:srgbClr val="F4D966"/>
                </a:solidFill>
              </a:rPr>
              <a:t>1</a:t>
            </a:r>
          </a:p>
        </p:txBody>
      </p:sp>
      <p:graphicFrame>
        <p:nvGraphicFramePr>
          <p:cNvPr id="3015685" name="Object 5"/>
          <p:cNvGraphicFramePr>
            <a:graphicFrameLocks/>
          </p:cNvGraphicFramePr>
          <p:nvPr>
            <p:extLst>
              <p:ext uri="{D42A27DB-BD31-4B8C-83A1-F6EECF244321}">
                <p14:modId xmlns:p14="http://schemas.microsoft.com/office/powerpoint/2010/main" val="3887415961"/>
              </p:ext>
            </p:extLst>
          </p:nvPr>
        </p:nvGraphicFramePr>
        <p:xfrm>
          <a:off x="1023938" y="2097088"/>
          <a:ext cx="7494587" cy="4052887"/>
        </p:xfrm>
        <a:graphic>
          <a:graphicData uri="http://schemas.openxmlformats.org/presentationml/2006/ole">
            <mc:AlternateContent xmlns:mc="http://schemas.openxmlformats.org/markup-compatibility/2006">
              <mc:Choice xmlns:v="urn:schemas-microsoft-com:vml" Requires="v">
                <p:oleObj spid="_x0000_s1056" name="Chart" r:id="rId4" imgW="7543800" imgH="4076700" progId="MSGraph.Chart.8">
                  <p:embed followColorScheme="full"/>
                </p:oleObj>
              </mc:Choice>
              <mc:Fallback>
                <p:oleObj name="Chart" r:id="rId4" imgW="7543800" imgH="4076700" progId="MSGraph.Chart.8">
                  <p:embed followColorScheme="full"/>
                  <p:pic>
                    <p:nvPicPr>
                      <p:cNvPr id="0" name=""/>
                      <p:cNvPicPr>
                        <a:picLocks noChangeArrowheads="1"/>
                      </p:cNvPicPr>
                      <p:nvPr/>
                    </p:nvPicPr>
                    <p:blipFill>
                      <a:blip r:embed="rId5"/>
                      <a:srcRect/>
                      <a:stretch>
                        <a:fillRect/>
                      </a:stretch>
                    </p:blipFill>
                    <p:spPr bwMode="invGray">
                      <a:xfrm>
                        <a:off x="1023938" y="2097088"/>
                        <a:ext cx="7494587" cy="40528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3015686" name="Rectangle 6"/>
          <p:cNvSpPr>
            <a:spLocks noChangeArrowheads="1"/>
          </p:cNvSpPr>
          <p:nvPr/>
        </p:nvSpPr>
        <p:spPr bwMode="black">
          <a:xfrm rot="-5400000">
            <a:off x="-688181" y="3390106"/>
            <a:ext cx="3317875" cy="36671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2075" tIns="46038" rIns="92075" bIns="46038">
            <a:spAutoFit/>
          </a:bodyPr>
          <a:lstStyle/>
          <a:p>
            <a:pPr algn="ctr" fontAlgn="base">
              <a:spcBef>
                <a:spcPct val="50000"/>
              </a:spcBef>
              <a:spcAft>
                <a:spcPct val="0"/>
              </a:spcAft>
            </a:pPr>
            <a:r>
              <a:rPr lang="en-US" altLang="en-US" b="1" smtClean="0">
                <a:solidFill>
                  <a:srgbClr val="F4D966"/>
                </a:solidFill>
              </a:rPr>
              <a:t>Number of US Women </a:t>
            </a:r>
            <a:r>
              <a:rPr lang="en-US" altLang="en-US" b="1" baseline="30000" smtClean="0">
                <a:solidFill>
                  <a:srgbClr val="F4D966"/>
                </a:solidFill>
              </a:rPr>
              <a:t>2</a:t>
            </a:r>
            <a:endParaRPr lang="en-US" altLang="en-US" b="1" i="1" baseline="30000" smtClean="0">
              <a:solidFill>
                <a:srgbClr val="F4D966"/>
              </a:solidFill>
            </a:endParaRPr>
          </a:p>
        </p:txBody>
      </p:sp>
      <p:sp>
        <p:nvSpPr>
          <p:cNvPr id="3015687" name="Text Box 7"/>
          <p:cNvSpPr txBox="1">
            <a:spLocks noChangeArrowheads="1"/>
          </p:cNvSpPr>
          <p:nvPr/>
        </p:nvSpPr>
        <p:spPr bwMode="blackWhite">
          <a:xfrm>
            <a:off x="465932" y="5680075"/>
            <a:ext cx="1376362" cy="33655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Lst>
        </p:spPr>
        <p:txBody>
          <a:bodyPr>
            <a:spAutoFit/>
          </a:bodyPr>
          <a:lstStyle/>
          <a:p>
            <a:pPr fontAlgn="base">
              <a:spcBef>
                <a:spcPct val="50000"/>
              </a:spcBef>
              <a:spcAft>
                <a:spcPct val="0"/>
              </a:spcAft>
            </a:pPr>
            <a:r>
              <a:rPr lang="en-US" altLang="en-US" sz="1600" b="1" dirty="0" smtClean="0">
                <a:solidFill>
                  <a:srgbClr val="FFFFFF"/>
                </a:solidFill>
              </a:rPr>
              <a:t>*Estimate.</a:t>
            </a:r>
          </a:p>
        </p:txBody>
      </p:sp>
    </p:spTree>
    <p:extLst>
      <p:ext uri="{BB962C8B-B14F-4D97-AF65-F5344CB8AC3E}">
        <p14:creationId xmlns:p14="http://schemas.microsoft.com/office/powerpoint/2010/main" val="13763902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15684">
                                            <p:txEl>
                                              <p:pRg st="0" end="0"/>
                                            </p:txEl>
                                          </p:spTgt>
                                        </p:tgtEl>
                                        <p:attrNameLst>
                                          <p:attrName>style.visibility</p:attrName>
                                        </p:attrNameLst>
                                      </p:cBhvr>
                                      <p:to>
                                        <p:strVal val="visible"/>
                                      </p:to>
                                    </p:set>
                                    <p:animEffect transition="in" filter="wipe(up)">
                                      <p:cBhvr>
                                        <p:cTn id="7" dur="500"/>
                                        <p:tgtEl>
                                          <p:spTgt spid="3015684">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15686"/>
                                        </p:tgtEl>
                                        <p:attrNameLst>
                                          <p:attrName>style.visibility</p:attrName>
                                        </p:attrNameLst>
                                      </p:cBhvr>
                                      <p:to>
                                        <p:strVal val="visible"/>
                                      </p:to>
                                    </p:set>
                                    <p:animEffect transition="in" filter="dissolve">
                                      <p:cBhvr>
                                        <p:cTn id="11" dur="500"/>
                                        <p:tgtEl>
                                          <p:spTgt spid="3015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5684" grpId="0" build="p" autoUpdateAnimBg="0" advAuto="0"/>
      <p:bldP spid="301568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2" name="AutoShape 6"/>
          <p:cNvSpPr>
            <a:spLocks noChangeArrowheads="1"/>
          </p:cNvSpPr>
          <p:nvPr/>
        </p:nvSpPr>
        <p:spPr bwMode="auto">
          <a:xfrm>
            <a:off x="1600200" y="1219200"/>
            <a:ext cx="4267200" cy="4191000"/>
          </a:xfrm>
          <a:prstGeom prst="roundRect">
            <a:avLst>
              <a:gd name="adj" fmla="val 16667"/>
            </a:avLst>
          </a:prstGeom>
          <a:gradFill rotWithShape="1">
            <a:gsLst>
              <a:gs pos="0">
                <a:schemeClr val="bg1">
                  <a:gamma/>
                  <a:shade val="46275"/>
                  <a:invGamma/>
                </a:schemeClr>
              </a:gs>
              <a:gs pos="100000">
                <a:schemeClr val="bg1"/>
              </a:gs>
            </a:gsLst>
            <a:lin ang="5400000" scaled="1"/>
          </a:gradFill>
          <a:ln w="9525">
            <a:noFill/>
            <a:round/>
            <a:headEnd/>
            <a:tailEnd/>
          </a:ln>
          <a:effectLst/>
        </p:spPr>
        <p:txBody>
          <a:bodyPr wrap="none" anchor="ctr"/>
          <a:lstStyle/>
          <a:p>
            <a:pPr eaLnBrk="0" fontAlgn="base" hangingPunct="0">
              <a:spcBef>
                <a:spcPct val="0"/>
              </a:spcBef>
              <a:spcAft>
                <a:spcPct val="0"/>
              </a:spcAft>
              <a:defRPr/>
            </a:pPr>
            <a:endParaRPr lang="en-US" sz="2800">
              <a:solidFill>
                <a:srgbClr val="FFFFFF"/>
              </a:solidFill>
              <a:latin typeface="Univers Condensed" pitchFamily="34" charset="0"/>
              <a:ea typeface="ＭＳ Ｐゴシック" charset="-128"/>
              <a:cs typeface="ＭＳ Ｐゴシック" charset="-128"/>
            </a:endParaRPr>
          </a:p>
        </p:txBody>
      </p:sp>
      <p:graphicFrame>
        <p:nvGraphicFramePr>
          <p:cNvPr id="10243" name="Object 2"/>
          <p:cNvGraphicFramePr>
            <a:graphicFrameLocks noGrp="1" noChangeAspect="1"/>
          </p:cNvGraphicFramePr>
          <p:nvPr>
            <p:ph idx="4294967295"/>
            <p:extLst>
              <p:ext uri="{D42A27DB-BD31-4B8C-83A1-F6EECF244321}">
                <p14:modId xmlns:p14="http://schemas.microsoft.com/office/powerpoint/2010/main" val="79335592"/>
              </p:ext>
            </p:extLst>
          </p:nvPr>
        </p:nvGraphicFramePr>
        <p:xfrm>
          <a:off x="0" y="1371600"/>
          <a:ext cx="8640763" cy="4727575"/>
        </p:xfrm>
        <a:graphic>
          <a:graphicData uri="http://schemas.openxmlformats.org/presentationml/2006/ole">
            <mc:AlternateContent xmlns:mc="http://schemas.openxmlformats.org/markup-compatibility/2006">
              <mc:Choice xmlns:v="urn:schemas-microsoft-com:vml" Requires="v">
                <p:oleObj spid="_x0000_s2080" name="Chart" r:id="rId4" imgW="8077200" imgH="4419600" progId="MSGraph.Chart.8">
                  <p:embed followColorScheme="full"/>
                </p:oleObj>
              </mc:Choice>
              <mc:Fallback>
                <p:oleObj name="Chart" r:id="rId4" imgW="8077200" imgH="4419600" progId="MSGraph.Chart.8">
                  <p:embed followColorScheme="full"/>
                  <p:pic>
                    <p:nvPicPr>
                      <p:cNvPr id="0" name=""/>
                      <p:cNvPicPr>
                        <a:picLocks noChangeAspect="1" noChangeArrowheads="1"/>
                      </p:cNvPicPr>
                      <p:nvPr/>
                    </p:nvPicPr>
                    <p:blipFill>
                      <a:blip r:embed="rId5"/>
                      <a:srcRect/>
                      <a:stretch>
                        <a:fillRect/>
                      </a:stretch>
                    </p:blipFill>
                    <p:spPr bwMode="auto">
                      <a:xfrm>
                        <a:off x="0" y="1371600"/>
                        <a:ext cx="8640763" cy="47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54978" name="Rectangle 2"/>
          <p:cNvSpPr>
            <a:spLocks noGrp="1" noChangeArrowheads="1"/>
          </p:cNvSpPr>
          <p:nvPr>
            <p:ph type="title" idx="4294967295"/>
          </p:nvPr>
        </p:nvSpPr>
        <p:spPr>
          <a:xfrm>
            <a:off x="0" y="655638"/>
            <a:ext cx="8229600" cy="476250"/>
          </a:xfrm>
        </p:spPr>
        <p:txBody>
          <a:bodyPr lIns="0" tIns="0" rIns="0" bIns="0" anchor="b">
            <a:normAutofit fontScale="90000"/>
          </a:bodyPr>
          <a:lstStyle/>
          <a:p>
            <a:pPr eaLnBrk="1" hangingPunct="1">
              <a:defRPr/>
            </a:pPr>
            <a:r>
              <a:rPr lang="en-US" smtClean="0"/>
              <a:t>Ethnicity in the United States</a:t>
            </a:r>
          </a:p>
        </p:txBody>
      </p:sp>
      <p:sp>
        <p:nvSpPr>
          <p:cNvPr id="10245" name="Text Box 4"/>
          <p:cNvSpPr txBox="1">
            <a:spLocks noChangeArrowheads="1"/>
          </p:cNvSpPr>
          <p:nvPr/>
        </p:nvSpPr>
        <p:spPr bwMode="auto">
          <a:xfrm>
            <a:off x="762000" y="6172200"/>
            <a:ext cx="6553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eaLnBrk="0" fontAlgn="base" hangingPunct="0">
              <a:spcBef>
                <a:spcPct val="0"/>
              </a:spcBef>
              <a:spcAft>
                <a:spcPct val="0"/>
              </a:spcAft>
            </a:pPr>
            <a:r>
              <a:rPr lang="en-US" sz="1200" dirty="0" smtClean="0">
                <a:solidFill>
                  <a:srgbClr val="FFFFFF"/>
                </a:solidFill>
                <a:latin typeface="Verdana" pitchFamily="34" charset="0"/>
              </a:rPr>
              <a:t>US Census Bureau. </a:t>
            </a:r>
            <a:r>
              <a:rPr lang="en-US" sz="1200" i="1" dirty="0" smtClean="0">
                <a:solidFill>
                  <a:srgbClr val="FFFFFF"/>
                </a:solidFill>
                <a:latin typeface="Verdana" pitchFamily="34" charset="0"/>
              </a:rPr>
              <a:t>Population Projections</a:t>
            </a:r>
            <a:r>
              <a:rPr lang="en-US" sz="1200" dirty="0" smtClean="0">
                <a:solidFill>
                  <a:srgbClr val="FFFFFF"/>
                </a:solidFill>
                <a:latin typeface="Verdana" pitchFamily="34" charset="0"/>
              </a:rPr>
              <a:t>. Available at: http://www.census.gov/population/www/projections/popproj.html.</a:t>
            </a:r>
          </a:p>
        </p:txBody>
      </p:sp>
    </p:spTree>
    <p:extLst>
      <p:ext uri="{BB962C8B-B14F-4D97-AF65-F5344CB8AC3E}">
        <p14:creationId xmlns:p14="http://schemas.microsoft.com/office/powerpoint/2010/main" val="65065099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SRM_0511_Cover%20CC%20G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3185245765"/>
              </p:ext>
            </p:extLst>
          </p:nvPr>
        </p:nvGraphicFramePr>
        <p:xfrm>
          <a:off x="4876800" y="381000"/>
          <a:ext cx="4572000" cy="6077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148" name="Rectangle 3"/>
          <p:cNvSpPr>
            <a:spLocks noChangeArrowheads="1"/>
          </p:cNvSpPr>
          <p:nvPr/>
        </p:nvSpPr>
        <p:spPr bwMode="auto">
          <a:xfrm>
            <a:off x="228600" y="4980869"/>
            <a:ext cx="42672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b="1" dirty="0" smtClean="0">
                <a:solidFill>
                  <a:srgbClr val="FFFFFF"/>
                </a:solidFill>
                <a:ea typeface="MS PGothic" pitchFamily="34" charset="-128"/>
              </a:rPr>
              <a:t>May Issue 2011 Features </a:t>
            </a:r>
          </a:p>
          <a:p>
            <a:pPr eaLnBrk="0" fontAlgn="base" hangingPunct="0">
              <a:spcBef>
                <a:spcPct val="0"/>
              </a:spcBef>
              <a:spcAft>
                <a:spcPct val="0"/>
              </a:spcAft>
            </a:pPr>
            <a:r>
              <a:rPr lang="en-US" b="1" dirty="0" smtClean="0">
                <a:solidFill>
                  <a:srgbClr val="FFFFFF"/>
                </a:solidFill>
                <a:ea typeface="MS PGothic" pitchFamily="34" charset="-128"/>
              </a:rPr>
              <a:t>Providing culturally competent care for menopausal women  </a:t>
            </a:r>
          </a:p>
          <a:p>
            <a:pPr eaLnBrk="0" fontAlgn="base" hangingPunct="0">
              <a:spcBef>
                <a:spcPct val="0"/>
              </a:spcBef>
              <a:spcAft>
                <a:spcPct val="0"/>
              </a:spcAft>
            </a:pPr>
            <a:r>
              <a:rPr lang="en-US" b="1" i="1" dirty="0" smtClean="0">
                <a:solidFill>
                  <a:srgbClr val="FFFFFF"/>
                </a:solidFill>
                <a:ea typeface="MS PGothic" pitchFamily="34" charset="-128"/>
              </a:rPr>
              <a:t>Gloria Richard-Davis, MD, FACOG</a:t>
            </a:r>
          </a:p>
          <a:p>
            <a:pPr eaLnBrk="0" fontAlgn="base" hangingPunct="0">
              <a:spcBef>
                <a:spcPct val="0"/>
              </a:spcBef>
              <a:spcAft>
                <a:spcPct val="0"/>
              </a:spcAft>
            </a:pPr>
            <a:endParaRPr lang="en-US" b="1" i="1" dirty="0" smtClean="0">
              <a:solidFill>
                <a:srgbClr val="FFFFFF"/>
              </a:solidFill>
              <a:ea typeface="MS PGothic" pitchFamily="34" charset="-128"/>
            </a:endParaRPr>
          </a:p>
        </p:txBody>
      </p:sp>
    </p:spTree>
    <p:extLst>
      <p:ext uri="{BB962C8B-B14F-4D97-AF65-F5344CB8AC3E}">
        <p14:creationId xmlns:p14="http://schemas.microsoft.com/office/powerpoint/2010/main" val="1866843431"/>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12763" y="225425"/>
            <a:ext cx="8205787"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fontAlgn="base">
              <a:spcBef>
                <a:spcPct val="0"/>
              </a:spcBef>
              <a:spcAft>
                <a:spcPct val="0"/>
              </a:spcAft>
            </a:pPr>
            <a:r>
              <a:rPr lang="en-US" sz="4400" smtClean="0">
                <a:solidFill>
                  <a:srgbClr val="FFFFCC"/>
                </a:solidFill>
                <a:ea typeface="MS PGothic" pitchFamily="34" charset="-128"/>
                <a:cs typeface="Times New Roman" pitchFamily="18" charset="0"/>
              </a:rPr>
              <a:t>Life expectancy in years for U.S. Women by race/ethnicity, 2007</a:t>
            </a:r>
          </a:p>
          <a:p>
            <a:pPr eaLnBrk="0" fontAlgn="base" hangingPunct="0">
              <a:spcBef>
                <a:spcPct val="0"/>
              </a:spcBef>
              <a:spcAft>
                <a:spcPct val="0"/>
              </a:spcAft>
            </a:pPr>
            <a:endParaRPr lang="en-US" sz="4000" b="1" smtClean="0">
              <a:solidFill>
                <a:srgbClr val="FFFFCC"/>
              </a:solidFill>
              <a:ea typeface="MS PGothic" pitchFamily="34" charset="-128"/>
              <a:cs typeface="Arial" pitchFamily="34" charset="0"/>
            </a:endParaRPr>
          </a:p>
        </p:txBody>
      </p:sp>
      <p:graphicFrame>
        <p:nvGraphicFramePr>
          <p:cNvPr id="50179" name="Group 3"/>
          <p:cNvGraphicFramePr>
            <a:graphicFrameLocks noGrp="1"/>
          </p:cNvGraphicFramePr>
          <p:nvPr>
            <p:extLst>
              <p:ext uri="{D42A27DB-BD31-4B8C-83A1-F6EECF244321}">
                <p14:modId xmlns:p14="http://schemas.microsoft.com/office/powerpoint/2010/main" val="1890903734"/>
              </p:ext>
            </p:extLst>
          </p:nvPr>
        </p:nvGraphicFramePr>
        <p:xfrm>
          <a:off x="674688" y="1905000"/>
          <a:ext cx="7696200" cy="3617914"/>
        </p:xfrm>
        <a:graphic>
          <a:graphicData uri="http://schemas.openxmlformats.org/drawingml/2006/table">
            <a:tbl>
              <a:tblPr/>
              <a:tblGrid>
                <a:gridCol w="3995737"/>
                <a:gridCol w="3700463"/>
              </a:tblGrid>
              <a:tr h="531813">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Race/ethnicity</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Years</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r>
              <a:tr h="53181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Black, non-Hispanic</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76.9</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Hispanic*</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82.2</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Asian/Pacific Islander </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85.0</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849">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American Indian, Eskimo, Aleut</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80.2</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White, non-Hispanic</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80.8</a:t>
                      </a:r>
                      <a:endParaRPr kumimoji="0" lang="en-US" sz="3600" b="0" i="0" u="none" strike="noStrike" cap="none" normalizeH="0" baseline="0" dirty="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90" name="Rectangle 26"/>
          <p:cNvSpPr>
            <a:spLocks noChangeArrowheads="1"/>
          </p:cNvSpPr>
          <p:nvPr/>
        </p:nvSpPr>
        <p:spPr bwMode="auto">
          <a:xfrm>
            <a:off x="457200" y="5776913"/>
            <a:ext cx="67818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fontAlgn="base">
              <a:spcBef>
                <a:spcPct val="0"/>
              </a:spcBef>
              <a:spcAft>
                <a:spcPct val="0"/>
              </a:spcAft>
            </a:pPr>
            <a:r>
              <a:rPr lang="en-US" sz="900" smtClean="0">
                <a:solidFill>
                  <a:srgbClr val="FFFFFF"/>
                </a:solidFill>
                <a:latin typeface="Arial" pitchFamily="34" charset="0"/>
                <a:ea typeface="MS PGothic" pitchFamily="34" charset="-128"/>
                <a:cs typeface="Times New Roman" pitchFamily="18" charset="0"/>
              </a:rPr>
              <a:t>*Persons of Hispanic origin may be of any race.</a:t>
            </a:r>
            <a:endParaRPr lang="en-US" sz="1100" smtClean="0">
              <a:solidFill>
                <a:srgbClr val="FFFFFF"/>
              </a:solidFill>
              <a:latin typeface="Arial" pitchFamily="34" charset="0"/>
              <a:ea typeface="MS PGothic" pitchFamily="34" charset="-128"/>
              <a:cs typeface="Arial" pitchFamily="34" charset="0"/>
            </a:endParaRPr>
          </a:p>
          <a:p>
            <a:pPr eaLnBrk="0" fontAlgn="base" hangingPunct="0">
              <a:spcBef>
                <a:spcPct val="0"/>
              </a:spcBef>
              <a:spcAft>
                <a:spcPct val="0"/>
              </a:spcAft>
            </a:pPr>
            <a:r>
              <a:rPr lang="en-US" sz="900" smtClean="0">
                <a:solidFill>
                  <a:srgbClr val="FFFFFF"/>
                </a:solidFill>
                <a:latin typeface="Arial" pitchFamily="34" charset="0"/>
                <a:ea typeface="MS PGothic" pitchFamily="34" charset="-128"/>
                <a:cs typeface="Times New Roman" pitchFamily="18" charset="0"/>
              </a:rPr>
              <a:t>Source: Day, Jennifer Cheeseman. Population projections of the United States by age, sex, race, and Hispanic origin: 1995 to 2050, U.S. Bureau of the Census, Current Population Reports, P25-1130, U.S. Government Printing Office, Washington, DC, 1996. </a:t>
            </a:r>
            <a:r>
              <a:rPr lang="en-US" sz="900" smtClean="0">
                <a:solidFill>
                  <a:srgbClr val="FFFFFF"/>
                </a:solidFill>
                <a:latin typeface="Arial" pitchFamily="34" charset="0"/>
                <a:ea typeface="MS PGothic" pitchFamily="34" charset="-128"/>
                <a:cs typeface="Times New Roman" pitchFamily="18" charset="0"/>
                <a:hlinkClick r:id="rId3"/>
              </a:rPr>
              <a:t>http://www.cdc.gov/nchs/data/hus/hus10.pdf#022</a:t>
            </a:r>
            <a:r>
              <a:rPr lang="en-US" sz="900" smtClean="0">
                <a:solidFill>
                  <a:srgbClr val="FFFFFF"/>
                </a:solidFill>
                <a:latin typeface="Arial" pitchFamily="34" charset="0"/>
                <a:ea typeface="MS PGothic" pitchFamily="34" charset="-128"/>
                <a:cs typeface="Times New Roman" pitchFamily="18" charset="0"/>
              </a:rPr>
              <a:t> Health U.S. 2010</a:t>
            </a:r>
            <a:endParaRPr lang="en-US" smtClean="0">
              <a:solidFill>
                <a:srgbClr val="FFFFFF"/>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327185307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2761268"/>
          </a:xfrm>
        </p:spPr>
        <p:txBody>
          <a:bodyPr/>
          <a:lstStyle/>
          <a:p>
            <a:r>
              <a:rPr lang="en-US" u="sng" dirty="0" smtClean="0">
                <a:solidFill>
                  <a:schemeClr val="bg1"/>
                </a:solidFill>
              </a:rPr>
              <a:t>4 Themes</a:t>
            </a:r>
          </a:p>
          <a:p>
            <a:r>
              <a:rPr lang="en-US" dirty="0" err="1" smtClean="0"/>
              <a:t>Cambio</a:t>
            </a:r>
            <a:r>
              <a:rPr lang="en-US" dirty="0" smtClean="0"/>
              <a:t> de </a:t>
            </a:r>
            <a:r>
              <a:rPr lang="en-US" dirty="0" err="1" smtClean="0"/>
              <a:t>vida</a:t>
            </a:r>
            <a:r>
              <a:rPr lang="en-US" dirty="0" smtClean="0"/>
              <a:t> (change of life)</a:t>
            </a:r>
          </a:p>
          <a:p>
            <a:r>
              <a:rPr lang="en-US" dirty="0" smtClean="0"/>
              <a:t>Being silent about menopause</a:t>
            </a:r>
          </a:p>
          <a:p>
            <a:r>
              <a:rPr lang="en-US" dirty="0" smtClean="0"/>
              <a:t>Trying to be optimistic</a:t>
            </a:r>
          </a:p>
          <a:p>
            <a:r>
              <a:rPr lang="en-US" dirty="0" smtClean="0"/>
              <a:t>Getting support</a:t>
            </a:r>
            <a:endParaRPr lang="en-US" dirty="0"/>
          </a:p>
        </p:txBody>
      </p:sp>
      <p:sp>
        <p:nvSpPr>
          <p:cNvPr id="3" name="Title 2"/>
          <p:cNvSpPr>
            <a:spLocks noGrp="1"/>
          </p:cNvSpPr>
          <p:nvPr>
            <p:ph type="title"/>
          </p:nvPr>
        </p:nvSpPr>
        <p:spPr/>
        <p:txBody>
          <a:bodyPr/>
          <a:lstStyle/>
          <a:p>
            <a:r>
              <a:rPr lang="en-US" smtClean="0"/>
              <a:t>Menopause Experience </a:t>
            </a:r>
            <a:r>
              <a:rPr lang="en-US" dirty="0" smtClean="0"/>
              <a:t>in Hispanic Women </a:t>
            </a:r>
            <a:endParaRPr lang="en-US" dirty="0"/>
          </a:p>
        </p:txBody>
      </p:sp>
      <p:sp>
        <p:nvSpPr>
          <p:cNvPr id="4" name="TextBox 3"/>
          <p:cNvSpPr txBox="1"/>
          <p:nvPr/>
        </p:nvSpPr>
        <p:spPr>
          <a:xfrm>
            <a:off x="457200" y="6328833"/>
            <a:ext cx="4555717" cy="369332"/>
          </a:xfrm>
          <a:prstGeom prst="rect">
            <a:avLst/>
          </a:prstGeom>
          <a:noFill/>
        </p:spPr>
        <p:txBody>
          <a:bodyPr wrap="none" rtlCol="0">
            <a:spAutoFit/>
          </a:bodyPr>
          <a:lstStyle/>
          <a:p>
            <a:r>
              <a:rPr lang="en-US" dirty="0" err="1" smtClean="0"/>
              <a:t>Eun</a:t>
            </a:r>
            <a:r>
              <a:rPr lang="en-US" dirty="0" smtClean="0"/>
              <a:t>-Ok 2009, Health care Women </a:t>
            </a:r>
            <a:r>
              <a:rPr lang="en-US" dirty="0" err="1" smtClean="0"/>
              <a:t>Internat</a:t>
            </a:r>
            <a:endParaRPr lang="en-US" dirty="0"/>
          </a:p>
        </p:txBody>
      </p:sp>
    </p:spTree>
    <p:extLst>
      <p:ext uri="{BB962C8B-B14F-4D97-AF65-F5344CB8AC3E}">
        <p14:creationId xmlns:p14="http://schemas.microsoft.com/office/powerpoint/2010/main" val="401507284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88" y="304800"/>
            <a:ext cx="8505825" cy="1172758"/>
          </a:xfrm>
        </p:spPr>
        <p:txBody>
          <a:bodyPr/>
          <a:lstStyle/>
          <a:p>
            <a:r>
              <a:rPr lang="en-US" dirty="0" smtClean="0"/>
              <a:t>Menopause Management- Getting Clinical Care Back on Track</a:t>
            </a:r>
            <a:endParaRPr lang="en-US" dirty="0"/>
          </a:p>
        </p:txBody>
      </p:sp>
      <p:sp>
        <p:nvSpPr>
          <p:cNvPr id="3" name="Content Placeholder 2"/>
          <p:cNvSpPr>
            <a:spLocks noGrp="1"/>
          </p:cNvSpPr>
          <p:nvPr>
            <p:ph idx="1"/>
          </p:nvPr>
        </p:nvSpPr>
        <p:spPr>
          <a:xfrm>
            <a:off x="290513" y="1904884"/>
            <a:ext cx="8534400" cy="3493777"/>
          </a:xfrm>
        </p:spPr>
        <p:txBody>
          <a:bodyPr/>
          <a:lstStyle/>
          <a:p>
            <a:pPr marL="457200" indent="-457200">
              <a:buFont typeface="Courier New"/>
              <a:buChar char="o"/>
            </a:pPr>
            <a:r>
              <a:rPr lang="en-US" dirty="0" smtClean="0"/>
              <a:t>HT declined 80% post WHI</a:t>
            </a:r>
          </a:p>
          <a:p>
            <a:pPr marL="457200" indent="-457200">
              <a:buFont typeface="Courier New"/>
              <a:buChar char="o"/>
            </a:pPr>
            <a:r>
              <a:rPr lang="en-US" dirty="0" smtClean="0"/>
              <a:t>35% menopausal women are using compounding hormones</a:t>
            </a:r>
          </a:p>
          <a:p>
            <a:pPr marL="457200" indent="-457200">
              <a:buFont typeface="Courier New"/>
              <a:buChar char="o"/>
            </a:pPr>
            <a:r>
              <a:rPr lang="en-US" dirty="0" smtClean="0"/>
              <a:t>ACOG, Endocrine Society, NAMS support use of HT in symptomatic recently menopausal women</a:t>
            </a:r>
          </a:p>
          <a:p>
            <a:pPr marL="457200" indent="-457200">
              <a:buFont typeface="Courier New"/>
              <a:buChar char="o"/>
            </a:pPr>
            <a:endParaRPr lang="en-US" dirty="0"/>
          </a:p>
        </p:txBody>
      </p:sp>
      <p:sp>
        <p:nvSpPr>
          <p:cNvPr id="4" name="TextBox 3"/>
          <p:cNvSpPr txBox="1"/>
          <p:nvPr/>
        </p:nvSpPr>
        <p:spPr>
          <a:xfrm>
            <a:off x="629086" y="5840132"/>
            <a:ext cx="6582263" cy="923330"/>
          </a:xfrm>
          <a:prstGeom prst="rect">
            <a:avLst/>
          </a:prstGeom>
          <a:noFill/>
        </p:spPr>
        <p:txBody>
          <a:bodyPr wrap="none" rtlCol="0">
            <a:spAutoFit/>
          </a:bodyPr>
          <a:lstStyle/>
          <a:p>
            <a:pPr lvl="0"/>
            <a:r>
              <a:rPr lang="en-US" dirty="0"/>
              <a:t>JoAnn E. Manson, M.D., </a:t>
            </a:r>
            <a:r>
              <a:rPr lang="en-US" dirty="0" err="1"/>
              <a:t>Dr.P.H</a:t>
            </a:r>
            <a:r>
              <a:rPr lang="en-US" dirty="0"/>
              <a:t>., and Andrew M. </a:t>
            </a:r>
            <a:r>
              <a:rPr lang="en-US" dirty="0" err="1"/>
              <a:t>Kaunitz</a:t>
            </a:r>
            <a:r>
              <a:rPr lang="en-US" dirty="0"/>
              <a:t>, M.D.</a:t>
            </a:r>
          </a:p>
          <a:p>
            <a:pPr lvl="0"/>
            <a:r>
              <a:rPr lang="en-US" dirty="0"/>
              <a:t>N ENGL J MED 374;9 NEJM.ORG March 3, 2016</a:t>
            </a:r>
          </a:p>
          <a:p>
            <a:endParaRPr lang="en-US" dirty="0"/>
          </a:p>
        </p:txBody>
      </p:sp>
    </p:spTree>
    <p:extLst>
      <p:ext uri="{BB962C8B-B14F-4D97-AF65-F5344CB8AC3E}">
        <p14:creationId xmlns:p14="http://schemas.microsoft.com/office/powerpoint/2010/main" val="109393357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88" y="304800"/>
            <a:ext cx="8505825" cy="1172758"/>
          </a:xfrm>
        </p:spPr>
        <p:txBody>
          <a:bodyPr/>
          <a:lstStyle/>
          <a:p>
            <a:r>
              <a:rPr lang="en-US" dirty="0" smtClean="0"/>
              <a:t>Menopause Management- Getting Clinical Care Back on Track</a:t>
            </a:r>
            <a:endParaRPr lang="en-US" dirty="0"/>
          </a:p>
        </p:txBody>
      </p:sp>
      <p:sp>
        <p:nvSpPr>
          <p:cNvPr id="3" name="Content Placeholder 2"/>
          <p:cNvSpPr>
            <a:spLocks noGrp="1"/>
          </p:cNvSpPr>
          <p:nvPr>
            <p:ph idx="1"/>
          </p:nvPr>
        </p:nvSpPr>
        <p:spPr>
          <a:xfrm>
            <a:off x="207426" y="1910539"/>
            <a:ext cx="8534400" cy="3487621"/>
          </a:xfrm>
        </p:spPr>
        <p:txBody>
          <a:bodyPr/>
          <a:lstStyle/>
          <a:p>
            <a:pPr marL="457200" indent="-457200">
              <a:buFont typeface="Courier New"/>
              <a:buChar char="o"/>
            </a:pPr>
            <a:r>
              <a:rPr lang="en-US" sz="2400" dirty="0" smtClean="0"/>
              <a:t>2009 100 IM residents surveyed</a:t>
            </a:r>
          </a:p>
          <a:p>
            <a:pPr marL="1143000" lvl="1" indent="-457200">
              <a:buFont typeface="Courier New"/>
              <a:buChar char="o"/>
            </a:pPr>
            <a:r>
              <a:rPr lang="en-US" sz="2400" dirty="0" smtClean="0"/>
              <a:t>75%  considered menopause care important</a:t>
            </a:r>
          </a:p>
          <a:p>
            <a:pPr marL="1143000" lvl="1" indent="-457200">
              <a:buFont typeface="Courier New"/>
              <a:buChar char="o"/>
            </a:pPr>
            <a:r>
              <a:rPr lang="en-US" sz="2400" dirty="0" smtClean="0"/>
              <a:t>50% reported low confidence in managing symptoms</a:t>
            </a:r>
          </a:p>
          <a:p>
            <a:pPr marL="1143000" lvl="1" indent="-457200">
              <a:buFont typeface="Courier New"/>
              <a:buChar char="o"/>
            </a:pPr>
            <a:r>
              <a:rPr lang="en-US" sz="2400" dirty="0" smtClean="0"/>
              <a:t>33% had no clinical experience managing menopause women in previous 6 months</a:t>
            </a:r>
          </a:p>
          <a:p>
            <a:pPr marL="457200" indent="-457200">
              <a:buFont typeface="Courier New"/>
              <a:buChar char="o"/>
            </a:pPr>
            <a:r>
              <a:rPr lang="en-US" sz="2400" dirty="0" smtClean="0"/>
              <a:t>Primary Care and </a:t>
            </a:r>
            <a:r>
              <a:rPr lang="en-US" sz="2400" dirty="0" err="1" smtClean="0"/>
              <a:t>ObGyn</a:t>
            </a:r>
            <a:r>
              <a:rPr lang="en-US" sz="2400" dirty="0" smtClean="0"/>
              <a:t> residency are often inadequate in menopause management</a:t>
            </a:r>
            <a:endParaRPr lang="en-US" sz="2400" dirty="0"/>
          </a:p>
        </p:txBody>
      </p:sp>
      <p:sp>
        <p:nvSpPr>
          <p:cNvPr id="4" name="TextBox 3"/>
          <p:cNvSpPr txBox="1"/>
          <p:nvPr/>
        </p:nvSpPr>
        <p:spPr>
          <a:xfrm>
            <a:off x="629086" y="5840132"/>
            <a:ext cx="6582263" cy="923330"/>
          </a:xfrm>
          <a:prstGeom prst="rect">
            <a:avLst/>
          </a:prstGeom>
          <a:noFill/>
        </p:spPr>
        <p:txBody>
          <a:bodyPr wrap="none" rtlCol="0">
            <a:spAutoFit/>
          </a:bodyPr>
          <a:lstStyle/>
          <a:p>
            <a:pPr lvl="0"/>
            <a:r>
              <a:rPr lang="en-US" dirty="0"/>
              <a:t>JoAnn E. Manson, M.D., </a:t>
            </a:r>
            <a:r>
              <a:rPr lang="en-US" dirty="0" err="1"/>
              <a:t>Dr.P.H</a:t>
            </a:r>
            <a:r>
              <a:rPr lang="en-US" dirty="0"/>
              <a:t>., and Andrew M. </a:t>
            </a:r>
            <a:r>
              <a:rPr lang="en-US" dirty="0" err="1"/>
              <a:t>Kaunitz</a:t>
            </a:r>
            <a:r>
              <a:rPr lang="en-US" dirty="0"/>
              <a:t>, M.D.</a:t>
            </a:r>
          </a:p>
          <a:p>
            <a:pPr lvl="0"/>
            <a:r>
              <a:rPr lang="en-US" dirty="0"/>
              <a:t>N ENGL J MED 374;9 NEJM.ORG March 3, 2016</a:t>
            </a:r>
          </a:p>
          <a:p>
            <a:endParaRPr lang="en-US" dirty="0"/>
          </a:p>
        </p:txBody>
      </p:sp>
    </p:spTree>
    <p:extLst>
      <p:ext uri="{BB962C8B-B14F-4D97-AF65-F5344CB8AC3E}">
        <p14:creationId xmlns:p14="http://schemas.microsoft.com/office/powerpoint/2010/main" val="251827464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Serum hormone levels at </a:t>
            </a:r>
            <a:r>
              <a:rPr lang="en-US" dirty="0" smtClean="0"/>
              <a:t>menopause</a:t>
            </a:r>
            <a:endParaRPr lang="en-US" dirty="0"/>
          </a:p>
        </p:txBody>
      </p:sp>
      <p:grpSp>
        <p:nvGrpSpPr>
          <p:cNvPr id="11" name="Group 10"/>
          <p:cNvGrpSpPr/>
          <p:nvPr/>
        </p:nvGrpSpPr>
        <p:grpSpPr>
          <a:xfrm>
            <a:off x="457200" y="1600200"/>
            <a:ext cx="3303133" cy="461665"/>
            <a:chOff x="1183790" y="2101108"/>
            <a:chExt cx="3303133" cy="461665"/>
          </a:xfrm>
        </p:grpSpPr>
        <p:sp>
          <p:nvSpPr>
            <p:cNvPr id="9" name="Down Arrow 8"/>
            <p:cNvSpPr/>
            <p:nvPr/>
          </p:nvSpPr>
          <p:spPr>
            <a:xfrm>
              <a:off x="1183790" y="2225655"/>
              <a:ext cx="227351" cy="337118"/>
            </a:xfrm>
            <a:prstGeom prst="downArrow">
              <a:avLst/>
            </a:prstGeom>
            <a:solidFill>
              <a:schemeClr val="accent5">
                <a:lumMod val="75000"/>
              </a:schemeClr>
            </a:solidFill>
            <a:ln>
              <a:noFill/>
            </a:ln>
            <a:effectLst/>
            <a:scene3d>
              <a:camera prst="orthographicFront"/>
              <a:lightRig rig="twoPt" dir="r">
                <a:rot lat="0" lon="0" rev="60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TextBox 9"/>
            <p:cNvSpPr txBox="1"/>
            <p:nvPr/>
          </p:nvSpPr>
          <p:spPr>
            <a:xfrm>
              <a:off x="1411141" y="2101108"/>
              <a:ext cx="3075782" cy="461665"/>
            </a:xfrm>
            <a:prstGeom prst="rect">
              <a:avLst/>
            </a:prstGeom>
            <a:noFill/>
          </p:spPr>
          <p:txBody>
            <a:bodyPr wrap="none" rtlCol="0">
              <a:spAutoFit/>
            </a:bodyPr>
            <a:lstStyle/>
            <a:p>
              <a:pPr defTabSz="457200"/>
              <a:r>
                <a:rPr lang="en-US" sz="2400" dirty="0"/>
                <a:t>Circulating </a:t>
              </a:r>
              <a:r>
                <a:rPr lang="en-US" sz="2400" dirty="0" smtClean="0"/>
                <a:t>estrogens</a:t>
              </a:r>
              <a:endParaRPr lang="en-US" sz="2400" dirty="0"/>
            </a:p>
          </p:txBody>
        </p:sp>
      </p:grpSp>
      <p:grpSp>
        <p:nvGrpSpPr>
          <p:cNvPr id="12" name="Group 11"/>
          <p:cNvGrpSpPr/>
          <p:nvPr/>
        </p:nvGrpSpPr>
        <p:grpSpPr>
          <a:xfrm>
            <a:off x="457200" y="2330347"/>
            <a:ext cx="4484346" cy="461665"/>
            <a:chOff x="1183790" y="2101108"/>
            <a:chExt cx="4484346" cy="461665"/>
          </a:xfrm>
        </p:grpSpPr>
        <p:sp>
          <p:nvSpPr>
            <p:cNvPr id="13" name="Down Arrow 12"/>
            <p:cNvSpPr/>
            <p:nvPr/>
          </p:nvSpPr>
          <p:spPr>
            <a:xfrm>
              <a:off x="1183790" y="2225655"/>
              <a:ext cx="227351" cy="337118"/>
            </a:xfrm>
            <a:prstGeom prst="downArrow">
              <a:avLst/>
            </a:prstGeom>
            <a:solidFill>
              <a:schemeClr val="accent5">
                <a:lumMod val="75000"/>
              </a:schemeClr>
            </a:solidFill>
            <a:ln>
              <a:noFill/>
            </a:ln>
            <a:effectLst/>
            <a:scene3d>
              <a:camera prst="orthographicFront"/>
              <a:lightRig rig="twoPt" dir="r">
                <a:rot lat="0" lon="0" rev="60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TextBox 13"/>
            <p:cNvSpPr txBox="1"/>
            <p:nvPr/>
          </p:nvSpPr>
          <p:spPr>
            <a:xfrm>
              <a:off x="1411141" y="2101108"/>
              <a:ext cx="4256995" cy="461665"/>
            </a:xfrm>
            <a:prstGeom prst="rect">
              <a:avLst/>
            </a:prstGeom>
            <a:noFill/>
          </p:spPr>
          <p:txBody>
            <a:bodyPr wrap="none" rtlCol="0">
              <a:spAutoFit/>
            </a:bodyPr>
            <a:lstStyle/>
            <a:p>
              <a:pPr defTabSz="457200"/>
              <a:r>
                <a:rPr lang="en-US" sz="2400" dirty="0"/>
                <a:t>Ratio of estrogen to androgen</a:t>
              </a:r>
            </a:p>
          </p:txBody>
        </p:sp>
      </p:grpSp>
      <p:grpSp>
        <p:nvGrpSpPr>
          <p:cNvPr id="15" name="Group 14"/>
          <p:cNvGrpSpPr/>
          <p:nvPr/>
        </p:nvGrpSpPr>
        <p:grpSpPr>
          <a:xfrm>
            <a:off x="457200" y="3060494"/>
            <a:ext cx="5818545" cy="461665"/>
            <a:chOff x="1183790" y="2101108"/>
            <a:chExt cx="5818545" cy="461665"/>
          </a:xfrm>
        </p:grpSpPr>
        <p:sp>
          <p:nvSpPr>
            <p:cNvPr id="16" name="Down Arrow 15"/>
            <p:cNvSpPr/>
            <p:nvPr/>
          </p:nvSpPr>
          <p:spPr>
            <a:xfrm>
              <a:off x="1183790" y="2225655"/>
              <a:ext cx="227351" cy="337118"/>
            </a:xfrm>
            <a:prstGeom prst="downArrow">
              <a:avLst/>
            </a:prstGeom>
            <a:solidFill>
              <a:schemeClr val="accent5">
                <a:lumMod val="75000"/>
              </a:schemeClr>
            </a:solidFill>
            <a:ln>
              <a:noFill/>
            </a:ln>
            <a:effectLst/>
            <a:scene3d>
              <a:camera prst="orthographicFront"/>
              <a:lightRig rig="twoPt" dir="r">
                <a:rot lat="0" lon="0" rev="60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7" name="TextBox 16"/>
            <p:cNvSpPr txBox="1"/>
            <p:nvPr/>
          </p:nvSpPr>
          <p:spPr>
            <a:xfrm>
              <a:off x="1411141" y="2101108"/>
              <a:ext cx="5591194" cy="461665"/>
            </a:xfrm>
            <a:prstGeom prst="rect">
              <a:avLst/>
            </a:prstGeom>
            <a:noFill/>
          </p:spPr>
          <p:txBody>
            <a:bodyPr wrap="none" rtlCol="0">
              <a:spAutoFit/>
            </a:bodyPr>
            <a:lstStyle/>
            <a:p>
              <a:pPr defTabSz="457200"/>
              <a:r>
                <a:rPr lang="en-US" sz="2400" dirty="0"/>
                <a:t>Sex hormone-binding globulin secretion</a:t>
              </a:r>
            </a:p>
          </p:txBody>
        </p:sp>
      </p:grpSp>
      <p:grpSp>
        <p:nvGrpSpPr>
          <p:cNvPr id="21" name="Group 20"/>
          <p:cNvGrpSpPr/>
          <p:nvPr/>
        </p:nvGrpSpPr>
        <p:grpSpPr>
          <a:xfrm>
            <a:off x="457200" y="3790641"/>
            <a:ext cx="6558218" cy="461665"/>
            <a:chOff x="1183790" y="4427791"/>
            <a:chExt cx="6558218" cy="461665"/>
          </a:xfrm>
        </p:grpSpPr>
        <p:sp>
          <p:nvSpPr>
            <p:cNvPr id="19" name="Up Arrow 18"/>
            <p:cNvSpPr/>
            <p:nvPr/>
          </p:nvSpPr>
          <p:spPr>
            <a:xfrm>
              <a:off x="1183790" y="4490064"/>
              <a:ext cx="228600" cy="337118"/>
            </a:xfrm>
            <a:prstGeom prst="up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0" name="TextBox 19"/>
            <p:cNvSpPr txBox="1"/>
            <p:nvPr/>
          </p:nvSpPr>
          <p:spPr>
            <a:xfrm>
              <a:off x="1412390" y="4427791"/>
              <a:ext cx="6329618" cy="461665"/>
            </a:xfrm>
            <a:prstGeom prst="rect">
              <a:avLst/>
            </a:prstGeom>
            <a:noFill/>
          </p:spPr>
          <p:txBody>
            <a:bodyPr wrap="none" rtlCol="0">
              <a:spAutoFit/>
            </a:bodyPr>
            <a:lstStyle/>
            <a:p>
              <a:pPr defTabSz="457200"/>
              <a:r>
                <a:rPr lang="en-US" sz="2400" dirty="0"/>
                <a:t>Peripheral aromatization of DHEA to </a:t>
              </a:r>
              <a:r>
                <a:rPr lang="en-US" sz="2400" dirty="0" err="1"/>
                <a:t>estrone</a:t>
              </a:r>
              <a:r>
                <a:rPr lang="en-US" sz="2400" dirty="0"/>
                <a:t> </a:t>
              </a:r>
            </a:p>
          </p:txBody>
        </p:sp>
      </p:grpSp>
      <p:grpSp>
        <p:nvGrpSpPr>
          <p:cNvPr id="26" name="Group 25"/>
          <p:cNvGrpSpPr/>
          <p:nvPr/>
        </p:nvGrpSpPr>
        <p:grpSpPr>
          <a:xfrm>
            <a:off x="457200" y="4520788"/>
            <a:ext cx="6688143" cy="463323"/>
            <a:chOff x="1121073" y="5143009"/>
            <a:chExt cx="6688143" cy="463323"/>
          </a:xfrm>
        </p:grpSpPr>
        <p:grpSp>
          <p:nvGrpSpPr>
            <p:cNvPr id="24" name="Group 23"/>
            <p:cNvGrpSpPr/>
            <p:nvPr/>
          </p:nvGrpSpPr>
          <p:grpSpPr>
            <a:xfrm>
              <a:off x="1121073" y="5143009"/>
              <a:ext cx="338328" cy="457200"/>
              <a:chOff x="1121073" y="5143009"/>
              <a:chExt cx="338328" cy="457200"/>
            </a:xfrm>
          </p:grpSpPr>
          <p:sp>
            <p:nvSpPr>
              <p:cNvPr id="22" name="Right Arrow 21"/>
              <p:cNvSpPr/>
              <p:nvPr/>
            </p:nvSpPr>
            <p:spPr>
              <a:xfrm>
                <a:off x="1121073" y="5143009"/>
                <a:ext cx="338328" cy="228600"/>
              </a:xfrm>
              <a:prstGeom prst="righ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3" name="Left Arrow 22"/>
              <p:cNvSpPr/>
              <p:nvPr/>
            </p:nvSpPr>
            <p:spPr>
              <a:xfrm>
                <a:off x="1121073" y="5371609"/>
                <a:ext cx="338328" cy="228600"/>
              </a:xfrm>
              <a:prstGeom prst="lef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25" name="TextBox 24"/>
            <p:cNvSpPr txBox="1"/>
            <p:nvPr/>
          </p:nvSpPr>
          <p:spPr>
            <a:xfrm>
              <a:off x="1459401" y="5144667"/>
              <a:ext cx="6349815" cy="461665"/>
            </a:xfrm>
            <a:prstGeom prst="rect">
              <a:avLst/>
            </a:prstGeom>
            <a:noFill/>
          </p:spPr>
          <p:txBody>
            <a:bodyPr wrap="none" rtlCol="0">
              <a:spAutoFit/>
            </a:bodyPr>
            <a:lstStyle/>
            <a:p>
              <a:pPr defTabSz="457200"/>
              <a:r>
                <a:rPr lang="en-US" sz="2400" dirty="0"/>
                <a:t>Reversal of </a:t>
              </a:r>
              <a:r>
                <a:rPr lang="en-US" sz="2400" dirty="0" smtClean="0"/>
                <a:t>estradiol (E</a:t>
              </a:r>
              <a:r>
                <a:rPr lang="en-US" sz="2400" baseline="-25000" dirty="0" smtClean="0"/>
                <a:t>2</a:t>
              </a:r>
              <a:r>
                <a:rPr lang="en-US" sz="2400" dirty="0" smtClean="0"/>
                <a:t>) </a:t>
              </a:r>
              <a:r>
                <a:rPr lang="en-US" sz="2400" dirty="0"/>
                <a:t>to </a:t>
              </a:r>
              <a:r>
                <a:rPr lang="en-US" sz="2400" dirty="0" smtClean="0"/>
                <a:t>estrone (E</a:t>
              </a:r>
              <a:r>
                <a:rPr lang="en-US" sz="2400" baseline="-25000" dirty="0" smtClean="0"/>
                <a:t>1</a:t>
              </a:r>
              <a:r>
                <a:rPr lang="en-US" sz="2400" dirty="0" smtClean="0"/>
                <a:t>) </a:t>
              </a:r>
              <a:r>
                <a:rPr lang="en-US" sz="2400" dirty="0"/>
                <a:t>ratio</a:t>
              </a:r>
            </a:p>
          </p:txBody>
        </p:sp>
      </p:grpSp>
      <p:grpSp>
        <p:nvGrpSpPr>
          <p:cNvPr id="29" name="Group 28"/>
          <p:cNvGrpSpPr/>
          <p:nvPr/>
        </p:nvGrpSpPr>
        <p:grpSpPr>
          <a:xfrm>
            <a:off x="457200" y="5252595"/>
            <a:ext cx="6442583" cy="461665"/>
            <a:chOff x="548777" y="4186536"/>
            <a:chExt cx="6442583" cy="461665"/>
          </a:xfrm>
        </p:grpSpPr>
        <p:sp>
          <p:nvSpPr>
            <p:cNvPr id="27" name="Left-Right Arrow 26"/>
            <p:cNvSpPr/>
            <p:nvPr/>
          </p:nvSpPr>
          <p:spPr>
            <a:xfrm>
              <a:off x="548777" y="4303068"/>
              <a:ext cx="338328" cy="228600"/>
            </a:xfrm>
            <a:prstGeom prst="leftRigh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8" name="TextBox 27"/>
            <p:cNvSpPr txBox="1"/>
            <p:nvPr/>
          </p:nvSpPr>
          <p:spPr>
            <a:xfrm>
              <a:off x="887105" y="4186536"/>
              <a:ext cx="6104255" cy="461665"/>
            </a:xfrm>
            <a:prstGeom prst="rect">
              <a:avLst/>
            </a:prstGeom>
            <a:noFill/>
          </p:spPr>
          <p:txBody>
            <a:bodyPr wrap="none" rtlCol="0">
              <a:spAutoFit/>
            </a:bodyPr>
            <a:lstStyle/>
            <a:p>
              <a:pPr defTabSz="457200"/>
              <a:r>
                <a:rPr lang="en-US" sz="2400" dirty="0"/>
                <a:t>No significant change in testosterone levels</a:t>
              </a:r>
            </a:p>
          </p:txBody>
        </p:sp>
      </p:grpSp>
    </p:spTree>
    <p:extLst>
      <p:ext uri="{BB962C8B-B14F-4D97-AF65-F5344CB8AC3E}">
        <p14:creationId xmlns:p14="http://schemas.microsoft.com/office/powerpoint/2010/main" val="49017962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0498" name="Picture 2"/>
          <p:cNvPicPr>
            <a:picLocks noChangeAspect="1" noChangeArrowheads="1"/>
          </p:cNvPicPr>
          <p:nvPr/>
        </p:nvPicPr>
        <p:blipFill>
          <a:blip r:embed="rId3">
            <a:extLst>
              <a:ext uri="{28A0092B-C50C-407E-A947-70E740481C1C}">
                <a14:useLocalDpi xmlns:a14="http://schemas.microsoft.com/office/drawing/2010/main" val="0"/>
              </a:ext>
            </a:extLst>
          </a:blip>
          <a:srcRect b="20592"/>
          <a:stretch>
            <a:fillRect/>
          </a:stretch>
        </p:blipFill>
        <p:spPr bwMode="auto">
          <a:xfrm>
            <a:off x="1676400" y="0"/>
            <a:ext cx="5943600" cy="671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7580571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Treating Women Transitioning to Menopause and Beyond</a:t>
            </a:r>
          </a:p>
        </p:txBody>
      </p:sp>
      <p:sp>
        <p:nvSpPr>
          <p:cNvPr id="3" name="TextBox 2"/>
          <p:cNvSpPr txBox="1"/>
          <p:nvPr/>
        </p:nvSpPr>
        <p:spPr>
          <a:xfrm>
            <a:off x="990600" y="2268186"/>
            <a:ext cx="7289368" cy="1938992"/>
          </a:xfrm>
          <a:prstGeom prst="rect">
            <a:avLst/>
          </a:prstGeom>
          <a:noFill/>
        </p:spPr>
        <p:txBody>
          <a:bodyPr wrap="none" rtlCol="0">
            <a:spAutoFit/>
          </a:bodyPr>
          <a:lstStyle/>
          <a:p>
            <a:r>
              <a:rPr lang="en-US" sz="3600" dirty="0" smtClean="0"/>
              <a:t>Gloria Richard-Davis, MD, FACOG</a:t>
            </a:r>
          </a:p>
          <a:p>
            <a:pPr algn="ctr"/>
            <a:r>
              <a:rPr lang="en-US" sz="2800" dirty="0" smtClean="0"/>
              <a:t>Professor and Division Director, </a:t>
            </a:r>
          </a:p>
          <a:p>
            <a:pPr algn="ctr"/>
            <a:r>
              <a:rPr lang="en-US" sz="2800" dirty="0" smtClean="0"/>
              <a:t>Fertility and Reproductive Services</a:t>
            </a:r>
          </a:p>
          <a:p>
            <a:pPr algn="ctr"/>
            <a:r>
              <a:rPr lang="en-US" sz="2800" dirty="0" smtClean="0"/>
              <a:t>Department of Obstetrics &amp; Gynecology</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9028" y="5257800"/>
            <a:ext cx="1747772" cy="977920"/>
          </a:xfrm>
          <a:prstGeom prst="rect">
            <a:avLst/>
          </a:prstGeom>
        </p:spPr>
      </p:pic>
    </p:spTree>
    <p:extLst>
      <p:ext uri="{BB962C8B-B14F-4D97-AF65-F5344CB8AC3E}">
        <p14:creationId xmlns:p14="http://schemas.microsoft.com/office/powerpoint/2010/main" val="9439872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Estrogen receptor activity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3729912"/>
              </p:ext>
            </p:extLst>
          </p:nvPr>
        </p:nvGraphicFramePr>
        <p:xfrm>
          <a:off x="304800" y="11430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241999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8210" name="Rectangle 2"/>
          <p:cNvSpPr>
            <a:spLocks noGrp="1" noChangeArrowheads="1"/>
          </p:cNvSpPr>
          <p:nvPr>
            <p:ph type="title"/>
          </p:nvPr>
        </p:nvSpPr>
        <p:spPr>
          <a:xfrm>
            <a:off x="762000" y="228600"/>
            <a:ext cx="7772400" cy="1143000"/>
          </a:xfrm>
        </p:spPr>
        <p:txBody>
          <a:bodyPr/>
          <a:lstStyle/>
          <a:p>
            <a:r>
              <a:rPr lang="en-US"/>
              <a:t>Estrogen Loss and Manifestations </a:t>
            </a:r>
            <a:br>
              <a:rPr lang="en-US"/>
            </a:br>
            <a:r>
              <a:rPr lang="en-US"/>
              <a:t>of Health Risks Over Time</a:t>
            </a:r>
            <a:endParaRPr lang="en-US" sz="4400"/>
          </a:p>
        </p:txBody>
      </p:sp>
      <p:grpSp>
        <p:nvGrpSpPr>
          <p:cNvPr id="3038211" name="Group 3"/>
          <p:cNvGrpSpPr>
            <a:grpSpLocks/>
          </p:cNvGrpSpPr>
          <p:nvPr/>
        </p:nvGrpSpPr>
        <p:grpSpPr bwMode="auto">
          <a:xfrm>
            <a:off x="2743200" y="4173538"/>
            <a:ext cx="4297363" cy="317500"/>
            <a:chOff x="2258" y="2419"/>
            <a:chExt cx="2707" cy="200"/>
          </a:xfrm>
        </p:grpSpPr>
        <p:sp>
          <p:nvSpPr>
            <p:cNvPr id="3038212" name="Line 4"/>
            <p:cNvSpPr>
              <a:spLocks noChangeShapeType="1"/>
            </p:cNvSpPr>
            <p:nvPr/>
          </p:nvSpPr>
          <p:spPr bwMode="auto">
            <a:xfrm>
              <a:off x="2329" y="2619"/>
              <a:ext cx="2636" cy="0"/>
            </a:xfrm>
            <a:prstGeom prst="line">
              <a:avLst/>
            </a:prstGeom>
            <a:noFill/>
            <a:ln w="38100">
              <a:solidFill>
                <a:schemeClr val="accent1"/>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38213" name="Text Box 5"/>
            <p:cNvSpPr txBox="1">
              <a:spLocks noChangeArrowheads="1"/>
            </p:cNvSpPr>
            <p:nvPr/>
          </p:nvSpPr>
          <p:spPr bwMode="auto">
            <a:xfrm>
              <a:off x="2258" y="2419"/>
              <a:ext cx="2064" cy="19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sz="1400" b="1" smtClean="0">
                  <a:solidFill>
                    <a:srgbClr val="66CCFF"/>
                  </a:solidFill>
                </a:rPr>
                <a:t>Urogenital symptoms, skin changes</a:t>
              </a:r>
            </a:p>
          </p:txBody>
        </p:sp>
      </p:grpSp>
      <p:grpSp>
        <p:nvGrpSpPr>
          <p:cNvPr id="3038214" name="Group 6"/>
          <p:cNvGrpSpPr>
            <a:grpSpLocks/>
          </p:cNvGrpSpPr>
          <p:nvPr/>
        </p:nvGrpSpPr>
        <p:grpSpPr bwMode="auto">
          <a:xfrm>
            <a:off x="2847975" y="4510088"/>
            <a:ext cx="4587875" cy="336550"/>
            <a:chOff x="1624" y="2721"/>
            <a:chExt cx="2890" cy="212"/>
          </a:xfrm>
        </p:grpSpPr>
        <p:grpSp>
          <p:nvGrpSpPr>
            <p:cNvPr id="3038215" name="Group 7"/>
            <p:cNvGrpSpPr>
              <a:grpSpLocks/>
            </p:cNvGrpSpPr>
            <p:nvPr/>
          </p:nvGrpSpPr>
          <p:grpSpPr bwMode="auto">
            <a:xfrm>
              <a:off x="2201" y="2721"/>
              <a:ext cx="2313" cy="212"/>
              <a:chOff x="2651" y="2676"/>
              <a:chExt cx="2313" cy="212"/>
            </a:xfrm>
          </p:grpSpPr>
          <p:sp>
            <p:nvSpPr>
              <p:cNvPr id="3038216" name="Line 8"/>
              <p:cNvSpPr>
                <a:spLocks noChangeShapeType="1"/>
              </p:cNvSpPr>
              <p:nvPr/>
            </p:nvSpPr>
            <p:spPr bwMode="auto">
              <a:xfrm>
                <a:off x="2708" y="2876"/>
                <a:ext cx="2256" cy="0"/>
              </a:xfrm>
              <a:prstGeom prst="line">
                <a:avLst/>
              </a:prstGeom>
              <a:noFill/>
              <a:ln w="38100">
                <a:solidFill>
                  <a:srgbClr val="0099FF"/>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38217" name="Text Box 9"/>
              <p:cNvSpPr txBox="1">
                <a:spLocks noChangeArrowheads="1"/>
              </p:cNvSpPr>
              <p:nvPr/>
            </p:nvSpPr>
            <p:spPr bwMode="auto">
              <a:xfrm>
                <a:off x="2651" y="2676"/>
                <a:ext cx="2064"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sz="1600" b="1" smtClean="0">
                    <a:solidFill>
                      <a:srgbClr val="0099FF"/>
                    </a:solidFill>
                  </a:rPr>
                  <a:t>Cardiovascular disease</a:t>
                </a:r>
              </a:p>
            </p:txBody>
          </p:sp>
        </p:grpSp>
        <p:sp>
          <p:nvSpPr>
            <p:cNvPr id="3038218" name="Line 10"/>
            <p:cNvSpPr>
              <a:spLocks noChangeShapeType="1"/>
            </p:cNvSpPr>
            <p:nvPr/>
          </p:nvSpPr>
          <p:spPr bwMode="auto">
            <a:xfrm>
              <a:off x="1624" y="2923"/>
              <a:ext cx="631" cy="0"/>
            </a:xfrm>
            <a:prstGeom prst="line">
              <a:avLst/>
            </a:prstGeom>
            <a:noFill/>
            <a:ln w="57150">
              <a:solidFill>
                <a:schemeClr val="accent2"/>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grpSp>
        <p:nvGrpSpPr>
          <p:cNvPr id="3038219" name="Group 11"/>
          <p:cNvGrpSpPr>
            <a:grpSpLocks/>
          </p:cNvGrpSpPr>
          <p:nvPr/>
        </p:nvGrpSpPr>
        <p:grpSpPr bwMode="auto">
          <a:xfrm>
            <a:off x="3082925" y="5233988"/>
            <a:ext cx="5024438" cy="538162"/>
            <a:chOff x="2177" y="3177"/>
            <a:chExt cx="3165" cy="339"/>
          </a:xfrm>
        </p:grpSpPr>
        <p:grpSp>
          <p:nvGrpSpPr>
            <p:cNvPr id="3038220" name="Group 12"/>
            <p:cNvGrpSpPr>
              <a:grpSpLocks/>
            </p:cNvGrpSpPr>
            <p:nvPr/>
          </p:nvGrpSpPr>
          <p:grpSpPr bwMode="auto">
            <a:xfrm>
              <a:off x="3705" y="3177"/>
              <a:ext cx="1637" cy="338"/>
              <a:chOff x="3732" y="3177"/>
              <a:chExt cx="1637" cy="338"/>
            </a:xfrm>
          </p:grpSpPr>
          <p:sp>
            <p:nvSpPr>
              <p:cNvPr id="3038221" name="Line 13"/>
              <p:cNvSpPr>
                <a:spLocks noChangeShapeType="1"/>
              </p:cNvSpPr>
              <p:nvPr/>
            </p:nvSpPr>
            <p:spPr bwMode="auto">
              <a:xfrm>
                <a:off x="3795" y="3515"/>
                <a:ext cx="1152" cy="0"/>
              </a:xfrm>
              <a:prstGeom prst="line">
                <a:avLst/>
              </a:prstGeom>
              <a:noFill/>
              <a:ln w="38100">
                <a:solidFill>
                  <a:srgbClr val="00FF00"/>
                </a:solidFill>
                <a:round/>
                <a:headEnd/>
                <a:tailEnd type="triangle" w="med" len="med"/>
              </a:ln>
              <a:effectLst>
                <a:outerShdw dist="28398" dir="1593903"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38222" name="Text Box 14"/>
              <p:cNvSpPr txBox="1">
                <a:spLocks noChangeArrowheads="1"/>
              </p:cNvSpPr>
              <p:nvPr/>
            </p:nvSpPr>
            <p:spPr bwMode="auto">
              <a:xfrm>
                <a:off x="3732" y="3177"/>
                <a:ext cx="1637" cy="31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6600"/>
                    </a:solidFill>
                    <a:miter lim="800000"/>
                    <a:headEnd/>
                    <a:tailEnd/>
                  </a14:hiddenLine>
                </a:ext>
              </a:extLst>
            </p:spPr>
            <p:txBody>
              <a:bodyPr>
                <a:spAutoFit/>
              </a:bodyPr>
              <a:lstStyle/>
              <a:p>
                <a:pPr eaLnBrk="0" fontAlgn="base" hangingPunct="0">
                  <a:lnSpc>
                    <a:spcPct val="90000"/>
                  </a:lnSpc>
                  <a:spcBef>
                    <a:spcPct val="0"/>
                  </a:spcBef>
                  <a:spcAft>
                    <a:spcPct val="0"/>
                  </a:spcAft>
                </a:pPr>
                <a:r>
                  <a:rPr lang="en-US" sz="1600" b="1" smtClean="0">
                    <a:solidFill>
                      <a:srgbClr val="00FF00"/>
                    </a:solidFill>
                  </a:rPr>
                  <a:t>Cognitive decline </a:t>
                </a:r>
                <a:r>
                  <a:rPr lang="en-US" sz="1400" b="1" smtClean="0">
                    <a:solidFill>
                      <a:srgbClr val="00FF00"/>
                    </a:solidFill>
                  </a:rPr>
                  <a:t>(Alzheimer’s disease)</a:t>
                </a:r>
              </a:p>
            </p:txBody>
          </p:sp>
        </p:grpSp>
        <p:sp>
          <p:nvSpPr>
            <p:cNvPr id="3038223" name="Line 15"/>
            <p:cNvSpPr>
              <a:spLocks noChangeShapeType="1"/>
            </p:cNvSpPr>
            <p:nvPr/>
          </p:nvSpPr>
          <p:spPr bwMode="auto">
            <a:xfrm>
              <a:off x="2177" y="3516"/>
              <a:ext cx="1565" cy="0"/>
            </a:xfrm>
            <a:prstGeom prst="line">
              <a:avLst/>
            </a:prstGeom>
            <a:noFill/>
            <a:ln w="57150">
              <a:solidFill>
                <a:schemeClr val="accent2"/>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grpSp>
        <p:nvGrpSpPr>
          <p:cNvPr id="3038224" name="Group 16"/>
          <p:cNvGrpSpPr>
            <a:grpSpLocks/>
          </p:cNvGrpSpPr>
          <p:nvPr/>
        </p:nvGrpSpPr>
        <p:grpSpPr bwMode="auto">
          <a:xfrm>
            <a:off x="2971800" y="4864100"/>
            <a:ext cx="4468813" cy="338138"/>
            <a:chOff x="1702" y="2944"/>
            <a:chExt cx="2815" cy="213"/>
          </a:xfrm>
        </p:grpSpPr>
        <p:grpSp>
          <p:nvGrpSpPr>
            <p:cNvPr id="3038225" name="Group 17"/>
            <p:cNvGrpSpPr>
              <a:grpSpLocks/>
            </p:cNvGrpSpPr>
            <p:nvPr/>
          </p:nvGrpSpPr>
          <p:grpSpPr bwMode="auto">
            <a:xfrm>
              <a:off x="2599" y="2944"/>
              <a:ext cx="1918" cy="213"/>
              <a:chOff x="2599" y="2944"/>
              <a:chExt cx="1918" cy="213"/>
            </a:xfrm>
          </p:grpSpPr>
          <p:sp>
            <p:nvSpPr>
              <p:cNvPr id="3038226" name="Line 18"/>
              <p:cNvSpPr>
                <a:spLocks noChangeShapeType="1"/>
              </p:cNvSpPr>
              <p:nvPr/>
            </p:nvSpPr>
            <p:spPr bwMode="auto">
              <a:xfrm>
                <a:off x="2645" y="3157"/>
                <a:ext cx="1872" cy="0"/>
              </a:xfrm>
              <a:prstGeom prst="line">
                <a:avLst/>
              </a:prstGeom>
              <a:noFill/>
              <a:ln w="38100">
                <a:solidFill>
                  <a:schemeClr val="tx1"/>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38227" name="Text Box 19"/>
              <p:cNvSpPr txBox="1">
                <a:spLocks noChangeArrowheads="1"/>
              </p:cNvSpPr>
              <p:nvPr/>
            </p:nvSpPr>
            <p:spPr bwMode="auto">
              <a:xfrm>
                <a:off x="2599" y="2944"/>
                <a:ext cx="1235"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sz="1600" b="1" smtClean="0">
                    <a:solidFill>
                      <a:srgbClr val="FFFFFF"/>
                    </a:solidFill>
                  </a:rPr>
                  <a:t>Osteoporosis</a:t>
                </a:r>
              </a:p>
            </p:txBody>
          </p:sp>
        </p:grpSp>
        <p:sp>
          <p:nvSpPr>
            <p:cNvPr id="3038228" name="Line 20"/>
            <p:cNvSpPr>
              <a:spLocks noChangeShapeType="1"/>
            </p:cNvSpPr>
            <p:nvPr/>
          </p:nvSpPr>
          <p:spPr bwMode="auto">
            <a:xfrm flipH="1">
              <a:off x="1702" y="3154"/>
              <a:ext cx="960" cy="0"/>
            </a:xfrm>
            <a:prstGeom prst="line">
              <a:avLst/>
            </a:prstGeom>
            <a:noFill/>
            <a:ln w="57150">
              <a:solidFill>
                <a:schemeClr val="accent2"/>
              </a:solidFill>
              <a:prstDash val="sysDot"/>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grpSp>
      <p:grpSp>
        <p:nvGrpSpPr>
          <p:cNvPr id="3038229" name="Group 21"/>
          <p:cNvGrpSpPr>
            <a:grpSpLocks/>
          </p:cNvGrpSpPr>
          <p:nvPr/>
        </p:nvGrpSpPr>
        <p:grpSpPr bwMode="auto">
          <a:xfrm>
            <a:off x="2778125" y="3673475"/>
            <a:ext cx="5611813" cy="533400"/>
            <a:chOff x="1750" y="2314"/>
            <a:chExt cx="3535" cy="336"/>
          </a:xfrm>
        </p:grpSpPr>
        <p:sp>
          <p:nvSpPr>
            <p:cNvPr id="3038230" name="Text Box 22"/>
            <p:cNvSpPr txBox="1">
              <a:spLocks noChangeArrowheads="1"/>
            </p:cNvSpPr>
            <p:nvPr/>
          </p:nvSpPr>
          <p:spPr bwMode="auto">
            <a:xfrm>
              <a:off x="2357" y="2314"/>
              <a:ext cx="2928" cy="336"/>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fontAlgn="base" hangingPunct="0">
                <a:lnSpc>
                  <a:spcPct val="90000"/>
                </a:lnSpc>
                <a:spcBef>
                  <a:spcPct val="0"/>
                </a:spcBef>
                <a:spcAft>
                  <a:spcPct val="0"/>
                </a:spcAft>
              </a:pPr>
              <a:r>
                <a:rPr lang="en-US" sz="1600" b="1" smtClean="0">
                  <a:solidFill>
                    <a:srgbClr val="FFCCFF"/>
                  </a:solidFill>
                </a:rPr>
                <a:t>Mood, sleep, and/or </a:t>
              </a:r>
              <a:br>
                <a:rPr lang="en-US" sz="1600" b="1" smtClean="0">
                  <a:solidFill>
                    <a:srgbClr val="FFCCFF"/>
                  </a:solidFill>
                </a:rPr>
              </a:br>
              <a:r>
                <a:rPr lang="en-US" sz="1600" b="1" smtClean="0">
                  <a:solidFill>
                    <a:srgbClr val="FFCCFF"/>
                  </a:solidFill>
                </a:rPr>
                <a:t>acute cognitive changes</a:t>
              </a:r>
            </a:p>
          </p:txBody>
        </p:sp>
        <p:sp>
          <p:nvSpPr>
            <p:cNvPr id="3038231" name="Line 23"/>
            <p:cNvSpPr>
              <a:spLocks noChangeShapeType="1"/>
            </p:cNvSpPr>
            <p:nvPr/>
          </p:nvSpPr>
          <p:spPr bwMode="auto">
            <a:xfrm>
              <a:off x="1750" y="2422"/>
              <a:ext cx="624" cy="0"/>
            </a:xfrm>
            <a:prstGeom prst="line">
              <a:avLst/>
            </a:prstGeom>
            <a:noFill/>
            <a:ln w="38100">
              <a:solidFill>
                <a:srgbClr val="FFCCFF"/>
              </a:solidFill>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grpSp>
        <p:nvGrpSpPr>
          <p:cNvPr id="3038232" name="Group 24"/>
          <p:cNvGrpSpPr>
            <a:grpSpLocks/>
          </p:cNvGrpSpPr>
          <p:nvPr/>
        </p:nvGrpSpPr>
        <p:grpSpPr bwMode="auto">
          <a:xfrm>
            <a:off x="377825" y="1450975"/>
            <a:ext cx="8766175" cy="5235575"/>
            <a:chOff x="238" y="914"/>
            <a:chExt cx="5522" cy="3298"/>
          </a:xfrm>
        </p:grpSpPr>
        <p:sp>
          <p:nvSpPr>
            <p:cNvPr id="3038233" name="Line 25"/>
            <p:cNvSpPr>
              <a:spLocks noChangeShapeType="1"/>
            </p:cNvSpPr>
            <p:nvPr/>
          </p:nvSpPr>
          <p:spPr bwMode="blackWhite">
            <a:xfrm>
              <a:off x="4531" y="1021"/>
              <a:ext cx="229" cy="1"/>
            </a:xfrm>
            <a:prstGeom prst="line">
              <a:avLst/>
            </a:prstGeom>
            <a:noFill/>
            <a:ln w="57150">
              <a:solidFill>
                <a:schemeClr val="accent2"/>
              </a:solidFill>
              <a:prstDash val="sysDot"/>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nvGrpSpPr>
            <p:cNvPr id="3038234" name="Group 26"/>
            <p:cNvGrpSpPr>
              <a:grpSpLocks/>
            </p:cNvGrpSpPr>
            <p:nvPr/>
          </p:nvGrpSpPr>
          <p:grpSpPr bwMode="auto">
            <a:xfrm>
              <a:off x="238" y="914"/>
              <a:ext cx="5522" cy="3298"/>
              <a:chOff x="238" y="914"/>
              <a:chExt cx="5522" cy="3298"/>
            </a:xfrm>
          </p:grpSpPr>
          <p:grpSp>
            <p:nvGrpSpPr>
              <p:cNvPr id="3038235" name="Group 27"/>
              <p:cNvGrpSpPr>
                <a:grpSpLocks/>
              </p:cNvGrpSpPr>
              <p:nvPr/>
            </p:nvGrpSpPr>
            <p:grpSpPr bwMode="auto">
              <a:xfrm>
                <a:off x="238" y="1172"/>
                <a:ext cx="4703" cy="3040"/>
                <a:chOff x="71" y="1097"/>
                <a:chExt cx="4703" cy="3040"/>
              </a:xfrm>
            </p:grpSpPr>
            <p:sp>
              <p:nvSpPr>
                <p:cNvPr id="3038236" name="Text Box 28"/>
                <p:cNvSpPr txBox="1">
                  <a:spLocks noChangeArrowheads="1"/>
                </p:cNvSpPr>
                <p:nvPr/>
              </p:nvSpPr>
              <p:spPr bwMode="auto">
                <a:xfrm>
                  <a:off x="1038" y="3906"/>
                  <a:ext cx="3024" cy="23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fontAlgn="base" hangingPunct="0">
                    <a:spcBef>
                      <a:spcPct val="50000"/>
                    </a:spcBef>
                    <a:spcAft>
                      <a:spcPct val="0"/>
                    </a:spcAft>
                  </a:pPr>
                  <a:r>
                    <a:rPr lang="en-US" b="1" smtClean="0">
                      <a:solidFill>
                        <a:srgbClr val="F4D966"/>
                      </a:solidFill>
                    </a:rPr>
                    <a:t>Age (years)</a:t>
                  </a:r>
                </a:p>
              </p:txBody>
            </p:sp>
            <p:grpSp>
              <p:nvGrpSpPr>
                <p:cNvPr id="3038237" name="Group 29"/>
                <p:cNvGrpSpPr>
                  <a:grpSpLocks/>
                </p:cNvGrpSpPr>
                <p:nvPr/>
              </p:nvGrpSpPr>
              <p:grpSpPr bwMode="auto">
                <a:xfrm>
                  <a:off x="71" y="1097"/>
                  <a:ext cx="4703" cy="2833"/>
                  <a:chOff x="71" y="1097"/>
                  <a:chExt cx="4703" cy="2833"/>
                </a:xfrm>
              </p:grpSpPr>
              <p:sp>
                <p:nvSpPr>
                  <p:cNvPr id="3038238" name="Text Box 30"/>
                  <p:cNvSpPr txBox="1">
                    <a:spLocks noChangeArrowheads="1"/>
                  </p:cNvSpPr>
                  <p:nvPr/>
                </p:nvSpPr>
                <p:spPr bwMode="auto">
                  <a:xfrm flipV="1">
                    <a:off x="71" y="1419"/>
                    <a:ext cx="289" cy="1906"/>
                  </a:xfrm>
                  <a:prstGeom prst="rect">
                    <a:avLst/>
                  </a:prstGeom>
                  <a:noFill/>
                  <a:ln>
                    <a:noFill/>
                  </a:ln>
                  <a:effectLst>
                    <a:outerShdw dist="28398" dir="3806097"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eaVert">
                    <a:spAutoFit/>
                  </a:bodyPr>
                  <a:lstStyle/>
                  <a:p>
                    <a:pPr algn="ctr" eaLnBrk="0" fontAlgn="base" hangingPunct="0">
                      <a:spcBef>
                        <a:spcPct val="50000"/>
                      </a:spcBef>
                      <a:spcAft>
                        <a:spcPct val="0"/>
                      </a:spcAft>
                    </a:pPr>
                    <a:r>
                      <a:rPr lang="en-US" b="1" smtClean="0">
                        <a:solidFill>
                          <a:srgbClr val="F4D966"/>
                        </a:solidFill>
                      </a:rPr>
                      <a:t>Estrogen Secretion</a:t>
                    </a:r>
                  </a:p>
                </p:txBody>
              </p:sp>
              <p:grpSp>
                <p:nvGrpSpPr>
                  <p:cNvPr id="3038239" name="Group 31"/>
                  <p:cNvGrpSpPr>
                    <a:grpSpLocks/>
                  </p:cNvGrpSpPr>
                  <p:nvPr/>
                </p:nvGrpSpPr>
                <p:grpSpPr bwMode="auto">
                  <a:xfrm>
                    <a:off x="309" y="1097"/>
                    <a:ext cx="4465" cy="2833"/>
                    <a:chOff x="210" y="1097"/>
                    <a:chExt cx="4465" cy="2833"/>
                  </a:xfrm>
                </p:grpSpPr>
                <p:grpSp>
                  <p:nvGrpSpPr>
                    <p:cNvPr id="3038240" name="Group 32"/>
                    <p:cNvGrpSpPr>
                      <a:grpSpLocks/>
                    </p:cNvGrpSpPr>
                    <p:nvPr/>
                  </p:nvGrpSpPr>
                  <p:grpSpPr bwMode="auto">
                    <a:xfrm>
                      <a:off x="210" y="1097"/>
                      <a:ext cx="4465" cy="2833"/>
                      <a:chOff x="741" y="1097"/>
                      <a:chExt cx="4465" cy="2833"/>
                    </a:xfrm>
                  </p:grpSpPr>
                  <p:grpSp>
                    <p:nvGrpSpPr>
                      <p:cNvPr id="3038241" name="Group 33"/>
                      <p:cNvGrpSpPr>
                        <a:grpSpLocks/>
                      </p:cNvGrpSpPr>
                      <p:nvPr/>
                    </p:nvGrpSpPr>
                    <p:grpSpPr bwMode="auto">
                      <a:xfrm>
                        <a:off x="865" y="1097"/>
                        <a:ext cx="4091" cy="2601"/>
                        <a:chOff x="865" y="1097"/>
                        <a:chExt cx="4091" cy="2601"/>
                      </a:xfrm>
                    </p:grpSpPr>
                    <p:sp>
                      <p:nvSpPr>
                        <p:cNvPr id="3038242" name="Line 34"/>
                        <p:cNvSpPr>
                          <a:spLocks noChangeShapeType="1"/>
                        </p:cNvSpPr>
                        <p:nvPr/>
                      </p:nvSpPr>
                      <p:spPr bwMode="auto">
                        <a:xfrm>
                          <a:off x="865" y="1097"/>
                          <a:ext cx="0" cy="260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38243" name="Line 35"/>
                        <p:cNvSpPr>
                          <a:spLocks noChangeShapeType="1"/>
                        </p:cNvSpPr>
                        <p:nvPr/>
                      </p:nvSpPr>
                      <p:spPr bwMode="auto">
                        <a:xfrm>
                          <a:off x="1449"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38244" name="Line 36"/>
                        <p:cNvSpPr>
                          <a:spLocks noChangeShapeType="1"/>
                        </p:cNvSpPr>
                        <p:nvPr/>
                      </p:nvSpPr>
                      <p:spPr bwMode="auto">
                        <a:xfrm>
                          <a:off x="2033"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38245" name="Line 37"/>
                        <p:cNvSpPr>
                          <a:spLocks noChangeShapeType="1"/>
                        </p:cNvSpPr>
                        <p:nvPr/>
                      </p:nvSpPr>
                      <p:spPr bwMode="auto">
                        <a:xfrm>
                          <a:off x="2618"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38246" name="Line 38"/>
                        <p:cNvSpPr>
                          <a:spLocks noChangeShapeType="1"/>
                        </p:cNvSpPr>
                        <p:nvPr/>
                      </p:nvSpPr>
                      <p:spPr bwMode="auto">
                        <a:xfrm>
                          <a:off x="3202"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38247" name="Line 39"/>
                        <p:cNvSpPr>
                          <a:spLocks noChangeShapeType="1"/>
                        </p:cNvSpPr>
                        <p:nvPr/>
                      </p:nvSpPr>
                      <p:spPr bwMode="auto">
                        <a:xfrm>
                          <a:off x="3787"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38248" name="Line 40"/>
                        <p:cNvSpPr>
                          <a:spLocks noChangeShapeType="1"/>
                        </p:cNvSpPr>
                        <p:nvPr/>
                      </p:nvSpPr>
                      <p:spPr bwMode="auto">
                        <a:xfrm>
                          <a:off x="4371"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38249" name="Line 41"/>
                        <p:cNvSpPr>
                          <a:spLocks noChangeShapeType="1"/>
                        </p:cNvSpPr>
                        <p:nvPr/>
                      </p:nvSpPr>
                      <p:spPr bwMode="auto">
                        <a:xfrm>
                          <a:off x="4956"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grpSp>
                    <p:nvGrpSpPr>
                      <p:cNvPr id="3038250" name="Group 42"/>
                      <p:cNvGrpSpPr>
                        <a:grpSpLocks/>
                      </p:cNvGrpSpPr>
                      <p:nvPr/>
                    </p:nvGrpSpPr>
                    <p:grpSpPr bwMode="auto">
                      <a:xfrm>
                        <a:off x="741" y="3718"/>
                        <a:ext cx="4465" cy="212"/>
                        <a:chOff x="912" y="3421"/>
                        <a:chExt cx="4465" cy="212"/>
                      </a:xfrm>
                    </p:grpSpPr>
                    <p:sp>
                      <p:nvSpPr>
                        <p:cNvPr id="3038251" name="Text Box 43"/>
                        <p:cNvSpPr txBox="1">
                          <a:spLocks noChangeArrowheads="1"/>
                        </p:cNvSpPr>
                        <p:nvPr/>
                      </p:nvSpPr>
                      <p:spPr bwMode="auto">
                        <a:xfrm>
                          <a:off x="912" y="3421"/>
                          <a:ext cx="284"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sz="1600" smtClean="0">
                              <a:solidFill>
                                <a:srgbClr val="FFFFFF"/>
                              </a:solidFill>
                            </a:rPr>
                            <a:t>40</a:t>
                          </a:r>
                        </a:p>
                      </p:txBody>
                    </p:sp>
                    <p:sp>
                      <p:nvSpPr>
                        <p:cNvPr id="3038252" name="Text Box 44"/>
                        <p:cNvSpPr txBox="1">
                          <a:spLocks noChangeArrowheads="1"/>
                        </p:cNvSpPr>
                        <p:nvPr/>
                      </p:nvSpPr>
                      <p:spPr bwMode="auto">
                        <a:xfrm>
                          <a:off x="1503" y="3421"/>
                          <a:ext cx="267"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sz="1600" smtClean="0">
                              <a:solidFill>
                                <a:srgbClr val="FFFFFF"/>
                              </a:solidFill>
                            </a:rPr>
                            <a:t>45</a:t>
                          </a:r>
                        </a:p>
                      </p:txBody>
                    </p:sp>
                    <p:sp>
                      <p:nvSpPr>
                        <p:cNvPr id="3038253" name="Text Box 45"/>
                        <p:cNvSpPr txBox="1">
                          <a:spLocks noChangeArrowheads="1"/>
                        </p:cNvSpPr>
                        <p:nvPr/>
                      </p:nvSpPr>
                      <p:spPr bwMode="auto">
                        <a:xfrm>
                          <a:off x="2078" y="3421"/>
                          <a:ext cx="276"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sz="1600" smtClean="0">
                              <a:solidFill>
                                <a:srgbClr val="FFFFFF"/>
                              </a:solidFill>
                            </a:rPr>
                            <a:t>50</a:t>
                          </a:r>
                        </a:p>
                      </p:txBody>
                    </p:sp>
                    <p:sp>
                      <p:nvSpPr>
                        <p:cNvPr id="3038254" name="Text Box 46"/>
                        <p:cNvSpPr txBox="1">
                          <a:spLocks noChangeArrowheads="1"/>
                        </p:cNvSpPr>
                        <p:nvPr/>
                      </p:nvSpPr>
                      <p:spPr bwMode="auto">
                        <a:xfrm>
                          <a:off x="2661" y="3421"/>
                          <a:ext cx="276"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sz="1600" smtClean="0">
                              <a:solidFill>
                                <a:srgbClr val="FFFFFF"/>
                              </a:solidFill>
                            </a:rPr>
                            <a:t>55</a:t>
                          </a:r>
                        </a:p>
                      </p:txBody>
                    </p:sp>
                    <p:sp>
                      <p:nvSpPr>
                        <p:cNvPr id="3038255" name="Text Box 47"/>
                        <p:cNvSpPr txBox="1">
                          <a:spLocks noChangeArrowheads="1"/>
                        </p:cNvSpPr>
                        <p:nvPr/>
                      </p:nvSpPr>
                      <p:spPr bwMode="auto">
                        <a:xfrm>
                          <a:off x="3245" y="3421"/>
                          <a:ext cx="276"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sz="1600" smtClean="0">
                              <a:solidFill>
                                <a:srgbClr val="FFFFFF"/>
                              </a:solidFill>
                            </a:rPr>
                            <a:t>60</a:t>
                          </a:r>
                        </a:p>
                      </p:txBody>
                    </p:sp>
                    <p:sp>
                      <p:nvSpPr>
                        <p:cNvPr id="3038256" name="Text Box 48"/>
                        <p:cNvSpPr txBox="1">
                          <a:spLocks noChangeArrowheads="1"/>
                        </p:cNvSpPr>
                        <p:nvPr/>
                      </p:nvSpPr>
                      <p:spPr bwMode="auto">
                        <a:xfrm>
                          <a:off x="3828" y="3421"/>
                          <a:ext cx="276"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sz="1600" smtClean="0">
                              <a:solidFill>
                                <a:srgbClr val="FFFFFF"/>
                              </a:solidFill>
                            </a:rPr>
                            <a:t>65</a:t>
                          </a:r>
                        </a:p>
                      </p:txBody>
                    </p:sp>
                    <p:sp>
                      <p:nvSpPr>
                        <p:cNvPr id="3038257" name="Text Box 49"/>
                        <p:cNvSpPr txBox="1">
                          <a:spLocks noChangeArrowheads="1"/>
                        </p:cNvSpPr>
                        <p:nvPr/>
                      </p:nvSpPr>
                      <p:spPr bwMode="auto">
                        <a:xfrm>
                          <a:off x="4412" y="3421"/>
                          <a:ext cx="276"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sz="1600" smtClean="0">
                              <a:solidFill>
                                <a:srgbClr val="FFFFFF"/>
                              </a:solidFill>
                            </a:rPr>
                            <a:t>70</a:t>
                          </a:r>
                        </a:p>
                      </p:txBody>
                    </p:sp>
                    <p:sp>
                      <p:nvSpPr>
                        <p:cNvPr id="3038258" name="Text Box 50"/>
                        <p:cNvSpPr txBox="1">
                          <a:spLocks noChangeArrowheads="1"/>
                        </p:cNvSpPr>
                        <p:nvPr/>
                      </p:nvSpPr>
                      <p:spPr bwMode="auto">
                        <a:xfrm>
                          <a:off x="4996" y="3421"/>
                          <a:ext cx="381"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sz="1600" smtClean="0">
                              <a:solidFill>
                                <a:srgbClr val="FFFFFF"/>
                              </a:solidFill>
                            </a:rPr>
                            <a:t>75+</a:t>
                          </a:r>
                        </a:p>
                      </p:txBody>
                    </p:sp>
                  </p:grpSp>
                </p:grpSp>
                <p:sp>
                  <p:nvSpPr>
                    <p:cNvPr id="3038259" name="Line 51"/>
                    <p:cNvSpPr>
                      <a:spLocks noChangeShapeType="1"/>
                    </p:cNvSpPr>
                    <p:nvPr/>
                  </p:nvSpPr>
                  <p:spPr bwMode="auto">
                    <a:xfrm>
                      <a:off x="328" y="3709"/>
                      <a:ext cx="4102" cy="0"/>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grpSp>
          </p:grpSp>
          <p:sp>
            <p:nvSpPr>
              <p:cNvPr id="3038260" name="Text Box 52"/>
              <p:cNvSpPr txBox="1">
                <a:spLocks noChangeArrowheads="1"/>
              </p:cNvSpPr>
              <p:nvPr/>
            </p:nvSpPr>
            <p:spPr bwMode="blackWhite">
              <a:xfrm>
                <a:off x="4403" y="914"/>
                <a:ext cx="1357" cy="52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1750">
                    <a:solidFill>
                      <a:schemeClr val="tx1"/>
                    </a:solidFill>
                    <a:miter lim="800000"/>
                    <a:headEnd/>
                    <a:tailEnd/>
                  </a14:hiddenLine>
                </a:ext>
              </a:extLst>
            </p:spPr>
            <p:txBody>
              <a:bodyPr lIns="45720">
                <a:spAutoFit/>
              </a:bodyPr>
              <a:lstStyle>
                <a:lvl1pPr marL="623888" indent="-623888" algn="l">
                  <a:defRPr sz="2400">
                    <a:solidFill>
                      <a:schemeClr val="tx1"/>
                    </a:solidFill>
                    <a:latin typeface="Times New Roman" pitchFamily="18" charset="0"/>
                  </a:defRPr>
                </a:lvl1pPr>
                <a:lvl2pPr marL="973138" algn="l">
                  <a:defRPr sz="2400">
                    <a:solidFill>
                      <a:schemeClr val="tx1"/>
                    </a:solidFill>
                    <a:latin typeface="Times New Roman" pitchFamily="18" charset="0"/>
                  </a:defRPr>
                </a:lvl2pPr>
                <a:lvl3pPr marL="1087438"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400" smtClean="0">
                    <a:solidFill>
                      <a:srgbClr val="FFFFFF"/>
                    </a:solidFill>
                    <a:latin typeface="Arial" pitchFamily="34" charset="0"/>
                  </a:rPr>
                  <a:t>	</a:t>
                </a:r>
                <a:r>
                  <a:rPr lang="en-US" sz="1600" smtClean="0">
                    <a:solidFill>
                      <a:srgbClr val="FFFFFF"/>
                    </a:solidFill>
                    <a:latin typeface="Arial" pitchFamily="34" charset="0"/>
                  </a:rPr>
                  <a:t>Development of Subclinical Disease</a:t>
                </a:r>
              </a:p>
            </p:txBody>
          </p:sp>
          <p:grpSp>
            <p:nvGrpSpPr>
              <p:cNvPr id="3038261" name="Group 53"/>
              <p:cNvGrpSpPr>
                <a:grpSpLocks/>
              </p:cNvGrpSpPr>
              <p:nvPr/>
            </p:nvGrpSpPr>
            <p:grpSpPr bwMode="auto">
              <a:xfrm>
                <a:off x="610" y="982"/>
                <a:ext cx="2480" cy="294"/>
                <a:chOff x="872" y="781"/>
                <a:chExt cx="2480" cy="294"/>
              </a:xfrm>
            </p:grpSpPr>
            <p:sp>
              <p:nvSpPr>
                <p:cNvPr id="3038262" name="Text Box 54"/>
                <p:cNvSpPr txBox="1">
                  <a:spLocks noChangeArrowheads="1"/>
                </p:cNvSpPr>
                <p:nvPr/>
              </p:nvSpPr>
              <p:spPr bwMode="blackWhite">
                <a:xfrm>
                  <a:off x="1245" y="781"/>
                  <a:ext cx="1737" cy="23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31750">
                      <a:solidFill>
                        <a:schemeClr val="tx1"/>
                      </a:solidFill>
                      <a:miter lim="800000"/>
                      <a:headEnd/>
                      <a:tailEnd/>
                    </a14:hiddenLine>
                  </a:ext>
                </a:extLst>
              </p:spPr>
              <p:txBody>
                <a:bodyPr>
                  <a:spAutoFit/>
                </a:bodyPr>
                <a:lstStyle/>
                <a:p>
                  <a:pPr algn="ctr" fontAlgn="base">
                    <a:spcBef>
                      <a:spcPct val="50000"/>
                    </a:spcBef>
                    <a:spcAft>
                      <a:spcPct val="0"/>
                    </a:spcAft>
                  </a:pPr>
                  <a:r>
                    <a:rPr lang="en-US" b="1" smtClean="0">
                      <a:solidFill>
                        <a:srgbClr val="FF7C80"/>
                      </a:solidFill>
                    </a:rPr>
                    <a:t>Short-Term Symptoms</a:t>
                  </a:r>
                </a:p>
              </p:txBody>
            </p:sp>
            <p:sp>
              <p:nvSpPr>
                <p:cNvPr id="3038263" name="Freeform 55"/>
                <p:cNvSpPr>
                  <a:spLocks/>
                </p:cNvSpPr>
                <p:nvPr/>
              </p:nvSpPr>
              <p:spPr bwMode="blackWhite">
                <a:xfrm>
                  <a:off x="872" y="988"/>
                  <a:ext cx="2480" cy="87"/>
                </a:xfrm>
                <a:custGeom>
                  <a:avLst/>
                  <a:gdLst>
                    <a:gd name="T0" fmla="*/ 0 w 2227"/>
                    <a:gd name="T1" fmla="*/ 87 h 96"/>
                    <a:gd name="T2" fmla="*/ 0 w 2227"/>
                    <a:gd name="T3" fmla="*/ 0 h 96"/>
                    <a:gd name="T4" fmla="*/ 2227 w 2227"/>
                    <a:gd name="T5" fmla="*/ 0 h 96"/>
                    <a:gd name="T6" fmla="*/ 2227 w 2227"/>
                    <a:gd name="T7" fmla="*/ 96 h 96"/>
                  </a:gdLst>
                  <a:ahLst/>
                  <a:cxnLst>
                    <a:cxn ang="0">
                      <a:pos x="T0" y="T1"/>
                    </a:cxn>
                    <a:cxn ang="0">
                      <a:pos x="T2" y="T3"/>
                    </a:cxn>
                    <a:cxn ang="0">
                      <a:pos x="T4" y="T5"/>
                    </a:cxn>
                    <a:cxn ang="0">
                      <a:pos x="T6" y="T7"/>
                    </a:cxn>
                  </a:cxnLst>
                  <a:rect l="0" t="0" r="r" b="b"/>
                  <a:pathLst>
                    <a:path w="2227" h="96">
                      <a:moveTo>
                        <a:pt x="0" y="87"/>
                      </a:moveTo>
                      <a:lnTo>
                        <a:pt x="0" y="0"/>
                      </a:lnTo>
                      <a:lnTo>
                        <a:pt x="2227" y="0"/>
                      </a:lnTo>
                      <a:lnTo>
                        <a:pt x="2227" y="96"/>
                      </a:lnTo>
                    </a:path>
                  </a:pathLst>
                </a:custGeom>
                <a:noFill/>
                <a:ln w="31750" cap="flat" cmpd="sng">
                  <a:solidFill>
                    <a:srgbClr val="FF7C80"/>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xmlns="">
                      <a:solidFill>
                        <a:srgbClr val="000066"/>
                      </a:solid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grpSp>
            <p:nvGrpSpPr>
              <p:cNvPr id="3038264" name="Group 56"/>
              <p:cNvGrpSpPr>
                <a:grpSpLocks/>
              </p:cNvGrpSpPr>
              <p:nvPr/>
            </p:nvGrpSpPr>
            <p:grpSpPr bwMode="auto">
              <a:xfrm>
                <a:off x="2146" y="982"/>
                <a:ext cx="2550" cy="303"/>
                <a:chOff x="2408" y="781"/>
                <a:chExt cx="2550" cy="303"/>
              </a:xfrm>
            </p:grpSpPr>
            <p:sp>
              <p:nvSpPr>
                <p:cNvPr id="3038265" name="Text Box 57"/>
                <p:cNvSpPr txBox="1">
                  <a:spLocks noChangeArrowheads="1"/>
                </p:cNvSpPr>
                <p:nvPr/>
              </p:nvSpPr>
              <p:spPr bwMode="auto">
                <a:xfrm>
                  <a:off x="3065" y="781"/>
                  <a:ext cx="1763" cy="23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31750">
                      <a:solidFill>
                        <a:schemeClr val="tx1"/>
                      </a:solidFill>
                      <a:miter lim="800000"/>
                      <a:headEnd/>
                      <a:tailEnd/>
                    </a14:hiddenLine>
                  </a:ext>
                </a:extLst>
              </p:spPr>
              <p:txBody>
                <a:bodyPr>
                  <a:spAutoFit/>
                </a:bodyPr>
                <a:lstStyle/>
                <a:p>
                  <a:pPr algn="ctr" fontAlgn="base">
                    <a:spcBef>
                      <a:spcPct val="50000"/>
                    </a:spcBef>
                    <a:spcAft>
                      <a:spcPct val="0"/>
                    </a:spcAft>
                  </a:pPr>
                  <a:r>
                    <a:rPr lang="en-US" b="1" smtClean="0">
                      <a:solidFill>
                        <a:srgbClr val="66FFCC"/>
                      </a:solidFill>
                    </a:rPr>
                    <a:t>Long-Term Diseases</a:t>
                  </a:r>
                </a:p>
              </p:txBody>
            </p:sp>
            <p:sp>
              <p:nvSpPr>
                <p:cNvPr id="3038266" name="Freeform 58"/>
                <p:cNvSpPr>
                  <a:spLocks/>
                </p:cNvSpPr>
                <p:nvPr/>
              </p:nvSpPr>
              <p:spPr bwMode="auto">
                <a:xfrm>
                  <a:off x="2408" y="988"/>
                  <a:ext cx="2550" cy="96"/>
                </a:xfrm>
                <a:custGeom>
                  <a:avLst/>
                  <a:gdLst>
                    <a:gd name="T0" fmla="*/ 0 w 2227"/>
                    <a:gd name="T1" fmla="*/ 87 h 96"/>
                    <a:gd name="T2" fmla="*/ 0 w 2227"/>
                    <a:gd name="T3" fmla="*/ 0 h 96"/>
                    <a:gd name="T4" fmla="*/ 2227 w 2227"/>
                    <a:gd name="T5" fmla="*/ 0 h 96"/>
                    <a:gd name="T6" fmla="*/ 2227 w 2227"/>
                    <a:gd name="T7" fmla="*/ 96 h 96"/>
                  </a:gdLst>
                  <a:ahLst/>
                  <a:cxnLst>
                    <a:cxn ang="0">
                      <a:pos x="T0" y="T1"/>
                    </a:cxn>
                    <a:cxn ang="0">
                      <a:pos x="T2" y="T3"/>
                    </a:cxn>
                    <a:cxn ang="0">
                      <a:pos x="T4" y="T5"/>
                    </a:cxn>
                    <a:cxn ang="0">
                      <a:pos x="T6" y="T7"/>
                    </a:cxn>
                  </a:cxnLst>
                  <a:rect l="0" t="0" r="r" b="b"/>
                  <a:pathLst>
                    <a:path w="2227" h="96">
                      <a:moveTo>
                        <a:pt x="0" y="87"/>
                      </a:moveTo>
                      <a:lnTo>
                        <a:pt x="0" y="0"/>
                      </a:lnTo>
                      <a:lnTo>
                        <a:pt x="2227" y="0"/>
                      </a:lnTo>
                      <a:lnTo>
                        <a:pt x="2227" y="96"/>
                      </a:lnTo>
                    </a:path>
                  </a:pathLst>
                </a:custGeom>
                <a:noFill/>
                <a:ln w="31750" cap="flat" cmpd="sng">
                  <a:solidFill>
                    <a:srgbClr val="66FFCC"/>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xmlns="">
                      <a:solidFill>
                        <a:srgbClr val="000066"/>
                      </a:solid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grpSp>
        <p:sp>
          <p:nvSpPr>
            <p:cNvPr id="3038267" name="Freeform 59"/>
            <p:cNvSpPr>
              <a:spLocks/>
            </p:cNvSpPr>
            <p:nvPr/>
          </p:nvSpPr>
          <p:spPr bwMode="auto">
            <a:xfrm>
              <a:off x="606" y="1297"/>
              <a:ext cx="4093" cy="2451"/>
            </a:xfrm>
            <a:custGeom>
              <a:avLst/>
              <a:gdLst>
                <a:gd name="T0" fmla="*/ 0 w 4093"/>
                <a:gd name="T1" fmla="*/ 15 h 2451"/>
                <a:gd name="T2" fmla="*/ 454 w 4093"/>
                <a:gd name="T3" fmla="*/ 15 h 2451"/>
                <a:gd name="T4" fmla="*/ 698 w 4093"/>
                <a:gd name="T5" fmla="*/ 15 h 2451"/>
                <a:gd name="T6" fmla="*/ 899 w 4093"/>
                <a:gd name="T7" fmla="*/ 41 h 2451"/>
                <a:gd name="T8" fmla="*/ 942 w 4093"/>
                <a:gd name="T9" fmla="*/ 102 h 2451"/>
                <a:gd name="T10" fmla="*/ 986 w 4093"/>
                <a:gd name="T11" fmla="*/ 189 h 2451"/>
                <a:gd name="T12" fmla="*/ 1031 w 4093"/>
                <a:gd name="T13" fmla="*/ 442 h 2451"/>
                <a:gd name="T14" fmla="*/ 1067 w 4093"/>
                <a:gd name="T15" fmla="*/ 654 h 2451"/>
                <a:gd name="T16" fmla="*/ 1104 w 4093"/>
                <a:gd name="T17" fmla="*/ 898 h 2451"/>
                <a:gd name="T18" fmla="*/ 1134 w 4093"/>
                <a:gd name="T19" fmla="*/ 1193 h 2451"/>
                <a:gd name="T20" fmla="*/ 1152 w 4093"/>
                <a:gd name="T21" fmla="*/ 1429 h 2451"/>
                <a:gd name="T22" fmla="*/ 1187 w 4093"/>
                <a:gd name="T23" fmla="*/ 1602 h 2451"/>
                <a:gd name="T24" fmla="*/ 1221 w 4093"/>
                <a:gd name="T25" fmla="*/ 1882 h 2451"/>
                <a:gd name="T26" fmla="*/ 1257 w 4093"/>
                <a:gd name="T27" fmla="*/ 2197 h 2451"/>
                <a:gd name="T28" fmla="*/ 1309 w 4093"/>
                <a:gd name="T29" fmla="*/ 2301 h 2451"/>
                <a:gd name="T30" fmla="*/ 1370 w 4093"/>
                <a:gd name="T31" fmla="*/ 2406 h 2451"/>
                <a:gd name="T32" fmla="*/ 1457 w 4093"/>
                <a:gd name="T33" fmla="*/ 2406 h 2451"/>
                <a:gd name="T34" fmla="*/ 1571 w 4093"/>
                <a:gd name="T35" fmla="*/ 2450 h 2451"/>
                <a:gd name="T36" fmla="*/ 1763 w 4093"/>
                <a:gd name="T37" fmla="*/ 2415 h 2451"/>
                <a:gd name="T38" fmla="*/ 1920 w 4093"/>
                <a:gd name="T39" fmla="*/ 2432 h 2451"/>
                <a:gd name="T40" fmla="*/ 2059 w 4093"/>
                <a:gd name="T41" fmla="*/ 2415 h 2451"/>
                <a:gd name="T42" fmla="*/ 2243 w 4093"/>
                <a:gd name="T43" fmla="*/ 2432 h 2451"/>
                <a:gd name="T44" fmla="*/ 2347 w 4093"/>
                <a:gd name="T45" fmla="*/ 2415 h 2451"/>
                <a:gd name="T46" fmla="*/ 2653 w 4093"/>
                <a:gd name="T47" fmla="*/ 2432 h 2451"/>
                <a:gd name="T48" fmla="*/ 2941 w 4093"/>
                <a:gd name="T49" fmla="*/ 2415 h 2451"/>
                <a:gd name="T50" fmla="*/ 3447 w 4093"/>
                <a:gd name="T51" fmla="*/ 2432 h 2451"/>
                <a:gd name="T52" fmla="*/ 3657 w 4093"/>
                <a:gd name="T53" fmla="*/ 2450 h 2451"/>
                <a:gd name="T54" fmla="*/ 4093 w 4093"/>
                <a:gd name="T55" fmla="*/ 2432 h 2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93" h="2451">
                  <a:moveTo>
                    <a:pt x="0" y="15"/>
                  </a:moveTo>
                  <a:cubicBezTo>
                    <a:pt x="74" y="13"/>
                    <a:pt x="353" y="28"/>
                    <a:pt x="454" y="15"/>
                  </a:cubicBezTo>
                  <a:cubicBezTo>
                    <a:pt x="524" y="23"/>
                    <a:pt x="615" y="0"/>
                    <a:pt x="698" y="15"/>
                  </a:cubicBezTo>
                  <a:cubicBezTo>
                    <a:pt x="728" y="19"/>
                    <a:pt x="811" y="15"/>
                    <a:pt x="899" y="41"/>
                  </a:cubicBezTo>
                  <a:cubicBezTo>
                    <a:pt x="947" y="56"/>
                    <a:pt x="935" y="80"/>
                    <a:pt x="942" y="102"/>
                  </a:cubicBezTo>
                  <a:cubicBezTo>
                    <a:pt x="956" y="127"/>
                    <a:pt x="971" y="132"/>
                    <a:pt x="986" y="189"/>
                  </a:cubicBezTo>
                  <a:cubicBezTo>
                    <a:pt x="991" y="202"/>
                    <a:pt x="1027" y="429"/>
                    <a:pt x="1031" y="442"/>
                  </a:cubicBezTo>
                  <a:cubicBezTo>
                    <a:pt x="1044" y="519"/>
                    <a:pt x="1055" y="578"/>
                    <a:pt x="1067" y="654"/>
                  </a:cubicBezTo>
                  <a:cubicBezTo>
                    <a:pt x="1083" y="725"/>
                    <a:pt x="1111" y="867"/>
                    <a:pt x="1104" y="898"/>
                  </a:cubicBezTo>
                  <a:cubicBezTo>
                    <a:pt x="1118" y="995"/>
                    <a:pt x="1126" y="1105"/>
                    <a:pt x="1134" y="1193"/>
                  </a:cubicBezTo>
                  <a:cubicBezTo>
                    <a:pt x="1142" y="1281"/>
                    <a:pt x="1143" y="1361"/>
                    <a:pt x="1152" y="1429"/>
                  </a:cubicBezTo>
                  <a:cubicBezTo>
                    <a:pt x="1161" y="1497"/>
                    <a:pt x="1176" y="1527"/>
                    <a:pt x="1187" y="1602"/>
                  </a:cubicBezTo>
                  <a:cubicBezTo>
                    <a:pt x="1199" y="1746"/>
                    <a:pt x="1204" y="1779"/>
                    <a:pt x="1221" y="1882"/>
                  </a:cubicBezTo>
                  <a:cubicBezTo>
                    <a:pt x="1242" y="2030"/>
                    <a:pt x="1225" y="2052"/>
                    <a:pt x="1257" y="2197"/>
                  </a:cubicBezTo>
                  <a:cubicBezTo>
                    <a:pt x="1272" y="2267"/>
                    <a:pt x="1290" y="2266"/>
                    <a:pt x="1309" y="2301"/>
                  </a:cubicBezTo>
                  <a:cubicBezTo>
                    <a:pt x="1328" y="2336"/>
                    <a:pt x="1345" y="2389"/>
                    <a:pt x="1370" y="2406"/>
                  </a:cubicBezTo>
                  <a:cubicBezTo>
                    <a:pt x="1395" y="2423"/>
                    <a:pt x="1424" y="2399"/>
                    <a:pt x="1457" y="2406"/>
                  </a:cubicBezTo>
                  <a:cubicBezTo>
                    <a:pt x="1493" y="2406"/>
                    <a:pt x="1520" y="2449"/>
                    <a:pt x="1571" y="2450"/>
                  </a:cubicBezTo>
                  <a:cubicBezTo>
                    <a:pt x="1622" y="2451"/>
                    <a:pt x="1705" y="2418"/>
                    <a:pt x="1763" y="2415"/>
                  </a:cubicBezTo>
                  <a:cubicBezTo>
                    <a:pt x="1821" y="2412"/>
                    <a:pt x="1871" y="2432"/>
                    <a:pt x="1920" y="2432"/>
                  </a:cubicBezTo>
                  <a:cubicBezTo>
                    <a:pt x="1969" y="2432"/>
                    <a:pt x="2005" y="2415"/>
                    <a:pt x="2059" y="2415"/>
                  </a:cubicBezTo>
                  <a:cubicBezTo>
                    <a:pt x="2113" y="2415"/>
                    <a:pt x="2195" y="2432"/>
                    <a:pt x="2243" y="2432"/>
                  </a:cubicBezTo>
                  <a:cubicBezTo>
                    <a:pt x="2291" y="2432"/>
                    <a:pt x="2279" y="2415"/>
                    <a:pt x="2347" y="2415"/>
                  </a:cubicBezTo>
                  <a:cubicBezTo>
                    <a:pt x="2415" y="2415"/>
                    <a:pt x="2554" y="2432"/>
                    <a:pt x="2653" y="2432"/>
                  </a:cubicBezTo>
                  <a:cubicBezTo>
                    <a:pt x="2752" y="2432"/>
                    <a:pt x="2809" y="2415"/>
                    <a:pt x="2941" y="2415"/>
                  </a:cubicBezTo>
                  <a:cubicBezTo>
                    <a:pt x="3073" y="2415"/>
                    <a:pt x="3328" y="2426"/>
                    <a:pt x="3447" y="2432"/>
                  </a:cubicBezTo>
                  <a:cubicBezTo>
                    <a:pt x="3566" y="2438"/>
                    <a:pt x="3549" y="2450"/>
                    <a:pt x="3657" y="2450"/>
                  </a:cubicBezTo>
                  <a:cubicBezTo>
                    <a:pt x="3765" y="2450"/>
                    <a:pt x="4002" y="2436"/>
                    <a:pt x="4093" y="2432"/>
                  </a:cubicBezTo>
                </a:path>
              </a:pathLst>
            </a:custGeom>
            <a:noFill/>
            <a:ln w="57150" cap="flat" cmpd="sng">
              <a:solidFill>
                <a:srgbClr val="FFCC99"/>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28398" dir="1593903"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grpSp>
      <p:grpSp>
        <p:nvGrpSpPr>
          <p:cNvPr id="3038268" name="Group 60"/>
          <p:cNvGrpSpPr>
            <a:grpSpLocks/>
          </p:cNvGrpSpPr>
          <p:nvPr/>
        </p:nvGrpSpPr>
        <p:grpSpPr bwMode="auto">
          <a:xfrm>
            <a:off x="2716213" y="3267075"/>
            <a:ext cx="4719637" cy="336550"/>
            <a:chOff x="1711" y="2058"/>
            <a:chExt cx="2973" cy="212"/>
          </a:xfrm>
        </p:grpSpPr>
        <p:sp>
          <p:nvSpPr>
            <p:cNvPr id="3038269" name="Line 61"/>
            <p:cNvSpPr>
              <a:spLocks noChangeShapeType="1"/>
            </p:cNvSpPr>
            <p:nvPr/>
          </p:nvSpPr>
          <p:spPr bwMode="auto">
            <a:xfrm>
              <a:off x="1711" y="2251"/>
              <a:ext cx="2973" cy="0"/>
            </a:xfrm>
            <a:prstGeom prst="line">
              <a:avLst/>
            </a:prstGeom>
            <a:noFill/>
            <a:ln w="38100">
              <a:solidFill>
                <a:srgbClr val="FF3300"/>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pPr>
              <a:endParaRPr lang="en-US" smtClean="0">
                <a:solidFill>
                  <a:srgbClr val="FFFFFF"/>
                </a:solidFill>
              </a:endParaRPr>
            </a:p>
          </p:txBody>
        </p:sp>
        <p:sp>
          <p:nvSpPr>
            <p:cNvPr id="3038270" name="Text Box 62"/>
            <p:cNvSpPr txBox="1">
              <a:spLocks noChangeArrowheads="1"/>
            </p:cNvSpPr>
            <p:nvPr/>
          </p:nvSpPr>
          <p:spPr bwMode="auto">
            <a:xfrm>
              <a:off x="2314" y="2058"/>
              <a:ext cx="947"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FF3300"/>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0" rIns="0">
              <a:spAutoFit/>
            </a:bodyPr>
            <a:lstStyle/>
            <a:p>
              <a:pPr eaLnBrk="0" fontAlgn="base" hangingPunct="0">
                <a:spcBef>
                  <a:spcPct val="50000"/>
                </a:spcBef>
                <a:spcAft>
                  <a:spcPct val="0"/>
                </a:spcAft>
              </a:pPr>
              <a:r>
                <a:rPr lang="en-US" sz="1600" b="1" smtClean="0">
                  <a:solidFill>
                    <a:srgbClr val="66CCFF"/>
                  </a:solidFill>
                </a:rPr>
                <a:t>Hot flushes</a:t>
              </a:r>
            </a:p>
          </p:txBody>
        </p:sp>
      </p:grpSp>
    </p:spTree>
    <p:extLst>
      <p:ext uri="{BB962C8B-B14F-4D97-AF65-F5344CB8AC3E}">
        <p14:creationId xmlns:p14="http://schemas.microsoft.com/office/powerpoint/2010/main" val="89320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0382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038268"/>
                                        </p:tgtEl>
                                        <p:attrNameLst>
                                          <p:attrName>style.visibility</p:attrName>
                                        </p:attrNameLst>
                                      </p:cBhvr>
                                      <p:to>
                                        <p:strVal val="visible"/>
                                      </p:to>
                                    </p:set>
                                    <p:animEffect transition="in" filter="wipe(left)">
                                      <p:cBhvr>
                                        <p:cTn id="11" dur="500"/>
                                        <p:tgtEl>
                                          <p:spTgt spid="30382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038229"/>
                                        </p:tgtEl>
                                        <p:attrNameLst>
                                          <p:attrName>style.visibility</p:attrName>
                                        </p:attrNameLst>
                                      </p:cBhvr>
                                      <p:to>
                                        <p:strVal val="visible"/>
                                      </p:to>
                                    </p:set>
                                    <p:animEffect transition="in" filter="wipe(left)">
                                      <p:cBhvr>
                                        <p:cTn id="16" dur="500"/>
                                        <p:tgtEl>
                                          <p:spTgt spid="30382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038211"/>
                                        </p:tgtEl>
                                        <p:attrNameLst>
                                          <p:attrName>style.visibility</p:attrName>
                                        </p:attrNameLst>
                                      </p:cBhvr>
                                      <p:to>
                                        <p:strVal val="visible"/>
                                      </p:to>
                                    </p:set>
                                    <p:animEffect transition="in" filter="wipe(left)">
                                      <p:cBhvr>
                                        <p:cTn id="21" dur="500"/>
                                        <p:tgtEl>
                                          <p:spTgt spid="30382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038214"/>
                                        </p:tgtEl>
                                        <p:attrNameLst>
                                          <p:attrName>style.visibility</p:attrName>
                                        </p:attrNameLst>
                                      </p:cBhvr>
                                      <p:to>
                                        <p:strVal val="visible"/>
                                      </p:to>
                                    </p:set>
                                    <p:animEffect transition="in" filter="wipe(left)">
                                      <p:cBhvr>
                                        <p:cTn id="26" dur="500"/>
                                        <p:tgtEl>
                                          <p:spTgt spid="30382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038224"/>
                                        </p:tgtEl>
                                        <p:attrNameLst>
                                          <p:attrName>style.visibility</p:attrName>
                                        </p:attrNameLst>
                                      </p:cBhvr>
                                      <p:to>
                                        <p:strVal val="visible"/>
                                      </p:to>
                                    </p:set>
                                    <p:animEffect transition="in" filter="wipe(left)">
                                      <p:cBhvr>
                                        <p:cTn id="31" dur="500"/>
                                        <p:tgtEl>
                                          <p:spTgt spid="30382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038219"/>
                                        </p:tgtEl>
                                        <p:attrNameLst>
                                          <p:attrName>style.visibility</p:attrName>
                                        </p:attrNameLst>
                                      </p:cBhvr>
                                      <p:to>
                                        <p:strVal val="visible"/>
                                      </p:to>
                                    </p:set>
                                    <p:animEffect transition="in" filter="wipe(left)">
                                      <p:cBhvr>
                                        <p:cTn id="36" dur="500"/>
                                        <p:tgtEl>
                                          <p:spTgt spid="303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Vasomotor symptoms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6701354"/>
              </p:ext>
            </p:extLst>
          </p:nvPr>
        </p:nvGraphicFramePr>
        <p:xfrm>
          <a:off x="457200" y="11430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0646923"/>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Hot flash physiology illustration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008" y="1600200"/>
            <a:ext cx="7496375" cy="3779553"/>
          </a:xfrm>
          <a:prstGeom prst="rect">
            <a:avLst/>
          </a:prstGeom>
        </p:spPr>
      </p:pic>
    </p:spTree>
    <p:extLst>
      <p:ext uri="{BB962C8B-B14F-4D97-AF65-F5344CB8AC3E}">
        <p14:creationId xmlns:p14="http://schemas.microsoft.com/office/powerpoint/2010/main" val="1797424425"/>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Vaginal symptoms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2844434"/>
              </p:ext>
            </p:extLst>
          </p:nvPr>
        </p:nvGraphicFramePr>
        <p:xfrm>
          <a:off x="381000" y="9144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777037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Vaginal atrophy illustration</a:t>
            </a:r>
            <a:endParaRPr lang="en-US" dirty="0"/>
          </a:p>
        </p:txBody>
      </p:sp>
      <p:sp>
        <p:nvSpPr>
          <p:cNvPr id="3" name="Content Placeholder 2"/>
          <p:cNvSpPr>
            <a:spLocks noGrp="1"/>
          </p:cNvSpPr>
          <p:nvPr>
            <p:ph idx="1"/>
          </p:nvPr>
        </p:nvSpPr>
        <p:spPr>
          <a:xfrm>
            <a:off x="457200" y="914400"/>
            <a:ext cx="8458200" cy="5334000"/>
          </a:xfrm>
        </p:spPr>
        <p:txBody>
          <a:bodyPr>
            <a:noAutofit/>
          </a:bodyPr>
          <a:lstStyle/>
          <a:p>
            <a:pPr marL="0" indent="0" fontAlgn="ctr">
              <a:lnSpc>
                <a:spcPct val="120000"/>
              </a:lnSpc>
              <a:spcBef>
                <a:spcPts val="500"/>
              </a:spcBef>
              <a:buNone/>
            </a:pPr>
            <a:r>
              <a:rPr lang="en-US" sz="2200" dirty="0"/>
              <a:t>Vaginal atrophy as illustrated by contrast of vaginal epithelium in a </a:t>
            </a:r>
            <a:r>
              <a:rPr lang="en-US" sz="2200" dirty="0" smtClean="0"/>
              <a:t>well-</a:t>
            </a:r>
            <a:r>
              <a:rPr lang="en-US" sz="2200" dirty="0" err="1" smtClean="0"/>
              <a:t>estrogenized</a:t>
            </a:r>
            <a:r>
              <a:rPr lang="en-US" sz="2200" dirty="0" smtClean="0"/>
              <a:t> </a:t>
            </a:r>
            <a:r>
              <a:rPr lang="en-US" sz="2200" dirty="0"/>
              <a:t>premenopausal state (</a:t>
            </a:r>
            <a:r>
              <a:rPr lang="en-US" sz="2200" i="1" dirty="0"/>
              <a:t>left panel</a:t>
            </a:r>
            <a:r>
              <a:rPr lang="en-US" sz="2200" dirty="0"/>
              <a:t>) with a low-estrogen postmenopausal state (</a:t>
            </a:r>
            <a:r>
              <a:rPr lang="en-US" sz="2200" i="1" dirty="0"/>
              <a:t>right panel</a:t>
            </a:r>
            <a:r>
              <a:rPr lang="en-US" sz="2200" dirty="0"/>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209800"/>
            <a:ext cx="6568378" cy="4267200"/>
          </a:xfrm>
          <a:prstGeom prst="rect">
            <a:avLst/>
          </a:prstGeom>
        </p:spPr>
      </p:pic>
    </p:spTree>
    <p:extLst>
      <p:ext uri="{BB962C8B-B14F-4D97-AF65-F5344CB8AC3E}">
        <p14:creationId xmlns:p14="http://schemas.microsoft.com/office/powerpoint/2010/main" val="1765329231"/>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Sexual health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9273628"/>
              </p:ext>
            </p:extLst>
          </p:nvPr>
        </p:nvGraphicFramePr>
        <p:xfrm>
          <a:off x="457200" y="9906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489220"/>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535363"/>
          </a:xfrm>
        </p:spPr>
        <p:txBody>
          <a:bodyPr>
            <a:normAutofit/>
          </a:bodyPr>
          <a:lstStyle/>
          <a:p>
            <a:pPr marL="0" indent="0" algn="ctr">
              <a:lnSpc>
                <a:spcPct val="90000"/>
              </a:lnSpc>
              <a:spcBef>
                <a:spcPct val="50000"/>
              </a:spcBef>
              <a:buNone/>
            </a:pPr>
            <a:r>
              <a:rPr lang="en-US" sz="4800" dirty="0" smtClean="0">
                <a:cs typeface="Times New Roman" pitchFamily="18" charset="0"/>
              </a:rPr>
              <a:t>MANAGEMENT </a:t>
            </a:r>
            <a:r>
              <a:rPr lang="en-US" sz="4800" dirty="0">
                <a:cs typeface="Times New Roman" pitchFamily="18" charset="0"/>
              </a:rPr>
              <a:t>OPTIONS FOR MENOPAUSAL SYMPTOMS</a:t>
            </a:r>
          </a:p>
        </p:txBody>
      </p:sp>
    </p:spTree>
    <p:extLst>
      <p:ext uri="{BB962C8B-B14F-4D97-AF65-F5344CB8AC3E}">
        <p14:creationId xmlns:p14="http://schemas.microsoft.com/office/powerpoint/2010/main" val="19794208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088" y="1301763"/>
            <a:ext cx="8534400" cy="2373470"/>
          </a:xfrm>
        </p:spPr>
        <p:txBody>
          <a:bodyPr/>
          <a:lstStyle/>
          <a:p>
            <a:pPr marL="457200" indent="-457200">
              <a:buFont typeface="Arial"/>
              <a:buChar char="•"/>
            </a:pPr>
            <a:r>
              <a:rPr lang="en-US" dirty="0" smtClean="0"/>
              <a:t>ET with or without progestogen is most effective treatment of menopause-related vasomotor symptoms</a:t>
            </a:r>
          </a:p>
          <a:p>
            <a:pPr marL="457200" indent="-457200">
              <a:buFont typeface="Arial"/>
              <a:buChar char="•"/>
            </a:pPr>
            <a:r>
              <a:rPr lang="en-US" dirty="0" smtClean="0"/>
              <a:t>Almost all systemic HT products are FDA  approved for vasomotor symptom relief</a:t>
            </a:r>
            <a:endParaRPr lang="en-US" dirty="0"/>
          </a:p>
        </p:txBody>
      </p:sp>
      <p:sp>
        <p:nvSpPr>
          <p:cNvPr id="4" name="Footer Placeholder 3"/>
          <p:cNvSpPr>
            <a:spLocks noGrp="1"/>
          </p:cNvSpPr>
          <p:nvPr>
            <p:ph type="ftr" sz="quarter" idx="4294967295"/>
          </p:nvPr>
        </p:nvSpPr>
        <p:spPr>
          <a:xfrm>
            <a:off x="228600" y="6400802"/>
            <a:ext cx="8001000" cy="365125"/>
          </a:xfrm>
          <a:prstGeom prst="rect">
            <a:avLst/>
          </a:prstGeom>
        </p:spPr>
        <p:txBody>
          <a:bodyPr/>
          <a:lstStyle/>
          <a:p>
            <a:r>
              <a:rPr lang="en-US" dirty="0" smtClean="0"/>
              <a:t>NAMS </a:t>
            </a:r>
            <a:r>
              <a:rPr lang="en-US" i="1" dirty="0" smtClean="0"/>
              <a:t>Menopause</a:t>
            </a:r>
            <a:r>
              <a:rPr lang="en-US" dirty="0" smtClean="0"/>
              <a:t> 2012;19:257-71</a:t>
            </a:r>
            <a:endParaRPr lang="en-US" dirty="0"/>
          </a:p>
        </p:txBody>
      </p:sp>
      <p:sp>
        <p:nvSpPr>
          <p:cNvPr id="3" name="Title 2"/>
          <p:cNvSpPr>
            <a:spLocks noGrp="1"/>
          </p:cNvSpPr>
          <p:nvPr>
            <p:ph type="title"/>
          </p:nvPr>
        </p:nvSpPr>
        <p:spPr>
          <a:xfrm>
            <a:off x="319088" y="304800"/>
            <a:ext cx="8505825" cy="618760"/>
          </a:xfrm>
        </p:spPr>
        <p:txBody>
          <a:bodyPr/>
          <a:lstStyle/>
          <a:p>
            <a:r>
              <a:rPr lang="en-US" smtClean="0"/>
              <a:t>HT &amp; vasomotor symptoms</a:t>
            </a:r>
            <a:endParaRPr lang="en-US" dirty="0"/>
          </a:p>
        </p:txBody>
      </p:sp>
    </p:spTree>
    <p:extLst>
      <p:ext uri="{BB962C8B-B14F-4D97-AF65-F5344CB8AC3E}">
        <p14:creationId xmlns:p14="http://schemas.microsoft.com/office/powerpoint/2010/main" val="3860747012"/>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088" y="1437846"/>
            <a:ext cx="8534400" cy="2804357"/>
          </a:xfrm>
        </p:spPr>
        <p:txBody>
          <a:bodyPr/>
          <a:lstStyle/>
          <a:p>
            <a:pPr marL="457200" indent="-457200">
              <a:buFont typeface="Arial"/>
              <a:buChar char="•"/>
            </a:pPr>
            <a:r>
              <a:rPr lang="en-US" dirty="0" smtClean="0"/>
              <a:t>ET is most effective treatment of moderate to severe symptoms of vulvar and vaginal atrophy</a:t>
            </a:r>
          </a:p>
          <a:p>
            <a:pPr marL="457200" indent="-457200">
              <a:buFont typeface="Arial"/>
              <a:buChar char="•"/>
            </a:pPr>
            <a:r>
              <a:rPr lang="en-US" dirty="0" smtClean="0"/>
              <a:t>Many systemic HT and local vaginal ET products are available for treating one or both of these symptoms</a:t>
            </a:r>
            <a:endParaRPr lang="en-US" dirty="0"/>
          </a:p>
        </p:txBody>
      </p:sp>
      <p:sp>
        <p:nvSpPr>
          <p:cNvPr id="4" name="Footer Placeholder 3"/>
          <p:cNvSpPr>
            <a:spLocks noGrp="1"/>
          </p:cNvSpPr>
          <p:nvPr>
            <p:ph type="ftr" sz="quarter" idx="4294967295"/>
          </p:nvPr>
        </p:nvSpPr>
        <p:spPr>
          <a:xfrm>
            <a:off x="228600" y="6400802"/>
            <a:ext cx="8001000" cy="365125"/>
          </a:xfrm>
          <a:prstGeom prst="rect">
            <a:avLst/>
          </a:prstGeom>
        </p:spPr>
        <p:txBody>
          <a:bodyPr/>
          <a:lstStyle/>
          <a:p>
            <a:r>
              <a:rPr lang="en-US" dirty="0" smtClean="0"/>
              <a:t>NAMS </a:t>
            </a:r>
            <a:r>
              <a:rPr lang="en-US" i="1" dirty="0" smtClean="0"/>
              <a:t>Menopause</a:t>
            </a:r>
            <a:r>
              <a:rPr lang="en-US" dirty="0" smtClean="0"/>
              <a:t> 2012;19:257-71</a:t>
            </a:r>
            <a:endParaRPr lang="en-US" dirty="0"/>
          </a:p>
        </p:txBody>
      </p:sp>
      <p:sp>
        <p:nvSpPr>
          <p:cNvPr id="3" name="Title 2"/>
          <p:cNvSpPr>
            <a:spLocks noGrp="1"/>
          </p:cNvSpPr>
          <p:nvPr>
            <p:ph type="title"/>
          </p:nvPr>
        </p:nvSpPr>
        <p:spPr>
          <a:xfrm>
            <a:off x="319088" y="304800"/>
            <a:ext cx="8505825" cy="618760"/>
          </a:xfrm>
        </p:spPr>
        <p:txBody>
          <a:bodyPr/>
          <a:lstStyle/>
          <a:p>
            <a:r>
              <a:rPr lang="en-US" smtClean="0"/>
              <a:t>HT &amp; vaginal symptoms</a:t>
            </a:r>
            <a:endParaRPr lang="en-US" dirty="0"/>
          </a:p>
        </p:txBody>
      </p:sp>
    </p:spTree>
    <p:extLst>
      <p:ext uri="{BB962C8B-B14F-4D97-AF65-F5344CB8AC3E}">
        <p14:creationId xmlns:p14="http://schemas.microsoft.com/office/powerpoint/2010/main" val="245546671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lstStyle/>
          <a:p>
            <a:r>
              <a:rPr lang="en-US" dirty="0" smtClean="0"/>
              <a:t>Pfizer Advisory Board and Consultant</a:t>
            </a:r>
            <a:endParaRPr lang="en-US" dirty="0"/>
          </a:p>
        </p:txBody>
      </p:sp>
    </p:spTree>
    <p:extLst>
      <p:ext uri="{BB962C8B-B14F-4D97-AF65-F5344CB8AC3E}">
        <p14:creationId xmlns:p14="http://schemas.microsoft.com/office/powerpoint/2010/main" val="226033657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7134225" cy="4933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304800" y="5867400"/>
            <a:ext cx="8610600" cy="800219"/>
          </a:xfrm>
          <a:prstGeom prst="rect">
            <a:avLst/>
          </a:prstGeom>
        </p:spPr>
        <p:txBody>
          <a:bodyPr wrap="square">
            <a:spAutoFit/>
          </a:bodyPr>
          <a:lstStyle/>
          <a:p>
            <a:r>
              <a:rPr lang="en-US" sz="1400" dirty="0"/>
              <a:t>FIG. 4. US vaginal MHT use by age group, January 2001 through December 2009, IMS Health, National Disease and Therapeutic Index. MHT,</a:t>
            </a:r>
          </a:p>
          <a:p>
            <a:r>
              <a:rPr lang="en-US" sz="1400" dirty="0"/>
              <a:t>menopausal hormone therapy</a:t>
            </a:r>
            <a:r>
              <a:rPr lang="en-US" dirty="0"/>
              <a:t>.</a:t>
            </a:r>
          </a:p>
        </p:txBody>
      </p:sp>
      <p:sp>
        <p:nvSpPr>
          <p:cNvPr id="4" name="Rectangle 3"/>
          <p:cNvSpPr/>
          <p:nvPr/>
        </p:nvSpPr>
        <p:spPr>
          <a:xfrm>
            <a:off x="2819400" y="6552426"/>
            <a:ext cx="6172200" cy="276999"/>
          </a:xfrm>
          <a:prstGeom prst="rect">
            <a:avLst/>
          </a:prstGeom>
        </p:spPr>
        <p:txBody>
          <a:bodyPr wrap="square">
            <a:spAutoFit/>
          </a:bodyPr>
          <a:lstStyle/>
          <a:p>
            <a:r>
              <a:rPr lang="en-US" sz="1200" dirty="0"/>
              <a:t>Menopause, Vol. 18, No. 4, </a:t>
            </a:r>
            <a:r>
              <a:rPr lang="en-US" sz="1200" dirty="0" smtClean="0"/>
              <a:t>2011 NAMS</a:t>
            </a:r>
            <a:endParaRPr lang="en-US" sz="1200" dirty="0"/>
          </a:p>
        </p:txBody>
      </p:sp>
      <p:sp>
        <p:nvSpPr>
          <p:cNvPr id="3" name="Title 2"/>
          <p:cNvSpPr>
            <a:spLocks noGrp="1"/>
          </p:cNvSpPr>
          <p:nvPr>
            <p:ph type="title"/>
          </p:nvPr>
        </p:nvSpPr>
        <p:spPr>
          <a:xfrm>
            <a:off x="319088" y="304800"/>
            <a:ext cx="8505825" cy="618760"/>
          </a:xfrm>
        </p:spPr>
        <p:txBody>
          <a:bodyPr/>
          <a:lstStyle/>
          <a:p>
            <a:r>
              <a:rPr lang="en-US" dirty="0" smtClean="0"/>
              <a:t>Vaginal Estrogen Use</a:t>
            </a:r>
            <a:endParaRPr lang="en-US" dirty="0"/>
          </a:p>
        </p:txBody>
      </p:sp>
    </p:spTree>
    <p:extLst>
      <p:ext uri="{BB962C8B-B14F-4D97-AF65-F5344CB8AC3E}">
        <p14:creationId xmlns:p14="http://schemas.microsoft.com/office/powerpoint/2010/main" val="1450830042"/>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Hormone therapy terminology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024859"/>
              </p:ext>
            </p:extLst>
          </p:nvPr>
        </p:nvGraphicFramePr>
        <p:xfrm>
          <a:off x="381000" y="9144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159245"/>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 y="304800"/>
            <a:ext cx="9129713" cy="603250"/>
          </a:xfrm>
        </p:spPr>
        <p:txBody>
          <a:bodyPr>
            <a:noAutofit/>
          </a:bodyPr>
          <a:lstStyle/>
          <a:p>
            <a:r>
              <a:rPr lang="en-US" sz="3800" dirty="0">
                <a:cs typeface="Times New Roman" pitchFamily="18" charset="0"/>
              </a:rPr>
              <a:t>Hormone therapy—what we know today</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7973961"/>
              </p:ext>
            </p:extLst>
          </p:nvPr>
        </p:nvGraphicFramePr>
        <p:xfrm>
          <a:off x="381000" y="533400"/>
          <a:ext cx="8458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048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Tahoma" charset="0"/>
                <a:ea typeface="MS PGothic" charset="0"/>
              </a:rPr>
              <a:t>North American Menopause Society (NAMS) Updates </a:t>
            </a:r>
          </a:p>
        </p:txBody>
      </p:sp>
      <p:sp>
        <p:nvSpPr>
          <p:cNvPr id="3" name="Content Placeholder 2"/>
          <p:cNvSpPr>
            <a:spLocks noGrp="1"/>
          </p:cNvSpPr>
          <p:nvPr>
            <p:ph idx="1"/>
          </p:nvPr>
        </p:nvSpPr>
        <p:spPr>
          <a:xfrm>
            <a:off x="319088" y="1800733"/>
            <a:ext cx="8534400" cy="2071849"/>
          </a:xfrm>
        </p:spPr>
        <p:txBody>
          <a:bodyPr/>
          <a:lstStyle/>
          <a:p>
            <a:pPr marL="457200" indent="-457200">
              <a:buFont typeface="Arial"/>
              <a:buChar char="•"/>
              <a:defRPr/>
            </a:pPr>
            <a:r>
              <a:rPr lang="en-US" dirty="0">
                <a:latin typeface="Tahoma" charset="0"/>
                <a:ea typeface="MS PGothic" charset="0"/>
              </a:rPr>
              <a:t>KEEPS Trial</a:t>
            </a:r>
          </a:p>
          <a:p>
            <a:pPr marL="457200" indent="-457200">
              <a:buFont typeface="Arial"/>
              <a:buChar char="•"/>
              <a:defRPr/>
            </a:pPr>
            <a:r>
              <a:rPr lang="en-US" dirty="0">
                <a:latin typeface="Tahoma" charset="0"/>
                <a:ea typeface="MS PGothic" charset="0"/>
              </a:rPr>
              <a:t>NAMS 2012 Position paper on HT/ET</a:t>
            </a:r>
          </a:p>
          <a:p>
            <a:pPr marL="457200" indent="-457200">
              <a:buFont typeface="Arial"/>
              <a:buChar char="•"/>
              <a:defRPr/>
            </a:pPr>
            <a:r>
              <a:rPr lang="en-US" dirty="0">
                <a:latin typeface="Tahoma" charset="0"/>
                <a:ea typeface="MS PGothic" charset="0"/>
              </a:rPr>
              <a:t>Solidarity statement by NAMS, ASRM, and The Endocrine Society</a:t>
            </a:r>
          </a:p>
        </p:txBody>
      </p:sp>
    </p:spTree>
    <p:extLst>
      <p:ext uri="{BB962C8B-B14F-4D97-AF65-F5344CB8AC3E}">
        <p14:creationId xmlns:p14="http://schemas.microsoft.com/office/powerpoint/2010/main" val="460130152"/>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05"/>
            <a:ext cx="8229600" cy="1143000"/>
          </a:xfrm>
        </p:spPr>
        <p:txBody>
          <a:bodyPr/>
          <a:lstStyle/>
          <a:p>
            <a:pPr>
              <a:defRPr/>
            </a:pPr>
            <a:r>
              <a:rPr lang="en-US" dirty="0" err="1">
                <a:latin typeface="Tahoma" charset="0"/>
                <a:ea typeface="MS PGothic" charset="0"/>
              </a:rPr>
              <a:t>Kronos</a:t>
            </a:r>
            <a:r>
              <a:rPr lang="en-US" dirty="0">
                <a:latin typeface="Tahoma" charset="0"/>
                <a:ea typeface="MS PGothic" charset="0"/>
              </a:rPr>
              <a:t> Early Estrogen Prevention Study (KEEPS)</a:t>
            </a:r>
          </a:p>
        </p:txBody>
      </p:sp>
      <p:sp>
        <p:nvSpPr>
          <p:cNvPr id="3" name="Content Placeholder 2"/>
          <p:cNvSpPr>
            <a:spLocks noGrp="1"/>
          </p:cNvSpPr>
          <p:nvPr>
            <p:ph idx="1"/>
          </p:nvPr>
        </p:nvSpPr>
        <p:spPr>
          <a:xfrm>
            <a:off x="547917" y="1760349"/>
            <a:ext cx="8229600" cy="4928015"/>
          </a:xfrm>
        </p:spPr>
        <p:txBody>
          <a:bodyPr/>
          <a:lstStyle/>
          <a:p>
            <a:pPr marL="342900" indent="-342900">
              <a:buFont typeface="Arial"/>
              <a:buChar char="•"/>
              <a:defRPr/>
            </a:pPr>
            <a:r>
              <a:rPr lang="en-US" sz="2400" dirty="0" smtClean="0">
                <a:ea typeface="ＭＳ Ｐゴシック" charset="-128"/>
                <a:cs typeface="ＭＳ Ｐゴシック" charset="-128"/>
              </a:rPr>
              <a:t>727 newly menopausal woman </a:t>
            </a:r>
          </a:p>
          <a:p>
            <a:pPr marL="342900" indent="-342900">
              <a:buFont typeface="Arial"/>
              <a:buChar char="•"/>
              <a:defRPr/>
            </a:pPr>
            <a:r>
              <a:rPr lang="en-US" sz="2400" dirty="0" smtClean="0">
                <a:ea typeface="ＭＳ Ｐゴシック" charset="-128"/>
                <a:cs typeface="ＭＳ Ｐゴシック" charset="-128"/>
              </a:rPr>
              <a:t>CCE 0.45 mg; TE 0.5 mg (</a:t>
            </a:r>
            <a:r>
              <a:rPr lang="en-US" sz="2400" dirty="0" err="1" smtClean="0">
                <a:ea typeface="ＭＳ Ｐゴシック" charset="-128"/>
                <a:cs typeface="ＭＳ Ｐゴシック" charset="-128"/>
              </a:rPr>
              <a:t>prometrium</a:t>
            </a:r>
            <a:r>
              <a:rPr lang="en-US" sz="2400" dirty="0" smtClean="0">
                <a:ea typeface="ＭＳ Ｐゴシック" charset="-128"/>
                <a:cs typeface="ＭＳ Ｐゴシック" charset="-128"/>
              </a:rPr>
              <a:t> 200mg x 12d both); placebo</a:t>
            </a:r>
          </a:p>
          <a:p>
            <a:pPr marL="342900" indent="-342900">
              <a:buFont typeface="Arial"/>
              <a:buChar char="•"/>
              <a:defRPr/>
            </a:pPr>
            <a:r>
              <a:rPr lang="en-US" sz="2400" dirty="0" smtClean="0">
                <a:ea typeface="ＭＳ Ｐゴシック" charset="-128"/>
                <a:cs typeface="ＭＳ Ｐゴシック" charset="-128"/>
              </a:rPr>
              <a:t>Both arms Outcome measures-hot flushes, BMD, CVD biomarkers, coronary artery calcium, cognitive function</a:t>
            </a:r>
          </a:p>
          <a:p>
            <a:pPr marL="342900" indent="-342900">
              <a:buFont typeface="Arial"/>
              <a:buChar char="•"/>
              <a:defRPr/>
            </a:pPr>
            <a:r>
              <a:rPr lang="en-US" sz="2400" dirty="0" smtClean="0">
                <a:ea typeface="ＭＳ Ｐゴシック" charset="-128"/>
                <a:cs typeface="ＭＳ Ｐゴシック" charset="-128"/>
              </a:rPr>
              <a:t>Outcomes</a:t>
            </a:r>
          </a:p>
          <a:p>
            <a:pPr marL="1028700" lvl="1">
              <a:buFont typeface="Arial"/>
              <a:buChar char="•"/>
              <a:defRPr/>
            </a:pPr>
            <a:r>
              <a:rPr lang="en-US" sz="2400" dirty="0" smtClean="0">
                <a:ea typeface="ＭＳ Ｐゴシック" charset="-128"/>
                <a:cs typeface="ＭＳ Ｐゴシック" charset="-128"/>
              </a:rPr>
              <a:t>CE-</a:t>
            </a:r>
            <a:r>
              <a:rPr lang="en-US" sz="2400" dirty="0" smtClean="0">
                <a:latin typeface="Wingdings"/>
                <a:ea typeface="Wingdings"/>
                <a:cs typeface="Wingdings"/>
                <a:sym typeface="Wingdings"/>
              </a:rPr>
              <a:t></a:t>
            </a:r>
            <a:r>
              <a:rPr lang="en-US" sz="2400" dirty="0" smtClean="0">
                <a:ea typeface="ＭＳ Ｐゴシック" charset="-128"/>
                <a:cs typeface="ＭＳ Ｐゴシック" charset="-128"/>
                <a:sym typeface="Wingdings"/>
              </a:rPr>
              <a:t>LDL, </a:t>
            </a:r>
            <a:r>
              <a:rPr lang="en-US" sz="2400" dirty="0" smtClean="0">
                <a:latin typeface="Wingdings"/>
                <a:ea typeface="Wingdings"/>
                <a:cs typeface="Wingdings"/>
                <a:sym typeface="Wingdings"/>
              </a:rPr>
              <a:t></a:t>
            </a:r>
            <a:r>
              <a:rPr lang="en-US" sz="2400" dirty="0">
                <a:latin typeface="+mj-lt"/>
                <a:ea typeface="Wingdings"/>
                <a:cs typeface="Wingdings"/>
                <a:sym typeface="Wingdings"/>
              </a:rPr>
              <a:t> </a:t>
            </a:r>
            <a:r>
              <a:rPr lang="en-US" sz="2400" dirty="0" smtClean="0">
                <a:latin typeface="+mj-lt"/>
                <a:ea typeface="Wingdings"/>
                <a:cs typeface="Wingdings"/>
                <a:sym typeface="Wingdings"/>
              </a:rPr>
              <a:t>HDL, TG; TE- neutral; </a:t>
            </a:r>
            <a:r>
              <a:rPr lang="en-US" sz="2400" dirty="0" smtClean="0">
                <a:latin typeface="Wingdings"/>
                <a:ea typeface="Wingdings"/>
                <a:cs typeface="Wingdings"/>
                <a:sym typeface="Wingdings"/>
              </a:rPr>
              <a:t></a:t>
            </a:r>
            <a:r>
              <a:rPr lang="en-US" sz="2400" dirty="0" smtClean="0">
                <a:ea typeface="ＭＳ Ｐゴシック" charset="-128"/>
                <a:cs typeface="ＭＳ Ｐゴシック" charset="-128"/>
                <a:sym typeface="Wingdings"/>
              </a:rPr>
              <a:t>IR</a:t>
            </a:r>
            <a:endParaRPr lang="en-US" sz="2400" dirty="0" smtClean="0">
              <a:ea typeface="ＭＳ Ｐゴシック" charset="-128"/>
              <a:cs typeface="ＭＳ Ｐゴシック" charset="-128"/>
            </a:endParaRPr>
          </a:p>
          <a:p>
            <a:pPr marL="1028700" lvl="1">
              <a:buFont typeface="Arial"/>
              <a:buChar char="•"/>
              <a:defRPr/>
            </a:pPr>
            <a:r>
              <a:rPr lang="en-US" sz="2400" dirty="0" smtClean="0">
                <a:ea typeface="ＭＳ Ｐゴシック" charset="-128"/>
                <a:cs typeface="ＭＳ Ｐゴシック" charset="-128"/>
              </a:rPr>
              <a:t>Cognitive function- NO adverse effect both</a:t>
            </a:r>
          </a:p>
          <a:p>
            <a:pPr marL="1028700" lvl="1">
              <a:buFont typeface="Arial"/>
              <a:buChar char="•"/>
              <a:defRPr/>
            </a:pPr>
            <a:r>
              <a:rPr lang="en-US" sz="2400" dirty="0" smtClean="0">
                <a:latin typeface="Wingdings"/>
                <a:ea typeface="Wingdings"/>
                <a:cs typeface="Wingdings"/>
                <a:sym typeface="Wingdings"/>
              </a:rPr>
              <a:t></a:t>
            </a:r>
            <a:r>
              <a:rPr lang="en-US" sz="2400" dirty="0" smtClean="0">
                <a:ea typeface="ＭＳ Ｐゴシック" charset="-128"/>
                <a:cs typeface="ＭＳ Ｐゴシック" charset="-128"/>
              </a:rPr>
              <a:t>hot flushes, </a:t>
            </a:r>
            <a:r>
              <a:rPr lang="en-US" sz="2400" dirty="0" smtClean="0">
                <a:latin typeface="Wingdings"/>
                <a:ea typeface="Wingdings"/>
                <a:cs typeface="Wingdings"/>
                <a:sym typeface="Wingdings"/>
              </a:rPr>
              <a:t></a:t>
            </a:r>
            <a:r>
              <a:rPr lang="en-US" sz="2400" dirty="0" smtClean="0">
                <a:ea typeface="ＭＳ Ｐゴシック" charset="-128"/>
                <a:cs typeface="ＭＳ Ｐゴシック" charset="-128"/>
              </a:rPr>
              <a:t>mood &amp; sexual function</a:t>
            </a:r>
          </a:p>
          <a:p>
            <a:pPr marL="1028700" lvl="1">
              <a:buFont typeface="Arial"/>
              <a:buChar char="•"/>
              <a:defRPr/>
            </a:pPr>
            <a:r>
              <a:rPr lang="en-US" sz="2400" dirty="0" smtClean="0">
                <a:latin typeface="Wingdings"/>
                <a:ea typeface="Wingdings"/>
                <a:cs typeface="Wingdings"/>
                <a:sym typeface="Wingdings"/>
              </a:rPr>
              <a:t></a:t>
            </a:r>
            <a:r>
              <a:rPr lang="en-US" sz="2400" dirty="0">
                <a:ea typeface="ＭＳ Ｐゴシック" charset="-128"/>
                <a:cs typeface="ＭＳ Ｐゴシック" charset="-128"/>
                <a:sym typeface="Wingdings"/>
              </a:rPr>
              <a:t> </a:t>
            </a:r>
            <a:r>
              <a:rPr lang="en-US" sz="2400" dirty="0" smtClean="0">
                <a:ea typeface="ＭＳ Ｐゴシック" charset="-128"/>
                <a:cs typeface="ＭＳ Ｐゴシック" charset="-128"/>
                <a:sym typeface="Wingdings"/>
              </a:rPr>
              <a:t>bone loss</a:t>
            </a:r>
            <a:endParaRPr lang="en-US" sz="2400" dirty="0" smtClean="0">
              <a:ea typeface="ＭＳ Ｐゴシック" charset="-128"/>
              <a:cs typeface="ＭＳ Ｐゴシック" charset="-128"/>
            </a:endParaRPr>
          </a:p>
        </p:txBody>
      </p:sp>
    </p:spTree>
    <p:extLst>
      <p:ext uri="{BB962C8B-B14F-4D97-AF65-F5344CB8AC3E}">
        <p14:creationId xmlns:p14="http://schemas.microsoft.com/office/powerpoint/2010/main" val="426803431"/>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Tahoma" charset="0"/>
                <a:ea typeface="MS PGothic" charset="0"/>
              </a:rPr>
              <a:t>KEEPS Trial</a:t>
            </a:r>
          </a:p>
        </p:txBody>
      </p:sp>
      <p:sp>
        <p:nvSpPr>
          <p:cNvPr id="3" name="Content Placeholder 2"/>
          <p:cNvSpPr>
            <a:spLocks noGrp="1"/>
          </p:cNvSpPr>
          <p:nvPr>
            <p:ph idx="1"/>
          </p:nvPr>
        </p:nvSpPr>
        <p:spPr>
          <a:xfrm>
            <a:off x="319088" y="1143000"/>
            <a:ext cx="8534400" cy="4405313"/>
          </a:xfrm>
        </p:spPr>
        <p:txBody>
          <a:bodyPr/>
          <a:lstStyle/>
          <a:p>
            <a:pPr>
              <a:defRPr/>
            </a:pPr>
            <a:r>
              <a:rPr lang="en-US" dirty="0">
                <a:latin typeface="Tahoma" charset="0"/>
                <a:ea typeface="MS PGothic" charset="0"/>
              </a:rPr>
              <a:t>Overall beneficial effect when newly diagnosed menopausal patients are treated for VMS or vaginal atrophy.</a:t>
            </a:r>
          </a:p>
        </p:txBody>
      </p:sp>
    </p:spTree>
    <p:extLst>
      <p:ext uri="{BB962C8B-B14F-4D97-AF65-F5344CB8AC3E}">
        <p14:creationId xmlns:p14="http://schemas.microsoft.com/office/powerpoint/2010/main" val="3391619570"/>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851775" cy="1828800"/>
          </a:xfrm>
        </p:spPr>
        <p:txBody>
          <a:bodyPr>
            <a:noAutofit/>
          </a:bodyPr>
          <a:lstStyle/>
          <a:p>
            <a:pPr>
              <a:defRPr/>
            </a:pPr>
            <a:r>
              <a:rPr lang="en-US" sz="4400">
                <a:solidFill>
                  <a:srgbClr val="F2E4DF"/>
                </a:solidFill>
                <a:latin typeface="Tahoma" charset="0"/>
                <a:ea typeface="MS PGothic" charset="0"/>
              </a:rPr>
              <a:t>A Decade After The </a:t>
            </a:r>
            <a:br>
              <a:rPr lang="en-US" sz="4400">
                <a:solidFill>
                  <a:srgbClr val="F2E4DF"/>
                </a:solidFill>
                <a:latin typeface="Tahoma" charset="0"/>
                <a:ea typeface="MS PGothic" charset="0"/>
              </a:rPr>
            </a:br>
            <a:r>
              <a:rPr lang="en-US" sz="4400">
                <a:solidFill>
                  <a:srgbClr val="F2E4DF"/>
                </a:solidFill>
                <a:latin typeface="Tahoma" charset="0"/>
                <a:ea typeface="MS PGothic" charset="0"/>
              </a:rPr>
              <a:t>Women’s Health Initiative—</a:t>
            </a:r>
            <a:br>
              <a:rPr lang="en-US" sz="4400">
                <a:solidFill>
                  <a:srgbClr val="F2E4DF"/>
                </a:solidFill>
                <a:latin typeface="Tahoma" charset="0"/>
                <a:ea typeface="MS PGothic" charset="0"/>
              </a:rPr>
            </a:br>
            <a:r>
              <a:rPr lang="en-US" sz="4400">
                <a:solidFill>
                  <a:srgbClr val="F2E4DF"/>
                </a:solidFill>
                <a:latin typeface="Tahoma" charset="0"/>
                <a:ea typeface="MS PGothic" charset="0"/>
              </a:rPr>
              <a:t>The Experts Do Agree</a:t>
            </a:r>
          </a:p>
        </p:txBody>
      </p:sp>
      <p:sp>
        <p:nvSpPr>
          <p:cNvPr id="3" name="Subtitle 2"/>
          <p:cNvSpPr>
            <a:spLocks noGrp="1"/>
          </p:cNvSpPr>
          <p:nvPr>
            <p:ph type="subTitle" idx="1"/>
          </p:nvPr>
        </p:nvSpPr>
        <p:spPr>
          <a:xfrm>
            <a:off x="533400" y="4191000"/>
            <a:ext cx="7854950" cy="2133600"/>
          </a:xfrm>
        </p:spPr>
        <p:txBody>
          <a:bodyPr>
            <a:noAutofit/>
          </a:bodyPr>
          <a:lstStyle/>
          <a:p>
            <a:pPr>
              <a:buFont typeface="Wingdings" charset="0"/>
              <a:buNone/>
              <a:defRPr/>
            </a:pPr>
            <a:r>
              <a:rPr lang="en-US" sz="2400" b="1">
                <a:latin typeface="Tahoma" charset="0"/>
                <a:ea typeface="MS PGothic" charset="0"/>
              </a:rPr>
              <a:t>The statement was published in the journals of </a:t>
            </a:r>
            <a:br>
              <a:rPr lang="en-US" sz="2400" b="1">
                <a:latin typeface="Tahoma" charset="0"/>
                <a:ea typeface="MS PGothic" charset="0"/>
              </a:rPr>
            </a:br>
            <a:r>
              <a:rPr lang="en-US" sz="2400" b="1">
                <a:latin typeface="Tahoma" charset="0"/>
                <a:ea typeface="MS PGothic" charset="0"/>
              </a:rPr>
              <a:t>The North American Menopause Society (</a:t>
            </a:r>
            <a:r>
              <a:rPr lang="en-US" sz="2400" b="1" i="1">
                <a:latin typeface="Tahoma" charset="0"/>
                <a:ea typeface="MS PGothic" charset="0"/>
              </a:rPr>
              <a:t>Menopause</a:t>
            </a:r>
            <a:r>
              <a:rPr lang="en-US" sz="2400" b="1">
                <a:latin typeface="Tahoma" charset="0"/>
                <a:ea typeface="MS PGothic" charset="0"/>
              </a:rPr>
              <a:t>), </a:t>
            </a:r>
            <a:br>
              <a:rPr lang="en-US" sz="2400" b="1">
                <a:latin typeface="Tahoma" charset="0"/>
                <a:ea typeface="MS PGothic" charset="0"/>
              </a:rPr>
            </a:br>
            <a:r>
              <a:rPr lang="en-US" sz="2400" b="1">
                <a:latin typeface="Tahoma" charset="0"/>
                <a:ea typeface="MS PGothic" charset="0"/>
              </a:rPr>
              <a:t>the American Society for Reproductive Medicine </a:t>
            </a:r>
            <a:br>
              <a:rPr lang="en-US" sz="2400" b="1">
                <a:latin typeface="Tahoma" charset="0"/>
                <a:ea typeface="MS PGothic" charset="0"/>
              </a:rPr>
            </a:br>
            <a:r>
              <a:rPr lang="en-US" sz="2400" b="1">
                <a:latin typeface="Tahoma" charset="0"/>
                <a:ea typeface="MS PGothic" charset="0"/>
              </a:rPr>
              <a:t>(</a:t>
            </a:r>
            <a:r>
              <a:rPr lang="en-US" sz="2400" b="1" i="1">
                <a:latin typeface="Tahoma" charset="0"/>
                <a:ea typeface="MS PGothic" charset="0"/>
              </a:rPr>
              <a:t>Fertility and Sterility),</a:t>
            </a:r>
            <a:r>
              <a:rPr lang="en-US" sz="2400" b="1">
                <a:latin typeface="Tahoma" charset="0"/>
                <a:ea typeface="MS PGothic" charset="0"/>
              </a:rPr>
              <a:t> and The Endocrine Society </a:t>
            </a:r>
            <a:br>
              <a:rPr lang="en-US" sz="2400" b="1">
                <a:latin typeface="Tahoma" charset="0"/>
                <a:ea typeface="MS PGothic" charset="0"/>
              </a:rPr>
            </a:br>
            <a:r>
              <a:rPr lang="en-US" sz="2400" b="1">
                <a:latin typeface="Tahoma" charset="0"/>
                <a:ea typeface="MS PGothic" charset="0"/>
              </a:rPr>
              <a:t>(</a:t>
            </a:r>
            <a:r>
              <a:rPr lang="en-US" sz="2400" b="1" i="1">
                <a:latin typeface="Tahoma" charset="0"/>
                <a:ea typeface="MS PGothic" charset="0"/>
              </a:rPr>
              <a:t>Journal of Clinical</a:t>
            </a:r>
            <a:r>
              <a:rPr lang="en-US" sz="2400" b="1">
                <a:latin typeface="Tahoma" charset="0"/>
                <a:ea typeface="MS PGothic" charset="0"/>
              </a:rPr>
              <a:t> </a:t>
            </a:r>
            <a:r>
              <a:rPr lang="en-US" sz="2400" b="1" i="1">
                <a:latin typeface="Tahoma" charset="0"/>
                <a:ea typeface="MS PGothic" charset="0"/>
              </a:rPr>
              <a:t>Endocrinology and Metabolism</a:t>
            </a:r>
            <a:r>
              <a:rPr lang="en-US" sz="2200">
                <a:latin typeface="Tahoma" charset="0"/>
                <a:ea typeface="MS PGothic" charset="0"/>
              </a:rPr>
              <a:t>) </a:t>
            </a:r>
          </a:p>
        </p:txBody>
      </p:sp>
    </p:spTree>
    <p:extLst>
      <p:ext uri="{BB962C8B-B14F-4D97-AF65-F5344CB8AC3E}">
        <p14:creationId xmlns:p14="http://schemas.microsoft.com/office/powerpoint/2010/main" val="662617328"/>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Tahoma" charset="0"/>
                <a:ea typeface="MS PGothic" charset="0"/>
              </a:rPr>
              <a:t>By whom?</a:t>
            </a:r>
          </a:p>
        </p:txBody>
      </p:sp>
      <p:sp>
        <p:nvSpPr>
          <p:cNvPr id="3" name="Content Placeholder 2"/>
          <p:cNvSpPr>
            <a:spLocks noGrp="1"/>
          </p:cNvSpPr>
          <p:nvPr>
            <p:ph idx="1"/>
          </p:nvPr>
        </p:nvSpPr>
        <p:spPr>
          <a:xfrm>
            <a:off x="457200" y="2087563"/>
            <a:ext cx="8229600" cy="4389437"/>
          </a:xfrm>
        </p:spPr>
        <p:txBody>
          <a:bodyPr>
            <a:normAutofit/>
          </a:bodyPr>
          <a:lstStyle/>
          <a:p>
            <a:pPr>
              <a:defRPr/>
            </a:pPr>
            <a:r>
              <a:rPr lang="en-US" sz="3300" dirty="0">
                <a:latin typeface="Tahoma" charset="0"/>
                <a:ea typeface="MS PGothic" charset="0"/>
              </a:rPr>
              <a:t>This solidarity statement was prepared </a:t>
            </a:r>
            <a:r>
              <a:rPr lang="en-US" sz="3300" dirty="0" smtClean="0">
                <a:latin typeface="Tahoma" charset="0"/>
                <a:ea typeface="MS PGothic" charset="0"/>
              </a:rPr>
              <a:t>by </a:t>
            </a:r>
            <a:r>
              <a:rPr lang="en-US" sz="3300" dirty="0">
                <a:latin typeface="Tahoma" charset="0"/>
                <a:ea typeface="MS PGothic" charset="0"/>
              </a:rPr>
              <a:t>The North American Menopause Society, the American Society for Reproductive Medicine, and The Endocrine Society</a:t>
            </a:r>
          </a:p>
          <a:p>
            <a:pPr>
              <a:defRPr/>
            </a:pPr>
            <a:r>
              <a:rPr lang="en-US" sz="3300" dirty="0">
                <a:latin typeface="Tahoma" charset="0"/>
                <a:ea typeface="MS PGothic" charset="0"/>
              </a:rPr>
              <a:t>12 other leading organizations in women’s health endorsed the statement</a:t>
            </a:r>
          </a:p>
        </p:txBody>
      </p:sp>
    </p:spTree>
    <p:extLst>
      <p:ext uri="{BB962C8B-B14F-4D97-AF65-F5344CB8AC3E}">
        <p14:creationId xmlns:p14="http://schemas.microsoft.com/office/powerpoint/2010/main" val="479037477"/>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09650"/>
          </a:xfrm>
        </p:spPr>
        <p:txBody>
          <a:bodyPr/>
          <a:lstStyle/>
          <a:p>
            <a:pPr>
              <a:defRPr/>
            </a:pPr>
            <a:r>
              <a:rPr lang="en-US">
                <a:latin typeface="Tahoma" charset="0"/>
                <a:ea typeface="MS PGothic" charset="0"/>
              </a:rPr>
              <a:t>Endorsing organizations</a:t>
            </a:r>
          </a:p>
        </p:txBody>
      </p:sp>
      <p:sp>
        <p:nvSpPr>
          <p:cNvPr id="3" name="Content Placeholder 2"/>
          <p:cNvSpPr>
            <a:spLocks noGrp="1"/>
          </p:cNvSpPr>
          <p:nvPr>
            <p:ph idx="1"/>
          </p:nvPr>
        </p:nvSpPr>
        <p:spPr>
          <a:xfrm>
            <a:off x="457200" y="1397871"/>
            <a:ext cx="8229600" cy="4618038"/>
          </a:xfrm>
        </p:spPr>
        <p:txBody>
          <a:bodyPr>
            <a:noAutofit/>
          </a:bodyPr>
          <a:lstStyle/>
          <a:p>
            <a:pPr>
              <a:defRPr/>
            </a:pPr>
            <a:r>
              <a:rPr lang="en-US" sz="2100" dirty="0">
                <a:latin typeface="Tahoma" charset="0"/>
                <a:ea typeface="MS PGothic" charset="0"/>
              </a:rPr>
              <a:t>Academy of Women’s Health</a:t>
            </a:r>
          </a:p>
          <a:p>
            <a:pPr>
              <a:defRPr/>
            </a:pPr>
            <a:r>
              <a:rPr lang="en-US" sz="2100" dirty="0">
                <a:latin typeface="Tahoma" charset="0"/>
                <a:ea typeface="MS PGothic" charset="0"/>
              </a:rPr>
              <a:t>American Academy of Physician Assistants</a:t>
            </a:r>
          </a:p>
          <a:p>
            <a:pPr>
              <a:defRPr/>
            </a:pPr>
            <a:r>
              <a:rPr lang="en-US" sz="2100" dirty="0">
                <a:latin typeface="Tahoma" charset="0"/>
                <a:ea typeface="MS PGothic" charset="0"/>
              </a:rPr>
              <a:t>American Academy of Family Physicians</a:t>
            </a:r>
          </a:p>
          <a:p>
            <a:pPr>
              <a:defRPr/>
            </a:pPr>
            <a:r>
              <a:rPr lang="en-US" sz="2100" dirty="0">
                <a:latin typeface="Tahoma" charset="0"/>
                <a:ea typeface="MS PGothic" charset="0"/>
              </a:rPr>
              <a:t>American Association of Clinical Endocrinologists</a:t>
            </a:r>
          </a:p>
          <a:p>
            <a:pPr>
              <a:defRPr/>
            </a:pPr>
            <a:r>
              <a:rPr lang="en-US" sz="2100" dirty="0">
                <a:latin typeface="Tahoma" charset="0"/>
                <a:ea typeface="MS PGothic" charset="0"/>
              </a:rPr>
              <a:t>American Medical Women’s Association</a:t>
            </a:r>
          </a:p>
          <a:p>
            <a:pPr>
              <a:defRPr/>
            </a:pPr>
            <a:r>
              <a:rPr lang="en-US" sz="2100" dirty="0" err="1">
                <a:latin typeface="Tahoma" charset="0"/>
                <a:ea typeface="MS PGothic" charset="0"/>
              </a:rPr>
              <a:t>Asociación</a:t>
            </a:r>
            <a:r>
              <a:rPr lang="en-US" sz="2100" dirty="0">
                <a:latin typeface="Tahoma" charset="0"/>
                <a:ea typeface="MS PGothic" charset="0"/>
              </a:rPr>
              <a:t> Mexicana </a:t>
            </a:r>
            <a:r>
              <a:rPr lang="en-US" sz="2100" dirty="0" err="1">
                <a:latin typeface="Tahoma" charset="0"/>
                <a:ea typeface="MS PGothic" charset="0"/>
              </a:rPr>
              <a:t>para</a:t>
            </a:r>
            <a:r>
              <a:rPr lang="en-US" sz="2100" dirty="0">
                <a:latin typeface="Tahoma" charset="0"/>
                <a:ea typeface="MS PGothic" charset="0"/>
              </a:rPr>
              <a:t> el </a:t>
            </a:r>
            <a:r>
              <a:rPr lang="en-US" sz="2100" dirty="0" err="1">
                <a:latin typeface="Tahoma" charset="0"/>
                <a:ea typeface="MS PGothic" charset="0"/>
              </a:rPr>
              <a:t>Estudio</a:t>
            </a:r>
            <a:r>
              <a:rPr lang="en-US" sz="2100" dirty="0">
                <a:latin typeface="Tahoma" charset="0"/>
                <a:ea typeface="MS PGothic" charset="0"/>
              </a:rPr>
              <a:t> del </a:t>
            </a:r>
            <a:r>
              <a:rPr lang="en-US" sz="2100" dirty="0" err="1">
                <a:latin typeface="Tahoma" charset="0"/>
                <a:ea typeface="MS PGothic" charset="0"/>
              </a:rPr>
              <a:t>Climaterio</a:t>
            </a:r>
            <a:endParaRPr lang="en-US" sz="2100" dirty="0">
              <a:latin typeface="Tahoma" charset="0"/>
              <a:ea typeface="MS PGothic" charset="0"/>
            </a:endParaRPr>
          </a:p>
          <a:p>
            <a:pPr>
              <a:defRPr/>
            </a:pPr>
            <a:r>
              <a:rPr lang="en-US" sz="2100" dirty="0">
                <a:latin typeface="Tahoma" charset="0"/>
                <a:ea typeface="MS PGothic" charset="0"/>
              </a:rPr>
              <a:t>Association of Reproductive Health Professionals</a:t>
            </a:r>
          </a:p>
          <a:p>
            <a:pPr>
              <a:defRPr/>
            </a:pPr>
            <a:r>
              <a:rPr lang="en-US" sz="2100" dirty="0">
                <a:latin typeface="Tahoma" charset="0"/>
                <a:ea typeface="MS PGothic" charset="0"/>
              </a:rPr>
              <a:t>National Association of Nurse Practitioners in Women’s Health</a:t>
            </a:r>
          </a:p>
          <a:p>
            <a:pPr>
              <a:defRPr/>
            </a:pPr>
            <a:r>
              <a:rPr lang="en-US" sz="2100" dirty="0">
                <a:latin typeface="Tahoma" charset="0"/>
                <a:ea typeface="MS PGothic" charset="0"/>
              </a:rPr>
              <a:t>National Osteoporosis Foundation</a:t>
            </a:r>
          </a:p>
          <a:p>
            <a:pPr>
              <a:defRPr/>
            </a:pPr>
            <a:r>
              <a:rPr lang="en-US" sz="2100" dirty="0">
                <a:latin typeface="Tahoma" charset="0"/>
                <a:ea typeface="MS PGothic" charset="0"/>
              </a:rPr>
              <a:t>Society for the Study of Reproduction</a:t>
            </a:r>
          </a:p>
          <a:p>
            <a:pPr>
              <a:defRPr/>
            </a:pPr>
            <a:r>
              <a:rPr lang="en-US" sz="2100" dirty="0">
                <a:latin typeface="Tahoma" charset="0"/>
                <a:ea typeface="MS PGothic" charset="0"/>
              </a:rPr>
              <a:t>Society of Obstetricians &amp; </a:t>
            </a:r>
            <a:r>
              <a:rPr lang="en-US" sz="2100" dirty="0" err="1">
                <a:latin typeface="Tahoma" charset="0"/>
                <a:ea typeface="MS PGothic" charset="0"/>
              </a:rPr>
              <a:t>Gynaecologists</a:t>
            </a:r>
            <a:r>
              <a:rPr lang="en-US" sz="2100" dirty="0">
                <a:latin typeface="Tahoma" charset="0"/>
                <a:ea typeface="MS PGothic" charset="0"/>
              </a:rPr>
              <a:t> of Canada</a:t>
            </a:r>
          </a:p>
          <a:p>
            <a:pPr>
              <a:defRPr/>
            </a:pPr>
            <a:r>
              <a:rPr lang="en-US" sz="2100" dirty="0">
                <a:latin typeface="Tahoma" charset="0"/>
                <a:ea typeface="MS PGothic" charset="0"/>
              </a:rPr>
              <a:t>SIGMA Canadian Menopause Society</a:t>
            </a:r>
          </a:p>
        </p:txBody>
      </p:sp>
    </p:spTree>
    <p:extLst>
      <p:ext uri="{BB962C8B-B14F-4D97-AF65-F5344CB8AC3E}">
        <p14:creationId xmlns:p14="http://schemas.microsoft.com/office/powerpoint/2010/main" val="2865305582"/>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14" r="18503" b="8509"/>
          <a:stretch/>
        </p:blipFill>
        <p:spPr bwMode="auto">
          <a:xfrm>
            <a:off x="1066800" y="224402"/>
            <a:ext cx="6934200" cy="48656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6172200" y="6206698"/>
            <a:ext cx="2939779" cy="461665"/>
          </a:xfrm>
          <a:prstGeom prst="rect">
            <a:avLst/>
          </a:prstGeom>
        </p:spPr>
        <p:txBody>
          <a:bodyPr wrap="none">
            <a:spAutoFit/>
          </a:bodyPr>
          <a:lstStyle/>
          <a:p>
            <a:r>
              <a:rPr lang="en-US" sz="1200" dirty="0"/>
              <a:t>Menopause, Vol. 18, No. 4, </a:t>
            </a:r>
            <a:r>
              <a:rPr lang="en-US" sz="1200" dirty="0" smtClean="0"/>
              <a:t>2011</a:t>
            </a:r>
          </a:p>
          <a:p>
            <a:r>
              <a:rPr lang="en-US" sz="1200" dirty="0" smtClean="0"/>
              <a:t>The North American Menopause Society</a:t>
            </a:r>
          </a:p>
        </p:txBody>
      </p:sp>
      <p:sp>
        <p:nvSpPr>
          <p:cNvPr id="6" name="Rectangle 5"/>
          <p:cNvSpPr/>
          <p:nvPr/>
        </p:nvSpPr>
        <p:spPr>
          <a:xfrm>
            <a:off x="381000" y="5094982"/>
            <a:ext cx="8458200" cy="1077218"/>
          </a:xfrm>
          <a:prstGeom prst="rect">
            <a:avLst/>
          </a:prstGeom>
        </p:spPr>
        <p:txBody>
          <a:bodyPr wrap="square">
            <a:spAutoFit/>
          </a:bodyPr>
          <a:lstStyle/>
          <a:p>
            <a:r>
              <a:rPr lang="en-US" sz="1600" dirty="0"/>
              <a:t>FIG. 1. US reported MHT use by formulation, January 2000 through December 2009, IMS Health, National Disease and Therapeutic Index. MHT</a:t>
            </a:r>
            <a:r>
              <a:rPr lang="en-US" sz="1600" dirty="0" smtClean="0"/>
              <a:t>, menopausal </a:t>
            </a:r>
            <a:r>
              <a:rPr lang="en-US" sz="1600" dirty="0"/>
              <a:t>hormone therapy; WHI, Women’s Health Initiative; E; estrogen; P, </a:t>
            </a:r>
            <a:r>
              <a:rPr lang="en-US" sz="1600" dirty="0" err="1"/>
              <a:t>progestogen</a:t>
            </a:r>
            <a:r>
              <a:rPr lang="en-US" sz="1600" dirty="0"/>
              <a:t>; ET, estrogen therapy; EPT, estrogen + </a:t>
            </a:r>
            <a:r>
              <a:rPr lang="en-US" sz="1600" dirty="0" err="1"/>
              <a:t>progestogen</a:t>
            </a:r>
            <a:r>
              <a:rPr lang="en-US" sz="1600" dirty="0"/>
              <a:t> therapy.</a:t>
            </a:r>
          </a:p>
        </p:txBody>
      </p:sp>
    </p:spTree>
    <p:extLst>
      <p:ext uri="{BB962C8B-B14F-4D97-AF65-F5344CB8AC3E}">
        <p14:creationId xmlns:p14="http://schemas.microsoft.com/office/powerpoint/2010/main" val="2118029145"/>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marL="457200" indent="-457200">
              <a:buFont typeface="Wingdings" charset="2"/>
              <a:buChar char="§"/>
            </a:pPr>
            <a:r>
              <a:rPr lang="en-US" dirty="0" smtClean="0"/>
              <a:t>Define </a:t>
            </a:r>
            <a:r>
              <a:rPr lang="en-US" dirty="0" err="1" smtClean="0"/>
              <a:t>perimenopause</a:t>
            </a:r>
            <a:r>
              <a:rPr lang="en-US" dirty="0" smtClean="0"/>
              <a:t> and menopause</a:t>
            </a:r>
            <a:endParaRPr lang="en-US" dirty="0"/>
          </a:p>
          <a:p>
            <a:pPr marL="457200" indent="-457200">
              <a:buFont typeface="Wingdings" charset="2"/>
              <a:buChar char="§"/>
            </a:pPr>
            <a:r>
              <a:rPr lang="en-US" dirty="0" smtClean="0"/>
              <a:t>Discuss clinical presentation of menopause and impact on quality of life</a:t>
            </a:r>
            <a:endParaRPr lang="en-US" dirty="0"/>
          </a:p>
          <a:p>
            <a:pPr marL="457200" indent="-457200">
              <a:buFont typeface="Wingdings" charset="2"/>
              <a:buChar char="§"/>
            </a:pPr>
            <a:r>
              <a:rPr lang="en-US" dirty="0" smtClean="0"/>
              <a:t>Be able to manage treatment options for menopausal symptoms</a:t>
            </a:r>
            <a:endParaRPr lang="en-US" dirty="0"/>
          </a:p>
          <a:p>
            <a:pPr marL="457200" indent="-457200">
              <a:buFont typeface="Wingdings" charset="2"/>
              <a:buChar char="§"/>
            </a:pPr>
            <a:r>
              <a:rPr lang="en-US" dirty="0" smtClean="0"/>
              <a:t>Identify resources to help patients and providers manage menopause</a:t>
            </a:r>
            <a:endParaRPr lang="en-US" dirty="0"/>
          </a:p>
          <a:p>
            <a:endParaRPr lang="en-US" dirty="0"/>
          </a:p>
        </p:txBody>
      </p:sp>
    </p:spTree>
    <p:extLst>
      <p:ext uri="{BB962C8B-B14F-4D97-AF65-F5344CB8AC3E}">
        <p14:creationId xmlns:p14="http://schemas.microsoft.com/office/powerpoint/2010/main" val="763989926"/>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00783173"/>
              </p:ext>
            </p:extLst>
          </p:nvPr>
        </p:nvGraphicFramePr>
        <p:xfrm>
          <a:off x="2171700" y="1520016"/>
          <a:ext cx="4953000" cy="5020484"/>
        </p:xfrm>
        <a:graphic>
          <a:graphicData uri="http://schemas.openxmlformats.org/presentationml/2006/ole">
            <mc:AlternateContent xmlns:mc="http://schemas.openxmlformats.org/markup-compatibility/2006">
              <mc:Choice xmlns:v="urn:schemas-microsoft-com:vml" Requires="v">
                <p:oleObj spid="_x0000_s4122" name="Document" r:id="rId4" imgW="6083300" imgH="7785100" progId="Word.Document.12">
                  <p:embed/>
                </p:oleObj>
              </mc:Choice>
              <mc:Fallback>
                <p:oleObj name="Document" r:id="rId4" imgW="6083300" imgH="7785100" progId="Word.Document.12">
                  <p:embed/>
                  <p:pic>
                    <p:nvPicPr>
                      <p:cNvPr id="0" name=""/>
                      <p:cNvPicPr/>
                      <p:nvPr/>
                    </p:nvPicPr>
                    <p:blipFill>
                      <a:blip r:embed="rId5"/>
                      <a:stretch>
                        <a:fillRect/>
                      </a:stretch>
                    </p:blipFill>
                    <p:spPr>
                      <a:xfrm>
                        <a:off x="2171700" y="1520016"/>
                        <a:ext cx="4953000" cy="5020484"/>
                      </a:xfrm>
                      <a:prstGeom prst="rect">
                        <a:avLst/>
                      </a:prstGeom>
                    </p:spPr>
                  </p:pic>
                </p:oleObj>
              </mc:Fallback>
            </mc:AlternateContent>
          </a:graphicData>
        </a:graphic>
      </p:graphicFrame>
      <p:sp>
        <p:nvSpPr>
          <p:cNvPr id="5" name="Title 4"/>
          <p:cNvSpPr>
            <a:spLocks noGrp="1"/>
          </p:cNvSpPr>
          <p:nvPr>
            <p:ph type="title"/>
          </p:nvPr>
        </p:nvSpPr>
        <p:spPr>
          <a:xfrm>
            <a:off x="319088" y="304800"/>
            <a:ext cx="8505825" cy="1172758"/>
          </a:xfrm>
        </p:spPr>
        <p:txBody>
          <a:bodyPr/>
          <a:lstStyle/>
          <a:p>
            <a:r>
              <a:rPr lang="en-US" dirty="0" smtClean="0"/>
              <a:t>HR for Clinical Outcomes with CEE-MPA and CEE only</a:t>
            </a:r>
            <a:endParaRPr lang="en-US" dirty="0"/>
          </a:p>
        </p:txBody>
      </p:sp>
      <p:sp>
        <p:nvSpPr>
          <p:cNvPr id="6" name="TextBox 5"/>
          <p:cNvSpPr txBox="1"/>
          <p:nvPr/>
        </p:nvSpPr>
        <p:spPr>
          <a:xfrm>
            <a:off x="7124700" y="5339834"/>
            <a:ext cx="2183783" cy="892552"/>
          </a:xfrm>
          <a:prstGeom prst="rect">
            <a:avLst/>
          </a:prstGeom>
          <a:noFill/>
        </p:spPr>
        <p:txBody>
          <a:bodyPr wrap="none" rtlCol="0">
            <a:spAutoFit/>
          </a:bodyPr>
          <a:lstStyle/>
          <a:p>
            <a:r>
              <a:rPr lang="en-US" dirty="0" smtClean="0"/>
              <a:t>Prentice, R</a:t>
            </a:r>
          </a:p>
          <a:p>
            <a:r>
              <a:rPr lang="en-US" sz="1600" i="1" dirty="0" smtClean="0"/>
              <a:t>Seminar </a:t>
            </a:r>
            <a:r>
              <a:rPr lang="en-US" sz="1600" i="1" dirty="0" err="1" smtClean="0"/>
              <a:t>Reprod</a:t>
            </a:r>
            <a:r>
              <a:rPr lang="en-US" sz="1600" i="1" dirty="0" smtClean="0"/>
              <a:t> Med</a:t>
            </a:r>
          </a:p>
          <a:p>
            <a:r>
              <a:rPr lang="en-US" dirty="0" smtClean="0"/>
              <a:t> 2014</a:t>
            </a:r>
            <a:endParaRPr lang="en-US" dirty="0"/>
          </a:p>
        </p:txBody>
      </p:sp>
    </p:spTree>
    <p:extLst>
      <p:ext uri="{BB962C8B-B14F-4D97-AF65-F5344CB8AC3E}">
        <p14:creationId xmlns:p14="http://schemas.microsoft.com/office/powerpoint/2010/main" val="273369044"/>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9320" y="408783"/>
            <a:ext cx="6613403" cy="5728103"/>
          </a:xfrm>
          <a:prstGeom prst="rect">
            <a:avLst/>
          </a:prstGeom>
        </p:spPr>
      </p:pic>
      <p:sp>
        <p:nvSpPr>
          <p:cNvPr id="5" name="TextBox 4"/>
          <p:cNvSpPr txBox="1"/>
          <p:nvPr/>
        </p:nvSpPr>
        <p:spPr>
          <a:xfrm>
            <a:off x="159600" y="408783"/>
            <a:ext cx="2129155" cy="1477328"/>
          </a:xfrm>
          <a:prstGeom prst="rect">
            <a:avLst/>
          </a:prstGeom>
          <a:noFill/>
        </p:spPr>
        <p:txBody>
          <a:bodyPr wrap="square" rtlCol="0">
            <a:spAutoFit/>
          </a:bodyPr>
          <a:lstStyle/>
          <a:p>
            <a:r>
              <a:rPr lang="en-US" b="1" dirty="0"/>
              <a:t>Menopause Management — Getting Clinical Care Back on </a:t>
            </a:r>
            <a:r>
              <a:rPr lang="en-US" b="1" dirty="0" smtClean="0"/>
              <a:t>Track</a:t>
            </a:r>
            <a:endParaRPr lang="en-US" b="1" dirty="0"/>
          </a:p>
        </p:txBody>
      </p:sp>
      <p:sp>
        <p:nvSpPr>
          <p:cNvPr id="6" name="Rectangle 5"/>
          <p:cNvSpPr/>
          <p:nvPr/>
        </p:nvSpPr>
        <p:spPr>
          <a:xfrm>
            <a:off x="159600" y="5016688"/>
            <a:ext cx="1991300" cy="1600438"/>
          </a:xfrm>
          <a:prstGeom prst="rect">
            <a:avLst/>
          </a:prstGeom>
        </p:spPr>
        <p:txBody>
          <a:bodyPr wrap="square">
            <a:spAutoFit/>
          </a:bodyPr>
          <a:lstStyle/>
          <a:p>
            <a:pPr lvl="0"/>
            <a:r>
              <a:rPr lang="en-US" sz="1400" dirty="0"/>
              <a:t>JoAnn E. Manson, M.D., </a:t>
            </a:r>
            <a:r>
              <a:rPr lang="en-US" sz="1400" dirty="0" err="1"/>
              <a:t>Dr.P.H</a:t>
            </a:r>
            <a:r>
              <a:rPr lang="en-US" sz="1400" dirty="0"/>
              <a:t>., and Andrew M. </a:t>
            </a:r>
            <a:r>
              <a:rPr lang="en-US" sz="1400" dirty="0" err="1"/>
              <a:t>Kaunitz</a:t>
            </a:r>
            <a:r>
              <a:rPr lang="en-US" sz="1400" dirty="0"/>
              <a:t>, M.D.</a:t>
            </a:r>
          </a:p>
          <a:p>
            <a:pPr lvl="0"/>
            <a:r>
              <a:rPr lang="en-US" sz="1400" dirty="0"/>
              <a:t>N ENGL J MED 374;9 NEJM.ORG March 3, 2016</a:t>
            </a:r>
          </a:p>
        </p:txBody>
      </p:sp>
      <p:sp>
        <p:nvSpPr>
          <p:cNvPr id="2" name="Rectangular Callout 1"/>
          <p:cNvSpPr/>
          <p:nvPr/>
        </p:nvSpPr>
        <p:spPr bwMode="auto">
          <a:xfrm>
            <a:off x="3556000" y="3886200"/>
            <a:ext cx="5283200" cy="901700"/>
          </a:xfrm>
          <a:prstGeom prst="wedgeRectCallout">
            <a:avLst/>
          </a:prstGeom>
          <a:solidFill>
            <a:schemeClr val="accent1"/>
          </a:solidFill>
          <a:ln w="285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306170" y="2698973"/>
            <a:ext cx="1179861" cy="646331"/>
          </a:xfrm>
          <a:prstGeom prst="rect">
            <a:avLst/>
          </a:prstGeom>
          <a:noFill/>
          <a:ln w="38100" cmpd="sng">
            <a:solidFill>
              <a:srgbClr val="FF6600"/>
            </a:solidFill>
          </a:ln>
        </p:spPr>
        <p:txBody>
          <a:bodyPr wrap="square" rtlCol="0">
            <a:spAutoFit/>
          </a:bodyPr>
          <a:lstStyle/>
          <a:p>
            <a:r>
              <a:rPr lang="en-US" dirty="0" smtClean="0"/>
              <a:t>WHI</a:t>
            </a:r>
          </a:p>
          <a:p>
            <a:r>
              <a:rPr lang="en-US" dirty="0" smtClean="0"/>
              <a:t>50-59 YO</a:t>
            </a:r>
            <a:endParaRPr lang="en-US" dirty="0"/>
          </a:p>
        </p:txBody>
      </p:sp>
    </p:spTree>
    <p:extLst>
      <p:ext uri="{BB962C8B-B14F-4D97-AF65-F5344CB8AC3E}">
        <p14:creationId xmlns:p14="http://schemas.microsoft.com/office/powerpoint/2010/main" val="10956408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9320" y="408783"/>
            <a:ext cx="6613403" cy="5728103"/>
          </a:xfrm>
          <a:prstGeom prst="rect">
            <a:avLst/>
          </a:prstGeom>
        </p:spPr>
      </p:pic>
      <p:sp>
        <p:nvSpPr>
          <p:cNvPr id="5" name="TextBox 4"/>
          <p:cNvSpPr txBox="1"/>
          <p:nvPr/>
        </p:nvSpPr>
        <p:spPr>
          <a:xfrm>
            <a:off x="159600" y="408783"/>
            <a:ext cx="2129155" cy="1477328"/>
          </a:xfrm>
          <a:prstGeom prst="rect">
            <a:avLst/>
          </a:prstGeom>
          <a:noFill/>
        </p:spPr>
        <p:txBody>
          <a:bodyPr wrap="square" rtlCol="0">
            <a:spAutoFit/>
          </a:bodyPr>
          <a:lstStyle/>
          <a:p>
            <a:r>
              <a:rPr lang="en-US" b="1" dirty="0"/>
              <a:t>Menopause Management — Getting Clinical Care Back on </a:t>
            </a:r>
            <a:r>
              <a:rPr lang="en-US" b="1" dirty="0" smtClean="0"/>
              <a:t>Track</a:t>
            </a:r>
            <a:endParaRPr lang="en-US" b="1" dirty="0"/>
          </a:p>
        </p:txBody>
      </p:sp>
      <p:sp>
        <p:nvSpPr>
          <p:cNvPr id="6" name="Rectangle 5"/>
          <p:cNvSpPr/>
          <p:nvPr/>
        </p:nvSpPr>
        <p:spPr>
          <a:xfrm>
            <a:off x="159600" y="5016688"/>
            <a:ext cx="1991300" cy="1600438"/>
          </a:xfrm>
          <a:prstGeom prst="rect">
            <a:avLst/>
          </a:prstGeom>
        </p:spPr>
        <p:txBody>
          <a:bodyPr wrap="square">
            <a:spAutoFit/>
          </a:bodyPr>
          <a:lstStyle/>
          <a:p>
            <a:pPr lvl="0"/>
            <a:r>
              <a:rPr lang="en-US" sz="1400" dirty="0"/>
              <a:t>JoAnn E. Manson, M.D., </a:t>
            </a:r>
            <a:r>
              <a:rPr lang="en-US" sz="1400" dirty="0" err="1"/>
              <a:t>Dr.P.H</a:t>
            </a:r>
            <a:r>
              <a:rPr lang="en-US" sz="1400" dirty="0"/>
              <a:t>., and Andrew M. </a:t>
            </a:r>
            <a:r>
              <a:rPr lang="en-US" sz="1400" dirty="0" err="1"/>
              <a:t>Kaunitz</a:t>
            </a:r>
            <a:r>
              <a:rPr lang="en-US" sz="1400" dirty="0"/>
              <a:t>, M.D.</a:t>
            </a:r>
          </a:p>
          <a:p>
            <a:pPr lvl="0"/>
            <a:r>
              <a:rPr lang="en-US" sz="1400" dirty="0"/>
              <a:t>N ENGL J MED 374;9 NEJM.ORG March 3, 2016</a:t>
            </a:r>
          </a:p>
        </p:txBody>
      </p:sp>
    </p:spTree>
    <p:extLst>
      <p:ext uri="{BB962C8B-B14F-4D97-AF65-F5344CB8AC3E}">
        <p14:creationId xmlns:p14="http://schemas.microsoft.com/office/powerpoint/2010/main" val="2203372981"/>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18760"/>
          </a:xfrm>
        </p:spPr>
        <p:txBody>
          <a:bodyPr/>
          <a:lstStyle/>
          <a:p>
            <a:r>
              <a:rPr lang="en-US" dirty="0" smtClean="0"/>
              <a:t>HT Decision</a:t>
            </a:r>
            <a:endParaRPr lang="en-US" dirty="0"/>
          </a:p>
        </p:txBody>
      </p:sp>
      <p:sp>
        <p:nvSpPr>
          <p:cNvPr id="4" name="Text Placeholder 3"/>
          <p:cNvSpPr>
            <a:spLocks noGrp="1"/>
          </p:cNvSpPr>
          <p:nvPr>
            <p:ph type="body" idx="1"/>
          </p:nvPr>
        </p:nvSpPr>
        <p:spPr>
          <a:xfrm>
            <a:off x="457200" y="1715775"/>
            <a:ext cx="4040188" cy="459100"/>
          </a:xfrm>
        </p:spPr>
        <p:txBody>
          <a:bodyPr/>
          <a:lstStyle/>
          <a:p>
            <a:r>
              <a:rPr lang="en-US" dirty="0" smtClean="0">
                <a:solidFill>
                  <a:schemeClr val="tx2"/>
                </a:solidFill>
              </a:rPr>
              <a:t>Use</a:t>
            </a:r>
            <a:endParaRPr lang="en-US" dirty="0">
              <a:solidFill>
                <a:schemeClr val="tx2"/>
              </a:solidFill>
            </a:endParaRPr>
          </a:p>
        </p:txBody>
      </p:sp>
      <p:sp>
        <p:nvSpPr>
          <p:cNvPr id="5" name="Content Placeholder 4"/>
          <p:cNvSpPr>
            <a:spLocks noGrp="1"/>
          </p:cNvSpPr>
          <p:nvPr>
            <p:ph sz="half" idx="2"/>
          </p:nvPr>
        </p:nvSpPr>
        <p:spPr>
          <a:xfrm>
            <a:off x="457200" y="2174875"/>
            <a:ext cx="4040188" cy="2638158"/>
          </a:xfrm>
        </p:spPr>
        <p:txBody>
          <a:bodyPr/>
          <a:lstStyle/>
          <a:p>
            <a:r>
              <a:rPr lang="en-US" dirty="0" smtClean="0"/>
              <a:t>Mod-severe VMS not relieved by lifestyle changes</a:t>
            </a:r>
          </a:p>
          <a:p>
            <a:r>
              <a:rPr lang="en-US" dirty="0" smtClean="0"/>
              <a:t>NO contraindications</a:t>
            </a:r>
          </a:p>
          <a:p>
            <a:r>
              <a:rPr lang="en-US" dirty="0"/>
              <a:t>Newly menopause</a:t>
            </a:r>
          </a:p>
          <a:p>
            <a:endParaRPr lang="en-US" dirty="0"/>
          </a:p>
        </p:txBody>
      </p:sp>
      <p:sp>
        <p:nvSpPr>
          <p:cNvPr id="6" name="Text Placeholder 5"/>
          <p:cNvSpPr>
            <a:spLocks noGrp="1"/>
          </p:cNvSpPr>
          <p:nvPr>
            <p:ph type="body" sz="quarter" idx="3"/>
          </p:nvPr>
        </p:nvSpPr>
        <p:spPr>
          <a:xfrm>
            <a:off x="4645025" y="1715775"/>
            <a:ext cx="4041775" cy="459100"/>
          </a:xfrm>
        </p:spPr>
        <p:txBody>
          <a:bodyPr/>
          <a:lstStyle/>
          <a:p>
            <a:r>
              <a:rPr lang="en-US" dirty="0" smtClean="0">
                <a:solidFill>
                  <a:schemeClr val="tx2"/>
                </a:solidFill>
              </a:rPr>
              <a:t>Not Use</a:t>
            </a:r>
            <a:endParaRPr lang="en-US" dirty="0">
              <a:solidFill>
                <a:schemeClr val="tx2"/>
              </a:solidFill>
            </a:endParaRPr>
          </a:p>
        </p:txBody>
      </p:sp>
      <p:sp>
        <p:nvSpPr>
          <p:cNvPr id="7" name="Content Placeholder 6"/>
          <p:cNvSpPr>
            <a:spLocks noGrp="1"/>
          </p:cNvSpPr>
          <p:nvPr>
            <p:ph sz="quarter" idx="4"/>
          </p:nvPr>
        </p:nvSpPr>
        <p:spPr>
          <a:xfrm>
            <a:off x="4645025" y="2174875"/>
            <a:ext cx="4041775" cy="2268826"/>
          </a:xfrm>
        </p:spPr>
        <p:txBody>
          <a:bodyPr/>
          <a:lstStyle/>
          <a:p>
            <a:r>
              <a:rPr lang="en-US" dirty="0" smtClean="0"/>
              <a:t>VMS not bothersome</a:t>
            </a:r>
          </a:p>
          <a:p>
            <a:r>
              <a:rPr lang="en-US" dirty="0" smtClean="0"/>
              <a:t>Symptoms only vaginal- use ET</a:t>
            </a:r>
          </a:p>
          <a:p>
            <a:r>
              <a:rPr lang="en-US" dirty="0" smtClean="0"/>
              <a:t>Contraindication to E2</a:t>
            </a:r>
          </a:p>
          <a:p>
            <a:r>
              <a:rPr lang="en-US" dirty="0" smtClean="0"/>
              <a:t>Late menopause</a:t>
            </a:r>
            <a:endParaRPr lang="en-US" dirty="0"/>
          </a:p>
        </p:txBody>
      </p:sp>
      <p:grpSp>
        <p:nvGrpSpPr>
          <p:cNvPr id="8" name="Group 7"/>
          <p:cNvGrpSpPr>
            <a:grpSpLocks noChangeAspect="1"/>
          </p:cNvGrpSpPr>
          <p:nvPr/>
        </p:nvGrpSpPr>
        <p:grpSpPr>
          <a:xfrm>
            <a:off x="7025085" y="4848127"/>
            <a:ext cx="2118915" cy="1979704"/>
            <a:chOff x="2803315" y="1539174"/>
            <a:chExt cx="3420357" cy="3270784"/>
          </a:xfrm>
        </p:grpSpPr>
        <p:pic>
          <p:nvPicPr>
            <p:cNvPr id="9" name="Picture 8" descr="pr_source.png"/>
            <p:cNvPicPr/>
            <p:nvPr/>
          </p:nvPicPr>
          <p:blipFill>
            <a:blip r:embed="rId2" cstate="print"/>
            <a:stretch>
              <a:fillRect/>
            </a:stretch>
          </p:blipFill>
          <p:spPr>
            <a:xfrm>
              <a:off x="3200400" y="1912620"/>
              <a:ext cx="2730010" cy="2735580"/>
            </a:xfrm>
            <a:prstGeom prst="rect">
              <a:avLst/>
            </a:prstGeom>
          </p:spPr>
        </p:pic>
        <p:sp>
          <p:nvSpPr>
            <p:cNvPr id="10" name="AutoShape 28"/>
            <p:cNvSpPr>
              <a:spLocks noChangeArrowheads="1"/>
            </p:cNvSpPr>
            <p:nvPr/>
          </p:nvSpPr>
          <p:spPr bwMode="auto">
            <a:xfrm>
              <a:off x="3200400" y="1905000"/>
              <a:ext cx="2743200" cy="2743200"/>
            </a:xfrm>
            <a:prstGeom prst="roundRect">
              <a:avLst>
                <a:gd name="adj" fmla="val 16667"/>
              </a:avLst>
            </a:prstGeom>
            <a:noFill/>
            <a:ln w="762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sp>
          <p:nvSpPr>
            <p:cNvPr id="11" name="Moon 10"/>
            <p:cNvSpPr/>
            <p:nvPr/>
          </p:nvSpPr>
          <p:spPr>
            <a:xfrm rot="9293274">
              <a:off x="5750871" y="1762549"/>
              <a:ext cx="457200" cy="873015"/>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Moon 11"/>
            <p:cNvSpPr/>
            <p:nvPr/>
          </p:nvSpPr>
          <p:spPr>
            <a:xfrm rot="12517994">
              <a:off x="5766472" y="3936943"/>
              <a:ext cx="457200" cy="873015"/>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Moon 12"/>
            <p:cNvSpPr/>
            <p:nvPr/>
          </p:nvSpPr>
          <p:spPr>
            <a:xfrm rot="2124296">
              <a:off x="2803315" y="1539174"/>
              <a:ext cx="799363" cy="1233904"/>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Moon 13"/>
            <p:cNvSpPr/>
            <p:nvPr/>
          </p:nvSpPr>
          <p:spPr>
            <a:xfrm rot="18763635">
              <a:off x="3138212" y="4100428"/>
              <a:ext cx="457200" cy="873015"/>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TextBox 14"/>
          <p:cNvSpPr txBox="1"/>
          <p:nvPr/>
        </p:nvSpPr>
        <p:spPr>
          <a:xfrm>
            <a:off x="0" y="5657671"/>
            <a:ext cx="5970242" cy="1200329"/>
          </a:xfrm>
          <a:prstGeom prst="rect">
            <a:avLst/>
          </a:prstGeom>
          <a:noFill/>
        </p:spPr>
        <p:txBody>
          <a:bodyPr wrap="none" rtlCol="0">
            <a:spAutoFit/>
          </a:bodyPr>
          <a:lstStyle/>
          <a:p>
            <a:r>
              <a:rPr lang="en-US" altLang="en-US" dirty="0" smtClean="0">
                <a:solidFill>
                  <a:srgbClr val="FFFF66"/>
                </a:solidFill>
                <a:latin typeface="Arial" charset="0"/>
                <a:cs typeface="Arial" charset="0"/>
              </a:rPr>
              <a:t>Contraindications:</a:t>
            </a:r>
          </a:p>
          <a:p>
            <a:r>
              <a:rPr lang="en-US" altLang="en-US" dirty="0" smtClean="0">
                <a:solidFill>
                  <a:srgbClr val="FFFF66"/>
                </a:solidFill>
                <a:latin typeface="Arial" charset="0"/>
                <a:cs typeface="Arial" charset="0"/>
              </a:rPr>
              <a:t>Breast or </a:t>
            </a:r>
            <a:r>
              <a:rPr lang="en-US" altLang="en-US" dirty="0">
                <a:solidFill>
                  <a:srgbClr val="FFFF66"/>
                </a:solidFill>
                <a:latin typeface="Arial" charset="0"/>
                <a:cs typeface="Arial" charset="0"/>
              </a:rPr>
              <a:t>endometrial cancer, DVT/PE, CHD, stroke/TIA</a:t>
            </a:r>
            <a:r>
              <a:rPr lang="en-US" altLang="en-US" dirty="0" smtClean="0">
                <a:solidFill>
                  <a:srgbClr val="FFFF66"/>
                </a:solidFill>
                <a:latin typeface="Arial" charset="0"/>
                <a:cs typeface="Arial" charset="0"/>
              </a:rPr>
              <a:t>,</a:t>
            </a:r>
          </a:p>
          <a:p>
            <a:r>
              <a:rPr lang="en-US" altLang="en-US" dirty="0" smtClean="0">
                <a:solidFill>
                  <a:srgbClr val="FFFF66"/>
                </a:solidFill>
                <a:latin typeface="Arial" charset="0"/>
                <a:cs typeface="Arial" charset="0"/>
              </a:rPr>
              <a:t>and </a:t>
            </a:r>
            <a:r>
              <a:rPr lang="en-US" altLang="en-US" dirty="0">
                <a:solidFill>
                  <a:srgbClr val="FFFF66"/>
                </a:solidFill>
                <a:latin typeface="Arial" charset="0"/>
                <a:cs typeface="Arial" charset="0"/>
              </a:rPr>
              <a:t>other contraindications to </a:t>
            </a:r>
            <a:r>
              <a:rPr lang="en-US" altLang="en-US" dirty="0" smtClean="0">
                <a:solidFill>
                  <a:srgbClr val="FFFF66"/>
                </a:solidFill>
                <a:latin typeface="Arial" charset="0"/>
                <a:cs typeface="Arial" charset="0"/>
              </a:rPr>
              <a:t>HT</a:t>
            </a:r>
            <a:endParaRPr lang="en-US" altLang="en-US" baseline="30000" dirty="0">
              <a:solidFill>
                <a:srgbClr val="FFFF66"/>
              </a:solidFill>
              <a:latin typeface="Arial" charset="0"/>
              <a:cs typeface="Arial" charset="0"/>
            </a:endParaRPr>
          </a:p>
          <a:p>
            <a:r>
              <a:rPr lang="en-US" dirty="0" smtClean="0"/>
              <a:t>, </a:t>
            </a:r>
            <a:endParaRPr lang="en-US" dirty="0"/>
          </a:p>
        </p:txBody>
      </p:sp>
    </p:spTree>
    <p:extLst>
      <p:ext uri="{BB962C8B-B14F-4D97-AF65-F5344CB8AC3E}">
        <p14:creationId xmlns:p14="http://schemas.microsoft.com/office/powerpoint/2010/main" val="896150523"/>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6018"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Treatment for Menopausal Symptoms</a:t>
            </a:r>
          </a:p>
        </p:txBody>
      </p:sp>
      <p:sp>
        <p:nvSpPr>
          <p:cNvPr id="1366019" name="Rectangle 3"/>
          <p:cNvSpPr>
            <a:spLocks noGrp="1" noChangeArrowheads="1"/>
          </p:cNvSpPr>
          <p:nvPr>
            <p:ph type="body" idx="1"/>
          </p:nvPr>
        </p:nvSpPr>
        <p:spPr>
          <a:xfrm>
            <a:off x="-294831" y="1639607"/>
            <a:ext cx="8534400" cy="4860304"/>
          </a:xfrm>
        </p:spPr>
        <p:txBody>
          <a:bodyPr/>
          <a:lstStyle/>
          <a:p>
            <a:pPr>
              <a:lnSpc>
                <a:spcPct val="90000"/>
              </a:lnSpc>
              <a:buClr>
                <a:schemeClr val="tx1"/>
              </a:buClr>
            </a:pPr>
            <a:r>
              <a:rPr lang="en-US" sz="2400" dirty="0">
                <a:latin typeface="Arial" charset="0"/>
                <a:ea typeface="ＭＳ Ｐゴシック" charset="0"/>
                <a:cs typeface="ＭＳ Ｐゴシック" charset="0"/>
              </a:rPr>
              <a:t>Hormone  Therapy (HT)</a:t>
            </a:r>
          </a:p>
          <a:p>
            <a:pPr lvl="1">
              <a:lnSpc>
                <a:spcPct val="90000"/>
              </a:lnSpc>
              <a:buClr>
                <a:schemeClr val="tx1"/>
              </a:buClr>
            </a:pPr>
            <a:r>
              <a:rPr lang="en-US" sz="2400" dirty="0">
                <a:latin typeface="Arial" charset="0"/>
                <a:ea typeface="ＭＳ Ｐゴシック" charset="0"/>
              </a:rPr>
              <a:t>Oral</a:t>
            </a:r>
          </a:p>
          <a:p>
            <a:pPr lvl="1">
              <a:lnSpc>
                <a:spcPct val="90000"/>
              </a:lnSpc>
              <a:buClr>
                <a:schemeClr val="tx1"/>
              </a:buClr>
            </a:pPr>
            <a:r>
              <a:rPr lang="en-US" sz="2400" dirty="0">
                <a:latin typeface="Arial" charset="0"/>
                <a:ea typeface="ＭＳ Ｐゴシック" charset="0"/>
              </a:rPr>
              <a:t>Patch</a:t>
            </a:r>
          </a:p>
          <a:p>
            <a:pPr lvl="1">
              <a:lnSpc>
                <a:spcPct val="90000"/>
              </a:lnSpc>
              <a:buClr>
                <a:schemeClr val="tx1"/>
              </a:buClr>
            </a:pPr>
            <a:r>
              <a:rPr lang="en-US" sz="2400" dirty="0">
                <a:latin typeface="Arial" charset="0"/>
                <a:ea typeface="ＭＳ Ｐゴシック" charset="0"/>
              </a:rPr>
              <a:t>Pellets or cream</a:t>
            </a:r>
          </a:p>
          <a:p>
            <a:pPr lvl="1">
              <a:lnSpc>
                <a:spcPct val="90000"/>
              </a:lnSpc>
              <a:buClr>
                <a:schemeClr val="tx1"/>
              </a:buClr>
            </a:pPr>
            <a:r>
              <a:rPr lang="en-US" sz="2400" dirty="0">
                <a:latin typeface="Arial" charset="0"/>
                <a:ea typeface="ＭＳ Ｐゴシック" charset="0"/>
              </a:rPr>
              <a:t>Gel </a:t>
            </a:r>
          </a:p>
          <a:p>
            <a:pPr lvl="1">
              <a:lnSpc>
                <a:spcPct val="90000"/>
              </a:lnSpc>
              <a:buClr>
                <a:schemeClr val="tx1"/>
              </a:buClr>
            </a:pPr>
            <a:r>
              <a:rPr lang="en-US" sz="2400" dirty="0">
                <a:latin typeface="Arial" charset="0"/>
                <a:ea typeface="ＭＳ Ｐゴシック" charset="0"/>
              </a:rPr>
              <a:t>Spray </a:t>
            </a:r>
          </a:p>
          <a:p>
            <a:pPr>
              <a:lnSpc>
                <a:spcPct val="90000"/>
              </a:lnSpc>
              <a:buClr>
                <a:schemeClr val="tx1"/>
              </a:buClr>
            </a:pPr>
            <a:r>
              <a:rPr lang="en-US" sz="2400" dirty="0">
                <a:latin typeface="Arial" charset="0"/>
                <a:ea typeface="ＭＳ Ｐゴシック" charset="0"/>
                <a:cs typeface="ＭＳ Ｐゴシック" charset="0"/>
              </a:rPr>
              <a:t>Prescription vaginal estrogen creams</a:t>
            </a:r>
          </a:p>
          <a:p>
            <a:pPr>
              <a:lnSpc>
                <a:spcPct val="90000"/>
              </a:lnSpc>
            </a:pPr>
            <a:r>
              <a:rPr lang="en-US" sz="2400" dirty="0">
                <a:latin typeface="Arial" charset="0"/>
                <a:ea typeface="ＭＳ Ｐゴシック" charset="0"/>
                <a:cs typeface="ＭＳ Ｐゴシック" charset="0"/>
              </a:rPr>
              <a:t>Vaginal estrogen ring </a:t>
            </a:r>
            <a:r>
              <a:rPr lang="en-US" sz="2400" dirty="0" smtClean="0">
                <a:latin typeface="Arial" charset="0"/>
                <a:ea typeface="ＭＳ Ｐゴシック" charset="0"/>
                <a:cs typeface="ＭＳ Ｐゴシック" charset="0"/>
              </a:rPr>
              <a:t> or tablet </a:t>
            </a:r>
          </a:p>
          <a:p>
            <a:pPr>
              <a:lnSpc>
                <a:spcPct val="90000"/>
              </a:lnSpc>
            </a:pPr>
            <a:r>
              <a:rPr lang="en-US" sz="2400" dirty="0" err="1" smtClean="0">
                <a:latin typeface="Arial" charset="0"/>
                <a:ea typeface="ＭＳ Ｐゴシック" charset="0"/>
                <a:cs typeface="ＭＳ Ｐゴシック" charset="0"/>
              </a:rPr>
              <a:t>Osphena</a:t>
            </a:r>
            <a:r>
              <a:rPr lang="en-US" sz="2400" dirty="0" smtClean="0">
                <a:latin typeface="Arial" charset="0"/>
                <a:ea typeface="ＭＳ Ｐゴシック" charset="0"/>
                <a:cs typeface="ＭＳ Ｐゴシック" charset="0"/>
              </a:rPr>
              <a:t> (</a:t>
            </a:r>
            <a:r>
              <a:rPr lang="en-US" sz="2400" dirty="0" err="1" smtClean="0">
                <a:latin typeface="Arial" charset="0"/>
                <a:ea typeface="ＭＳ Ｐゴシック" charset="0"/>
                <a:cs typeface="ＭＳ Ｐゴシック" charset="0"/>
              </a:rPr>
              <a:t>ospemifene</a:t>
            </a:r>
            <a:r>
              <a:rPr lang="en-US" sz="2400" dirty="0" smtClean="0">
                <a:latin typeface="Arial" charset="0"/>
                <a:ea typeface="ＭＳ Ｐゴシック" charset="0"/>
                <a:cs typeface="ＭＳ Ｐゴシック" charset="0"/>
              </a:rPr>
              <a:t>)</a:t>
            </a:r>
            <a:endParaRPr lang="en-US" sz="2400" dirty="0">
              <a:latin typeface="Arial" charset="0"/>
              <a:ea typeface="ＭＳ Ｐゴシック" charset="0"/>
              <a:cs typeface="ＭＳ Ｐゴシック" charset="0"/>
            </a:endParaRPr>
          </a:p>
          <a:p>
            <a:pPr>
              <a:lnSpc>
                <a:spcPct val="90000"/>
              </a:lnSpc>
            </a:pPr>
            <a:r>
              <a:rPr lang="en-US" sz="2400" dirty="0">
                <a:latin typeface="Arial" charset="0"/>
                <a:ea typeface="ＭＳ Ｐゴシック" charset="0"/>
                <a:cs typeface="ＭＳ Ｐゴシック" charset="0"/>
              </a:rPr>
              <a:t>Nonprescription vaginal lubricants</a:t>
            </a:r>
          </a:p>
          <a:p>
            <a:pPr>
              <a:lnSpc>
                <a:spcPct val="90000"/>
              </a:lnSpc>
            </a:pPr>
            <a:r>
              <a:rPr lang="en-US" sz="2400" dirty="0">
                <a:latin typeface="Arial" charset="0"/>
                <a:ea typeface="ＭＳ Ｐゴシック" charset="0"/>
                <a:cs typeface="ＭＳ Ｐゴシック" charset="0"/>
              </a:rPr>
              <a:t>Alternative treatments   black cohosh, soy</a:t>
            </a:r>
          </a:p>
        </p:txBody>
      </p:sp>
      <p:pic>
        <p:nvPicPr>
          <p:cNvPr id="72707" name="Picture 4" descr="estrogel-estrogen-thera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5475" y="2630488"/>
            <a:ext cx="4708525"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160111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66018"/>
                                        </p:tgtEl>
                                        <p:attrNameLst>
                                          <p:attrName>style.visibility</p:attrName>
                                        </p:attrNameLst>
                                      </p:cBhvr>
                                      <p:to>
                                        <p:strVal val="visible"/>
                                      </p:to>
                                    </p:set>
                                    <p:anim calcmode="lin" valueType="num">
                                      <p:cBhvr additive="base">
                                        <p:cTn id="7" dur="500" fill="hold"/>
                                        <p:tgtEl>
                                          <p:spTgt spid="1366018"/>
                                        </p:tgtEl>
                                        <p:attrNameLst>
                                          <p:attrName>ppt_x</p:attrName>
                                        </p:attrNameLst>
                                      </p:cBhvr>
                                      <p:tavLst>
                                        <p:tav tm="0">
                                          <p:val>
                                            <p:strVal val="0-#ppt_w/2"/>
                                          </p:val>
                                        </p:tav>
                                        <p:tav tm="100000">
                                          <p:val>
                                            <p:strVal val="#ppt_x"/>
                                          </p:val>
                                        </p:tav>
                                      </p:tavLst>
                                    </p:anim>
                                    <p:anim calcmode="lin" valueType="num">
                                      <p:cBhvr additive="base">
                                        <p:cTn id="8" dur="500" fill="hold"/>
                                        <p:tgtEl>
                                          <p:spTgt spid="13660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36601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36601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6601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3660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36601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36601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6601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6601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66019">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66019">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660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6018" grpId="0" autoUpdateAnimBg="0"/>
      <p:bldP spid="136601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9"/>
          <p:cNvSpPr>
            <a:spLocks noGrp="1" noChangeArrowheads="1"/>
          </p:cNvSpPr>
          <p:nvPr>
            <p:ph type="title"/>
          </p:nvPr>
        </p:nvSpPr>
        <p:spPr/>
        <p:txBody>
          <a:bodyPr/>
          <a:lstStyle/>
          <a:p>
            <a:r>
              <a:rPr lang="en-US">
                <a:latin typeface="Arial" charset="0"/>
                <a:ea typeface="ＭＳ Ｐゴシック" charset="0"/>
                <a:cs typeface="ＭＳ Ｐゴシック" charset="0"/>
              </a:rPr>
              <a:t>ET Drug Delivery </a:t>
            </a:r>
          </a:p>
        </p:txBody>
      </p:sp>
      <p:sp>
        <p:nvSpPr>
          <p:cNvPr id="74754" name="Rectangle 20"/>
          <p:cNvSpPr>
            <a:spLocks noGrp="1" noChangeArrowheads="1"/>
          </p:cNvSpPr>
          <p:nvPr>
            <p:ph type="body" sz="half" idx="1"/>
          </p:nvPr>
        </p:nvSpPr>
        <p:spPr>
          <a:xfrm>
            <a:off x="685800" y="2144713"/>
            <a:ext cx="5029200" cy="3686175"/>
          </a:xfrm>
        </p:spPr>
        <p:txBody>
          <a:bodyPr/>
          <a:lstStyle/>
          <a:p>
            <a:pPr>
              <a:spcAft>
                <a:spcPct val="20000"/>
              </a:spcAft>
            </a:pPr>
            <a:r>
              <a:rPr lang="en-US" sz="1800" dirty="0">
                <a:latin typeface="Arial" charset="0"/>
                <a:ea typeface="ＭＳ Ｐゴシック" charset="0"/>
                <a:cs typeface="ＭＳ Ｐゴシック" charset="0"/>
              </a:rPr>
              <a:t>Oral delivery</a:t>
            </a:r>
          </a:p>
          <a:p>
            <a:pPr lvl="1">
              <a:spcAft>
                <a:spcPct val="20000"/>
              </a:spcAft>
            </a:pPr>
            <a:r>
              <a:rPr lang="en-US" sz="1600" dirty="0">
                <a:latin typeface="Arial" charset="0"/>
                <a:ea typeface="ＭＳ Ｐゴシック" charset="0"/>
              </a:rPr>
              <a:t>Requires larger total doses than patch ET*</a:t>
            </a:r>
          </a:p>
          <a:p>
            <a:pPr lvl="1">
              <a:spcAft>
                <a:spcPct val="20000"/>
              </a:spcAft>
            </a:pPr>
            <a:r>
              <a:rPr lang="en-US" sz="1600" dirty="0">
                <a:latin typeface="Arial" charset="0"/>
                <a:ea typeface="ＭＳ Ｐゴシック" charset="0"/>
              </a:rPr>
              <a:t>Undergoes first-pass hepatic metabolism and is rapidly metabolized by the liver</a:t>
            </a:r>
            <a:r>
              <a:rPr lang="en-US" sz="1600" baseline="30000" dirty="0">
                <a:latin typeface="Arial" charset="0"/>
                <a:ea typeface="ＭＳ Ｐゴシック" charset="0"/>
              </a:rPr>
              <a:t>1</a:t>
            </a:r>
          </a:p>
          <a:p>
            <a:pPr lvl="1">
              <a:spcAft>
                <a:spcPct val="20000"/>
              </a:spcAft>
            </a:pPr>
            <a:r>
              <a:rPr lang="en-US" sz="1600" dirty="0">
                <a:latin typeface="Arial" charset="0"/>
                <a:ea typeface="ＭＳ Ｐゴシック" charset="0"/>
              </a:rPr>
              <a:t>Taken once daily</a:t>
            </a:r>
          </a:p>
          <a:p>
            <a:pPr>
              <a:spcAft>
                <a:spcPct val="20000"/>
              </a:spcAft>
            </a:pPr>
            <a:r>
              <a:rPr lang="en-US" sz="1800" dirty="0">
                <a:latin typeface="Arial" charset="0"/>
                <a:ea typeface="ＭＳ Ｐゴシック" charset="0"/>
                <a:cs typeface="ＭＳ Ｐゴシック" charset="0"/>
              </a:rPr>
              <a:t>Transdermal patch delivery</a:t>
            </a:r>
          </a:p>
          <a:p>
            <a:pPr lvl="1">
              <a:spcAft>
                <a:spcPct val="20000"/>
              </a:spcAft>
            </a:pPr>
            <a:r>
              <a:rPr lang="en-US" sz="1600" dirty="0">
                <a:latin typeface="Arial" charset="0"/>
                <a:ea typeface="ＭＳ Ｐゴシック" charset="0"/>
              </a:rPr>
              <a:t>Requires smaller total doses than oral ET*</a:t>
            </a:r>
          </a:p>
          <a:p>
            <a:pPr lvl="1">
              <a:spcAft>
                <a:spcPct val="20000"/>
              </a:spcAft>
            </a:pPr>
            <a:r>
              <a:rPr lang="en-US" sz="1600" dirty="0">
                <a:latin typeface="Arial" charset="0"/>
                <a:ea typeface="ＭＳ Ｐゴシック" charset="0"/>
              </a:rPr>
              <a:t>Absorbed through the skin directly into the bloodstream, avoiding first-pass hepatic metabolism</a:t>
            </a:r>
            <a:r>
              <a:rPr lang="en-US" sz="1600" baseline="30000" dirty="0">
                <a:latin typeface="Arial" charset="0"/>
                <a:ea typeface="ＭＳ Ｐゴシック" charset="0"/>
              </a:rPr>
              <a:t>1</a:t>
            </a:r>
          </a:p>
          <a:p>
            <a:pPr lvl="1">
              <a:spcAft>
                <a:spcPct val="20000"/>
              </a:spcAft>
            </a:pPr>
            <a:r>
              <a:rPr lang="en-US" sz="1600" dirty="0">
                <a:latin typeface="Arial" charset="0"/>
                <a:ea typeface="ＭＳ Ｐゴシック" charset="0"/>
              </a:rPr>
              <a:t>Applied once or twice weekly</a:t>
            </a:r>
          </a:p>
        </p:txBody>
      </p:sp>
      <p:pic>
        <p:nvPicPr>
          <p:cNvPr id="74755" name="Picture 15"/>
          <p:cNvPicPr>
            <a:picLocks noChangeAspect="1" noChangeArrowheads="1"/>
          </p:cNvPicPr>
          <p:nvPr/>
        </p:nvPicPr>
        <p:blipFill>
          <a:blip r:embed="rId3">
            <a:extLst>
              <a:ext uri="{28A0092B-C50C-407E-A947-70E740481C1C}">
                <a14:useLocalDpi xmlns:a14="http://schemas.microsoft.com/office/drawing/2010/main" val="0"/>
              </a:ext>
            </a:extLst>
          </a:blip>
          <a:srcRect l="50049" t="13811" b="20604"/>
          <a:stretch>
            <a:fillRect/>
          </a:stretch>
        </p:blipFill>
        <p:spPr bwMode="auto">
          <a:xfrm>
            <a:off x="5902325" y="2144713"/>
            <a:ext cx="3013075" cy="296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6" name="Text Box 22"/>
          <p:cNvSpPr txBox="1">
            <a:spLocks noChangeArrowheads="1"/>
          </p:cNvSpPr>
          <p:nvPr/>
        </p:nvSpPr>
        <p:spPr bwMode="blackWhite">
          <a:xfrm>
            <a:off x="273050" y="6343650"/>
            <a:ext cx="8683625" cy="92075"/>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anchor="b"/>
          <a:lstStyle>
            <a:lvl1pPr>
              <a:defRPr sz="1400" b="1">
                <a:solidFill>
                  <a:schemeClr val="tx1"/>
                </a:solidFill>
                <a:latin typeface="Arial" charset="0"/>
                <a:ea typeface="ＭＳ Ｐゴシック" charset="0"/>
                <a:cs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r>
              <a:rPr lang="en-US" sz="1200"/>
              <a:t>*Therapeutic levels are achieved with smaller transdermal doses compared to oral therapy. This does not imply differences in safety or efficacy.</a:t>
            </a:r>
          </a:p>
        </p:txBody>
      </p:sp>
      <p:sp>
        <p:nvSpPr>
          <p:cNvPr id="74757" name="Freeform 23"/>
          <p:cNvSpPr>
            <a:spLocks/>
          </p:cNvSpPr>
          <p:nvPr/>
        </p:nvSpPr>
        <p:spPr bwMode="blackWhite">
          <a:xfrm>
            <a:off x="2606675" y="2413000"/>
            <a:ext cx="4327525" cy="7938"/>
          </a:xfrm>
          <a:custGeom>
            <a:avLst/>
            <a:gdLst>
              <a:gd name="T0" fmla="*/ 0 w 2726"/>
              <a:gd name="T1" fmla="*/ 0 h 5"/>
              <a:gd name="T2" fmla="*/ 2147483647 w 2726"/>
              <a:gd name="T3" fmla="*/ 2147483647 h 5"/>
              <a:gd name="T4" fmla="*/ 0 60000 65536"/>
              <a:gd name="T5" fmla="*/ 0 60000 65536"/>
              <a:gd name="T6" fmla="*/ 0 w 2726"/>
              <a:gd name="T7" fmla="*/ 0 h 5"/>
              <a:gd name="T8" fmla="*/ 2726 w 2726"/>
              <a:gd name="T9" fmla="*/ 5 h 5"/>
            </a:gdLst>
            <a:ahLst/>
            <a:cxnLst>
              <a:cxn ang="T4">
                <a:pos x="T0" y="T1"/>
              </a:cxn>
              <a:cxn ang="T5">
                <a:pos x="T2" y="T3"/>
              </a:cxn>
            </a:cxnLst>
            <a:rect l="T6" t="T7" r="T8" b="T9"/>
            <a:pathLst>
              <a:path w="2726" h="5">
                <a:moveTo>
                  <a:pt x="0" y="0"/>
                </a:moveTo>
                <a:lnTo>
                  <a:pt x="2726" y="5"/>
                </a:lnTo>
              </a:path>
            </a:pathLst>
          </a:custGeom>
          <a:noFill/>
          <a:ln w="28575">
            <a:solidFill>
              <a:srgbClr val="99CCFF"/>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4758" name="Freeform 24"/>
          <p:cNvSpPr>
            <a:spLocks/>
          </p:cNvSpPr>
          <p:nvPr/>
        </p:nvSpPr>
        <p:spPr bwMode="blackWhite">
          <a:xfrm>
            <a:off x="4241800" y="4105275"/>
            <a:ext cx="3330575" cy="712788"/>
          </a:xfrm>
          <a:custGeom>
            <a:avLst/>
            <a:gdLst>
              <a:gd name="T0" fmla="*/ 0 w 2098"/>
              <a:gd name="T1" fmla="*/ 0 h 449"/>
              <a:gd name="T2" fmla="*/ 2147483647 w 2098"/>
              <a:gd name="T3" fmla="*/ 0 h 449"/>
              <a:gd name="T4" fmla="*/ 2147483647 w 2098"/>
              <a:gd name="T5" fmla="*/ 2147483647 h 449"/>
              <a:gd name="T6" fmla="*/ 2147483647 w 2098"/>
              <a:gd name="T7" fmla="*/ 2147483647 h 449"/>
              <a:gd name="T8" fmla="*/ 0 60000 65536"/>
              <a:gd name="T9" fmla="*/ 0 60000 65536"/>
              <a:gd name="T10" fmla="*/ 0 60000 65536"/>
              <a:gd name="T11" fmla="*/ 0 60000 65536"/>
              <a:gd name="T12" fmla="*/ 0 w 2098"/>
              <a:gd name="T13" fmla="*/ 0 h 449"/>
              <a:gd name="T14" fmla="*/ 2098 w 2098"/>
              <a:gd name="T15" fmla="*/ 449 h 449"/>
            </a:gdLst>
            <a:ahLst/>
            <a:cxnLst>
              <a:cxn ang="T8">
                <a:pos x="T0" y="T1"/>
              </a:cxn>
              <a:cxn ang="T9">
                <a:pos x="T2" y="T3"/>
              </a:cxn>
              <a:cxn ang="T10">
                <a:pos x="T4" y="T5"/>
              </a:cxn>
              <a:cxn ang="T11">
                <a:pos x="T6" y="T7"/>
              </a:cxn>
            </a:cxnLst>
            <a:rect l="T12" t="T13" r="T14" b="T15"/>
            <a:pathLst>
              <a:path w="2098" h="449">
                <a:moveTo>
                  <a:pt x="0" y="0"/>
                </a:moveTo>
                <a:lnTo>
                  <a:pt x="1041" y="0"/>
                </a:lnTo>
                <a:lnTo>
                  <a:pt x="1042" y="449"/>
                </a:lnTo>
                <a:lnTo>
                  <a:pt x="2098" y="440"/>
                </a:lnTo>
              </a:path>
            </a:pathLst>
          </a:custGeom>
          <a:noFill/>
          <a:ln w="28575">
            <a:solidFill>
              <a:srgbClr val="99CCFF"/>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4759" name="Text Box 28"/>
          <p:cNvSpPr txBox="1">
            <a:spLocks noChangeArrowheads="1"/>
          </p:cNvSpPr>
          <p:nvPr/>
        </p:nvSpPr>
        <p:spPr bwMode="ltGray">
          <a:xfrm rot="10800000" flipV="1">
            <a:off x="273050" y="6764338"/>
            <a:ext cx="848995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b"/>
          <a:lstStyle>
            <a:lvl1pPr>
              <a:defRPr sz="1400" b="1">
                <a:solidFill>
                  <a:schemeClr val="tx1"/>
                </a:solidFill>
                <a:latin typeface="Arial" charset="0"/>
                <a:ea typeface="ＭＳ Ｐゴシック" charset="0"/>
                <a:cs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r>
              <a:rPr lang="en-US" sz="1200">
                <a:solidFill>
                  <a:schemeClr val="bg1"/>
                </a:solidFill>
              </a:rPr>
              <a:t>1. Vivelle-Dot Prescribing Information. Novartis Pharmaceuticals Corp;</a:t>
            </a:r>
            <a:r>
              <a:rPr lang="en-US" sz="1200"/>
              <a:t> </a:t>
            </a:r>
            <a:r>
              <a:rPr lang="en-US" sz="1200">
                <a:solidFill>
                  <a:schemeClr val="bg1"/>
                </a:solidFill>
                <a:cs typeface="Arial" charset="0"/>
              </a:rPr>
              <a:t>2004.</a:t>
            </a:r>
          </a:p>
        </p:txBody>
      </p:sp>
    </p:spTree>
    <p:extLst>
      <p:ext uri="{BB962C8B-B14F-4D97-AF65-F5344CB8AC3E}">
        <p14:creationId xmlns:p14="http://schemas.microsoft.com/office/powerpoint/2010/main" val="101259246"/>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217488"/>
            <a:ext cx="7772400" cy="1143000"/>
          </a:xfrm>
        </p:spPr>
        <p:txBody>
          <a:bodyPr/>
          <a:lstStyle/>
          <a:p>
            <a:r>
              <a:rPr lang="en-US">
                <a:latin typeface="Arial" charset="0"/>
                <a:ea typeface="ＭＳ Ｐゴシック" charset="0"/>
                <a:cs typeface="ＭＳ Ｐゴシック" charset="0"/>
              </a:rPr>
              <a:t>Regimens for Hormone Replacement Therapy</a:t>
            </a:r>
          </a:p>
        </p:txBody>
      </p:sp>
      <p:sp>
        <p:nvSpPr>
          <p:cNvPr id="76802" name="Line 3"/>
          <p:cNvSpPr>
            <a:spLocks noChangeShapeType="1"/>
          </p:cNvSpPr>
          <p:nvPr/>
        </p:nvSpPr>
        <p:spPr bwMode="auto">
          <a:xfrm>
            <a:off x="273050" y="1527175"/>
            <a:ext cx="8594725" cy="0"/>
          </a:xfrm>
          <a:prstGeom prst="line">
            <a:avLst/>
          </a:prstGeom>
          <a:noFill/>
          <a:ln w="28575">
            <a:solidFill>
              <a:srgbClr val="ABE5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768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905000"/>
            <a:ext cx="9140825"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34451970"/>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80921449"/>
              </p:ext>
            </p:extLst>
          </p:nvPr>
        </p:nvGraphicFramePr>
        <p:xfrm>
          <a:off x="76200" y="148718"/>
          <a:ext cx="8967848" cy="6841332"/>
        </p:xfrm>
        <a:graphic>
          <a:graphicData uri="http://schemas.openxmlformats.org/drawingml/2006/table">
            <a:tbl>
              <a:tblPr firstRow="1" firstCol="1" bandRow="1">
                <a:tableStyleId>{5C22544A-7EE6-4342-B048-85BDC9FD1C3A}</a:tableStyleId>
              </a:tblPr>
              <a:tblGrid>
                <a:gridCol w="2989283"/>
                <a:gridCol w="2337484"/>
                <a:gridCol w="3641081"/>
              </a:tblGrid>
              <a:tr h="393327">
                <a:tc gridSpan="3">
                  <a:txBody>
                    <a:bodyPr/>
                    <a:lstStyle/>
                    <a:p>
                      <a:pPr marL="0" marR="0" algn="l">
                        <a:lnSpc>
                          <a:spcPct val="100000"/>
                        </a:lnSpc>
                        <a:spcBef>
                          <a:spcPts val="0"/>
                        </a:spcBef>
                        <a:spcAft>
                          <a:spcPts val="0"/>
                        </a:spcAft>
                      </a:pPr>
                      <a:r>
                        <a:rPr lang="en-US" sz="2000" b="1" dirty="0">
                          <a:effectLst/>
                          <a:latin typeface="Calibri" pitchFamily="34" charset="0"/>
                        </a:rPr>
                        <a:t>Table </a:t>
                      </a:r>
                      <a:r>
                        <a:rPr lang="en-US" sz="2000" b="1" dirty="0" smtClean="0">
                          <a:effectLst/>
                          <a:latin typeface="Calibri" pitchFamily="34" charset="0"/>
                        </a:rPr>
                        <a:t>X. </a:t>
                      </a:r>
                      <a:r>
                        <a:rPr lang="en-US" sz="2000" b="1" dirty="0">
                          <a:effectLst/>
                          <a:latin typeface="Calibri" pitchFamily="34" charset="0"/>
                        </a:rPr>
                        <a:t>Estrogen therapy products approved for postmenopausal use in the United States</a:t>
                      </a:r>
                      <a:endParaRPr lang="en-US" sz="20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hMerge="1">
                  <a:txBody>
                    <a:bodyPr/>
                    <a:lstStyle/>
                    <a:p>
                      <a:endParaRPr lang="en-US"/>
                    </a:p>
                  </a:txBody>
                  <a:tcPr/>
                </a:tc>
                <a:tc hMerge="1">
                  <a:txBody>
                    <a:bodyPr/>
                    <a:lstStyle/>
                    <a:p>
                      <a:endParaRPr lang="en-US"/>
                    </a:p>
                  </a:txBody>
                  <a:tcPr/>
                </a:tc>
              </a:tr>
              <a:tr h="314661">
                <a:tc gridSpan="3">
                  <a:txBody>
                    <a:bodyPr/>
                    <a:lstStyle/>
                    <a:p>
                      <a:pPr marL="0" marR="0" algn="l">
                        <a:lnSpc>
                          <a:spcPct val="100000"/>
                        </a:lnSpc>
                        <a:spcBef>
                          <a:spcPts val="0"/>
                        </a:spcBef>
                        <a:spcAft>
                          <a:spcPts val="0"/>
                        </a:spcAft>
                      </a:pPr>
                      <a:r>
                        <a:rPr lang="en-US" sz="1400" b="1" i="1" dirty="0">
                          <a:solidFill>
                            <a:srgbClr val="000066"/>
                          </a:solidFill>
                          <a:effectLst/>
                          <a:latin typeface="Calibri" pitchFamily="34" charset="0"/>
                        </a:rPr>
                        <a:t>Oral products</a:t>
                      </a:r>
                      <a:endParaRPr lang="en-US" sz="1400" b="1" i="1" dirty="0">
                        <a:solidFill>
                          <a:srgbClr val="000066"/>
                        </a:solidFill>
                        <a:effectLst/>
                        <a:latin typeface="Calibri" pitchFamily="34" charset="0"/>
                        <a:ea typeface="Calibri"/>
                        <a:cs typeface="Times New Roman"/>
                      </a:endParaRPr>
                    </a:p>
                  </a:txBody>
                  <a:tcPr marL="42139" marR="42139" marT="0" marB="0" anchor="ctr">
                    <a:solidFill>
                      <a:schemeClr val="accent1">
                        <a:lumMod val="75000"/>
                      </a:schemeClr>
                    </a:solidFill>
                  </a:tcPr>
                </a:tc>
                <a:tc hMerge="1">
                  <a:txBody>
                    <a:bodyPr/>
                    <a:lstStyle/>
                    <a:p>
                      <a:endParaRPr lang="en-US"/>
                    </a:p>
                  </a:txBody>
                  <a:tcPr/>
                </a:tc>
                <a:tc hMerge="1">
                  <a:txBody>
                    <a:bodyPr/>
                    <a:lstStyle/>
                    <a:p>
                      <a:endParaRPr lang="en-US"/>
                    </a:p>
                  </a:txBody>
                  <a:tcPr/>
                </a:tc>
              </a:tr>
              <a:tr h="314661">
                <a:tc>
                  <a:txBody>
                    <a:bodyPr/>
                    <a:lstStyle/>
                    <a:p>
                      <a:pPr marL="0" marR="0" algn="l">
                        <a:lnSpc>
                          <a:spcPct val="100000"/>
                        </a:lnSpc>
                        <a:spcBef>
                          <a:spcPts val="0"/>
                        </a:spcBef>
                        <a:spcAft>
                          <a:spcPts val="0"/>
                        </a:spcAft>
                      </a:pPr>
                      <a:r>
                        <a:rPr lang="en-US" sz="1400" b="1" dirty="0">
                          <a:solidFill>
                            <a:schemeClr val="bg1"/>
                          </a:solidFill>
                          <a:effectLst/>
                          <a:latin typeface="Calibri" pitchFamily="34" charset="0"/>
                        </a:rPr>
                        <a:t>Composition</a:t>
                      </a:r>
                      <a:endParaRPr lang="en-US" sz="1400" b="1" dirty="0">
                        <a:solidFill>
                          <a:schemeClr val="bg1"/>
                        </a:solidFill>
                        <a:effectLst/>
                        <a:latin typeface="Calibri" pitchFamily="34" charset="0"/>
                        <a:ea typeface="Calibri"/>
                        <a:cs typeface="Times New Roman"/>
                      </a:endParaRPr>
                    </a:p>
                  </a:txBody>
                  <a:tcPr marL="42139" marR="42139" marT="0" marB="0" anchor="ctr">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bg1"/>
                          </a:solidFill>
                          <a:effectLst/>
                          <a:latin typeface="Calibri" pitchFamily="34" charset="0"/>
                        </a:rPr>
                        <a:t>Product name(s)</a:t>
                      </a:r>
                      <a:endParaRPr lang="en-US" sz="1400" b="1" dirty="0">
                        <a:solidFill>
                          <a:schemeClr val="bg1"/>
                        </a:solidFill>
                        <a:effectLst/>
                        <a:latin typeface="Calibri" pitchFamily="34" charset="0"/>
                        <a:ea typeface="Calibri"/>
                        <a:cs typeface="Times New Roman"/>
                      </a:endParaRPr>
                    </a:p>
                  </a:txBody>
                  <a:tcPr marL="42139" marR="42139" marT="0" marB="0" anchor="ctr">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Range of available dose strengths</a:t>
                      </a:r>
                      <a:endParaRPr lang="en-US" sz="1400" b="1" dirty="0">
                        <a:solidFill>
                          <a:schemeClr val="tx1"/>
                        </a:solidFill>
                        <a:effectLst/>
                        <a:latin typeface="Calibri" pitchFamily="34" charset="0"/>
                        <a:ea typeface="Calibri"/>
                        <a:cs typeface="Times New Roman"/>
                      </a:endParaRPr>
                    </a:p>
                  </a:txBody>
                  <a:tcPr marL="42139" marR="42139" marT="0" marB="0" anchor="ctr">
                    <a:solidFill>
                      <a:schemeClr val="accent1">
                        <a:lumMod val="75000"/>
                      </a:schemeClr>
                    </a:solidFill>
                  </a:tcPr>
                </a:tc>
              </a:tr>
              <a:tr h="217116">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Conjugated estrogens</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a:effectLst/>
                          <a:latin typeface="Calibri" pitchFamily="34" charset="0"/>
                        </a:rPr>
                        <a:t>Premarin</a:t>
                      </a:r>
                      <a:endParaRPr lang="en-US" sz="14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0.3-1.25 mg</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r>
              <a:tr h="229937">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Synthetic conjugated estrogens</a:t>
                      </a:r>
                      <a:r>
                        <a:rPr lang="en-US" sz="1400" b="1" dirty="0" smtClean="0">
                          <a:solidFill>
                            <a:schemeClr val="tx1"/>
                          </a:solidFill>
                          <a:effectLst/>
                          <a:latin typeface="Calibri" pitchFamily="34" charset="0"/>
                        </a:rPr>
                        <a:t>, A*</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a:effectLst/>
                          <a:latin typeface="Calibri" pitchFamily="34" charset="0"/>
                        </a:rPr>
                        <a:t>Cenestin</a:t>
                      </a:r>
                      <a:endParaRPr lang="en-US" sz="14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0.3-1.25 mg</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r>
              <a:tr h="229937">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Synthetic conjugated estrogens</a:t>
                      </a:r>
                      <a:r>
                        <a:rPr lang="en-US" sz="1400" b="1" dirty="0" smtClean="0">
                          <a:solidFill>
                            <a:schemeClr val="tx1"/>
                          </a:solidFill>
                          <a:effectLst/>
                          <a:latin typeface="Calibri" pitchFamily="34" charset="0"/>
                        </a:rPr>
                        <a:t>, B**</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a:effectLst/>
                          <a:latin typeface="Calibri" pitchFamily="34" charset="0"/>
                        </a:rPr>
                        <a:t>Enjuvia</a:t>
                      </a:r>
                      <a:endParaRPr lang="en-US" sz="14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0.3-1.25 mg</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r>
              <a:tr h="217116">
                <a:tc>
                  <a:txBody>
                    <a:bodyPr/>
                    <a:lstStyle/>
                    <a:p>
                      <a:pPr marL="0" marR="0" algn="l">
                        <a:lnSpc>
                          <a:spcPct val="100000"/>
                        </a:lnSpc>
                        <a:spcBef>
                          <a:spcPts val="0"/>
                        </a:spcBef>
                        <a:spcAft>
                          <a:spcPts val="0"/>
                        </a:spcAft>
                      </a:pPr>
                      <a:r>
                        <a:rPr lang="en-US" sz="1400" b="1" dirty="0" err="1">
                          <a:solidFill>
                            <a:schemeClr val="tx1"/>
                          </a:solidFill>
                          <a:effectLst/>
                          <a:latin typeface="Calibri" pitchFamily="34" charset="0"/>
                        </a:rPr>
                        <a:t>Esterified</a:t>
                      </a:r>
                      <a:r>
                        <a:rPr lang="en-US" sz="1400" b="1" dirty="0">
                          <a:solidFill>
                            <a:schemeClr val="tx1"/>
                          </a:solidFill>
                          <a:effectLst/>
                          <a:latin typeface="Calibri" pitchFamily="34" charset="0"/>
                        </a:rPr>
                        <a:t> estrogens</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a:effectLst/>
                          <a:latin typeface="Calibri" pitchFamily="34" charset="0"/>
                        </a:rPr>
                        <a:t>Menest</a:t>
                      </a:r>
                      <a:endParaRPr lang="en-US" sz="14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0.3-1.25 mg</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r>
              <a:tr h="217116">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17β-estradiol </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a:effectLst/>
                          <a:latin typeface="Calibri" pitchFamily="34" charset="0"/>
                        </a:rPr>
                        <a:t>Estrace, various generics</a:t>
                      </a:r>
                      <a:endParaRPr lang="en-US" sz="14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a:solidFill>
                            <a:schemeClr val="tx1"/>
                          </a:solidFill>
                          <a:effectLst/>
                          <a:latin typeface="Calibri" pitchFamily="34" charset="0"/>
                        </a:rPr>
                        <a:t>0.5-2.0 mg</a:t>
                      </a:r>
                      <a:endParaRPr lang="en-US" sz="1400" b="1">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r>
              <a:tr h="217116">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Estradiol acetate</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err="1">
                          <a:effectLst/>
                          <a:latin typeface="Calibri" pitchFamily="34" charset="0"/>
                        </a:rPr>
                        <a:t>Femtrace</a:t>
                      </a:r>
                      <a:endParaRPr lang="en-US" sz="14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0.45-1.8 mg</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r>
              <a:tr h="434233">
                <a:tc>
                  <a:txBody>
                    <a:bodyPr/>
                    <a:lstStyle/>
                    <a:p>
                      <a:pPr marL="0" marR="0" algn="l">
                        <a:lnSpc>
                          <a:spcPct val="100000"/>
                        </a:lnSpc>
                        <a:spcBef>
                          <a:spcPts val="0"/>
                        </a:spcBef>
                        <a:spcAft>
                          <a:spcPts val="0"/>
                        </a:spcAft>
                      </a:pPr>
                      <a:r>
                        <a:rPr lang="en-US" sz="1400" b="1" dirty="0" err="1">
                          <a:solidFill>
                            <a:schemeClr val="tx1"/>
                          </a:solidFill>
                          <a:effectLst/>
                          <a:latin typeface="Calibri" pitchFamily="34" charset="0"/>
                        </a:rPr>
                        <a:t>Estropipate</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effectLst/>
                          <a:latin typeface="Calibri" pitchFamily="34" charset="0"/>
                        </a:rPr>
                        <a:t>Ortho-</a:t>
                      </a:r>
                      <a:r>
                        <a:rPr lang="en-US" sz="1400" b="1" dirty="0" err="1">
                          <a:effectLst/>
                          <a:latin typeface="Calibri" pitchFamily="34" charset="0"/>
                        </a:rPr>
                        <a:t>Est</a:t>
                      </a:r>
                      <a:endParaRPr lang="en-US" sz="14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0.625 mg (0.75 mg </a:t>
                      </a:r>
                      <a:r>
                        <a:rPr lang="en-US" sz="1400" b="1" dirty="0" err="1">
                          <a:solidFill>
                            <a:schemeClr val="tx1"/>
                          </a:solidFill>
                          <a:effectLst/>
                          <a:latin typeface="Calibri" pitchFamily="34" charset="0"/>
                        </a:rPr>
                        <a:t>estropipate</a:t>
                      </a:r>
                      <a:r>
                        <a:rPr lang="en-US" sz="1400" b="1" dirty="0">
                          <a:solidFill>
                            <a:schemeClr val="tx1"/>
                          </a:solidFill>
                          <a:effectLst/>
                          <a:latin typeface="Calibri" pitchFamily="34" charset="0"/>
                        </a:rPr>
                        <a:t>, calculated as sodium estrone sulfate 0.625 mg) to 5.0 mg </a:t>
                      </a:r>
                      <a:r>
                        <a:rPr lang="en-US" sz="1400" b="1" dirty="0" smtClean="0">
                          <a:solidFill>
                            <a:schemeClr val="tx1"/>
                          </a:solidFill>
                          <a:effectLst/>
                          <a:latin typeface="Calibri" pitchFamily="34" charset="0"/>
                        </a:rPr>
                        <a:t/>
                      </a:r>
                      <a:br>
                        <a:rPr lang="en-US" sz="1400" b="1" dirty="0" smtClean="0">
                          <a:solidFill>
                            <a:schemeClr val="tx1"/>
                          </a:solidFill>
                          <a:effectLst/>
                          <a:latin typeface="Calibri" pitchFamily="34" charset="0"/>
                        </a:rPr>
                      </a:br>
                      <a:r>
                        <a:rPr lang="en-US" sz="1400" b="1" dirty="0" smtClean="0">
                          <a:solidFill>
                            <a:schemeClr val="tx1"/>
                          </a:solidFill>
                          <a:effectLst/>
                          <a:latin typeface="Calibri" pitchFamily="34" charset="0"/>
                        </a:rPr>
                        <a:t>(</a:t>
                      </a:r>
                      <a:r>
                        <a:rPr lang="en-US" sz="1400" b="1" dirty="0">
                          <a:solidFill>
                            <a:schemeClr val="tx1"/>
                          </a:solidFill>
                          <a:effectLst/>
                          <a:latin typeface="Calibri" pitchFamily="34" charset="0"/>
                        </a:rPr>
                        <a:t>6.0 mg)</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r>
              <a:tr h="301606">
                <a:tc gridSpan="3">
                  <a:txBody>
                    <a:bodyPr/>
                    <a:lstStyle/>
                    <a:p>
                      <a:pPr marL="0" marR="0" algn="l">
                        <a:lnSpc>
                          <a:spcPct val="100000"/>
                        </a:lnSpc>
                        <a:spcBef>
                          <a:spcPts val="0"/>
                        </a:spcBef>
                        <a:spcAft>
                          <a:spcPts val="0"/>
                        </a:spcAft>
                      </a:pPr>
                      <a:r>
                        <a:rPr lang="en-US" sz="1400" b="1" i="1" dirty="0" smtClean="0">
                          <a:solidFill>
                            <a:schemeClr val="bg1"/>
                          </a:solidFill>
                          <a:effectLst/>
                          <a:latin typeface="Calibri" pitchFamily="34" charset="0"/>
                        </a:rPr>
                        <a:t>Transdermal products</a:t>
                      </a:r>
                      <a:endParaRPr lang="en-US" sz="1400" b="1" i="1" dirty="0">
                        <a:solidFill>
                          <a:schemeClr val="bg1"/>
                        </a:solidFill>
                        <a:effectLst/>
                        <a:latin typeface="Calibri" pitchFamily="34" charset="0"/>
                        <a:ea typeface="Calibri"/>
                        <a:cs typeface="Times New Roman"/>
                      </a:endParaRPr>
                    </a:p>
                  </a:txBody>
                  <a:tcPr marL="42139" marR="42139" marT="0" marB="0" anchor="ctr">
                    <a:solidFill>
                      <a:schemeClr val="accent1">
                        <a:lumMod val="75000"/>
                      </a:schemeClr>
                    </a:solidFill>
                  </a:tcPr>
                </a:tc>
                <a:tc hMerge="1">
                  <a:txBody>
                    <a:bodyPr/>
                    <a:lstStyle/>
                    <a:p>
                      <a:endParaRPr lang="en-US"/>
                    </a:p>
                  </a:txBody>
                  <a:tcPr/>
                </a:tc>
                <a:tc hMerge="1">
                  <a:txBody>
                    <a:bodyPr/>
                    <a:lstStyle/>
                    <a:p>
                      <a:endParaRPr lang="en-US"/>
                    </a:p>
                  </a:txBody>
                  <a:tcPr/>
                </a:tc>
              </a:tr>
              <a:tr h="338129">
                <a:tc>
                  <a:txBody>
                    <a:bodyPr/>
                    <a:lstStyle/>
                    <a:p>
                      <a:pPr marL="0" marR="0" algn="l">
                        <a:lnSpc>
                          <a:spcPct val="100000"/>
                        </a:lnSpc>
                        <a:spcBef>
                          <a:spcPts val="0"/>
                        </a:spcBef>
                        <a:spcAft>
                          <a:spcPts val="0"/>
                        </a:spcAft>
                      </a:pPr>
                      <a:r>
                        <a:rPr lang="en-US" sz="1400" b="1" dirty="0">
                          <a:solidFill>
                            <a:schemeClr val="bg1"/>
                          </a:solidFill>
                          <a:effectLst/>
                          <a:latin typeface="Calibri" pitchFamily="34" charset="0"/>
                        </a:rPr>
                        <a:t>Composition</a:t>
                      </a:r>
                      <a:endParaRPr lang="en-US" sz="1400" b="1" dirty="0">
                        <a:solidFill>
                          <a:schemeClr val="bg1"/>
                        </a:solidFill>
                        <a:effectLst/>
                        <a:latin typeface="Calibri" pitchFamily="34" charset="0"/>
                        <a:ea typeface="Calibri"/>
                        <a:cs typeface="Times New Roman"/>
                      </a:endParaRPr>
                    </a:p>
                  </a:txBody>
                  <a:tcPr marL="42139" marR="42139" marT="0" marB="0" anchor="ctr">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bg1"/>
                          </a:solidFill>
                          <a:effectLst/>
                          <a:latin typeface="Calibri" pitchFamily="34" charset="0"/>
                        </a:rPr>
                        <a:t>Product name(s)</a:t>
                      </a:r>
                      <a:endParaRPr lang="en-US" sz="1400" b="1" dirty="0">
                        <a:solidFill>
                          <a:schemeClr val="bg1"/>
                        </a:solidFill>
                        <a:effectLst/>
                        <a:latin typeface="Calibri" pitchFamily="34" charset="0"/>
                        <a:ea typeface="Calibri"/>
                        <a:cs typeface="Times New Roman"/>
                      </a:endParaRPr>
                    </a:p>
                  </a:txBody>
                  <a:tcPr marL="42139" marR="42139" marT="0" marB="0" anchor="ctr">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Dose details</a:t>
                      </a:r>
                      <a:endParaRPr lang="en-US" sz="1400" b="1" dirty="0">
                        <a:solidFill>
                          <a:schemeClr val="tx1"/>
                        </a:solidFill>
                        <a:effectLst/>
                        <a:latin typeface="Calibri" pitchFamily="34" charset="0"/>
                        <a:ea typeface="Calibri"/>
                        <a:cs typeface="Times New Roman"/>
                      </a:endParaRPr>
                    </a:p>
                  </a:txBody>
                  <a:tcPr marL="42139" marR="42139" marT="0" marB="0" anchor="ctr">
                    <a:lnL w="12700" cap="flat" cmpd="sng" algn="ctr">
                      <a:solidFill>
                        <a:schemeClr val="tx1"/>
                      </a:solidFill>
                      <a:prstDash val="solid"/>
                      <a:round/>
                      <a:headEnd type="none" w="med" len="med"/>
                      <a:tailEnd type="none" w="med" len="med"/>
                    </a:lnL>
                    <a:solidFill>
                      <a:schemeClr val="accent1">
                        <a:lumMod val="75000"/>
                      </a:schemeClr>
                    </a:solidFill>
                  </a:tcPr>
                </a:tc>
              </a:tr>
              <a:tr h="725032">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17β-estradiol matrix patch </a:t>
                      </a:r>
                    </a:p>
                    <a:p>
                      <a:pPr marL="0" marR="0" algn="l">
                        <a:lnSpc>
                          <a:spcPct val="100000"/>
                        </a:lnSpc>
                        <a:spcBef>
                          <a:spcPts val="0"/>
                        </a:spcBef>
                        <a:spcAft>
                          <a:spcPts val="0"/>
                        </a:spcAft>
                      </a:pPr>
                      <a:r>
                        <a:rPr lang="en-US" sz="1400" b="1" dirty="0">
                          <a:solidFill>
                            <a:schemeClr val="tx1"/>
                          </a:solidFill>
                          <a:effectLst/>
                          <a:latin typeface="Calibri" pitchFamily="34" charset="0"/>
                        </a:rPr>
                        <a:t> </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err="1">
                          <a:effectLst/>
                          <a:latin typeface="Calibri" pitchFamily="34" charset="0"/>
                        </a:rPr>
                        <a:t>Alora</a:t>
                      </a:r>
                      <a:r>
                        <a:rPr lang="en-US" sz="1400" b="1" dirty="0">
                          <a:effectLst/>
                          <a:latin typeface="Calibri" pitchFamily="34" charset="0"/>
                        </a:rPr>
                        <a:t>, </a:t>
                      </a:r>
                      <a:r>
                        <a:rPr lang="en-US" sz="1400" b="1" dirty="0" err="1">
                          <a:effectLst/>
                          <a:latin typeface="Calibri" pitchFamily="34" charset="0"/>
                        </a:rPr>
                        <a:t>Climara</a:t>
                      </a:r>
                      <a:r>
                        <a:rPr lang="en-US" sz="1400" b="1" dirty="0">
                          <a:effectLst/>
                          <a:latin typeface="Calibri" pitchFamily="34" charset="0"/>
                        </a:rPr>
                        <a:t>, </a:t>
                      </a:r>
                      <a:r>
                        <a:rPr lang="en-US" sz="1400" b="1" dirty="0" err="1">
                          <a:effectLst/>
                          <a:latin typeface="Calibri" pitchFamily="34" charset="0"/>
                        </a:rPr>
                        <a:t>Esclim</a:t>
                      </a:r>
                      <a:r>
                        <a:rPr lang="en-US" sz="1400" b="1" dirty="0">
                          <a:effectLst/>
                          <a:latin typeface="Calibri" pitchFamily="34" charset="0"/>
                        </a:rPr>
                        <a:t>, </a:t>
                      </a:r>
                      <a:r>
                        <a:rPr lang="en-US" sz="1400" b="1" dirty="0" err="1">
                          <a:effectLst/>
                          <a:latin typeface="Calibri" pitchFamily="34" charset="0"/>
                        </a:rPr>
                        <a:t>Fempatch</a:t>
                      </a:r>
                      <a:r>
                        <a:rPr lang="en-US" sz="1400" b="1" dirty="0">
                          <a:effectLst/>
                          <a:latin typeface="Calibri" pitchFamily="34" charset="0"/>
                        </a:rPr>
                        <a:t>, </a:t>
                      </a:r>
                      <a:r>
                        <a:rPr lang="en-US" sz="1400" b="1" dirty="0" err="1">
                          <a:effectLst/>
                          <a:latin typeface="Calibri" pitchFamily="34" charset="0"/>
                        </a:rPr>
                        <a:t>Menostar</a:t>
                      </a:r>
                      <a:r>
                        <a:rPr lang="en-US" sz="1400" b="1" dirty="0">
                          <a:effectLst/>
                          <a:latin typeface="Calibri" pitchFamily="34" charset="0"/>
                        </a:rPr>
                        <a:t>, </a:t>
                      </a:r>
                      <a:r>
                        <a:rPr lang="en-US" sz="1400" b="1" dirty="0" err="1">
                          <a:effectLst/>
                          <a:latin typeface="Calibri" pitchFamily="34" charset="0"/>
                        </a:rPr>
                        <a:t>Vivelle</a:t>
                      </a:r>
                      <a:r>
                        <a:rPr lang="en-US" sz="1400" b="1" dirty="0">
                          <a:effectLst/>
                          <a:latin typeface="Calibri" pitchFamily="34" charset="0"/>
                        </a:rPr>
                        <a:t>, </a:t>
                      </a:r>
                      <a:r>
                        <a:rPr lang="en-US" sz="1400" b="1" dirty="0" err="1">
                          <a:effectLst/>
                          <a:latin typeface="Calibri" pitchFamily="34" charset="0"/>
                        </a:rPr>
                        <a:t>Vivelle</a:t>
                      </a:r>
                      <a:r>
                        <a:rPr lang="en-US" sz="1400" b="1" dirty="0">
                          <a:effectLst/>
                          <a:latin typeface="Calibri" pitchFamily="34" charset="0"/>
                        </a:rPr>
                        <a:t>-Dot, various generics</a:t>
                      </a:r>
                      <a:endParaRPr lang="en-US" sz="14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0.014-0.1 mg delivered daily; </a:t>
                      </a:r>
                      <a:r>
                        <a:rPr lang="en-US" sz="1400" b="1" dirty="0" smtClean="0">
                          <a:solidFill>
                            <a:schemeClr val="tx1"/>
                          </a:solidFill>
                          <a:effectLst/>
                          <a:latin typeface="Calibri" pitchFamily="34" charset="0"/>
                        </a:rPr>
                        <a:t/>
                      </a:r>
                      <a:br>
                        <a:rPr lang="en-US" sz="1400" b="1" dirty="0" smtClean="0">
                          <a:solidFill>
                            <a:schemeClr val="tx1"/>
                          </a:solidFill>
                          <a:effectLst/>
                          <a:latin typeface="Calibri" pitchFamily="34" charset="0"/>
                        </a:rPr>
                      </a:br>
                      <a:r>
                        <a:rPr lang="en-US" sz="1400" b="1" dirty="0" smtClean="0">
                          <a:solidFill>
                            <a:schemeClr val="tx1"/>
                          </a:solidFill>
                          <a:effectLst/>
                          <a:latin typeface="Calibri" pitchFamily="34" charset="0"/>
                        </a:rPr>
                        <a:t>applied </a:t>
                      </a:r>
                      <a:r>
                        <a:rPr lang="en-US" sz="1400" b="1" dirty="0">
                          <a:solidFill>
                            <a:schemeClr val="tx1"/>
                          </a:solidFill>
                          <a:effectLst/>
                          <a:latin typeface="Calibri" pitchFamily="34" charset="0"/>
                        </a:rPr>
                        <a:t>once or twice weekly</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r>
              <a:tr h="434233">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17β-estradiol reservoir patch</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effectLst/>
                          <a:latin typeface="Calibri" pitchFamily="34" charset="0"/>
                        </a:rPr>
                        <a:t>Estraderm</a:t>
                      </a:r>
                      <a:endParaRPr lang="en-US" sz="14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0.05-0.1 mg delivered daily; </a:t>
                      </a:r>
                      <a:br>
                        <a:rPr lang="en-US" sz="1400" b="1" dirty="0">
                          <a:solidFill>
                            <a:schemeClr val="tx1"/>
                          </a:solidFill>
                          <a:effectLst/>
                          <a:latin typeface="Calibri" pitchFamily="34" charset="0"/>
                        </a:rPr>
                      </a:br>
                      <a:r>
                        <a:rPr lang="en-US" sz="1400" b="1" dirty="0">
                          <a:solidFill>
                            <a:schemeClr val="tx1"/>
                          </a:solidFill>
                          <a:effectLst/>
                          <a:latin typeface="Calibri" pitchFamily="34" charset="0"/>
                        </a:rPr>
                        <a:t>applied twice weekly</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r>
              <a:tr h="434233">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17β-estradiol transdermal gel</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err="1">
                          <a:effectLst/>
                          <a:latin typeface="Calibri" pitchFamily="34" charset="0"/>
                        </a:rPr>
                        <a:t>EstroGel</a:t>
                      </a:r>
                      <a:r>
                        <a:rPr lang="en-US" sz="1400" b="1" dirty="0">
                          <a:effectLst/>
                          <a:latin typeface="Calibri" pitchFamily="34" charset="0"/>
                        </a:rPr>
                        <a:t>, </a:t>
                      </a:r>
                      <a:r>
                        <a:rPr lang="en-US" sz="1400" b="1" dirty="0" err="1">
                          <a:effectLst/>
                          <a:latin typeface="Calibri" pitchFamily="34" charset="0"/>
                        </a:rPr>
                        <a:t>Elestrin</a:t>
                      </a:r>
                      <a:r>
                        <a:rPr lang="en-US" sz="1400" b="1" dirty="0">
                          <a:effectLst/>
                          <a:latin typeface="Calibri" pitchFamily="34" charset="0"/>
                        </a:rPr>
                        <a:t>, </a:t>
                      </a:r>
                      <a:r>
                        <a:rPr lang="en-US" sz="1400" b="1" dirty="0" err="1">
                          <a:effectLst/>
                          <a:latin typeface="Calibri" pitchFamily="34" charset="0"/>
                        </a:rPr>
                        <a:t>Divigel</a:t>
                      </a:r>
                      <a:endParaRPr lang="en-US" sz="14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Applied daily via metered pump or packet delivering 0.52-0.75 mg of 17β-estradiol in gel</a:t>
                      </a:r>
                      <a:endParaRPr lang="en-US" sz="1400" b="1" dirty="0">
                        <a:solidFill>
                          <a:schemeClr val="tx1"/>
                        </a:solidFill>
                        <a:effectLst/>
                        <a:latin typeface="Calibri" pitchFamily="34" charset="0"/>
                        <a:ea typeface="Calibri"/>
                        <a:cs typeface="Times New Roman"/>
                      </a:endParaRPr>
                    </a:p>
                  </a:txBody>
                  <a:tcPr marL="42139" marR="42139" marT="0" marB="0">
                    <a:lnB w="12700" cap="flat" cmpd="sng" algn="ctr">
                      <a:solidFill>
                        <a:schemeClr val="tx1"/>
                      </a:solidFill>
                      <a:prstDash val="solid"/>
                      <a:round/>
                      <a:headEnd type="none" w="med" len="med"/>
                      <a:tailEnd type="none" w="med" len="med"/>
                    </a:lnB>
                    <a:solidFill>
                      <a:schemeClr val="accent1">
                        <a:lumMod val="75000"/>
                      </a:schemeClr>
                    </a:solidFill>
                  </a:tcPr>
                </a:tc>
              </a:tr>
              <a:tr h="288240">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17β-estradiol topical emulsion</a:t>
                      </a:r>
                      <a:endParaRPr lang="en-US" sz="14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a:effectLst/>
                          <a:latin typeface="Calibri" pitchFamily="34" charset="0"/>
                        </a:rPr>
                        <a:t>Estrasorb</a:t>
                      </a:r>
                      <a:endParaRPr lang="en-US" sz="14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2 packets applied daily</a:t>
                      </a:r>
                      <a:endParaRPr lang="en-US" sz="1400" b="1" dirty="0">
                        <a:solidFill>
                          <a:schemeClr val="tx1"/>
                        </a:solidFill>
                        <a:effectLst/>
                        <a:latin typeface="Calibri" pitchFamily="34" charset="0"/>
                        <a:ea typeface="Calibri"/>
                        <a:cs typeface="Times New Roman"/>
                      </a:endParaRPr>
                    </a:p>
                  </a:txBody>
                  <a:tcPr marL="42139" marR="4213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04262">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400" b="1" dirty="0" smtClean="0">
                          <a:solidFill>
                            <a:schemeClr val="tx1"/>
                          </a:solidFill>
                          <a:effectLst/>
                          <a:latin typeface="Calibri" pitchFamily="34" charset="0"/>
                        </a:rPr>
                        <a:t>17β-estradiol transdermal spray</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400" b="1" dirty="0" smtClean="0">
                        <a:solidFill>
                          <a:schemeClr val="tx1"/>
                        </a:solidFill>
                        <a:effectLst/>
                        <a:latin typeface="Calibri" pitchFamily="34" charset="0"/>
                        <a:ea typeface="Calibri"/>
                        <a:cs typeface="Times New Roman"/>
                      </a:endParaRPr>
                    </a:p>
                  </a:txBody>
                  <a:tcPr marL="42139" marR="42139" marT="0" marB="0">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effectLst/>
                          <a:latin typeface="Calibri" pitchFamily="34" charset="0"/>
                        </a:rPr>
                        <a:t>Evamist</a:t>
                      </a:r>
                      <a:endParaRPr lang="en-US" sz="1400" b="1" dirty="0" smtClean="0">
                        <a:effectLst/>
                        <a:latin typeface="Calibri" pitchFamily="34" charset="0"/>
                      </a:endParaRPr>
                    </a:p>
                    <a:p>
                      <a:pPr marL="0" marR="0" algn="l">
                        <a:lnSpc>
                          <a:spcPct val="100000"/>
                        </a:lnSpc>
                        <a:spcBef>
                          <a:spcPts val="0"/>
                        </a:spcBef>
                        <a:spcAft>
                          <a:spcPts val="0"/>
                        </a:spcAft>
                      </a:pPr>
                      <a:endParaRPr lang="en-US" sz="1400" b="1" dirty="0" smtClean="0">
                        <a:effectLst/>
                        <a:latin typeface="Calibri" pitchFamily="34" charset="0"/>
                      </a:endParaRPr>
                    </a:p>
                  </a:txBody>
                  <a:tcPr marL="42139" marR="42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latin typeface="Calibri" pitchFamily="34" charset="0"/>
                        </a:rPr>
                        <a:t>1 spray/d, up to 2-3/d if needed</a:t>
                      </a:r>
                    </a:p>
                    <a:p>
                      <a:pPr marL="0" marR="0" algn="l">
                        <a:lnSpc>
                          <a:spcPct val="100000"/>
                        </a:lnSpc>
                        <a:spcBef>
                          <a:spcPts val="0"/>
                        </a:spcBef>
                        <a:spcAft>
                          <a:spcPts val="0"/>
                        </a:spcAft>
                      </a:pPr>
                      <a:endParaRPr lang="en-US" sz="1400" b="1" dirty="0" smtClean="0">
                        <a:solidFill>
                          <a:schemeClr val="tx1"/>
                        </a:solidFill>
                        <a:effectLst/>
                        <a:latin typeface="Calibri" pitchFamily="34" charset="0"/>
                        <a:cs typeface="Times New Roman"/>
                      </a:endParaRPr>
                    </a:p>
                  </a:txBody>
                  <a:tcPr marL="42139" marR="42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685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400" b="1" dirty="0" smtClean="0">
                        <a:solidFill>
                          <a:schemeClr val="tx1"/>
                        </a:solidFill>
                        <a:effectLst/>
                        <a:latin typeface="Calibri"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400" b="1" baseline="0" dirty="0" smtClean="0">
                          <a:solidFill>
                            <a:schemeClr val="tx1"/>
                          </a:solidFill>
                          <a:effectLst/>
                          <a:latin typeface="Calibri" pitchFamily="34" charset="0"/>
                          <a:ea typeface="Calibri"/>
                          <a:cs typeface="Times New Roman"/>
                        </a:rPr>
                        <a:t>*    9 estrogens</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400" b="1" baseline="0" dirty="0" smtClean="0">
                          <a:solidFill>
                            <a:schemeClr val="tx1"/>
                          </a:solidFill>
                          <a:effectLst/>
                          <a:latin typeface="Calibri" pitchFamily="34" charset="0"/>
                          <a:ea typeface="Calibri"/>
                          <a:cs typeface="Times New Roman"/>
                        </a:rPr>
                        <a:t>** 10 estrogens</a:t>
                      </a:r>
                      <a:endParaRPr lang="en-US" sz="1400" b="1" dirty="0" smtClean="0">
                        <a:solidFill>
                          <a:schemeClr val="tx1"/>
                        </a:solidFill>
                        <a:effectLst/>
                        <a:latin typeface="Calibri" pitchFamily="34" charset="0"/>
                        <a:ea typeface="Calibri"/>
                        <a:cs typeface="Times New Roman"/>
                      </a:endParaRPr>
                    </a:p>
                  </a:txBody>
                  <a:tcPr marL="42139" marR="42139" marT="0" marB="0">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endParaRPr lang="en-US" sz="1400" b="1" dirty="0"/>
                    </a:p>
                  </a:txBody>
                  <a:tcPr marL="42139" marR="42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b="1" dirty="0"/>
                    </a:p>
                  </a:txBody>
                  <a:tcPr marL="42139" marR="42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1126158992"/>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95605897"/>
              </p:ext>
            </p:extLst>
          </p:nvPr>
        </p:nvGraphicFramePr>
        <p:xfrm>
          <a:off x="76201" y="0"/>
          <a:ext cx="8991600" cy="7135939"/>
        </p:xfrm>
        <a:graphic>
          <a:graphicData uri="http://schemas.openxmlformats.org/drawingml/2006/table">
            <a:tbl>
              <a:tblPr firstRow="1" firstCol="1" bandRow="1">
                <a:tableStyleId>{5C22544A-7EE6-4342-B048-85BDC9FD1C3A}</a:tableStyleId>
              </a:tblPr>
              <a:tblGrid>
                <a:gridCol w="2997200"/>
                <a:gridCol w="2343675"/>
                <a:gridCol w="3650725"/>
              </a:tblGrid>
              <a:tr h="376796">
                <a:tc gridSpan="3">
                  <a:txBody>
                    <a:bodyPr/>
                    <a:lstStyle/>
                    <a:p>
                      <a:pPr marL="0" marR="0" algn="l">
                        <a:lnSpc>
                          <a:spcPct val="115000"/>
                        </a:lnSpc>
                        <a:spcBef>
                          <a:spcPts val="0"/>
                        </a:spcBef>
                        <a:spcAft>
                          <a:spcPts val="0"/>
                        </a:spcAft>
                      </a:pPr>
                      <a:r>
                        <a:rPr lang="en-US" sz="2000" b="1" dirty="0">
                          <a:effectLst/>
                          <a:latin typeface="Calibri" pitchFamily="34" charset="0"/>
                        </a:rPr>
                        <a:t>Table </a:t>
                      </a:r>
                      <a:r>
                        <a:rPr lang="en-US" sz="2000" b="1" dirty="0" smtClean="0">
                          <a:effectLst/>
                          <a:latin typeface="Calibri" pitchFamily="34" charset="0"/>
                        </a:rPr>
                        <a:t>X. </a:t>
                      </a:r>
                      <a:r>
                        <a:rPr lang="en-US" sz="2000" b="1" dirty="0">
                          <a:effectLst/>
                          <a:latin typeface="Calibri" pitchFamily="34" charset="0"/>
                        </a:rPr>
                        <a:t>Estrogen therapy products approved </a:t>
                      </a:r>
                      <a:r>
                        <a:rPr lang="en-US" sz="2000" b="1" dirty="0" smtClean="0">
                          <a:effectLst/>
                          <a:latin typeface="Calibri" pitchFamily="34" charset="0"/>
                        </a:rPr>
                        <a:t>for</a:t>
                      </a:r>
                      <a:r>
                        <a:rPr lang="en-US" sz="2000" b="1" baseline="0" dirty="0" smtClean="0">
                          <a:effectLst/>
                          <a:latin typeface="Calibri" pitchFamily="34" charset="0"/>
                        </a:rPr>
                        <a:t> </a:t>
                      </a:r>
                      <a:r>
                        <a:rPr lang="en-US" sz="2000" b="1" dirty="0" smtClean="0">
                          <a:effectLst/>
                          <a:latin typeface="Calibri" pitchFamily="34" charset="0"/>
                        </a:rPr>
                        <a:t>postmenopausal use in US (cont’d)</a:t>
                      </a:r>
                      <a:endParaRPr lang="en-US" sz="2000" b="1" dirty="0">
                        <a:solidFill>
                          <a:srgbClr val="000000"/>
                        </a:solidFill>
                        <a:effectLst/>
                        <a:latin typeface="Calibri" pitchFamily="34" charset="0"/>
                        <a:ea typeface="Calibri"/>
                        <a:cs typeface="Times New Roman"/>
                      </a:endParaRPr>
                    </a:p>
                  </a:txBody>
                  <a:tcPr marL="40818" marR="40818" marT="0" marB="0">
                    <a:solidFill>
                      <a:schemeClr val="accent1">
                        <a:lumMod val="75000"/>
                      </a:schemeClr>
                    </a:solidFill>
                  </a:tcPr>
                </a:tc>
                <a:tc hMerge="1">
                  <a:txBody>
                    <a:bodyPr/>
                    <a:lstStyle/>
                    <a:p>
                      <a:endParaRPr lang="en-US"/>
                    </a:p>
                  </a:txBody>
                  <a:tcPr/>
                </a:tc>
                <a:tc hMerge="1">
                  <a:txBody>
                    <a:bodyPr/>
                    <a:lstStyle/>
                    <a:p>
                      <a:endParaRPr lang="en-US"/>
                    </a:p>
                  </a:txBody>
                  <a:tcPr/>
                </a:tc>
              </a:tr>
              <a:tr h="493580">
                <a:tc gridSpan="3">
                  <a:txBody>
                    <a:bodyPr/>
                    <a:lstStyle/>
                    <a:p>
                      <a:pPr marL="0" marR="0" algn="l">
                        <a:lnSpc>
                          <a:spcPct val="150000"/>
                        </a:lnSpc>
                        <a:spcBef>
                          <a:spcPts val="0"/>
                        </a:spcBef>
                        <a:spcAft>
                          <a:spcPts val="0"/>
                        </a:spcAft>
                      </a:pPr>
                      <a:r>
                        <a:rPr lang="en-US" sz="1400" b="1" i="1" dirty="0" smtClean="0">
                          <a:solidFill>
                            <a:schemeClr val="bg1"/>
                          </a:solidFill>
                          <a:effectLst/>
                          <a:latin typeface="Calibri" pitchFamily="34" charset="0"/>
                        </a:rPr>
                        <a:t>Vaginal </a:t>
                      </a:r>
                      <a:r>
                        <a:rPr lang="en-US" sz="1400" b="1" i="1" dirty="0">
                          <a:solidFill>
                            <a:schemeClr val="bg1"/>
                          </a:solidFill>
                          <a:effectLst/>
                          <a:latin typeface="Calibri" pitchFamily="34" charset="0"/>
                        </a:rPr>
                        <a:t>products</a:t>
                      </a:r>
                      <a:endParaRPr lang="en-US" sz="1400" b="1" i="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c hMerge="1">
                  <a:txBody>
                    <a:bodyPr/>
                    <a:lstStyle/>
                    <a:p>
                      <a:endParaRPr lang="en-US"/>
                    </a:p>
                  </a:txBody>
                  <a:tcPr/>
                </a:tc>
                <a:tc hMerge="1">
                  <a:txBody>
                    <a:bodyPr/>
                    <a:lstStyle/>
                    <a:p>
                      <a:endParaRPr lang="en-US"/>
                    </a:p>
                  </a:txBody>
                  <a:tcPr/>
                </a:tc>
              </a:tr>
              <a:tr h="341966">
                <a:tc>
                  <a:txBody>
                    <a:bodyPr/>
                    <a:lstStyle/>
                    <a:p>
                      <a:pPr marL="0" marR="0" algn="l">
                        <a:lnSpc>
                          <a:spcPct val="100000"/>
                        </a:lnSpc>
                        <a:spcBef>
                          <a:spcPts val="0"/>
                        </a:spcBef>
                        <a:spcAft>
                          <a:spcPts val="0"/>
                        </a:spcAft>
                      </a:pPr>
                      <a:r>
                        <a:rPr lang="en-US" sz="1400" b="1" dirty="0">
                          <a:solidFill>
                            <a:schemeClr val="bg1"/>
                          </a:solidFill>
                          <a:effectLst/>
                          <a:latin typeface="Calibri" pitchFamily="34" charset="0"/>
                        </a:rPr>
                        <a:t>Composition</a:t>
                      </a:r>
                      <a:endParaRPr lang="en-US" sz="14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bg1"/>
                          </a:solidFill>
                          <a:effectLst/>
                          <a:latin typeface="Calibri" pitchFamily="34" charset="0"/>
                        </a:rPr>
                        <a:t>Product name(s)</a:t>
                      </a:r>
                      <a:endParaRPr lang="en-US" sz="14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bg1"/>
                          </a:solidFill>
                          <a:effectLst/>
                          <a:latin typeface="Calibri" pitchFamily="34" charset="0"/>
                        </a:rPr>
                        <a:t>Dose details</a:t>
                      </a:r>
                      <a:endParaRPr lang="en-US" sz="14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r>
              <a:tr h="829182">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17β-estradiol vaginal </a:t>
                      </a:r>
                      <a:r>
                        <a:rPr lang="en-US" sz="1400" b="1" dirty="0" smtClean="0">
                          <a:solidFill>
                            <a:schemeClr val="tx1"/>
                          </a:solidFill>
                          <a:effectLst/>
                          <a:latin typeface="Calibri" pitchFamily="34" charset="0"/>
                        </a:rPr>
                        <a:t>cream*</a:t>
                      </a:r>
                      <a:endParaRPr lang="en-US" sz="14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err="1">
                          <a:solidFill>
                            <a:schemeClr val="bg1"/>
                          </a:solidFill>
                          <a:effectLst/>
                          <a:latin typeface="Calibri" pitchFamily="34" charset="0"/>
                        </a:rPr>
                        <a:t>Estrace</a:t>
                      </a:r>
                      <a:r>
                        <a:rPr lang="en-US" sz="1400" b="1" dirty="0">
                          <a:solidFill>
                            <a:schemeClr val="bg1"/>
                          </a:solidFill>
                          <a:effectLst/>
                          <a:latin typeface="Calibri" pitchFamily="34" charset="0"/>
                        </a:rPr>
                        <a:t> Vaginal Cream</a:t>
                      </a:r>
                      <a:endParaRPr lang="en-US" sz="1400" b="1" dirty="0">
                        <a:solidFill>
                          <a:schemeClr val="bg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400" b="1">
                          <a:solidFill>
                            <a:schemeClr val="tx1"/>
                          </a:solidFill>
                          <a:effectLst/>
                          <a:latin typeface="Calibri" pitchFamily="34" charset="0"/>
                        </a:rPr>
                        <a:t>Initially 2-4 g/d for 1-2 wk, followed by maintenance dose of 1 g/d</a:t>
                      </a:r>
                    </a:p>
                    <a:p>
                      <a:pPr marL="0" marR="0" algn="l">
                        <a:lnSpc>
                          <a:spcPct val="100000"/>
                        </a:lnSpc>
                        <a:spcBef>
                          <a:spcPts val="0"/>
                        </a:spcBef>
                        <a:spcAft>
                          <a:spcPts val="0"/>
                        </a:spcAft>
                      </a:pPr>
                      <a:r>
                        <a:rPr lang="en-US" sz="1400" b="1">
                          <a:solidFill>
                            <a:schemeClr val="tx1"/>
                          </a:solidFill>
                          <a:effectLst/>
                          <a:latin typeface="Calibri" pitchFamily="34" charset="0"/>
                        </a:rPr>
                        <a:t>(0.1 mg active ingredient/g)</a:t>
                      </a:r>
                      <a:endParaRPr lang="en-US" sz="1400" b="1">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1273912">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Conjugated estrogens </a:t>
                      </a:r>
                      <a:r>
                        <a:rPr lang="en-US" sz="1400" b="1" dirty="0" smtClean="0">
                          <a:solidFill>
                            <a:schemeClr val="tx1"/>
                          </a:solidFill>
                          <a:effectLst/>
                          <a:latin typeface="Calibri" pitchFamily="34" charset="0"/>
                        </a:rPr>
                        <a:t>cream*</a:t>
                      </a:r>
                      <a:endParaRPr lang="en-US" sz="14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err="1">
                          <a:solidFill>
                            <a:schemeClr val="bg1"/>
                          </a:solidFill>
                          <a:effectLst/>
                          <a:latin typeface="Calibri" pitchFamily="34" charset="0"/>
                        </a:rPr>
                        <a:t>Premarin</a:t>
                      </a:r>
                      <a:r>
                        <a:rPr lang="en-US" sz="1400" b="1" dirty="0">
                          <a:solidFill>
                            <a:schemeClr val="bg1"/>
                          </a:solidFill>
                          <a:effectLst/>
                          <a:latin typeface="Calibri" pitchFamily="34" charset="0"/>
                        </a:rPr>
                        <a:t> Vaginal Cream</a:t>
                      </a:r>
                      <a:endParaRPr lang="en-US" sz="1400" b="1" dirty="0">
                        <a:solidFill>
                          <a:schemeClr val="bg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smtClean="0">
                          <a:solidFill>
                            <a:schemeClr val="tx1"/>
                          </a:solidFill>
                          <a:effectLst/>
                          <a:latin typeface="Calibri" pitchFamily="34" charset="0"/>
                        </a:rPr>
                        <a:t>For vaginal atrophy: 0.5-2 g/d for</a:t>
                      </a:r>
                      <a:r>
                        <a:rPr lang="en-US" sz="1400" b="1" baseline="0" dirty="0" smtClean="0">
                          <a:solidFill>
                            <a:schemeClr val="tx1"/>
                          </a:solidFill>
                          <a:effectLst/>
                          <a:latin typeface="Calibri" pitchFamily="34" charset="0"/>
                        </a:rPr>
                        <a:t> </a:t>
                      </a:r>
                      <a:r>
                        <a:rPr lang="en-US" sz="1400" b="1" dirty="0" smtClean="0">
                          <a:solidFill>
                            <a:schemeClr val="tx1"/>
                          </a:solidFill>
                          <a:effectLst/>
                          <a:latin typeface="Calibri" pitchFamily="34" charset="0"/>
                        </a:rPr>
                        <a:t>21 d then off 7 d</a:t>
                      </a:r>
                    </a:p>
                    <a:p>
                      <a:pPr marL="0" marR="0" algn="l">
                        <a:lnSpc>
                          <a:spcPct val="100000"/>
                        </a:lnSpc>
                        <a:spcBef>
                          <a:spcPts val="0"/>
                        </a:spcBef>
                        <a:spcAft>
                          <a:spcPts val="0"/>
                        </a:spcAft>
                      </a:pPr>
                      <a:r>
                        <a:rPr lang="en-US" sz="1400" b="1" dirty="0" smtClean="0">
                          <a:solidFill>
                            <a:schemeClr val="tx1"/>
                          </a:solidFill>
                          <a:effectLst/>
                          <a:latin typeface="Calibri" pitchFamily="34" charset="0"/>
                        </a:rPr>
                        <a:t>For </a:t>
                      </a:r>
                      <a:r>
                        <a:rPr lang="en-US" sz="1400" b="1" dirty="0" err="1" smtClean="0">
                          <a:solidFill>
                            <a:schemeClr val="tx1"/>
                          </a:solidFill>
                          <a:effectLst/>
                          <a:latin typeface="Calibri" pitchFamily="34" charset="0"/>
                        </a:rPr>
                        <a:t>dyspareunia</a:t>
                      </a:r>
                      <a:r>
                        <a:rPr lang="en-US" sz="1400" b="1" dirty="0" smtClean="0">
                          <a:solidFill>
                            <a:schemeClr val="tx1"/>
                          </a:solidFill>
                          <a:effectLst/>
                          <a:latin typeface="Calibri" pitchFamily="34" charset="0"/>
                        </a:rPr>
                        <a:t>: 0.5 g/d for 21 d then off 7 d , or twice</a:t>
                      </a:r>
                      <a:r>
                        <a:rPr lang="en-US" sz="1400" b="1" baseline="0" dirty="0" smtClean="0">
                          <a:solidFill>
                            <a:schemeClr val="tx1"/>
                          </a:solidFill>
                          <a:effectLst/>
                          <a:latin typeface="Calibri" pitchFamily="34" charset="0"/>
                        </a:rPr>
                        <a:t> weekly</a:t>
                      </a:r>
                      <a:endParaRPr lang="en-US" sz="1400" b="1" dirty="0" smtClean="0">
                        <a:solidFill>
                          <a:schemeClr val="tx1"/>
                        </a:solidFill>
                        <a:effectLst/>
                        <a:latin typeface="Calibri" pitchFamily="34" charset="0"/>
                      </a:endParaRPr>
                    </a:p>
                    <a:p>
                      <a:pPr marL="0" marR="0" algn="l">
                        <a:lnSpc>
                          <a:spcPct val="100000"/>
                        </a:lnSpc>
                        <a:spcBef>
                          <a:spcPts val="0"/>
                        </a:spcBef>
                        <a:spcAft>
                          <a:spcPts val="0"/>
                        </a:spcAft>
                      </a:pPr>
                      <a:r>
                        <a:rPr lang="en-US" sz="1400" b="1" dirty="0" smtClean="0">
                          <a:solidFill>
                            <a:schemeClr val="tx1"/>
                          </a:solidFill>
                          <a:effectLst/>
                          <a:latin typeface="Calibri" pitchFamily="34" charset="0"/>
                        </a:rPr>
                        <a:t>(0.625 mg active ingredient/g)</a:t>
                      </a:r>
                    </a:p>
                    <a:p>
                      <a:pPr marL="0" marR="0" algn="l">
                        <a:lnSpc>
                          <a:spcPct val="100000"/>
                        </a:lnSpc>
                        <a:spcBef>
                          <a:spcPts val="0"/>
                        </a:spcBef>
                        <a:spcAft>
                          <a:spcPts val="0"/>
                        </a:spcAft>
                      </a:pPr>
                      <a:endParaRPr lang="en-US" sz="1400" b="1" dirty="0" smtClean="0">
                        <a:solidFill>
                          <a:schemeClr val="tx1"/>
                        </a:solidFill>
                        <a:effectLst/>
                        <a:latin typeface="Calibri" pitchFamily="34" charset="0"/>
                      </a:endParaRPr>
                    </a:p>
                    <a:p>
                      <a:pPr marL="0" marR="0" algn="l">
                        <a:lnSpc>
                          <a:spcPct val="100000"/>
                        </a:lnSpc>
                        <a:spcBef>
                          <a:spcPts val="0"/>
                        </a:spcBef>
                        <a:spcAft>
                          <a:spcPts val="0"/>
                        </a:spcAft>
                      </a:pPr>
                      <a:endParaRPr lang="en-US" sz="14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875564">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17β-estradiol vaginal ring</a:t>
                      </a:r>
                      <a:endParaRPr lang="en-US" sz="14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err="1">
                          <a:solidFill>
                            <a:schemeClr val="bg1"/>
                          </a:solidFill>
                          <a:effectLst/>
                          <a:latin typeface="Calibri" pitchFamily="34" charset="0"/>
                        </a:rPr>
                        <a:t>Estring</a:t>
                      </a:r>
                      <a:endParaRPr lang="en-US" sz="1400" b="1" dirty="0">
                        <a:solidFill>
                          <a:schemeClr val="bg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Device containing 2 mg releases </a:t>
                      </a:r>
                      <a:br>
                        <a:rPr lang="en-US" sz="1400" b="1" dirty="0">
                          <a:solidFill>
                            <a:schemeClr val="tx1"/>
                          </a:solidFill>
                          <a:effectLst/>
                          <a:latin typeface="Calibri" pitchFamily="34" charset="0"/>
                        </a:rPr>
                      </a:br>
                      <a:r>
                        <a:rPr lang="en-US" sz="1400" b="1" dirty="0">
                          <a:solidFill>
                            <a:schemeClr val="tx1"/>
                          </a:solidFill>
                          <a:effectLst/>
                          <a:latin typeface="Calibri" pitchFamily="34" charset="0"/>
                        </a:rPr>
                        <a:t>7.5 µg/d for 90 days </a:t>
                      </a:r>
                      <a:r>
                        <a:rPr lang="en-US" sz="1400" b="1" dirty="0" smtClean="0">
                          <a:solidFill>
                            <a:schemeClr val="tx1"/>
                          </a:solidFill>
                          <a:effectLst/>
                          <a:latin typeface="Calibri" pitchFamily="34" charset="0"/>
                        </a:rPr>
                        <a:t>(for </a:t>
                      </a:r>
                      <a:r>
                        <a:rPr lang="en-US" sz="1400" b="1" dirty="0" err="1" smtClean="0">
                          <a:solidFill>
                            <a:schemeClr val="tx1"/>
                          </a:solidFill>
                          <a:effectLst/>
                          <a:latin typeface="Calibri" pitchFamily="34" charset="0"/>
                        </a:rPr>
                        <a:t>vulvovaginal</a:t>
                      </a:r>
                      <a:r>
                        <a:rPr lang="en-US" sz="1400" b="1" dirty="0" smtClean="0">
                          <a:solidFill>
                            <a:schemeClr val="tx1"/>
                          </a:solidFill>
                          <a:effectLst/>
                          <a:latin typeface="Calibri" pitchFamily="34" charset="0"/>
                        </a:rPr>
                        <a:t> atrophy)</a:t>
                      </a:r>
                      <a:endParaRPr lang="en-US" sz="14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1025898">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Estradiol acetate </a:t>
                      </a:r>
                      <a:r>
                        <a:rPr lang="en-US" sz="1400" b="1">
                          <a:solidFill>
                            <a:schemeClr val="tx1"/>
                          </a:solidFill>
                          <a:effectLst/>
                          <a:latin typeface="Calibri" pitchFamily="34" charset="0"/>
                        </a:rPr>
                        <a:t>vaginal </a:t>
                      </a:r>
                      <a:r>
                        <a:rPr lang="en-US" sz="1400" b="1" smtClean="0">
                          <a:solidFill>
                            <a:schemeClr val="tx1"/>
                          </a:solidFill>
                          <a:effectLst/>
                          <a:latin typeface="Calibri" pitchFamily="34" charset="0"/>
                        </a:rPr>
                        <a:t>ring</a:t>
                      </a:r>
                      <a:endParaRPr lang="en-US" sz="14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err="1">
                          <a:solidFill>
                            <a:schemeClr val="bg1"/>
                          </a:solidFill>
                          <a:effectLst/>
                          <a:latin typeface="Calibri" pitchFamily="34" charset="0"/>
                        </a:rPr>
                        <a:t>Femring</a:t>
                      </a:r>
                      <a:endParaRPr lang="en-US" sz="1400" b="1" dirty="0">
                        <a:solidFill>
                          <a:schemeClr val="bg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Device containing 12.4 mg or 24. 8 mg estradiol acetate releases 0.05 mg/d or 0.10 mg/d estradiol for 90 days </a:t>
                      </a:r>
                      <a:r>
                        <a:rPr lang="en-US" sz="1400" b="1" dirty="0" smtClean="0">
                          <a:solidFill>
                            <a:schemeClr val="tx1"/>
                          </a:solidFill>
                          <a:effectLst/>
                          <a:latin typeface="Calibri" pitchFamily="34" charset="0"/>
                        </a:rPr>
                        <a:t>(both doses release </a:t>
                      </a:r>
                      <a:r>
                        <a:rPr lang="en-US" sz="1400" b="1" i="0" dirty="0" smtClean="0">
                          <a:solidFill>
                            <a:schemeClr val="tx1"/>
                          </a:solidFill>
                          <a:effectLst/>
                          <a:latin typeface="Calibri" pitchFamily="34" charset="0"/>
                        </a:rPr>
                        <a:t>systemic levels for treatment of </a:t>
                      </a:r>
                      <a:r>
                        <a:rPr lang="en-US" sz="1400" b="1" i="0" dirty="0" err="1" smtClean="0">
                          <a:solidFill>
                            <a:schemeClr val="tx1"/>
                          </a:solidFill>
                          <a:effectLst/>
                          <a:latin typeface="Calibri" pitchFamily="34" charset="0"/>
                        </a:rPr>
                        <a:t>vulvovaginal</a:t>
                      </a:r>
                      <a:r>
                        <a:rPr lang="en-US" sz="1400" b="1" i="0" dirty="0" smtClean="0">
                          <a:solidFill>
                            <a:schemeClr val="tx1"/>
                          </a:solidFill>
                          <a:effectLst/>
                          <a:latin typeface="Calibri" pitchFamily="34" charset="0"/>
                        </a:rPr>
                        <a:t> atrophy and vasomotor symptoms</a:t>
                      </a:r>
                      <a:r>
                        <a:rPr lang="en-US" sz="1400" b="1" dirty="0" smtClean="0">
                          <a:solidFill>
                            <a:schemeClr val="tx1"/>
                          </a:solidFill>
                          <a:effectLst/>
                          <a:latin typeface="Calibri" pitchFamily="34" charset="0"/>
                        </a:rPr>
                        <a:t>)</a:t>
                      </a:r>
                      <a:endParaRPr lang="en-US" sz="14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899036">
                <a:tc>
                  <a:txBody>
                    <a:bodyPr/>
                    <a:lstStyle/>
                    <a:p>
                      <a:pPr marL="0" marR="0" algn="l">
                        <a:lnSpc>
                          <a:spcPct val="100000"/>
                        </a:lnSpc>
                        <a:spcBef>
                          <a:spcPts val="0"/>
                        </a:spcBef>
                        <a:spcAft>
                          <a:spcPts val="0"/>
                        </a:spcAft>
                      </a:pPr>
                      <a:r>
                        <a:rPr lang="en-US" sz="1400" b="1" dirty="0">
                          <a:solidFill>
                            <a:schemeClr val="tx1"/>
                          </a:solidFill>
                          <a:effectLst/>
                          <a:latin typeface="Calibri" pitchFamily="34" charset="0"/>
                        </a:rPr>
                        <a:t>Estradiol </a:t>
                      </a:r>
                      <a:r>
                        <a:rPr lang="en-US" sz="1400" b="1" dirty="0" err="1">
                          <a:solidFill>
                            <a:schemeClr val="tx1"/>
                          </a:solidFill>
                          <a:effectLst/>
                          <a:latin typeface="Calibri" pitchFamily="34" charset="0"/>
                        </a:rPr>
                        <a:t>hemihydrate</a:t>
                      </a:r>
                      <a:r>
                        <a:rPr lang="en-US" sz="1400" b="1" dirty="0">
                          <a:solidFill>
                            <a:schemeClr val="tx1"/>
                          </a:solidFill>
                          <a:effectLst/>
                          <a:latin typeface="Calibri" pitchFamily="34" charset="0"/>
                        </a:rPr>
                        <a:t> vaginal tablet</a:t>
                      </a:r>
                      <a:endParaRPr lang="en-US" sz="14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err="1" smtClean="0">
                          <a:solidFill>
                            <a:schemeClr val="bg1"/>
                          </a:solidFill>
                          <a:effectLst/>
                          <a:latin typeface="Calibri" pitchFamily="34" charset="0"/>
                        </a:rPr>
                        <a:t>Vagifem</a:t>
                      </a:r>
                      <a:endParaRPr lang="en-US" sz="1400" b="1" dirty="0">
                        <a:solidFill>
                          <a:schemeClr val="bg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400" b="1" dirty="0" smtClean="0">
                          <a:solidFill>
                            <a:schemeClr val="tx1"/>
                          </a:solidFill>
                          <a:effectLst/>
                          <a:latin typeface="Calibri" pitchFamily="34" charset="0"/>
                        </a:rPr>
                        <a:t>Initially </a:t>
                      </a:r>
                      <a:r>
                        <a:rPr lang="en-US" sz="1400" b="1" dirty="0">
                          <a:solidFill>
                            <a:schemeClr val="tx1"/>
                          </a:solidFill>
                          <a:effectLst/>
                          <a:latin typeface="Calibri" pitchFamily="34" charset="0"/>
                        </a:rPr>
                        <a:t>1 tablet/d for 2 wk, followed by 1 tablet twice weekly (tablet </a:t>
                      </a:r>
                      <a:r>
                        <a:rPr lang="en-US" sz="1400" b="1" dirty="0" smtClean="0">
                          <a:solidFill>
                            <a:schemeClr val="tx1"/>
                          </a:solidFill>
                          <a:effectLst/>
                          <a:latin typeface="Calibri" pitchFamily="34" charset="0"/>
                        </a:rPr>
                        <a:t>10 </a:t>
                      </a:r>
                      <a:r>
                        <a:rPr lang="en-US" sz="1400" b="1" dirty="0">
                          <a:solidFill>
                            <a:schemeClr val="tx1"/>
                          </a:solidFill>
                          <a:effectLst/>
                          <a:latin typeface="Calibri" pitchFamily="34" charset="0"/>
                        </a:rPr>
                        <a:t>µg of estradiol hemihydrates, equivalent to </a:t>
                      </a:r>
                      <a:r>
                        <a:rPr lang="en-US" sz="1400" b="1" dirty="0" smtClean="0">
                          <a:solidFill>
                            <a:schemeClr val="tx1"/>
                          </a:solidFill>
                          <a:effectLst/>
                          <a:latin typeface="Calibri" pitchFamily="34" charset="0"/>
                        </a:rPr>
                        <a:t>10 </a:t>
                      </a:r>
                      <a:r>
                        <a:rPr lang="en-US" sz="1400" b="1" dirty="0">
                          <a:solidFill>
                            <a:schemeClr val="tx1"/>
                          </a:solidFill>
                          <a:effectLst/>
                          <a:latin typeface="Calibri" pitchFamily="34" charset="0"/>
                        </a:rPr>
                        <a:t>µg of </a:t>
                      </a:r>
                      <a:r>
                        <a:rPr lang="en-US" sz="1400" b="1" dirty="0" smtClean="0">
                          <a:solidFill>
                            <a:schemeClr val="tx1"/>
                          </a:solidFill>
                          <a:effectLst/>
                          <a:latin typeface="Calibri" pitchFamily="34" charset="0"/>
                        </a:rPr>
                        <a:t>estradiol; for </a:t>
                      </a:r>
                      <a:r>
                        <a:rPr lang="en-US" sz="1400" b="1" dirty="0" err="1" smtClean="0">
                          <a:solidFill>
                            <a:schemeClr val="tx1"/>
                          </a:solidFill>
                          <a:effectLst/>
                          <a:latin typeface="Calibri" pitchFamily="34" charset="0"/>
                        </a:rPr>
                        <a:t>vulvovaginal</a:t>
                      </a:r>
                      <a:r>
                        <a:rPr lang="en-US" sz="1400" b="1" dirty="0" smtClean="0">
                          <a:solidFill>
                            <a:schemeClr val="tx1"/>
                          </a:solidFill>
                          <a:effectLst/>
                          <a:latin typeface="Calibri" pitchFamily="34" charset="0"/>
                        </a:rPr>
                        <a:t> atrophy)</a:t>
                      </a:r>
                      <a:endParaRPr lang="en-US" sz="1400" b="1" dirty="0">
                        <a:solidFill>
                          <a:schemeClr val="tx1"/>
                        </a:solidFill>
                        <a:effectLst/>
                        <a:latin typeface="Calibri" pitchFamily="34" charset="0"/>
                      </a:endParaRPr>
                    </a:p>
                    <a:p>
                      <a:pPr marL="0" marR="0" algn="l">
                        <a:lnSpc>
                          <a:spcPct val="100000"/>
                        </a:lnSpc>
                        <a:spcBef>
                          <a:spcPts val="0"/>
                        </a:spcBef>
                        <a:spcAft>
                          <a:spcPts val="0"/>
                        </a:spcAft>
                      </a:pPr>
                      <a:endParaRPr lang="en-US" sz="14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591732">
                <a:tc gridSpan="3">
                  <a:txBody>
                    <a:bodyPr/>
                    <a:lstStyle/>
                    <a:p>
                      <a:pPr marL="0" marR="0" algn="l">
                        <a:lnSpc>
                          <a:spcPct val="115000"/>
                        </a:lnSpc>
                        <a:spcBef>
                          <a:spcPts val="0"/>
                        </a:spcBef>
                        <a:spcAft>
                          <a:spcPts val="0"/>
                        </a:spcAft>
                      </a:pPr>
                      <a:r>
                        <a:rPr lang="en-US" sz="1300" b="1" dirty="0" smtClean="0">
                          <a:solidFill>
                            <a:schemeClr val="bg1"/>
                          </a:solidFill>
                          <a:effectLst/>
                          <a:latin typeface="Calibri" pitchFamily="34" charset="0"/>
                          <a:ea typeface="Calibri"/>
                          <a:cs typeface="Times New Roman"/>
                        </a:rPr>
                        <a:t>*</a:t>
                      </a:r>
                      <a:r>
                        <a:rPr lang="en-US" sz="1300" b="0" dirty="0" smtClean="0">
                          <a:solidFill>
                            <a:schemeClr val="bg1"/>
                          </a:solidFill>
                          <a:effectLst/>
                          <a:latin typeface="Calibri" pitchFamily="34" charset="0"/>
                          <a:ea typeface="Calibri"/>
                          <a:cs typeface="Times New Roman"/>
                        </a:rPr>
                        <a:t>N.B.</a:t>
                      </a:r>
                      <a:r>
                        <a:rPr lang="en-US" sz="1300" b="0" baseline="0" dirty="0" smtClean="0">
                          <a:solidFill>
                            <a:schemeClr val="bg1"/>
                          </a:solidFill>
                          <a:effectLst/>
                          <a:latin typeface="Calibri" pitchFamily="34" charset="0"/>
                          <a:ea typeface="Calibri"/>
                          <a:cs typeface="Times New Roman"/>
                        </a:rPr>
                        <a:t> Higher doses of vaginal estrogen are systemic, meant to relieve hot flashes as well as vaginal atrophy; the lower doses are intended for vaginal symptoms only even though a small amount does get absorbed.</a:t>
                      </a:r>
                      <a:endParaRPr lang="en-US" sz="1300" b="0" dirty="0">
                        <a:solidFill>
                          <a:schemeClr val="bg1"/>
                        </a:solidFill>
                        <a:effectLst/>
                        <a:latin typeface="Calibri" pitchFamily="34" charset="0"/>
                        <a:ea typeface="Calibri"/>
                        <a:cs typeface="Times New Roman"/>
                      </a:endParaRPr>
                    </a:p>
                  </a:txBody>
                  <a:tcPr marL="40818" marR="40818" marT="0" marB="0">
                    <a:solidFill>
                      <a:schemeClr val="accent1">
                        <a:lumMod val="75000"/>
                      </a:schemeClr>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832252738"/>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58124835"/>
              </p:ext>
            </p:extLst>
          </p:nvPr>
        </p:nvGraphicFramePr>
        <p:xfrm>
          <a:off x="-3412" y="304800"/>
          <a:ext cx="9147412" cy="6269036"/>
        </p:xfrm>
        <a:graphic>
          <a:graphicData uri="http://schemas.openxmlformats.org/drawingml/2006/table">
            <a:tbl>
              <a:tblPr firstRow="1" firstCol="1" bandRow="1">
                <a:tableStyleId>{5C22544A-7EE6-4342-B048-85BDC9FD1C3A}</a:tableStyleId>
              </a:tblPr>
              <a:tblGrid>
                <a:gridCol w="1627929"/>
                <a:gridCol w="1860490"/>
                <a:gridCol w="2403134"/>
                <a:gridCol w="3255859"/>
              </a:tblGrid>
              <a:tr h="485843">
                <a:tc gridSpan="4">
                  <a:txBody>
                    <a:bodyPr/>
                    <a:lstStyle/>
                    <a:p>
                      <a:pPr marL="0" marR="0" algn="l">
                        <a:lnSpc>
                          <a:spcPct val="115000"/>
                        </a:lnSpc>
                        <a:spcBef>
                          <a:spcPts val="0"/>
                        </a:spcBef>
                        <a:spcAft>
                          <a:spcPts val="0"/>
                        </a:spcAft>
                      </a:pPr>
                      <a:r>
                        <a:rPr lang="en-US" sz="2000" b="1" dirty="0">
                          <a:effectLst/>
                          <a:latin typeface="Calibri" pitchFamily="34" charset="0"/>
                        </a:rPr>
                        <a:t>Table </a:t>
                      </a:r>
                      <a:r>
                        <a:rPr lang="en-US" sz="2000" b="1" dirty="0" smtClean="0">
                          <a:effectLst/>
                          <a:latin typeface="Calibri" pitchFamily="34" charset="0"/>
                        </a:rPr>
                        <a:t>XX. Combination EPT products comparing estrogen and progestogen doses</a:t>
                      </a:r>
                      <a:endParaRPr lang="en-US" sz="2000" b="1" dirty="0">
                        <a:solidFill>
                          <a:srgbClr val="000000"/>
                        </a:solidFill>
                        <a:effectLst/>
                        <a:latin typeface="Calibri" pitchFamily="34" charset="0"/>
                        <a:ea typeface="Calibri"/>
                        <a:cs typeface="Times New Roman"/>
                      </a:endParaRPr>
                    </a:p>
                  </a:txBody>
                  <a:tcPr marL="40818" marR="40818"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3984">
                <a:tc gridSpan="4">
                  <a:txBody>
                    <a:bodyPr/>
                    <a:lstStyle/>
                    <a:p>
                      <a:pPr marL="0" marR="0" algn="l">
                        <a:lnSpc>
                          <a:spcPct val="150000"/>
                        </a:lnSpc>
                        <a:spcBef>
                          <a:spcPts val="0"/>
                        </a:spcBef>
                        <a:spcAft>
                          <a:spcPts val="0"/>
                        </a:spcAft>
                      </a:pPr>
                      <a:endParaRPr lang="en-US" sz="1300" b="1" i="1" dirty="0">
                        <a:solidFill>
                          <a:srgbClr val="000000"/>
                        </a:solidFill>
                        <a:effectLst/>
                        <a:latin typeface="Calibri" pitchFamily="34" charset="0"/>
                        <a:ea typeface="Calibri"/>
                        <a:cs typeface="Times New Roman"/>
                      </a:endParaRPr>
                    </a:p>
                  </a:txBody>
                  <a:tcPr marL="40818" marR="40818" marT="0" marB="0" anchor="ctr">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7428">
                <a:tc>
                  <a:txBody>
                    <a:bodyPr/>
                    <a:lstStyle/>
                    <a:p>
                      <a:pPr marL="0" marR="0" algn="l">
                        <a:lnSpc>
                          <a:spcPct val="100000"/>
                        </a:lnSpc>
                        <a:spcBef>
                          <a:spcPts val="0"/>
                        </a:spcBef>
                        <a:spcAft>
                          <a:spcPts val="0"/>
                        </a:spcAft>
                      </a:pPr>
                      <a:r>
                        <a:rPr lang="en-US" sz="1600" b="1" dirty="0" smtClean="0">
                          <a:solidFill>
                            <a:schemeClr val="bg1"/>
                          </a:solidFill>
                          <a:effectLst/>
                          <a:latin typeface="Calibri" pitchFamily="34" charset="0"/>
                        </a:rPr>
                        <a:t>Product name(s)</a:t>
                      </a:r>
                      <a:endParaRPr lang="en-US" sz="16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c>
                  <a:txBody>
                    <a:bodyPr/>
                    <a:lstStyle/>
                    <a:p>
                      <a:pPr marL="0" marR="0" algn="l">
                        <a:lnSpc>
                          <a:spcPct val="100000"/>
                        </a:lnSpc>
                        <a:spcBef>
                          <a:spcPts val="0"/>
                        </a:spcBef>
                        <a:spcAft>
                          <a:spcPts val="0"/>
                        </a:spcAft>
                      </a:pPr>
                      <a:r>
                        <a:rPr lang="en-US" sz="1600" b="1" dirty="0" smtClean="0">
                          <a:solidFill>
                            <a:schemeClr val="bg1"/>
                          </a:solidFill>
                          <a:effectLst/>
                          <a:latin typeface="Calibri" pitchFamily="34" charset="0"/>
                          <a:ea typeface="Calibri"/>
                          <a:cs typeface="Times New Roman"/>
                        </a:rPr>
                        <a:t>Standard/low</a:t>
                      </a:r>
                      <a:r>
                        <a:rPr lang="en-US" sz="1600" b="1" baseline="0" dirty="0" smtClean="0">
                          <a:solidFill>
                            <a:schemeClr val="bg1"/>
                          </a:solidFill>
                          <a:effectLst/>
                          <a:latin typeface="Calibri" pitchFamily="34" charset="0"/>
                          <a:ea typeface="Calibri"/>
                          <a:cs typeface="Times New Roman"/>
                        </a:rPr>
                        <a:t> dose</a:t>
                      </a:r>
                      <a:endParaRPr lang="en-US" sz="16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c>
                  <a:txBody>
                    <a:bodyPr/>
                    <a:lstStyle/>
                    <a:p>
                      <a:pPr marL="0" marR="0" algn="l">
                        <a:lnSpc>
                          <a:spcPct val="100000"/>
                        </a:lnSpc>
                        <a:spcBef>
                          <a:spcPts val="0"/>
                        </a:spcBef>
                        <a:spcAft>
                          <a:spcPts val="0"/>
                        </a:spcAft>
                      </a:pPr>
                      <a:r>
                        <a:rPr lang="en-US" sz="1600" b="1" dirty="0" smtClean="0">
                          <a:solidFill>
                            <a:schemeClr val="bg1"/>
                          </a:solidFill>
                          <a:effectLst/>
                          <a:latin typeface="Calibri" pitchFamily="34" charset="0"/>
                          <a:ea typeface="Calibri"/>
                          <a:cs typeface="Times New Roman"/>
                        </a:rPr>
                        <a:t>Estrogen</a:t>
                      </a:r>
                      <a:endParaRPr lang="en-US" sz="16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c>
                  <a:txBody>
                    <a:bodyPr/>
                    <a:lstStyle/>
                    <a:p>
                      <a:pPr marL="0" marR="0" algn="l">
                        <a:lnSpc>
                          <a:spcPct val="100000"/>
                        </a:lnSpc>
                        <a:spcBef>
                          <a:spcPts val="0"/>
                        </a:spcBef>
                        <a:spcAft>
                          <a:spcPts val="0"/>
                        </a:spcAft>
                      </a:pPr>
                      <a:r>
                        <a:rPr lang="en-US" sz="1600" b="1" dirty="0" smtClean="0">
                          <a:solidFill>
                            <a:schemeClr val="bg1"/>
                          </a:solidFill>
                          <a:effectLst/>
                          <a:latin typeface="Calibri" pitchFamily="34" charset="0"/>
                        </a:rPr>
                        <a:t>Progestogen</a:t>
                      </a:r>
                      <a:endParaRPr lang="en-US" sz="16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r>
              <a:tr h="777196">
                <a:tc>
                  <a:txBody>
                    <a:bodyPr/>
                    <a:lstStyle/>
                    <a:p>
                      <a:pPr marL="0" marR="0" algn="l">
                        <a:lnSpc>
                          <a:spcPct val="100000"/>
                        </a:lnSpc>
                        <a:spcBef>
                          <a:spcPts val="0"/>
                        </a:spcBef>
                        <a:spcAft>
                          <a:spcPts val="0"/>
                        </a:spcAft>
                      </a:pPr>
                      <a:r>
                        <a:rPr lang="en-US" sz="1600" b="1" dirty="0" err="1" smtClean="0">
                          <a:solidFill>
                            <a:schemeClr val="bg1"/>
                          </a:solidFill>
                          <a:effectLst/>
                          <a:latin typeface="Calibri" pitchFamily="34" charset="0"/>
                        </a:rPr>
                        <a:t>Prempro</a:t>
                      </a:r>
                      <a:endParaRPr lang="en-US" sz="1600" b="1" dirty="0">
                        <a:solidFill>
                          <a:schemeClr val="bg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600" b="1" dirty="0" smtClean="0">
                          <a:solidFill>
                            <a:schemeClr val="tx1"/>
                          </a:solidFill>
                          <a:effectLst/>
                          <a:latin typeface="Calibri" pitchFamily="34" charset="0"/>
                        </a:rPr>
                        <a:t>Standard</a:t>
                      </a:r>
                    </a:p>
                    <a:p>
                      <a:pPr marL="0" marR="0" algn="l">
                        <a:lnSpc>
                          <a:spcPct val="100000"/>
                        </a:lnSpc>
                        <a:spcBef>
                          <a:spcPts val="0"/>
                        </a:spcBef>
                        <a:spcAft>
                          <a:spcPts val="0"/>
                        </a:spcAft>
                      </a:pPr>
                      <a:r>
                        <a:rPr lang="en-US" sz="1600" b="1" dirty="0" smtClean="0">
                          <a:solidFill>
                            <a:schemeClr val="tx1"/>
                          </a:solidFill>
                          <a:effectLst/>
                          <a:latin typeface="Calibri" pitchFamily="34" charset="0"/>
                        </a:rPr>
                        <a:t/>
                      </a:r>
                      <a:br>
                        <a:rPr lang="en-US" sz="1600" b="1" dirty="0" smtClean="0">
                          <a:solidFill>
                            <a:schemeClr val="tx1"/>
                          </a:solidFill>
                          <a:effectLst/>
                          <a:latin typeface="Calibri" pitchFamily="34" charset="0"/>
                        </a:rPr>
                      </a:br>
                      <a:r>
                        <a:rPr lang="en-US" sz="1600" b="1" dirty="0" smtClean="0">
                          <a:solidFill>
                            <a:schemeClr val="tx1"/>
                          </a:solidFill>
                          <a:effectLst/>
                          <a:latin typeface="Calibri" pitchFamily="34" charset="0"/>
                        </a:rPr>
                        <a:t>Low</a:t>
                      </a:r>
                      <a:endParaRPr lang="en-US" sz="16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600" b="1" dirty="0" smtClean="0">
                          <a:solidFill>
                            <a:schemeClr val="bg1"/>
                          </a:solidFill>
                          <a:effectLst/>
                          <a:latin typeface="Calibri" pitchFamily="34" charset="0"/>
                          <a:ea typeface="Calibri"/>
                          <a:cs typeface="Times New Roman"/>
                        </a:rPr>
                        <a:t>0.625 mg conjugated estrogens</a:t>
                      </a:r>
                    </a:p>
                    <a:p>
                      <a:pPr marL="0" marR="0" algn="l">
                        <a:lnSpc>
                          <a:spcPct val="100000"/>
                        </a:lnSpc>
                        <a:spcBef>
                          <a:spcPts val="0"/>
                        </a:spcBef>
                        <a:spcAft>
                          <a:spcPts val="0"/>
                        </a:spcAft>
                      </a:pPr>
                      <a:endParaRPr lang="en-US" sz="1600" b="1" dirty="0" smtClean="0">
                        <a:solidFill>
                          <a:schemeClr val="bg1"/>
                        </a:solidFill>
                        <a:effectLst/>
                        <a:latin typeface="Calibri" pitchFamily="34" charset="0"/>
                        <a:ea typeface="Calibri"/>
                        <a:cs typeface="Times New Roman"/>
                      </a:endParaRPr>
                    </a:p>
                    <a:p>
                      <a:pPr marL="0" marR="0" algn="l">
                        <a:lnSpc>
                          <a:spcPct val="100000"/>
                        </a:lnSpc>
                        <a:spcBef>
                          <a:spcPts val="0"/>
                        </a:spcBef>
                        <a:spcAft>
                          <a:spcPts val="0"/>
                        </a:spcAft>
                      </a:pPr>
                      <a:r>
                        <a:rPr lang="en-US" sz="1600" b="1" dirty="0" smtClean="0">
                          <a:solidFill>
                            <a:schemeClr val="bg1"/>
                          </a:solidFill>
                          <a:effectLst/>
                          <a:latin typeface="Calibri" pitchFamily="34" charset="0"/>
                          <a:ea typeface="Calibri"/>
                          <a:cs typeface="Times New Roman"/>
                        </a:rPr>
                        <a:t>0.3 or 0.45 conjugated estrogens</a:t>
                      </a:r>
                      <a:endParaRPr lang="en-US" sz="1600" b="1" dirty="0">
                        <a:solidFill>
                          <a:schemeClr val="bg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effectLst/>
                          <a:latin typeface="Calibri" pitchFamily="34" charset="0"/>
                        </a:rPr>
                        <a:t>2.5 or 5 mg </a:t>
                      </a:r>
                      <a:r>
                        <a:rPr lang="en-US" sz="1600" b="1" kern="1200" dirty="0" err="1" smtClean="0">
                          <a:solidFill>
                            <a:schemeClr val="bg1"/>
                          </a:solidFill>
                          <a:latin typeface="+mn-lt"/>
                          <a:ea typeface="+mn-ea"/>
                          <a:cs typeface="+mn-cs"/>
                        </a:rPr>
                        <a:t>medroxyprogesterone</a:t>
                      </a:r>
                      <a:r>
                        <a:rPr lang="en-US" sz="1600" b="1" kern="1200" dirty="0" smtClean="0">
                          <a:solidFill>
                            <a:schemeClr val="bg1"/>
                          </a:solidFill>
                          <a:latin typeface="+mn-lt"/>
                          <a:ea typeface="+mn-ea"/>
                          <a:cs typeface="+mn-cs"/>
                        </a:rPr>
                        <a:t> acetate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bg1"/>
                          </a:solidFill>
                          <a:effectLst/>
                          <a:latin typeface="+mn-lt"/>
                          <a:ea typeface="+mn-ea"/>
                          <a:cs typeface="+mn-cs"/>
                        </a:rPr>
                        <a:t>1.5 mg </a:t>
                      </a:r>
                      <a:r>
                        <a:rPr lang="en-US" sz="1600" b="1" kern="1200" dirty="0" err="1" smtClean="0">
                          <a:solidFill>
                            <a:schemeClr val="bg1"/>
                          </a:solidFill>
                          <a:latin typeface="+mn-lt"/>
                          <a:ea typeface="+mn-ea"/>
                          <a:cs typeface="+mn-cs"/>
                        </a:rPr>
                        <a:t>medroxyprogesterone</a:t>
                      </a:r>
                      <a:r>
                        <a:rPr lang="en-US" sz="1600" b="1" kern="1200" dirty="0" smtClean="0">
                          <a:solidFill>
                            <a:schemeClr val="bg1"/>
                          </a:solidFill>
                          <a:latin typeface="+mn-lt"/>
                          <a:ea typeface="+mn-ea"/>
                          <a:cs typeface="+mn-cs"/>
                        </a:rPr>
                        <a:t> acetate</a:t>
                      </a:r>
                      <a:endParaRPr lang="en-US" sz="1600" b="1" dirty="0">
                        <a:solidFill>
                          <a:schemeClr val="bg1"/>
                        </a:solidFill>
                        <a:effectLst/>
                        <a:latin typeface="Calibri" pitchFamily="34" charset="0"/>
                        <a:ea typeface="Calibri"/>
                        <a:cs typeface="Times New Roman"/>
                      </a:endParaRPr>
                    </a:p>
                  </a:txBody>
                  <a:tcPr marL="40818" marR="40818" marT="0" marB="0">
                    <a:solidFill>
                      <a:schemeClr val="accent1">
                        <a:lumMod val="75000"/>
                      </a:schemeClr>
                    </a:solidFill>
                  </a:tcPr>
                </a:tc>
              </a:tr>
              <a:tr h="1007315">
                <a:tc>
                  <a:txBody>
                    <a:bodyPr/>
                    <a:lstStyle/>
                    <a:p>
                      <a:pPr marL="0" marR="0" algn="l">
                        <a:lnSpc>
                          <a:spcPct val="100000"/>
                        </a:lnSpc>
                        <a:spcBef>
                          <a:spcPts val="0"/>
                        </a:spcBef>
                        <a:spcAft>
                          <a:spcPts val="0"/>
                        </a:spcAft>
                      </a:pPr>
                      <a:r>
                        <a:rPr lang="en-US" sz="1600" b="1" dirty="0" err="1" smtClean="0">
                          <a:solidFill>
                            <a:schemeClr val="bg1"/>
                          </a:solidFill>
                          <a:effectLst/>
                          <a:latin typeface="Calibri" pitchFamily="34" charset="0"/>
                          <a:ea typeface="+mn-ea"/>
                          <a:cs typeface="+mn-cs"/>
                        </a:rPr>
                        <a:t>Femhrt</a:t>
                      </a:r>
                      <a:endParaRPr lang="en-US" sz="1600" b="1" dirty="0">
                        <a:solidFill>
                          <a:schemeClr val="bg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600" b="1" dirty="0" smtClean="0">
                          <a:solidFill>
                            <a:schemeClr val="tx1"/>
                          </a:solidFill>
                          <a:effectLst/>
                          <a:latin typeface="Calibri" pitchFamily="34" charset="0"/>
                        </a:rPr>
                        <a:t>Standard</a:t>
                      </a:r>
                    </a:p>
                    <a:p>
                      <a:pPr marL="0" marR="0" algn="l">
                        <a:lnSpc>
                          <a:spcPct val="100000"/>
                        </a:lnSpc>
                        <a:spcBef>
                          <a:spcPts val="0"/>
                        </a:spcBef>
                        <a:spcAft>
                          <a:spcPts val="0"/>
                        </a:spcAft>
                      </a:pPr>
                      <a:r>
                        <a:rPr lang="en-US" sz="1600" b="1" dirty="0" smtClean="0">
                          <a:solidFill>
                            <a:schemeClr val="tx1"/>
                          </a:solidFill>
                          <a:effectLst/>
                          <a:latin typeface="Calibri" pitchFamily="34" charset="0"/>
                        </a:rPr>
                        <a:t/>
                      </a:r>
                      <a:br>
                        <a:rPr lang="en-US" sz="1600" b="1" dirty="0" smtClean="0">
                          <a:solidFill>
                            <a:schemeClr val="tx1"/>
                          </a:solidFill>
                          <a:effectLst/>
                          <a:latin typeface="Calibri" pitchFamily="34" charset="0"/>
                        </a:rPr>
                      </a:br>
                      <a:r>
                        <a:rPr lang="en-US" sz="1600" b="1" dirty="0" smtClean="0">
                          <a:solidFill>
                            <a:schemeClr val="tx1"/>
                          </a:solidFill>
                          <a:effectLst/>
                          <a:latin typeface="Calibri" pitchFamily="34" charset="0"/>
                        </a:rPr>
                        <a:t>Low</a:t>
                      </a:r>
                      <a:endParaRPr lang="en-US" sz="16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600" b="1" dirty="0" smtClean="0">
                          <a:solidFill>
                            <a:schemeClr val="tx2">
                              <a:lumMod val="75000"/>
                            </a:schemeClr>
                          </a:solidFill>
                          <a:effectLst/>
                          <a:latin typeface="Calibri" pitchFamily="34" charset="0"/>
                          <a:ea typeface="Calibri"/>
                          <a:cs typeface="Times New Roman"/>
                        </a:rPr>
                        <a:t>5 </a:t>
                      </a:r>
                      <a:r>
                        <a:rPr lang="en-US" sz="1600" b="1" kern="1200" dirty="0" smtClean="0">
                          <a:solidFill>
                            <a:schemeClr val="tx2">
                              <a:lumMod val="75000"/>
                            </a:schemeClr>
                          </a:solidFill>
                          <a:latin typeface="+mn-lt"/>
                          <a:ea typeface="+mn-ea"/>
                          <a:cs typeface="+mn-cs"/>
                        </a:rPr>
                        <a:t>µg </a:t>
                      </a:r>
                      <a:r>
                        <a:rPr lang="en-US" sz="1600" b="1" kern="1200" dirty="0" err="1" smtClean="0">
                          <a:solidFill>
                            <a:schemeClr val="tx2">
                              <a:lumMod val="75000"/>
                            </a:schemeClr>
                          </a:solidFill>
                          <a:latin typeface="+mn-lt"/>
                          <a:ea typeface="+mn-ea"/>
                          <a:cs typeface="+mn-cs"/>
                        </a:rPr>
                        <a:t>ethinyl</a:t>
                      </a:r>
                      <a:r>
                        <a:rPr lang="en-US" sz="1600" b="1" kern="1200" dirty="0" smtClean="0">
                          <a:solidFill>
                            <a:schemeClr val="tx2">
                              <a:lumMod val="75000"/>
                            </a:schemeClr>
                          </a:solidFill>
                          <a:latin typeface="+mn-lt"/>
                          <a:ea typeface="+mn-ea"/>
                          <a:cs typeface="+mn-cs"/>
                        </a:rPr>
                        <a:t> estradiol </a:t>
                      </a:r>
                    </a:p>
                    <a:p>
                      <a:pPr marL="0" marR="0" algn="l">
                        <a:lnSpc>
                          <a:spcPct val="100000"/>
                        </a:lnSpc>
                        <a:spcBef>
                          <a:spcPts val="0"/>
                        </a:spcBef>
                        <a:spcAft>
                          <a:spcPts val="0"/>
                        </a:spcAft>
                      </a:pPr>
                      <a:r>
                        <a:rPr lang="en-US" sz="1600" b="1" kern="1200" dirty="0" smtClean="0">
                          <a:solidFill>
                            <a:schemeClr val="tx2">
                              <a:lumMod val="75000"/>
                            </a:schemeClr>
                          </a:solidFill>
                          <a:latin typeface="+mn-lt"/>
                          <a:ea typeface="+mn-ea"/>
                          <a:cs typeface="+mn-cs"/>
                        </a:rPr>
                        <a:t/>
                      </a:r>
                      <a:br>
                        <a:rPr lang="en-US" sz="1600" b="1" kern="1200" dirty="0" smtClean="0">
                          <a:solidFill>
                            <a:schemeClr val="tx2">
                              <a:lumMod val="75000"/>
                            </a:schemeClr>
                          </a:solidFill>
                          <a:latin typeface="+mn-lt"/>
                          <a:ea typeface="+mn-ea"/>
                          <a:cs typeface="+mn-cs"/>
                        </a:rPr>
                      </a:br>
                      <a:r>
                        <a:rPr lang="en-US" sz="1600" b="1" kern="1200" dirty="0" smtClean="0">
                          <a:solidFill>
                            <a:schemeClr val="tx2">
                              <a:lumMod val="75000"/>
                            </a:schemeClr>
                          </a:solidFill>
                          <a:latin typeface="+mn-lt"/>
                          <a:ea typeface="+mn-ea"/>
                          <a:cs typeface="+mn-cs"/>
                        </a:rPr>
                        <a:t>2.5 µg </a:t>
                      </a:r>
                      <a:r>
                        <a:rPr lang="en-US" sz="1600" b="1" kern="1200" dirty="0" err="1" smtClean="0">
                          <a:solidFill>
                            <a:schemeClr val="tx2">
                              <a:lumMod val="75000"/>
                            </a:schemeClr>
                          </a:solidFill>
                          <a:latin typeface="+mn-lt"/>
                          <a:ea typeface="+mn-ea"/>
                          <a:cs typeface="+mn-cs"/>
                        </a:rPr>
                        <a:t>ethinyl</a:t>
                      </a:r>
                      <a:r>
                        <a:rPr lang="en-US" sz="1600" b="1" kern="1200" dirty="0" smtClean="0">
                          <a:solidFill>
                            <a:schemeClr val="tx2">
                              <a:lumMod val="75000"/>
                            </a:schemeClr>
                          </a:solidFill>
                          <a:latin typeface="+mn-lt"/>
                          <a:ea typeface="+mn-ea"/>
                          <a:cs typeface="+mn-cs"/>
                        </a:rPr>
                        <a:t> estradiol </a:t>
                      </a:r>
                      <a:br>
                        <a:rPr lang="en-US" sz="1600" b="1" kern="1200" dirty="0" smtClean="0">
                          <a:solidFill>
                            <a:schemeClr val="tx2">
                              <a:lumMod val="75000"/>
                            </a:schemeClr>
                          </a:solidFill>
                          <a:latin typeface="+mn-lt"/>
                          <a:ea typeface="+mn-ea"/>
                          <a:cs typeface="+mn-cs"/>
                        </a:rPr>
                      </a:br>
                      <a:endParaRPr lang="en-US" sz="1600" b="1" kern="1200" dirty="0" smtClean="0">
                        <a:solidFill>
                          <a:schemeClr val="tx2">
                            <a:lumMod val="75000"/>
                          </a:schemeClr>
                        </a:solidFill>
                        <a:latin typeface="+mn-lt"/>
                        <a:ea typeface="+mn-ea"/>
                        <a:cs typeface="+mn-cs"/>
                      </a:endParaRPr>
                    </a:p>
                    <a:p>
                      <a:pPr marL="0" marR="0" algn="l">
                        <a:lnSpc>
                          <a:spcPct val="100000"/>
                        </a:lnSpc>
                        <a:spcBef>
                          <a:spcPts val="0"/>
                        </a:spcBef>
                        <a:spcAft>
                          <a:spcPts val="0"/>
                        </a:spcAft>
                      </a:pPr>
                      <a:endParaRPr lang="en-US" sz="1600" b="1" dirty="0">
                        <a:solidFill>
                          <a:schemeClr val="tx2"/>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lumMod val="75000"/>
                            </a:schemeClr>
                          </a:solidFill>
                          <a:effectLst/>
                          <a:latin typeface="Calibri" pitchFamily="34" charset="0"/>
                        </a:rPr>
                        <a:t>1 mg </a:t>
                      </a:r>
                      <a:r>
                        <a:rPr lang="en-US" sz="1600" b="1" dirty="0" err="1" smtClean="0">
                          <a:solidFill>
                            <a:schemeClr val="tx2">
                              <a:lumMod val="75000"/>
                            </a:schemeClr>
                          </a:solidFill>
                          <a:latin typeface="+mn-lt"/>
                          <a:ea typeface="Calibri"/>
                          <a:cs typeface="Times New Roman"/>
                        </a:rPr>
                        <a:t>norethindrone</a:t>
                      </a:r>
                      <a:r>
                        <a:rPr lang="en-US" sz="1600" b="1" dirty="0" smtClean="0">
                          <a:solidFill>
                            <a:schemeClr val="tx2">
                              <a:lumMod val="75000"/>
                            </a:schemeClr>
                          </a:solidFill>
                          <a:latin typeface="+mn-lt"/>
                          <a:ea typeface="Calibri"/>
                          <a:cs typeface="Times New Roman"/>
                        </a:rPr>
                        <a:t> acetate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lumMod val="75000"/>
                            </a:schemeClr>
                          </a:solidFill>
                          <a:latin typeface="+mn-lt"/>
                          <a:ea typeface="Calibri"/>
                          <a:cs typeface="Times New Roman"/>
                        </a:rPr>
                        <a:t/>
                      </a:r>
                      <a:br>
                        <a:rPr lang="en-US" sz="1600" b="1" dirty="0" smtClean="0">
                          <a:solidFill>
                            <a:schemeClr val="tx2">
                              <a:lumMod val="75000"/>
                            </a:schemeClr>
                          </a:solidFill>
                          <a:latin typeface="+mn-lt"/>
                          <a:ea typeface="Calibri"/>
                          <a:cs typeface="Times New Roman"/>
                        </a:rPr>
                      </a:br>
                      <a:r>
                        <a:rPr kumimoji="0" lang="en-US" sz="1600" b="1" i="0" u="none" strike="noStrike" kern="1200" cap="none" spc="0" normalizeH="0" baseline="0" noProof="0" dirty="0" smtClean="0">
                          <a:ln>
                            <a:noFill/>
                          </a:ln>
                          <a:solidFill>
                            <a:schemeClr val="tx2">
                              <a:lumMod val="75000"/>
                            </a:schemeClr>
                          </a:solidFill>
                          <a:effectLst/>
                          <a:uLnTx/>
                          <a:uFillTx/>
                          <a:latin typeface="Calibri" pitchFamily="34" charset="0"/>
                          <a:ea typeface="+mn-ea"/>
                          <a:cs typeface="+mn-cs"/>
                        </a:rPr>
                        <a:t>0.5 mg </a:t>
                      </a:r>
                      <a:r>
                        <a:rPr kumimoji="0" lang="en-US" sz="1600" b="1" i="0" u="none" strike="noStrike" kern="1200" cap="none" spc="0" normalizeH="0" baseline="0" noProof="0" dirty="0" err="1" smtClean="0">
                          <a:ln>
                            <a:noFill/>
                          </a:ln>
                          <a:solidFill>
                            <a:schemeClr val="tx2">
                              <a:lumMod val="75000"/>
                            </a:schemeClr>
                          </a:solidFill>
                          <a:effectLst/>
                          <a:uLnTx/>
                          <a:uFillTx/>
                          <a:latin typeface="+mn-lt"/>
                          <a:ea typeface="Calibri"/>
                          <a:cs typeface="Times New Roman"/>
                        </a:rPr>
                        <a:t>norethindrone</a:t>
                      </a:r>
                      <a:r>
                        <a:rPr kumimoji="0" lang="en-US" sz="1600" b="1" i="0" u="none" strike="noStrike" kern="1200" cap="none" spc="0" normalizeH="0" baseline="0" noProof="0" dirty="0" smtClean="0">
                          <a:ln>
                            <a:noFill/>
                          </a:ln>
                          <a:solidFill>
                            <a:schemeClr val="tx2">
                              <a:lumMod val="75000"/>
                            </a:schemeClr>
                          </a:solidFill>
                          <a:effectLst/>
                          <a:uLnTx/>
                          <a:uFillTx/>
                          <a:latin typeface="+mn-lt"/>
                          <a:ea typeface="Calibri"/>
                          <a:cs typeface="Times New Roman"/>
                        </a:rPr>
                        <a:t> acetate</a:t>
                      </a:r>
                      <a:endParaRPr lang="en-US" sz="1600" b="1" dirty="0" smtClean="0">
                        <a:solidFill>
                          <a:schemeClr val="tx2">
                            <a:lumMod val="75000"/>
                          </a:schemeClr>
                        </a:solidFill>
                        <a:effectLst/>
                        <a:latin typeface="Calibri" pitchFamily="34" charset="0"/>
                      </a:endParaRPr>
                    </a:p>
                    <a:p>
                      <a:pPr marL="0" marR="0" algn="l">
                        <a:lnSpc>
                          <a:spcPct val="100000"/>
                        </a:lnSpc>
                        <a:spcBef>
                          <a:spcPts val="0"/>
                        </a:spcBef>
                        <a:spcAft>
                          <a:spcPts val="0"/>
                        </a:spcAft>
                      </a:pPr>
                      <a:endParaRPr lang="en-US" sz="1600" b="1" dirty="0">
                        <a:solidFill>
                          <a:schemeClr val="tx2">
                            <a:lumMod val="75000"/>
                          </a:schemeClr>
                        </a:solidFill>
                        <a:effectLst/>
                        <a:latin typeface="Calibri" pitchFamily="34" charset="0"/>
                        <a:ea typeface="Calibri"/>
                        <a:cs typeface="Times New Roman"/>
                      </a:endParaRPr>
                    </a:p>
                  </a:txBody>
                  <a:tcPr marL="40818" marR="40818" marT="0" marB="0">
                    <a:solidFill>
                      <a:schemeClr val="accent1">
                        <a:lumMod val="75000"/>
                      </a:schemeClr>
                    </a:solidFill>
                  </a:tcPr>
                </a:tc>
              </a:tr>
              <a:tr h="922812">
                <a:tc>
                  <a:txBody>
                    <a:bodyPr/>
                    <a:lstStyle/>
                    <a:p>
                      <a:pPr marL="0" marR="0" algn="l">
                        <a:lnSpc>
                          <a:spcPct val="100000"/>
                        </a:lnSpc>
                        <a:spcBef>
                          <a:spcPts val="0"/>
                        </a:spcBef>
                        <a:spcAft>
                          <a:spcPts val="0"/>
                        </a:spcAft>
                      </a:pPr>
                      <a:r>
                        <a:rPr lang="en-US" sz="1600" b="1" dirty="0" err="1" smtClean="0">
                          <a:solidFill>
                            <a:schemeClr val="bg1"/>
                          </a:solidFill>
                          <a:effectLst/>
                          <a:latin typeface="Calibri" pitchFamily="34" charset="0"/>
                        </a:rPr>
                        <a:t>Activella</a:t>
                      </a:r>
                      <a:endParaRPr lang="en-US" sz="1600" b="1" dirty="0">
                        <a:solidFill>
                          <a:schemeClr val="bg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600" b="1" dirty="0" smtClean="0">
                          <a:solidFill>
                            <a:schemeClr val="tx1"/>
                          </a:solidFill>
                          <a:effectLst/>
                          <a:latin typeface="Calibri" pitchFamily="34" charset="0"/>
                          <a:ea typeface="+mn-ea"/>
                          <a:cs typeface="+mn-cs"/>
                        </a:rPr>
                        <a:t>Standard</a:t>
                      </a:r>
                      <a:br>
                        <a:rPr lang="en-US" sz="1600" b="1" dirty="0" smtClean="0">
                          <a:solidFill>
                            <a:schemeClr val="tx1"/>
                          </a:solidFill>
                          <a:effectLst/>
                          <a:latin typeface="Calibri" pitchFamily="34" charset="0"/>
                          <a:ea typeface="+mn-ea"/>
                          <a:cs typeface="+mn-cs"/>
                        </a:rPr>
                      </a:br>
                      <a:endParaRPr lang="en-US" sz="1600" b="1" dirty="0" smtClean="0">
                        <a:solidFill>
                          <a:schemeClr val="tx1"/>
                        </a:solidFill>
                        <a:effectLst/>
                        <a:latin typeface="Calibri" pitchFamily="34" charset="0"/>
                        <a:ea typeface="+mn-ea"/>
                        <a:cs typeface="+mn-cs"/>
                      </a:endParaRPr>
                    </a:p>
                    <a:p>
                      <a:pPr marL="0" marR="0" algn="l">
                        <a:lnSpc>
                          <a:spcPct val="100000"/>
                        </a:lnSpc>
                        <a:spcBef>
                          <a:spcPts val="0"/>
                        </a:spcBef>
                        <a:spcAft>
                          <a:spcPts val="0"/>
                        </a:spcAft>
                      </a:pPr>
                      <a:r>
                        <a:rPr lang="en-US" sz="1600" b="1" dirty="0" smtClean="0">
                          <a:solidFill>
                            <a:schemeClr val="tx1"/>
                          </a:solidFill>
                          <a:effectLst/>
                          <a:latin typeface="Calibri" pitchFamily="34" charset="0"/>
                          <a:ea typeface="+mn-ea"/>
                          <a:cs typeface="+mn-cs"/>
                        </a:rPr>
                        <a:t>Low</a:t>
                      </a:r>
                      <a:endParaRPr lang="en-US" sz="16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660066"/>
                          </a:solidFill>
                          <a:effectLst/>
                          <a:latin typeface="Calibri" pitchFamily="34" charset="0"/>
                          <a:ea typeface="Calibri"/>
                          <a:cs typeface="Times New Roman"/>
                        </a:rPr>
                        <a:t>1 mg </a:t>
                      </a:r>
                      <a:r>
                        <a:rPr lang="en-US" sz="1600" b="1" dirty="0" smtClean="0">
                          <a:solidFill>
                            <a:srgbClr val="660066"/>
                          </a:solidFill>
                          <a:latin typeface="+mn-lt"/>
                          <a:ea typeface="Calibri"/>
                          <a:cs typeface="Times New Roman"/>
                        </a:rPr>
                        <a:t>17</a:t>
                      </a:r>
                      <a:r>
                        <a:rPr lang="el-GR" sz="1600" b="1" dirty="0" smtClean="0">
                          <a:solidFill>
                            <a:srgbClr val="660066"/>
                          </a:solidFill>
                          <a:latin typeface="+mn-lt"/>
                          <a:ea typeface="Calibri"/>
                          <a:cs typeface="Symbol"/>
                        </a:rPr>
                        <a:t>β</a:t>
                      </a:r>
                      <a:r>
                        <a:rPr lang="en-US" sz="1600" b="1" dirty="0" smtClean="0">
                          <a:solidFill>
                            <a:srgbClr val="660066"/>
                          </a:solidFill>
                          <a:latin typeface="+mn-lt"/>
                          <a:ea typeface="Calibri"/>
                          <a:cs typeface="Symbol"/>
                        </a:rPr>
                        <a:t>-</a:t>
                      </a:r>
                      <a:r>
                        <a:rPr lang="en-US" sz="1600" b="1" dirty="0" smtClean="0">
                          <a:solidFill>
                            <a:srgbClr val="660066"/>
                          </a:solidFill>
                          <a:latin typeface="+mn-lt"/>
                          <a:ea typeface="Calibri"/>
                          <a:cs typeface="Times New Roman"/>
                        </a:rPr>
                        <a:t>estradiol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solidFill>
                          <a:srgbClr val="660066"/>
                        </a:solidFill>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660066"/>
                          </a:solidFill>
                          <a:effectLst/>
                          <a:latin typeface="Calibri" pitchFamily="34" charset="0"/>
                          <a:ea typeface="Calibri"/>
                          <a:cs typeface="Times New Roman"/>
                        </a:rPr>
                        <a:t>0.5 mg </a:t>
                      </a:r>
                      <a:r>
                        <a:rPr lang="en-US" sz="1600" b="1" dirty="0" smtClean="0">
                          <a:solidFill>
                            <a:srgbClr val="660066"/>
                          </a:solidFill>
                          <a:latin typeface="+mn-lt"/>
                          <a:ea typeface="Calibri"/>
                          <a:cs typeface="Times New Roman"/>
                        </a:rPr>
                        <a:t>17</a:t>
                      </a:r>
                      <a:r>
                        <a:rPr lang="el-GR" sz="1600" b="1" dirty="0" smtClean="0">
                          <a:solidFill>
                            <a:srgbClr val="660066"/>
                          </a:solidFill>
                          <a:latin typeface="+mn-lt"/>
                          <a:ea typeface="Calibri"/>
                          <a:cs typeface="Symbol"/>
                        </a:rPr>
                        <a:t>β</a:t>
                      </a:r>
                      <a:r>
                        <a:rPr lang="en-US" sz="1600" b="1" dirty="0" smtClean="0">
                          <a:solidFill>
                            <a:srgbClr val="660066"/>
                          </a:solidFill>
                          <a:latin typeface="+mn-lt"/>
                          <a:ea typeface="Calibri"/>
                          <a:cs typeface="Symbol"/>
                        </a:rPr>
                        <a:t>-</a:t>
                      </a:r>
                      <a:r>
                        <a:rPr lang="en-US" sz="1600" b="1" dirty="0" smtClean="0">
                          <a:solidFill>
                            <a:srgbClr val="660066"/>
                          </a:solidFill>
                          <a:latin typeface="+mn-lt"/>
                          <a:ea typeface="Calibri"/>
                          <a:cs typeface="Times New Roman"/>
                        </a:rPr>
                        <a:t>estradiol</a:t>
                      </a:r>
                      <a:endParaRPr lang="en-US" sz="1600" b="1" dirty="0" smtClean="0">
                        <a:solidFill>
                          <a:srgbClr val="660066"/>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rgbClr val="660066"/>
                        </a:solidFill>
                        <a:effectLst/>
                        <a:latin typeface="+mn-lt"/>
                        <a:ea typeface="Calibri"/>
                        <a:cs typeface="Times New Roman"/>
                      </a:endParaRPr>
                    </a:p>
                  </a:txBody>
                  <a:tcPr marL="40818" marR="40818" marT="0" marB="0">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2">
                              <a:lumMod val="75000"/>
                            </a:schemeClr>
                          </a:solidFill>
                          <a:latin typeface="+mn-lt"/>
                          <a:ea typeface="+mn-ea"/>
                          <a:cs typeface="+mn-cs"/>
                        </a:rPr>
                        <a:t>0.5 mg </a:t>
                      </a:r>
                      <a:r>
                        <a:rPr lang="en-US" sz="1600" b="1" kern="1200" dirty="0" err="1" smtClean="0">
                          <a:solidFill>
                            <a:schemeClr val="tx2">
                              <a:lumMod val="75000"/>
                            </a:schemeClr>
                          </a:solidFill>
                          <a:latin typeface="+mn-lt"/>
                          <a:ea typeface="+mn-ea"/>
                          <a:cs typeface="+mn-cs"/>
                        </a:rPr>
                        <a:t>norethindrone</a:t>
                      </a:r>
                      <a:r>
                        <a:rPr lang="en-US" sz="1600" b="1" kern="1200" dirty="0" smtClean="0">
                          <a:solidFill>
                            <a:schemeClr val="tx2">
                              <a:lumMod val="75000"/>
                            </a:schemeClr>
                          </a:solidFill>
                          <a:latin typeface="+mn-lt"/>
                          <a:ea typeface="+mn-ea"/>
                          <a:cs typeface="+mn-cs"/>
                        </a:rPr>
                        <a:t> acetate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2">
                              <a:lumMod val="75000"/>
                            </a:schemeClr>
                          </a:solidFill>
                          <a:latin typeface="+mn-lt"/>
                          <a:ea typeface="+mn-ea"/>
                          <a:cs typeface="+mn-cs"/>
                        </a:rPr>
                        <a:t/>
                      </a:r>
                      <a:br>
                        <a:rPr lang="en-US" sz="1600" b="1" kern="1200" dirty="0" smtClean="0">
                          <a:solidFill>
                            <a:schemeClr val="tx2">
                              <a:lumMod val="75000"/>
                            </a:schemeClr>
                          </a:solidFill>
                          <a:latin typeface="+mn-lt"/>
                          <a:ea typeface="+mn-ea"/>
                          <a:cs typeface="+mn-cs"/>
                        </a:rPr>
                      </a:br>
                      <a:r>
                        <a:rPr lang="en-US" sz="1600" b="1" kern="1200" dirty="0" smtClean="0">
                          <a:solidFill>
                            <a:schemeClr val="tx2">
                              <a:lumMod val="75000"/>
                            </a:schemeClr>
                          </a:solidFill>
                          <a:latin typeface="+mn-lt"/>
                          <a:ea typeface="+mn-ea"/>
                          <a:cs typeface="+mn-cs"/>
                        </a:rPr>
                        <a:t>0.1 mg </a:t>
                      </a:r>
                      <a:r>
                        <a:rPr lang="en-US" sz="1600" b="1" kern="1200" dirty="0" err="1" smtClean="0">
                          <a:solidFill>
                            <a:schemeClr val="tx2">
                              <a:lumMod val="75000"/>
                            </a:schemeClr>
                          </a:solidFill>
                          <a:latin typeface="+mn-lt"/>
                          <a:ea typeface="+mn-ea"/>
                          <a:cs typeface="+mn-cs"/>
                        </a:rPr>
                        <a:t>norethindrone</a:t>
                      </a:r>
                      <a:r>
                        <a:rPr lang="en-US" sz="1600" b="1" kern="1200" dirty="0" smtClean="0">
                          <a:solidFill>
                            <a:schemeClr val="tx2">
                              <a:lumMod val="75000"/>
                            </a:schemeClr>
                          </a:solidFill>
                          <a:latin typeface="+mn-lt"/>
                          <a:ea typeface="+mn-ea"/>
                          <a:cs typeface="+mn-cs"/>
                        </a:rPr>
                        <a:t> acetate </a:t>
                      </a:r>
                      <a:endParaRPr lang="en-US" sz="1600" b="1" dirty="0" smtClean="0">
                        <a:solidFill>
                          <a:schemeClr val="tx2">
                            <a:lumMod val="75000"/>
                          </a:schemeClr>
                        </a:solidFill>
                        <a:effectLst/>
                        <a:latin typeface="Calibri" pitchFamily="34" charset="0"/>
                        <a:ea typeface="Calibri"/>
                        <a:cs typeface="Times New Roman"/>
                      </a:endParaRPr>
                    </a:p>
                    <a:p>
                      <a:pPr marL="0" marR="0" algn="l">
                        <a:lnSpc>
                          <a:spcPct val="100000"/>
                        </a:lnSpc>
                        <a:spcBef>
                          <a:spcPts val="0"/>
                        </a:spcBef>
                        <a:spcAft>
                          <a:spcPts val="0"/>
                        </a:spcAft>
                      </a:pPr>
                      <a:endParaRPr lang="en-US" sz="1600" b="1" dirty="0">
                        <a:solidFill>
                          <a:schemeClr val="tx2">
                            <a:lumMod val="75000"/>
                          </a:schemeClr>
                        </a:solidFill>
                        <a:effectLst/>
                        <a:latin typeface="Calibri" pitchFamily="34" charset="0"/>
                        <a:ea typeface="Calibri"/>
                        <a:cs typeface="Times New Roman"/>
                      </a:endParaRPr>
                    </a:p>
                  </a:txBody>
                  <a:tcPr marL="40818" marR="40818" marT="0" marB="0">
                    <a:solidFill>
                      <a:schemeClr val="accent1">
                        <a:lumMod val="75000"/>
                      </a:schemeClr>
                    </a:solidFill>
                  </a:tcPr>
                </a:tc>
              </a:tr>
              <a:tr h="922812">
                <a:tc>
                  <a:txBody>
                    <a:bodyPr/>
                    <a:lstStyle/>
                    <a:p>
                      <a:pPr marL="0" marR="0" algn="l">
                        <a:lnSpc>
                          <a:spcPct val="100000"/>
                        </a:lnSpc>
                        <a:spcBef>
                          <a:spcPts val="0"/>
                        </a:spcBef>
                        <a:spcAft>
                          <a:spcPts val="0"/>
                        </a:spcAft>
                      </a:pPr>
                      <a:r>
                        <a:rPr lang="en-US" sz="1600" b="1" dirty="0" err="1" smtClean="0">
                          <a:solidFill>
                            <a:schemeClr val="bg1"/>
                          </a:solidFill>
                          <a:effectLst/>
                          <a:latin typeface="Calibri" pitchFamily="34" charset="0"/>
                        </a:rPr>
                        <a:t>Angeliq</a:t>
                      </a:r>
                      <a:endParaRPr lang="en-US" sz="1600" b="1" dirty="0">
                        <a:solidFill>
                          <a:schemeClr val="bg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600" b="1" dirty="0" smtClean="0">
                          <a:solidFill>
                            <a:schemeClr val="tx1"/>
                          </a:solidFill>
                          <a:effectLst/>
                          <a:latin typeface="Calibri" pitchFamily="34" charset="0"/>
                        </a:rPr>
                        <a:t>Low</a:t>
                      </a:r>
                    </a:p>
                    <a:p>
                      <a:pPr marL="0" marR="0" algn="l">
                        <a:lnSpc>
                          <a:spcPct val="100000"/>
                        </a:lnSpc>
                        <a:spcBef>
                          <a:spcPts val="0"/>
                        </a:spcBef>
                        <a:spcAft>
                          <a:spcPts val="0"/>
                        </a:spcAft>
                      </a:pPr>
                      <a:endParaRPr lang="en-US" sz="1600" b="1" dirty="0" smtClean="0">
                        <a:solidFill>
                          <a:schemeClr val="tx1"/>
                        </a:solidFill>
                        <a:effectLst/>
                        <a:latin typeface="Calibri" pitchFamily="34" charset="0"/>
                        <a:ea typeface="Calibri"/>
                        <a:cs typeface="Times New Roman"/>
                      </a:endParaRPr>
                    </a:p>
                    <a:p>
                      <a:pPr marL="0" marR="0" algn="l">
                        <a:lnSpc>
                          <a:spcPct val="100000"/>
                        </a:lnSpc>
                        <a:spcBef>
                          <a:spcPts val="0"/>
                        </a:spcBef>
                        <a:spcAft>
                          <a:spcPts val="0"/>
                        </a:spcAft>
                      </a:pPr>
                      <a:r>
                        <a:rPr lang="en-US" sz="1600" b="1" dirty="0" smtClean="0">
                          <a:solidFill>
                            <a:schemeClr val="tx1"/>
                          </a:solidFill>
                          <a:effectLst/>
                          <a:latin typeface="Calibri" pitchFamily="34" charset="0"/>
                          <a:ea typeface="Calibri"/>
                          <a:cs typeface="Times New Roman"/>
                        </a:rPr>
                        <a:t>Lower</a:t>
                      </a:r>
                      <a:endParaRPr lang="en-US" sz="16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600" b="1" kern="1200" dirty="0" smtClean="0">
                          <a:solidFill>
                            <a:srgbClr val="660066"/>
                          </a:solidFill>
                          <a:latin typeface="+mn-lt"/>
                          <a:ea typeface="+mn-ea"/>
                          <a:cs typeface="+mn-cs"/>
                        </a:rPr>
                        <a:t>0.5 mg 17</a:t>
                      </a:r>
                      <a:r>
                        <a:rPr lang="el-GR" sz="1600" b="1" dirty="0" smtClean="0">
                          <a:solidFill>
                            <a:srgbClr val="660066"/>
                          </a:solidFill>
                          <a:latin typeface="+mn-lt"/>
                          <a:ea typeface="Calibri"/>
                          <a:cs typeface="Symbol"/>
                        </a:rPr>
                        <a:t>β</a:t>
                      </a:r>
                      <a:r>
                        <a:rPr lang="en-US" sz="1600" b="1" kern="1200" dirty="0" smtClean="0">
                          <a:solidFill>
                            <a:srgbClr val="660066"/>
                          </a:solidFill>
                          <a:latin typeface="+mn-lt"/>
                          <a:ea typeface="+mn-ea"/>
                          <a:cs typeface="+mn-cs"/>
                        </a:rPr>
                        <a:t>-estradiol</a:t>
                      </a:r>
                    </a:p>
                    <a:p>
                      <a:pPr marL="0" marR="0" algn="l">
                        <a:lnSpc>
                          <a:spcPct val="100000"/>
                        </a:lnSpc>
                        <a:spcBef>
                          <a:spcPts val="0"/>
                        </a:spcBef>
                        <a:spcAft>
                          <a:spcPts val="0"/>
                        </a:spcAft>
                      </a:pPr>
                      <a:endParaRPr lang="en-US" sz="1600" b="1" kern="1200" dirty="0" smtClean="0">
                        <a:solidFill>
                          <a:srgbClr val="660066"/>
                        </a:solidFill>
                        <a:effectLst/>
                        <a:latin typeface="+mn-lt"/>
                        <a:ea typeface="+mn-ea"/>
                        <a:cs typeface="+mn-cs"/>
                      </a:endParaRPr>
                    </a:p>
                    <a:p>
                      <a:pPr marL="0" marR="0" algn="l">
                        <a:lnSpc>
                          <a:spcPct val="100000"/>
                        </a:lnSpc>
                        <a:spcBef>
                          <a:spcPts val="0"/>
                        </a:spcBef>
                        <a:spcAft>
                          <a:spcPts val="0"/>
                        </a:spcAft>
                      </a:pPr>
                      <a:r>
                        <a:rPr lang="en-US" sz="1600" b="1" kern="1200" dirty="0" smtClean="0">
                          <a:solidFill>
                            <a:srgbClr val="660066"/>
                          </a:solidFill>
                          <a:latin typeface="+mn-lt"/>
                          <a:ea typeface="+mn-ea"/>
                          <a:cs typeface="+mn-cs"/>
                        </a:rPr>
                        <a:t>0.25 mg 17</a:t>
                      </a:r>
                      <a:r>
                        <a:rPr lang="el-GR" sz="1600" b="1" dirty="0" smtClean="0">
                          <a:solidFill>
                            <a:srgbClr val="660066"/>
                          </a:solidFill>
                          <a:latin typeface="+mn-lt"/>
                          <a:ea typeface="Calibri"/>
                          <a:cs typeface="Symbol"/>
                        </a:rPr>
                        <a:t>β</a:t>
                      </a:r>
                      <a:r>
                        <a:rPr lang="en-US" sz="1600" b="1" kern="1200" dirty="0" smtClean="0">
                          <a:solidFill>
                            <a:srgbClr val="660066"/>
                          </a:solidFill>
                          <a:latin typeface="+mn-lt"/>
                          <a:ea typeface="+mn-ea"/>
                          <a:cs typeface="+mn-cs"/>
                        </a:rPr>
                        <a:t>-estradiol </a:t>
                      </a:r>
                      <a:endParaRPr lang="en-US" sz="1600" b="1" dirty="0">
                        <a:solidFill>
                          <a:srgbClr val="660066"/>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600" b="1" kern="1200" dirty="0" smtClean="0">
                          <a:solidFill>
                            <a:schemeClr val="tx1"/>
                          </a:solidFill>
                          <a:latin typeface="+mn-lt"/>
                          <a:ea typeface="+mn-ea"/>
                          <a:cs typeface="+mn-cs"/>
                        </a:rPr>
                        <a:t>1 mg </a:t>
                      </a:r>
                      <a:r>
                        <a:rPr lang="en-US" sz="1600" b="1" kern="1200" dirty="0" err="1" smtClean="0">
                          <a:solidFill>
                            <a:schemeClr val="tx1"/>
                          </a:solidFill>
                          <a:latin typeface="+mn-lt"/>
                          <a:ea typeface="+mn-ea"/>
                          <a:cs typeface="+mn-cs"/>
                        </a:rPr>
                        <a:t>drospirenone</a:t>
                      </a:r>
                      <a:endParaRPr lang="en-US" sz="1600" b="1" kern="1200" dirty="0" smtClean="0">
                        <a:solidFill>
                          <a:schemeClr val="tx1"/>
                        </a:solidFill>
                        <a:latin typeface="+mn-lt"/>
                        <a:ea typeface="+mn-ea"/>
                        <a:cs typeface="+mn-cs"/>
                      </a:endParaRPr>
                    </a:p>
                    <a:p>
                      <a:pPr marL="0" marR="0" algn="l">
                        <a:lnSpc>
                          <a:spcPct val="100000"/>
                        </a:lnSpc>
                        <a:spcBef>
                          <a:spcPts val="0"/>
                        </a:spcBef>
                        <a:spcAft>
                          <a:spcPts val="0"/>
                        </a:spcAft>
                      </a:pPr>
                      <a:endParaRPr lang="en-US" sz="1600" b="1" kern="1200" dirty="0" smtClean="0">
                        <a:solidFill>
                          <a:schemeClr val="tx1"/>
                        </a:solidFill>
                        <a:latin typeface="+mn-lt"/>
                        <a:ea typeface="+mn-ea"/>
                        <a:cs typeface="+mn-cs"/>
                      </a:endParaRPr>
                    </a:p>
                    <a:p>
                      <a:pPr marL="0" marR="0" algn="l">
                        <a:lnSpc>
                          <a:spcPct val="100000"/>
                        </a:lnSpc>
                        <a:spcBef>
                          <a:spcPts val="0"/>
                        </a:spcBef>
                        <a:spcAft>
                          <a:spcPts val="0"/>
                        </a:spcAft>
                      </a:pPr>
                      <a:r>
                        <a:rPr lang="en-US" sz="1600" b="1" kern="1200" dirty="0" smtClean="0">
                          <a:solidFill>
                            <a:schemeClr val="tx1"/>
                          </a:solidFill>
                          <a:latin typeface="+mn-lt"/>
                          <a:ea typeface="+mn-ea"/>
                          <a:cs typeface="+mn-cs"/>
                        </a:rPr>
                        <a:t>0.5 mg </a:t>
                      </a:r>
                      <a:r>
                        <a:rPr lang="en-US" sz="1600" b="1" kern="1200" dirty="0" err="1" smtClean="0">
                          <a:solidFill>
                            <a:schemeClr val="tx1"/>
                          </a:solidFill>
                          <a:latin typeface="+mn-lt"/>
                          <a:ea typeface="+mn-ea"/>
                          <a:cs typeface="+mn-cs"/>
                        </a:rPr>
                        <a:t>drospirenone</a:t>
                      </a:r>
                      <a:endParaRPr lang="en-US" sz="16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615209">
                <a:tc gridSpan="4">
                  <a:txBody>
                    <a:bodyPr/>
                    <a:lstStyle/>
                    <a:p>
                      <a:pPr marL="0" marR="0" algn="l">
                        <a:lnSpc>
                          <a:spcPct val="115000"/>
                        </a:lnSpc>
                        <a:spcBef>
                          <a:spcPts val="0"/>
                        </a:spcBef>
                        <a:spcAft>
                          <a:spcPts val="0"/>
                        </a:spcAft>
                      </a:pPr>
                      <a:endParaRPr lang="en-US" sz="1300" b="1" dirty="0">
                        <a:solidFill>
                          <a:schemeClr val="bg1"/>
                        </a:solidFill>
                        <a:effectLst/>
                        <a:latin typeface="+mj-lt"/>
                        <a:ea typeface="Calibri"/>
                        <a:cs typeface="Times New Roman"/>
                      </a:endParaRPr>
                    </a:p>
                  </a:txBody>
                  <a:tcPr marL="40818" marR="40818"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25808998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menopause?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1238794"/>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942064"/>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88" y="304800"/>
            <a:ext cx="8505825" cy="618760"/>
          </a:xfrm>
        </p:spPr>
        <p:txBody>
          <a:bodyPr/>
          <a:lstStyle/>
          <a:p>
            <a:r>
              <a:rPr lang="en-US" dirty="0" smtClean="0"/>
              <a:t>Counseling</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0572923"/>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88" y="304800"/>
            <a:ext cx="8505825" cy="618760"/>
          </a:xfrm>
        </p:spPr>
        <p:txBody>
          <a:bodyPr/>
          <a:lstStyle/>
          <a:p>
            <a:r>
              <a:rPr lang="en-US" dirty="0" smtClean="0"/>
              <a:t>Components of counseling</a:t>
            </a:r>
            <a:endParaRPr lang="en-US" dirty="0"/>
          </a:p>
        </p:txBody>
      </p:sp>
      <p:sp>
        <p:nvSpPr>
          <p:cNvPr id="3" name="Rectangle 4"/>
          <p:cNvSpPr>
            <a:spLocks noChangeArrowheads="1"/>
          </p:cNvSpPr>
          <p:nvPr/>
        </p:nvSpPr>
        <p:spPr bwMode="auto">
          <a:xfrm>
            <a:off x="1969580" y="1752600"/>
            <a:ext cx="2571750" cy="1676400"/>
          </a:xfrm>
          <a:prstGeom prst="rect">
            <a:avLst/>
          </a:prstGeom>
          <a:solidFill>
            <a:srgbClr val="000099"/>
          </a:solidFill>
          <a:ln w="9525">
            <a:solidFill>
              <a:srgbClr val="000099"/>
            </a:solidFill>
            <a:miter lim="800000"/>
            <a:headEnd/>
            <a:tailEnd/>
          </a:ln>
        </p:spPr>
        <p:txBody>
          <a:bodyPr wrap="none" lIns="0" tIns="0" rIns="0" bIns="0" anchor="ctr"/>
          <a:lstStyle/>
          <a:p>
            <a:pPr algn="ctr" defTabSz="457200">
              <a:buClr>
                <a:srgbClr val="2D2F2B"/>
              </a:buClr>
            </a:pPr>
            <a:endParaRPr lang="en-US" sz="3200" dirty="0">
              <a:solidFill>
                <a:prstClr val="black"/>
              </a:solidFill>
              <a:cs typeface="Arial"/>
            </a:endParaRPr>
          </a:p>
          <a:p>
            <a:pPr algn="ctr" defTabSz="457200">
              <a:buClr>
                <a:srgbClr val="2D2F2B"/>
              </a:buClr>
            </a:pPr>
            <a:r>
              <a:rPr lang="en-US" sz="3200" dirty="0">
                <a:solidFill>
                  <a:srgbClr val="FFFFFF"/>
                </a:solidFill>
                <a:cs typeface="Arial"/>
              </a:rPr>
              <a:t>Listen</a:t>
            </a:r>
          </a:p>
          <a:p>
            <a:pPr algn="ctr" defTabSz="457200"/>
            <a:endParaRPr lang="en-US" sz="3200" dirty="0">
              <a:solidFill>
                <a:prstClr val="black"/>
              </a:solidFill>
              <a:cs typeface="Arial"/>
            </a:endParaRPr>
          </a:p>
        </p:txBody>
      </p:sp>
      <p:sp>
        <p:nvSpPr>
          <p:cNvPr id="4" name="Rectangle 5"/>
          <p:cNvSpPr>
            <a:spLocks noChangeArrowheads="1"/>
          </p:cNvSpPr>
          <p:nvPr/>
        </p:nvSpPr>
        <p:spPr bwMode="auto">
          <a:xfrm>
            <a:off x="4548188" y="1752600"/>
            <a:ext cx="2628900" cy="1676400"/>
          </a:xfrm>
          <a:prstGeom prst="rect">
            <a:avLst/>
          </a:prstGeom>
          <a:solidFill>
            <a:srgbClr val="990000"/>
          </a:solidFill>
          <a:ln w="9525">
            <a:solidFill>
              <a:srgbClr val="000099"/>
            </a:solidFill>
            <a:miter lim="800000"/>
            <a:headEnd/>
            <a:tailEnd/>
          </a:ln>
        </p:spPr>
        <p:txBody>
          <a:bodyPr wrap="none" lIns="0" tIns="0" rIns="0" bIns="0" anchor="ctr"/>
          <a:lstStyle/>
          <a:p>
            <a:pPr algn="ctr" defTabSz="457200">
              <a:lnSpc>
                <a:spcPct val="85000"/>
              </a:lnSpc>
              <a:buClr>
                <a:srgbClr val="2D2F2B"/>
              </a:buClr>
            </a:pPr>
            <a:endParaRPr lang="en-US" sz="3200">
              <a:solidFill>
                <a:srgbClr val="FFFFFF"/>
              </a:solidFill>
              <a:cs typeface="Arial"/>
            </a:endParaRPr>
          </a:p>
          <a:p>
            <a:pPr algn="ctr" defTabSz="457200">
              <a:lnSpc>
                <a:spcPct val="85000"/>
              </a:lnSpc>
              <a:buClr>
                <a:srgbClr val="2D2F2B"/>
              </a:buClr>
            </a:pPr>
            <a:r>
              <a:rPr lang="en-US" sz="3200">
                <a:solidFill>
                  <a:srgbClr val="FFFFFF"/>
                </a:solidFill>
                <a:cs typeface="Arial"/>
              </a:rPr>
              <a:t>Respect </a:t>
            </a:r>
          </a:p>
          <a:p>
            <a:pPr algn="ctr" defTabSz="457200">
              <a:lnSpc>
                <a:spcPct val="85000"/>
              </a:lnSpc>
              <a:buClr>
                <a:srgbClr val="2D2F2B"/>
              </a:buClr>
            </a:pPr>
            <a:r>
              <a:rPr lang="en-US" sz="3200">
                <a:solidFill>
                  <a:srgbClr val="FFFFFF"/>
                </a:solidFill>
                <a:cs typeface="Arial"/>
              </a:rPr>
              <a:t>and validate</a:t>
            </a:r>
          </a:p>
          <a:p>
            <a:pPr algn="ctr" defTabSz="457200">
              <a:lnSpc>
                <a:spcPct val="85000"/>
              </a:lnSpc>
            </a:pPr>
            <a:endParaRPr lang="en-US" sz="3200">
              <a:solidFill>
                <a:srgbClr val="FFFFFF"/>
              </a:solidFill>
              <a:cs typeface="Arial"/>
            </a:endParaRPr>
          </a:p>
        </p:txBody>
      </p:sp>
      <p:sp>
        <p:nvSpPr>
          <p:cNvPr id="5" name="Rectangle 6"/>
          <p:cNvSpPr>
            <a:spLocks noChangeArrowheads="1"/>
          </p:cNvSpPr>
          <p:nvPr/>
        </p:nvSpPr>
        <p:spPr bwMode="auto">
          <a:xfrm>
            <a:off x="4555046" y="3429000"/>
            <a:ext cx="2619375" cy="1676400"/>
          </a:xfrm>
          <a:prstGeom prst="rect">
            <a:avLst/>
          </a:prstGeom>
          <a:solidFill>
            <a:schemeClr val="accent2"/>
          </a:solidFill>
          <a:ln w="9525">
            <a:solidFill>
              <a:srgbClr val="000099"/>
            </a:solidFill>
            <a:miter lim="800000"/>
            <a:headEnd/>
            <a:tailEnd/>
          </a:ln>
        </p:spPr>
        <p:txBody>
          <a:bodyPr wrap="none" lIns="0" tIns="0" rIns="0" bIns="0" anchor="ctr"/>
          <a:lstStyle/>
          <a:p>
            <a:pPr algn="ctr" defTabSz="457200">
              <a:buClr>
                <a:srgbClr val="2D2F2B"/>
              </a:buClr>
            </a:pPr>
            <a:endParaRPr lang="en-US" sz="3200" dirty="0">
              <a:solidFill>
                <a:srgbClr val="FFFFFF"/>
              </a:solidFill>
              <a:cs typeface="Arial"/>
            </a:endParaRPr>
          </a:p>
          <a:p>
            <a:pPr algn="ctr" defTabSz="457200">
              <a:buClr>
                <a:srgbClr val="2D2F2B"/>
              </a:buClr>
            </a:pPr>
            <a:r>
              <a:rPr lang="en-US" sz="3200" dirty="0">
                <a:solidFill>
                  <a:srgbClr val="FFFFFF"/>
                </a:solidFill>
                <a:cs typeface="Arial"/>
              </a:rPr>
              <a:t>Build trust </a:t>
            </a:r>
          </a:p>
          <a:p>
            <a:pPr algn="ctr" defTabSz="457200"/>
            <a:endParaRPr lang="en-US" sz="3200" dirty="0">
              <a:solidFill>
                <a:srgbClr val="FFFFFF"/>
              </a:solidFill>
              <a:cs typeface="Arial"/>
            </a:endParaRPr>
          </a:p>
        </p:txBody>
      </p:sp>
      <p:sp>
        <p:nvSpPr>
          <p:cNvPr id="6" name="Rectangle 7"/>
          <p:cNvSpPr>
            <a:spLocks noChangeArrowheads="1"/>
          </p:cNvSpPr>
          <p:nvPr/>
        </p:nvSpPr>
        <p:spPr bwMode="auto">
          <a:xfrm>
            <a:off x="1966913" y="3429000"/>
            <a:ext cx="2581275" cy="1676400"/>
          </a:xfrm>
          <a:prstGeom prst="rect">
            <a:avLst/>
          </a:prstGeom>
          <a:solidFill>
            <a:srgbClr val="009900"/>
          </a:solidFill>
          <a:ln w="9525">
            <a:solidFill>
              <a:srgbClr val="000099"/>
            </a:solidFill>
            <a:miter lim="800000"/>
            <a:headEnd/>
            <a:tailEnd/>
          </a:ln>
        </p:spPr>
        <p:txBody>
          <a:bodyPr wrap="none" lIns="0" tIns="0" rIns="0" bIns="0" anchor="ctr"/>
          <a:lstStyle/>
          <a:p>
            <a:pPr algn="ctr" defTabSz="457200"/>
            <a:r>
              <a:rPr lang="en-US" sz="3200">
                <a:solidFill>
                  <a:srgbClr val="FFFFFF"/>
                </a:solidFill>
                <a:cs typeface="Arial"/>
              </a:rPr>
              <a:t>Support</a:t>
            </a:r>
          </a:p>
        </p:txBody>
      </p:sp>
      <p:sp>
        <p:nvSpPr>
          <p:cNvPr id="7" name="Line 8"/>
          <p:cNvSpPr>
            <a:spLocks noChangeShapeType="1"/>
          </p:cNvSpPr>
          <p:nvPr/>
        </p:nvSpPr>
        <p:spPr bwMode="auto">
          <a:xfrm>
            <a:off x="1976438" y="1752600"/>
            <a:ext cx="5200650" cy="0"/>
          </a:xfrm>
          <a:prstGeom prst="line">
            <a:avLst/>
          </a:prstGeom>
          <a:noFill/>
          <a:ln w="9525">
            <a:solidFill>
              <a:srgbClr val="000099"/>
            </a:solidFill>
            <a:round/>
            <a:headEnd/>
            <a:tailEnd/>
          </a:ln>
        </p:spPr>
        <p:txBody>
          <a:bodyPr/>
          <a:lstStyle/>
          <a:p>
            <a:pPr defTabSz="457200"/>
            <a:endParaRPr lang="en-US" sz="3200">
              <a:solidFill>
                <a:prstClr val="black"/>
              </a:solidFill>
              <a:cs typeface="Arial"/>
            </a:endParaRPr>
          </a:p>
        </p:txBody>
      </p:sp>
      <p:sp>
        <p:nvSpPr>
          <p:cNvPr id="8" name="Line 9"/>
          <p:cNvSpPr>
            <a:spLocks noChangeShapeType="1"/>
          </p:cNvSpPr>
          <p:nvPr/>
        </p:nvSpPr>
        <p:spPr bwMode="auto">
          <a:xfrm>
            <a:off x="1966913" y="5105400"/>
            <a:ext cx="5210175" cy="0"/>
          </a:xfrm>
          <a:prstGeom prst="line">
            <a:avLst/>
          </a:prstGeom>
          <a:noFill/>
          <a:ln w="9525">
            <a:solidFill>
              <a:srgbClr val="000099"/>
            </a:solidFill>
            <a:round/>
            <a:headEnd/>
            <a:tailEnd/>
          </a:ln>
        </p:spPr>
        <p:txBody>
          <a:bodyPr/>
          <a:lstStyle/>
          <a:p>
            <a:pPr defTabSz="457200"/>
            <a:endParaRPr lang="en-US" sz="3200">
              <a:solidFill>
                <a:prstClr val="black"/>
              </a:solidFill>
              <a:cs typeface="Arial"/>
            </a:endParaRPr>
          </a:p>
        </p:txBody>
      </p:sp>
      <p:sp>
        <p:nvSpPr>
          <p:cNvPr id="9" name="Line 10"/>
          <p:cNvSpPr>
            <a:spLocks noChangeShapeType="1"/>
          </p:cNvSpPr>
          <p:nvPr/>
        </p:nvSpPr>
        <p:spPr bwMode="auto">
          <a:xfrm>
            <a:off x="1966913" y="1752600"/>
            <a:ext cx="0" cy="3352800"/>
          </a:xfrm>
          <a:prstGeom prst="line">
            <a:avLst/>
          </a:prstGeom>
          <a:noFill/>
          <a:ln w="9525">
            <a:solidFill>
              <a:srgbClr val="000099"/>
            </a:solidFill>
            <a:round/>
            <a:headEnd/>
            <a:tailEnd/>
          </a:ln>
        </p:spPr>
        <p:txBody>
          <a:bodyPr/>
          <a:lstStyle/>
          <a:p>
            <a:pPr defTabSz="457200"/>
            <a:endParaRPr lang="en-US" sz="3200">
              <a:solidFill>
                <a:prstClr val="black"/>
              </a:solidFill>
              <a:cs typeface="Arial"/>
            </a:endParaRPr>
          </a:p>
        </p:txBody>
      </p:sp>
      <p:sp>
        <p:nvSpPr>
          <p:cNvPr id="10" name="Line 11"/>
          <p:cNvSpPr>
            <a:spLocks noChangeShapeType="1"/>
          </p:cNvSpPr>
          <p:nvPr/>
        </p:nvSpPr>
        <p:spPr bwMode="auto">
          <a:xfrm>
            <a:off x="7177088" y="1752600"/>
            <a:ext cx="0" cy="3352800"/>
          </a:xfrm>
          <a:prstGeom prst="line">
            <a:avLst/>
          </a:prstGeom>
          <a:noFill/>
          <a:ln w="9525">
            <a:solidFill>
              <a:srgbClr val="000099"/>
            </a:solidFill>
            <a:round/>
            <a:headEnd/>
            <a:tailEnd/>
          </a:ln>
        </p:spPr>
        <p:txBody>
          <a:bodyPr/>
          <a:lstStyle/>
          <a:p>
            <a:pPr defTabSz="457200"/>
            <a:endParaRPr lang="en-US" sz="3200">
              <a:solidFill>
                <a:prstClr val="black"/>
              </a:solidFill>
              <a:cs typeface="Arial"/>
            </a:endParaRPr>
          </a:p>
        </p:txBody>
      </p:sp>
      <p:sp>
        <p:nvSpPr>
          <p:cNvPr id="12" name="Footer Placeholder 11"/>
          <p:cNvSpPr>
            <a:spLocks noGrp="1"/>
          </p:cNvSpPr>
          <p:nvPr>
            <p:ph type="ftr" sz="quarter" idx="4294967295"/>
          </p:nvPr>
        </p:nvSpPr>
        <p:spPr>
          <a:xfrm>
            <a:off x="228600" y="6061079"/>
            <a:ext cx="8001000" cy="365125"/>
          </a:xfrm>
          <a:prstGeom prst="rect">
            <a:avLst/>
          </a:prstGeom>
        </p:spPr>
        <p:txBody>
          <a:bodyPr/>
          <a:lstStyle/>
          <a:p>
            <a:r>
              <a:rPr lang="en-US" dirty="0" smtClean="0"/>
              <a:t>Nichols MP In: </a:t>
            </a:r>
            <a:r>
              <a:rPr lang="en-US" i="1" dirty="0" smtClean="0"/>
              <a:t>The Lost Art of Listening </a:t>
            </a:r>
            <a:r>
              <a:rPr lang="en-US" dirty="0" smtClean="0"/>
              <a:t>2nd ed. New York: Guildford Press, 2009 </a:t>
            </a:r>
            <a:endParaRPr lang="en-US" dirty="0"/>
          </a:p>
        </p:txBody>
      </p:sp>
      <p:graphicFrame>
        <p:nvGraphicFramePr>
          <p:cNvPr id="13" name="Content Placeholder 3"/>
          <p:cNvGraphicFramePr>
            <a:graphicFrameLocks/>
          </p:cNvGraphicFramePr>
          <p:nvPr>
            <p:extLst>
              <p:ext uri="{D42A27DB-BD31-4B8C-83A1-F6EECF244321}">
                <p14:modId xmlns:p14="http://schemas.microsoft.com/office/powerpoint/2010/main" val="3545018224"/>
              </p:ext>
            </p:extLst>
          </p:nvPr>
        </p:nvGraphicFramePr>
        <p:xfrm>
          <a:off x="381000" y="533400"/>
          <a:ext cx="8458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5250240"/>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cs typeface="Times New Roman" pitchFamily="18" charset="0"/>
              </a:rPr>
              <a:t>Alternatives to hormone </a:t>
            </a:r>
            <a:r>
              <a:rPr lang="en-US" sz="3800" dirty="0" smtClean="0">
                <a:cs typeface="Times New Roman" pitchFamily="18" charset="0"/>
              </a:rPr>
              <a:t>therapy</a:t>
            </a:r>
            <a:endParaRPr lang="en-US" sz="3800" dirty="0"/>
          </a:p>
        </p:txBody>
      </p:sp>
      <p:sp>
        <p:nvSpPr>
          <p:cNvPr id="3" name="Content Placeholder 2"/>
          <p:cNvSpPr>
            <a:spLocks noGrp="1"/>
          </p:cNvSpPr>
          <p:nvPr>
            <p:ph idx="1"/>
          </p:nvPr>
        </p:nvSpPr>
        <p:spPr>
          <a:xfrm>
            <a:off x="457200" y="1447800"/>
            <a:ext cx="8229600" cy="4800600"/>
          </a:xfrm>
        </p:spPr>
        <p:txBody>
          <a:bodyPr>
            <a:noAutofit/>
          </a:bodyPr>
          <a:lstStyle/>
          <a:p>
            <a:pPr fontAlgn="ctr">
              <a:spcBef>
                <a:spcPts val="600"/>
              </a:spcBef>
            </a:pPr>
            <a:r>
              <a:rPr lang="en-US" sz="2300" dirty="0"/>
              <a:t>Lifestyle changes</a:t>
            </a:r>
          </a:p>
          <a:p>
            <a:pPr lvl="1" fontAlgn="ctr">
              <a:spcBef>
                <a:spcPts val="600"/>
              </a:spcBef>
            </a:pPr>
            <a:r>
              <a:rPr lang="en-US" sz="2000" dirty="0"/>
              <a:t>Try relaxation techniques (</a:t>
            </a:r>
            <a:r>
              <a:rPr lang="en-US" sz="2000" dirty="0" err="1"/>
              <a:t>eg</a:t>
            </a:r>
            <a:r>
              <a:rPr lang="en-US" sz="2000" dirty="0"/>
              <a:t>, yoga, meditation)</a:t>
            </a:r>
          </a:p>
          <a:p>
            <a:pPr lvl="1" fontAlgn="ctr">
              <a:spcBef>
                <a:spcPts val="600"/>
              </a:spcBef>
            </a:pPr>
            <a:r>
              <a:rPr lang="en-US" sz="2000" dirty="0"/>
              <a:t>Eat a healthy diet</a:t>
            </a:r>
          </a:p>
          <a:p>
            <a:pPr lvl="1" fontAlgn="ctr">
              <a:spcBef>
                <a:spcPts val="600"/>
              </a:spcBef>
            </a:pPr>
            <a:r>
              <a:rPr lang="en-US" sz="2000" dirty="0"/>
              <a:t>Get regular exercise</a:t>
            </a:r>
          </a:p>
          <a:p>
            <a:pPr lvl="1" fontAlgn="ctr">
              <a:spcBef>
                <a:spcPts val="600"/>
              </a:spcBef>
            </a:pPr>
            <a:r>
              <a:rPr lang="en-US" sz="2000" dirty="0"/>
              <a:t>Avoid hot flash triggers (</a:t>
            </a:r>
            <a:r>
              <a:rPr lang="en-US" sz="2000" dirty="0" err="1"/>
              <a:t>eg</a:t>
            </a:r>
            <a:r>
              <a:rPr lang="en-US" sz="2000" dirty="0"/>
              <a:t>, caffeine, alcohol, spicy food)</a:t>
            </a:r>
          </a:p>
          <a:p>
            <a:pPr lvl="1" fontAlgn="ctr">
              <a:spcBef>
                <a:spcPts val="600"/>
              </a:spcBef>
            </a:pPr>
            <a:r>
              <a:rPr lang="en-US" sz="2000" dirty="0"/>
              <a:t>Keep cool</a:t>
            </a:r>
          </a:p>
          <a:p>
            <a:pPr lvl="2" fontAlgn="ctr">
              <a:spcBef>
                <a:spcPts val="600"/>
              </a:spcBef>
            </a:pPr>
            <a:r>
              <a:rPr lang="en-US" sz="1800" dirty="0"/>
              <a:t>Dress in layers (</a:t>
            </a:r>
            <a:r>
              <a:rPr lang="en-US" sz="1800" dirty="0" err="1"/>
              <a:t>eg</a:t>
            </a:r>
            <a:r>
              <a:rPr lang="en-US" sz="1800" dirty="0"/>
              <a:t>, light or wicking clothing)</a:t>
            </a:r>
          </a:p>
          <a:p>
            <a:pPr lvl="2" fontAlgn="ctr">
              <a:spcBef>
                <a:spcPts val="600"/>
              </a:spcBef>
            </a:pPr>
            <a:r>
              <a:rPr lang="en-US" sz="1800" dirty="0"/>
              <a:t>Sleep in cool room (</a:t>
            </a:r>
            <a:r>
              <a:rPr lang="en-US" sz="1800" dirty="0" err="1"/>
              <a:t>eg</a:t>
            </a:r>
            <a:r>
              <a:rPr lang="en-US" sz="1800" dirty="0"/>
              <a:t>, fan</a:t>
            </a:r>
            <a:r>
              <a:rPr lang="en-US" sz="1800" dirty="0" smtClean="0"/>
              <a:t>, </a:t>
            </a:r>
            <a:r>
              <a:rPr lang="en-US" sz="1800" dirty="0" err="1" smtClean="0"/>
              <a:t>thermoregulating</a:t>
            </a:r>
            <a:r>
              <a:rPr lang="en-US" sz="1800" dirty="0" smtClean="0"/>
              <a:t> </a:t>
            </a:r>
            <a:r>
              <a:rPr lang="en-US" sz="1800" dirty="0"/>
              <a:t>pillow)</a:t>
            </a:r>
          </a:p>
          <a:p>
            <a:pPr lvl="2" fontAlgn="ctr">
              <a:spcBef>
                <a:spcPts val="600"/>
              </a:spcBef>
            </a:pPr>
            <a:r>
              <a:rPr lang="en-US" sz="1800" dirty="0"/>
              <a:t>Consume cold drinks</a:t>
            </a:r>
          </a:p>
          <a:p>
            <a:pPr fontAlgn="ctr">
              <a:spcBef>
                <a:spcPts val="600"/>
              </a:spcBef>
            </a:pPr>
            <a:r>
              <a:rPr lang="en-US" sz="2300" dirty="0"/>
              <a:t>Reduce sexual discomfort and increase sensitivity with moisturizers, lubricants, and vibrators</a:t>
            </a:r>
          </a:p>
        </p:txBody>
      </p:sp>
    </p:spTree>
    <p:extLst>
      <p:ext uri="{BB962C8B-B14F-4D97-AF65-F5344CB8AC3E}">
        <p14:creationId xmlns:p14="http://schemas.microsoft.com/office/powerpoint/2010/main" val="2074123595"/>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cs typeface="Times New Roman" pitchFamily="18" charset="0"/>
              </a:rPr>
              <a:t>Alternatives to hormone therapy</a:t>
            </a:r>
            <a:endParaRPr lang="en-US" dirty="0"/>
          </a:p>
        </p:txBody>
      </p:sp>
      <p:sp>
        <p:nvSpPr>
          <p:cNvPr id="3" name="Content Placeholder 2"/>
          <p:cNvSpPr>
            <a:spLocks noGrp="1"/>
          </p:cNvSpPr>
          <p:nvPr>
            <p:ph idx="1"/>
          </p:nvPr>
        </p:nvSpPr>
        <p:spPr>
          <a:xfrm>
            <a:off x="304800" y="1371600"/>
            <a:ext cx="8229600" cy="4800600"/>
          </a:xfrm>
        </p:spPr>
        <p:txBody>
          <a:bodyPr>
            <a:noAutofit/>
          </a:bodyPr>
          <a:lstStyle/>
          <a:p>
            <a:pPr fontAlgn="ctr">
              <a:spcBef>
                <a:spcPts val="600"/>
              </a:spcBef>
            </a:pPr>
            <a:r>
              <a:rPr lang="en-US" sz="2200" dirty="0" smtClean="0"/>
              <a:t>Non-hormonal </a:t>
            </a:r>
            <a:r>
              <a:rPr lang="en-US" sz="2200" dirty="0"/>
              <a:t>prescription drugs (off-label use):</a:t>
            </a:r>
          </a:p>
          <a:p>
            <a:pPr lvl="1" fontAlgn="ctr">
              <a:spcBef>
                <a:spcPts val="600"/>
              </a:spcBef>
            </a:pPr>
            <a:r>
              <a:rPr lang="en-US" sz="1800" dirty="0"/>
              <a:t>Antidepressant </a:t>
            </a:r>
          </a:p>
          <a:p>
            <a:pPr lvl="2" fontAlgn="ctr">
              <a:spcBef>
                <a:spcPts val="600"/>
              </a:spcBef>
            </a:pPr>
            <a:r>
              <a:rPr lang="en-US" sz="1600" dirty="0"/>
              <a:t>SSRIs: fluoxetine, paroxetine, </a:t>
            </a:r>
            <a:r>
              <a:rPr lang="en-US" sz="1600" dirty="0" smtClean="0"/>
              <a:t>escitalopram</a:t>
            </a:r>
            <a:endParaRPr lang="en-US" sz="1600" dirty="0"/>
          </a:p>
          <a:p>
            <a:pPr lvl="2" fontAlgn="ctr">
              <a:spcBef>
                <a:spcPts val="600"/>
              </a:spcBef>
            </a:pPr>
            <a:r>
              <a:rPr lang="en-US" sz="1600" dirty="0"/>
              <a:t>SNRIs: venlafaxine and </a:t>
            </a:r>
            <a:r>
              <a:rPr lang="en-US" sz="1600" dirty="0" err="1"/>
              <a:t>desvenlafaxine</a:t>
            </a:r>
            <a:endParaRPr lang="en-US" sz="1600" dirty="0"/>
          </a:p>
          <a:p>
            <a:pPr lvl="1" fontAlgn="ctr">
              <a:spcBef>
                <a:spcPts val="600"/>
              </a:spcBef>
            </a:pPr>
            <a:r>
              <a:rPr lang="en-US" sz="1800" dirty="0"/>
              <a:t>Hypnotic</a:t>
            </a:r>
          </a:p>
          <a:p>
            <a:pPr lvl="2" fontAlgn="ctr">
              <a:spcBef>
                <a:spcPts val="600"/>
              </a:spcBef>
            </a:pPr>
            <a:r>
              <a:rPr lang="en-US" sz="1600" dirty="0" err="1"/>
              <a:t>Eszopiclone</a:t>
            </a:r>
            <a:endParaRPr lang="en-US" sz="1600" dirty="0"/>
          </a:p>
          <a:p>
            <a:pPr lvl="1" fontAlgn="ctr">
              <a:spcBef>
                <a:spcPts val="600"/>
              </a:spcBef>
            </a:pPr>
            <a:r>
              <a:rPr lang="en-US" sz="1800" dirty="0"/>
              <a:t>Anticonvulsant</a:t>
            </a:r>
          </a:p>
          <a:p>
            <a:pPr lvl="2" fontAlgn="ctr">
              <a:spcBef>
                <a:spcPts val="600"/>
              </a:spcBef>
            </a:pPr>
            <a:r>
              <a:rPr lang="en-US" sz="1600" dirty="0"/>
              <a:t>Gabapentin</a:t>
            </a:r>
          </a:p>
          <a:p>
            <a:pPr lvl="1" fontAlgn="ctr">
              <a:spcBef>
                <a:spcPts val="600"/>
              </a:spcBef>
            </a:pPr>
            <a:r>
              <a:rPr lang="en-US" sz="1800" dirty="0" smtClean="0"/>
              <a:t>Antihypertensive</a:t>
            </a:r>
            <a:endParaRPr lang="en-US" sz="1800" dirty="0"/>
          </a:p>
          <a:p>
            <a:pPr lvl="2" fontAlgn="ctr">
              <a:spcBef>
                <a:spcPts val="600"/>
              </a:spcBef>
            </a:pPr>
            <a:r>
              <a:rPr lang="en-US" sz="1600" dirty="0"/>
              <a:t>Clonidine</a:t>
            </a:r>
          </a:p>
          <a:p>
            <a:pPr lvl="1" fontAlgn="ctr">
              <a:spcBef>
                <a:spcPts val="600"/>
              </a:spcBef>
            </a:pPr>
            <a:r>
              <a:rPr lang="en-US" sz="1800" dirty="0"/>
              <a:t>Neuropathic pain drug</a:t>
            </a:r>
          </a:p>
          <a:p>
            <a:pPr lvl="2" fontAlgn="ctr">
              <a:spcBef>
                <a:spcPts val="600"/>
              </a:spcBef>
            </a:pPr>
            <a:r>
              <a:rPr lang="en-US" sz="1600" dirty="0" err="1"/>
              <a:t>Pregabalin</a:t>
            </a:r>
            <a:endParaRPr lang="en-US" sz="1600" dirty="0"/>
          </a:p>
        </p:txBody>
      </p:sp>
    </p:spTree>
    <p:extLst>
      <p:ext uri="{BB962C8B-B14F-4D97-AF65-F5344CB8AC3E}">
        <p14:creationId xmlns:p14="http://schemas.microsoft.com/office/powerpoint/2010/main" val="347429198"/>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solidFill>
                  <a:srgbClr val="FFECC9"/>
                </a:solidFill>
                <a:cs typeface="Times New Roman" pitchFamily="18" charset="0"/>
              </a:rPr>
              <a:t>Alternatives to hormone </a:t>
            </a:r>
            <a:r>
              <a:rPr lang="en-US" sz="3800" dirty="0" smtClean="0">
                <a:solidFill>
                  <a:srgbClr val="FFECC9"/>
                </a:solidFill>
                <a:cs typeface="Times New Roman" pitchFamily="18" charset="0"/>
              </a:rPr>
              <a:t>therapy (cont’d)</a:t>
            </a:r>
            <a:endParaRPr lang="en-US" sz="3800" dirty="0">
              <a:solidFill>
                <a:srgbClr val="FFECC9"/>
              </a:solidFill>
            </a:endParaRPr>
          </a:p>
        </p:txBody>
      </p:sp>
      <p:sp>
        <p:nvSpPr>
          <p:cNvPr id="3" name="Content Placeholder 2"/>
          <p:cNvSpPr>
            <a:spLocks noGrp="1"/>
          </p:cNvSpPr>
          <p:nvPr>
            <p:ph idx="1"/>
          </p:nvPr>
        </p:nvSpPr>
        <p:spPr>
          <a:xfrm>
            <a:off x="457200" y="1600200"/>
            <a:ext cx="8229600" cy="4800600"/>
          </a:xfrm>
        </p:spPr>
        <p:txBody>
          <a:bodyPr>
            <a:noAutofit/>
          </a:bodyPr>
          <a:lstStyle/>
          <a:p>
            <a:pPr fontAlgn="ctr">
              <a:spcBef>
                <a:spcPts val="600"/>
              </a:spcBef>
            </a:pPr>
            <a:r>
              <a:rPr lang="en-US" sz="2200" dirty="0"/>
              <a:t>Complementary &amp; Alternative Medicine</a:t>
            </a:r>
          </a:p>
          <a:p>
            <a:pPr lvl="1" fontAlgn="ctr">
              <a:spcBef>
                <a:spcPts val="600"/>
              </a:spcBef>
            </a:pPr>
            <a:r>
              <a:rPr lang="en-US" sz="1800" dirty="0"/>
              <a:t>Soy </a:t>
            </a:r>
            <a:r>
              <a:rPr lang="en-US" sz="1800" dirty="0" err="1"/>
              <a:t>isoflavones</a:t>
            </a:r>
            <a:endParaRPr lang="en-US" sz="1800" dirty="0"/>
          </a:p>
          <a:p>
            <a:pPr lvl="1" fontAlgn="ctr">
              <a:spcBef>
                <a:spcPts val="600"/>
              </a:spcBef>
            </a:pPr>
            <a:r>
              <a:rPr lang="en-US" sz="1800" dirty="0"/>
              <a:t>Traditional Chinese medicine</a:t>
            </a:r>
          </a:p>
          <a:p>
            <a:pPr lvl="1" fontAlgn="ctr">
              <a:spcBef>
                <a:spcPts val="600"/>
              </a:spcBef>
            </a:pPr>
            <a:r>
              <a:rPr lang="en-US" sz="1800" dirty="0"/>
              <a:t>Herbs</a:t>
            </a:r>
          </a:p>
          <a:p>
            <a:pPr lvl="2" fontAlgn="ctr">
              <a:spcBef>
                <a:spcPts val="600"/>
              </a:spcBef>
            </a:pPr>
            <a:r>
              <a:rPr lang="en-US" sz="1600" dirty="0"/>
              <a:t>Black cohosh</a:t>
            </a:r>
          </a:p>
          <a:p>
            <a:pPr lvl="2" fontAlgn="ctr">
              <a:spcBef>
                <a:spcPts val="600"/>
              </a:spcBef>
            </a:pPr>
            <a:r>
              <a:rPr lang="en-US" sz="1600" dirty="0"/>
              <a:t>Cranberry</a:t>
            </a:r>
          </a:p>
          <a:p>
            <a:pPr lvl="2" fontAlgn="ctr">
              <a:spcBef>
                <a:spcPts val="600"/>
              </a:spcBef>
            </a:pPr>
            <a:r>
              <a:rPr lang="en-US" sz="1600" dirty="0"/>
              <a:t>St. John’s </a:t>
            </a:r>
            <a:r>
              <a:rPr lang="en-US" sz="1600" dirty="0" err="1"/>
              <a:t>wort</a:t>
            </a:r>
            <a:endParaRPr lang="en-US" sz="1600" dirty="0"/>
          </a:p>
          <a:p>
            <a:pPr lvl="2" fontAlgn="ctr">
              <a:spcBef>
                <a:spcPts val="600"/>
              </a:spcBef>
            </a:pPr>
            <a:r>
              <a:rPr lang="en-US" sz="1600" dirty="0"/>
              <a:t>Valerian</a:t>
            </a:r>
          </a:p>
          <a:p>
            <a:pPr lvl="2" fontAlgn="ctr">
              <a:spcBef>
                <a:spcPts val="600"/>
              </a:spcBef>
            </a:pPr>
            <a:r>
              <a:rPr lang="en-US" sz="1600" dirty="0" err="1"/>
              <a:t>Vitex</a:t>
            </a:r>
            <a:endParaRPr lang="en-US" sz="1600" dirty="0"/>
          </a:p>
          <a:p>
            <a:pPr fontAlgn="ctr">
              <a:spcBef>
                <a:spcPts val="600"/>
              </a:spcBef>
            </a:pPr>
            <a:r>
              <a:rPr lang="en-US" sz="2200" dirty="0"/>
              <a:t>Over-the-counter hormones (dietary supplements)</a:t>
            </a:r>
          </a:p>
          <a:p>
            <a:pPr lvl="1" fontAlgn="ctr">
              <a:spcBef>
                <a:spcPts val="600"/>
              </a:spcBef>
            </a:pPr>
            <a:r>
              <a:rPr lang="en-US" sz="1800" dirty="0"/>
              <a:t>Topical progesterone</a:t>
            </a:r>
          </a:p>
          <a:p>
            <a:pPr lvl="1" fontAlgn="ctr">
              <a:spcBef>
                <a:spcPts val="600"/>
              </a:spcBef>
            </a:pPr>
            <a:r>
              <a:rPr lang="en-US" sz="1800" dirty="0" smtClean="0"/>
              <a:t>Melatonin</a:t>
            </a:r>
            <a:endParaRPr lang="en-US" sz="1800" dirty="0"/>
          </a:p>
        </p:txBody>
      </p:sp>
    </p:spTree>
    <p:extLst>
      <p:ext uri="{BB962C8B-B14F-4D97-AF65-F5344CB8AC3E}">
        <p14:creationId xmlns:p14="http://schemas.microsoft.com/office/powerpoint/2010/main" val="2590415792"/>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0"/>
            <a:ext cx="7772400" cy="1384300"/>
          </a:xfrm>
        </p:spPr>
        <p:txBody>
          <a:bodyPr/>
          <a:lstStyle/>
          <a:p>
            <a:pPr eaLnBrk="1" hangingPunct="1">
              <a:defRPr/>
            </a:pPr>
            <a:r>
              <a:rPr lang="en-US" sz="4000">
                <a:ea typeface="ＭＳ Ｐゴシック" charset="0"/>
                <a:cs typeface="ＭＳ Ｐゴシック" charset="0"/>
              </a:rPr>
              <a:t>Counseling in Perimenopausal </a:t>
            </a:r>
            <a:br>
              <a:rPr lang="en-US" sz="4000">
                <a:ea typeface="ＭＳ Ｐゴシック" charset="0"/>
                <a:cs typeface="ＭＳ Ｐゴシック" charset="0"/>
              </a:rPr>
            </a:br>
            <a:r>
              <a:rPr lang="en-US" sz="4000">
                <a:ea typeface="ＭＳ Ｐゴシック" charset="0"/>
                <a:cs typeface="ＭＳ Ｐゴシック" charset="0"/>
              </a:rPr>
              <a:t>African-American Women</a:t>
            </a:r>
            <a:endParaRPr lang="en-US">
              <a:ea typeface="ＭＳ Ｐゴシック" charset="0"/>
              <a:cs typeface="ＭＳ Ｐゴシック" charset="0"/>
            </a:endParaRPr>
          </a:p>
        </p:txBody>
      </p:sp>
      <p:sp>
        <p:nvSpPr>
          <p:cNvPr id="68611" name="Text Box 3"/>
          <p:cNvSpPr txBox="1">
            <a:spLocks noChangeArrowheads="1"/>
          </p:cNvSpPr>
          <p:nvPr/>
        </p:nvSpPr>
        <p:spPr bwMode="auto">
          <a:xfrm>
            <a:off x="457200" y="1431925"/>
            <a:ext cx="8229600" cy="701675"/>
          </a:xfrm>
          <a:prstGeom prst="rect">
            <a:avLst/>
          </a:prstGeom>
          <a:noFill/>
          <a:ln w="9525">
            <a:noFill/>
            <a:miter lim="800000"/>
            <a:headEnd/>
            <a:tailEnd/>
          </a:ln>
          <a:effectLst>
            <a:outerShdw blurRad="63500" dist="17961" dir="2700000" algn="ctr" rotWithShape="0">
              <a:schemeClr val="bg2">
                <a:alpha val="74998"/>
              </a:schemeClr>
            </a:outerShdw>
          </a:effec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buFont typeface="Wingdings" charset="0"/>
              <a:defRPr sz="2000">
                <a:solidFill>
                  <a:schemeClr val="tx1"/>
                </a:solidFill>
                <a:latin typeface="Tahoma" charset="0"/>
                <a:ea typeface="MS PGothic" charset="0"/>
                <a:cs typeface="MS PGothic" charset="0"/>
              </a:defRPr>
            </a:lvl6pPr>
            <a:lvl7pPr eaLnBrk="0" hangingPunct="0">
              <a:buFont typeface="Wingdings" charset="0"/>
              <a:defRPr sz="2000">
                <a:solidFill>
                  <a:schemeClr val="tx1"/>
                </a:solidFill>
                <a:latin typeface="Tahoma" charset="0"/>
                <a:ea typeface="MS PGothic" charset="0"/>
                <a:cs typeface="MS PGothic" charset="0"/>
              </a:defRPr>
            </a:lvl7pPr>
            <a:lvl8pPr eaLnBrk="0" hangingPunct="0">
              <a:buFont typeface="Wingdings" charset="0"/>
              <a:defRPr sz="2000">
                <a:solidFill>
                  <a:schemeClr val="tx1"/>
                </a:solidFill>
                <a:latin typeface="Tahoma" charset="0"/>
                <a:ea typeface="MS PGothic" charset="0"/>
                <a:cs typeface="MS PGothic" charset="0"/>
              </a:defRPr>
            </a:lvl8pPr>
            <a:lvl9pPr eaLnBrk="0" hangingPunct="0">
              <a:buFont typeface="Wingdings" charset="0"/>
              <a:defRPr sz="2000">
                <a:solidFill>
                  <a:schemeClr val="tx1"/>
                </a:solidFill>
                <a:latin typeface="Tahoma" charset="0"/>
                <a:ea typeface="MS PGothic" charset="0"/>
                <a:cs typeface="MS PGothic" charset="0"/>
              </a:defRPr>
            </a:lvl9pPr>
          </a:lstStyle>
          <a:p>
            <a:pPr>
              <a:spcBef>
                <a:spcPct val="50000"/>
              </a:spcBef>
              <a:defRPr/>
            </a:pPr>
            <a:r>
              <a:rPr lang="en-US" sz="2000" b="1" smtClean="0">
                <a:effectLst>
                  <a:outerShdw blurRad="38100" dist="38100" dir="2700000" algn="tl">
                    <a:srgbClr val="000000"/>
                  </a:outerShdw>
                </a:effectLst>
                <a:latin typeface="Arial" charset="0"/>
              </a:rPr>
              <a:t>A study of 33 African-American and 35 Caucasian perimenopausal women who had similar serum hormone levels and symptoms</a:t>
            </a:r>
          </a:p>
        </p:txBody>
      </p:sp>
      <p:sp>
        <p:nvSpPr>
          <p:cNvPr id="68612" name="Text Box 4"/>
          <p:cNvSpPr txBox="1">
            <a:spLocks noChangeArrowheads="1"/>
          </p:cNvSpPr>
          <p:nvPr/>
        </p:nvSpPr>
        <p:spPr bwMode="auto">
          <a:xfrm>
            <a:off x="381000" y="6415088"/>
            <a:ext cx="8229600" cy="304800"/>
          </a:xfrm>
          <a:prstGeom prst="rect">
            <a:avLst/>
          </a:prstGeom>
          <a:noFill/>
          <a:ln w="9525">
            <a:noFill/>
            <a:miter lim="800000"/>
            <a:headEnd/>
            <a:tailEnd/>
          </a:ln>
          <a:effectLst>
            <a:outerShdw blurRad="63500" dist="17961" dir="2700000" algn="ctr" rotWithShape="0">
              <a:schemeClr val="bg2">
                <a:alpha val="74998"/>
              </a:schemeClr>
            </a:outerShdw>
          </a:effectLst>
        </p:spPr>
        <p:txBody>
          <a:bodyPr>
            <a:spAutoFit/>
          </a:bodyPr>
          <a:lstStyle/>
          <a:p>
            <a:pPr>
              <a:spcBef>
                <a:spcPct val="50000"/>
              </a:spcBef>
              <a:defRPr/>
            </a:pPr>
            <a:r>
              <a:rPr lang="en-US" sz="1400">
                <a:latin typeface="Arial" charset="0"/>
                <a:ea typeface="+mn-ea"/>
                <a:cs typeface="+mn-cs"/>
              </a:rPr>
              <a:t>Pham KT et at. </a:t>
            </a:r>
            <a:r>
              <a:rPr lang="en-US" sz="1400" i="1">
                <a:latin typeface="Arial" charset="0"/>
                <a:ea typeface="+mn-ea"/>
                <a:cs typeface="+mn-cs"/>
              </a:rPr>
              <a:t>J Gen Intern Med</a:t>
            </a:r>
            <a:r>
              <a:rPr lang="en-US" sz="1400">
                <a:latin typeface="Arial" charset="0"/>
                <a:ea typeface="+mn-ea"/>
                <a:cs typeface="+mn-cs"/>
              </a:rPr>
              <a:t>. 1997;12:230.</a:t>
            </a:r>
          </a:p>
        </p:txBody>
      </p:sp>
      <p:graphicFrame>
        <p:nvGraphicFramePr>
          <p:cNvPr id="124932" name="Object 2"/>
          <p:cNvGraphicFramePr>
            <a:graphicFrameLocks noGrp="1" noChangeAspect="1"/>
          </p:cNvGraphicFramePr>
          <p:nvPr>
            <p:ph type="chart" idx="1"/>
            <p:extLst>
              <p:ext uri="{D42A27DB-BD31-4B8C-83A1-F6EECF244321}">
                <p14:modId xmlns:p14="http://schemas.microsoft.com/office/powerpoint/2010/main" val="978299972"/>
              </p:ext>
            </p:extLst>
          </p:nvPr>
        </p:nvGraphicFramePr>
        <p:xfrm>
          <a:off x="738188" y="2362200"/>
          <a:ext cx="7667625" cy="4114800"/>
        </p:xfrm>
        <a:graphic>
          <a:graphicData uri="http://schemas.openxmlformats.org/presentationml/2006/ole">
            <mc:AlternateContent xmlns:mc="http://schemas.openxmlformats.org/markup-compatibility/2006">
              <mc:Choice xmlns:v="urn:schemas-microsoft-com:vml" Requires="v">
                <p:oleObj spid="_x0000_s3101" name="Chart" r:id="rId4" imgW="8140700" imgH="4368800" progId="MSGraph.Chart.8">
                  <p:embed followColorScheme="full"/>
                </p:oleObj>
              </mc:Choice>
              <mc:Fallback>
                <p:oleObj name="Chart" r:id="rId4" imgW="8140700" imgH="4368800" progId="MSGraph.Chart.8">
                  <p:embed followColorScheme="full"/>
                  <p:pic>
                    <p:nvPicPr>
                      <p:cNvPr id="0" name=""/>
                      <p:cNvPicPr>
                        <a:picLocks noChangeAspect="1" noChangeArrowheads="1"/>
                      </p:cNvPicPr>
                      <p:nvPr/>
                    </p:nvPicPr>
                    <p:blipFill>
                      <a:blip r:embed="rId5"/>
                      <a:srcRect/>
                      <a:stretch>
                        <a:fillRect/>
                      </a:stretch>
                    </p:blipFill>
                    <p:spPr bwMode="auto">
                      <a:xfrm>
                        <a:off x="738188" y="2362200"/>
                        <a:ext cx="766762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2156755"/>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idx="1"/>
          </p:nvPr>
        </p:nvSpPr>
        <p:spPr>
          <a:xfrm>
            <a:off x="304800" y="1143000"/>
            <a:ext cx="8534400" cy="4441728"/>
          </a:xfrm>
        </p:spPr>
        <p:txBody>
          <a:bodyPr/>
          <a:lstStyle/>
          <a:p>
            <a:endParaRPr lang="en-US" dirty="0" smtClean="0"/>
          </a:p>
          <a:p>
            <a:endParaRPr lang="en-US" dirty="0"/>
          </a:p>
          <a:p>
            <a:endParaRPr lang="en-US" dirty="0" smtClean="0"/>
          </a:p>
          <a:p>
            <a:r>
              <a:rPr lang="en-US" smtClean="0"/>
              <a:t>Reminders:</a:t>
            </a:r>
          </a:p>
          <a:p>
            <a:endParaRPr lang="en-US" dirty="0" smtClean="0"/>
          </a:p>
          <a:p>
            <a:r>
              <a:rPr lang="en-US" dirty="0" smtClean="0"/>
              <a:t>North American Menopause Society (NAMS)</a:t>
            </a:r>
          </a:p>
          <a:p>
            <a:r>
              <a:rPr lang="en-US" dirty="0" smtClean="0"/>
              <a:t>Nationally Certified Menopause Provider (NCMP)</a:t>
            </a:r>
          </a:p>
          <a:p>
            <a:endParaRPr lang="en-US" dirty="0"/>
          </a:p>
        </p:txBody>
      </p:sp>
    </p:spTree>
    <p:extLst>
      <p:ext uri="{BB962C8B-B14F-4D97-AF65-F5344CB8AC3E}">
        <p14:creationId xmlns:p14="http://schemas.microsoft.com/office/powerpoint/2010/main" val="377531726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t>
            </a:r>
            <a:r>
              <a:rPr lang="en-US" dirty="0"/>
              <a:t>is menopause?</a:t>
            </a:r>
          </a:p>
        </p:txBody>
      </p:sp>
      <p:sp>
        <p:nvSpPr>
          <p:cNvPr id="3" name="Content Placeholder 2"/>
          <p:cNvSpPr>
            <a:spLocks noGrp="1"/>
          </p:cNvSpPr>
          <p:nvPr>
            <p:ph idx="1"/>
          </p:nvPr>
        </p:nvSpPr>
        <p:spPr>
          <a:xfrm>
            <a:off x="457200" y="1828800"/>
            <a:ext cx="8229600" cy="1967205"/>
          </a:xfrm>
        </p:spPr>
        <p:txBody>
          <a:bodyPr>
            <a:normAutofit fontScale="85000" lnSpcReduction="20000"/>
          </a:bodyPr>
          <a:lstStyle/>
          <a:p>
            <a:pPr marL="457200" indent="-457200">
              <a:spcBef>
                <a:spcPts val="1200"/>
              </a:spcBef>
              <a:buFont typeface="Wingdings" charset="2"/>
              <a:buChar char="§"/>
            </a:pPr>
            <a:r>
              <a:rPr lang="en-US" dirty="0"/>
              <a:t>Naturally (spontaneously) </a:t>
            </a:r>
            <a:r>
              <a:rPr lang="en-US" dirty="0" smtClean="0"/>
              <a:t>average </a:t>
            </a:r>
            <a:r>
              <a:rPr lang="en-US" dirty="0"/>
              <a:t>age 51</a:t>
            </a:r>
          </a:p>
          <a:p>
            <a:pPr marL="457200" indent="-457200">
              <a:spcBef>
                <a:spcPts val="1200"/>
              </a:spcBef>
              <a:buFont typeface="Wingdings" charset="2"/>
              <a:buChar char="§"/>
            </a:pPr>
            <a:r>
              <a:rPr lang="en-US" dirty="0"/>
              <a:t>Prematurely from medical intervention </a:t>
            </a:r>
            <a:r>
              <a:rPr lang="en-US" dirty="0" smtClean="0"/>
              <a:t/>
            </a:r>
            <a:br>
              <a:rPr lang="en-US" dirty="0" smtClean="0"/>
            </a:br>
            <a:r>
              <a:rPr lang="en-US" dirty="0" smtClean="0"/>
              <a:t>(</a:t>
            </a:r>
            <a:r>
              <a:rPr lang="en-US" dirty="0" err="1"/>
              <a:t>eg</a:t>
            </a:r>
            <a:r>
              <a:rPr lang="en-US" dirty="0"/>
              <a:t>, bilateral oophorectomy</a:t>
            </a:r>
            <a:r>
              <a:rPr lang="en-US" dirty="0" smtClean="0"/>
              <a:t>, chemotherapy) at </a:t>
            </a:r>
            <a:r>
              <a:rPr lang="en-US" dirty="0"/>
              <a:t>any time from impaired ovarian </a:t>
            </a:r>
            <a:r>
              <a:rPr lang="en-US" dirty="0" smtClean="0"/>
              <a:t>function</a:t>
            </a:r>
          </a:p>
          <a:p>
            <a:pPr marL="457200" indent="-457200">
              <a:spcBef>
                <a:spcPts val="1200"/>
              </a:spcBef>
              <a:buFont typeface="Wingdings" charset="2"/>
              <a:buChar char="§"/>
            </a:pPr>
            <a:r>
              <a:rPr lang="en-US" dirty="0" smtClean="0"/>
              <a:t>Premature ovarian failure or insufficiency (POI)</a:t>
            </a:r>
            <a:endParaRPr lang="en-US" dirty="0"/>
          </a:p>
        </p:txBody>
      </p:sp>
    </p:spTree>
    <p:extLst>
      <p:ext uri="{BB962C8B-B14F-4D97-AF65-F5344CB8AC3E}">
        <p14:creationId xmlns:p14="http://schemas.microsoft.com/office/powerpoint/2010/main" val="3155161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Menopause Terminology: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STRAW* Staging System</a:t>
            </a:r>
          </a:p>
        </p:txBody>
      </p:sp>
      <p:grpSp>
        <p:nvGrpSpPr>
          <p:cNvPr id="13314" name="Group 3"/>
          <p:cNvGrpSpPr>
            <a:grpSpLocks/>
          </p:cNvGrpSpPr>
          <p:nvPr/>
        </p:nvGrpSpPr>
        <p:grpSpPr bwMode="auto">
          <a:xfrm>
            <a:off x="469900" y="1622425"/>
            <a:ext cx="8228013" cy="4342532"/>
            <a:chOff x="296" y="1022"/>
            <a:chExt cx="5183" cy="2187"/>
          </a:xfrm>
        </p:grpSpPr>
        <p:grpSp>
          <p:nvGrpSpPr>
            <p:cNvPr id="13316" name="Group 4"/>
            <p:cNvGrpSpPr>
              <a:grpSpLocks/>
            </p:cNvGrpSpPr>
            <p:nvPr/>
          </p:nvGrpSpPr>
          <p:grpSpPr bwMode="auto">
            <a:xfrm>
              <a:off x="1178" y="1588"/>
              <a:ext cx="4291" cy="1620"/>
              <a:chOff x="1154" y="2032"/>
              <a:chExt cx="4315" cy="1728"/>
            </a:xfrm>
          </p:grpSpPr>
          <p:sp>
            <p:nvSpPr>
              <p:cNvPr id="13387" name="Rectangle 5"/>
              <p:cNvSpPr>
                <a:spLocks noChangeArrowheads="1"/>
              </p:cNvSpPr>
              <p:nvPr/>
            </p:nvSpPr>
            <p:spPr bwMode="auto">
              <a:xfrm>
                <a:off x="1154" y="2032"/>
                <a:ext cx="1672" cy="1727"/>
              </a:xfrm>
              <a:prstGeom prst="rect">
                <a:avLst/>
              </a:prstGeom>
              <a:gradFill rotWithShape="0">
                <a:gsLst>
                  <a:gs pos="0">
                    <a:srgbClr val="C9F4DF"/>
                  </a:gs>
                  <a:gs pos="50000">
                    <a:srgbClr val="00CC66"/>
                  </a:gs>
                  <a:gs pos="100000">
                    <a:srgbClr val="C9F4DF"/>
                  </a:gs>
                </a:gsLst>
                <a:lin ang="0" scaled="1"/>
              </a:gradFill>
              <a:ln>
                <a:noFill/>
              </a:ln>
              <a:extLst>
                <a:ext uri="{91240B29-F687-4f45-9708-019B960494DF}">
                  <a14:hiddenLine xmlns:a14="http://schemas.microsoft.com/office/drawing/2010/main" xmlns="" w="31750">
                    <a:solidFill>
                      <a:srgbClr val="000000"/>
                    </a:solidFill>
                    <a:miter lim="800000"/>
                    <a:headEnd/>
                    <a:tailEnd/>
                  </a14:hiddenLine>
                </a:ext>
              </a:extLst>
            </p:spPr>
            <p:txBody>
              <a:bodyPr anchor="ctr">
                <a:spAutoFit/>
              </a:bodyPr>
              <a:lstStyle/>
              <a:p>
                <a:endParaRPr lang="en-US"/>
              </a:p>
            </p:txBody>
          </p:sp>
          <p:sp>
            <p:nvSpPr>
              <p:cNvPr id="13388" name="Rectangle 6"/>
              <p:cNvSpPr>
                <a:spLocks noChangeArrowheads="1"/>
              </p:cNvSpPr>
              <p:nvPr/>
            </p:nvSpPr>
            <p:spPr bwMode="auto">
              <a:xfrm>
                <a:off x="4056" y="2032"/>
                <a:ext cx="1413" cy="1726"/>
              </a:xfrm>
              <a:prstGeom prst="rect">
                <a:avLst/>
              </a:prstGeom>
              <a:gradFill rotWithShape="0">
                <a:gsLst>
                  <a:gs pos="0">
                    <a:srgbClr val="E7E7FF"/>
                  </a:gs>
                  <a:gs pos="100000">
                    <a:srgbClr val="C3C3FF"/>
                  </a:gs>
                </a:gsLst>
                <a:lin ang="0" scaled="1"/>
              </a:gradFill>
              <a:ln>
                <a:noFill/>
              </a:ln>
              <a:extLst>
                <a:ext uri="{91240B29-F687-4f45-9708-019B960494DF}">
                  <a14:hiddenLine xmlns:a14="http://schemas.microsoft.com/office/drawing/2010/main" xmlns="" w="31750">
                    <a:solidFill>
                      <a:srgbClr val="000000"/>
                    </a:solidFill>
                    <a:miter lim="800000"/>
                    <a:headEnd/>
                    <a:tailEnd/>
                  </a14:hiddenLine>
                </a:ext>
              </a:extLst>
            </p:spPr>
            <p:txBody>
              <a:bodyPr anchor="ctr">
                <a:spAutoFit/>
              </a:bodyPr>
              <a:lstStyle/>
              <a:p>
                <a:endParaRPr lang="en-US"/>
              </a:p>
            </p:txBody>
          </p:sp>
          <p:grpSp>
            <p:nvGrpSpPr>
              <p:cNvPr id="13389" name="Group 7"/>
              <p:cNvGrpSpPr>
                <a:grpSpLocks/>
              </p:cNvGrpSpPr>
              <p:nvPr/>
            </p:nvGrpSpPr>
            <p:grpSpPr bwMode="auto">
              <a:xfrm>
                <a:off x="2814" y="2032"/>
                <a:ext cx="1253" cy="1728"/>
                <a:chOff x="2814" y="2032"/>
                <a:chExt cx="1253" cy="1728"/>
              </a:xfrm>
            </p:grpSpPr>
            <p:sp>
              <p:nvSpPr>
                <p:cNvPr id="13390" name="Rectangle 8"/>
                <p:cNvSpPr>
                  <a:spLocks noChangeArrowheads="1"/>
                </p:cNvSpPr>
                <p:nvPr/>
              </p:nvSpPr>
              <p:spPr bwMode="auto">
                <a:xfrm>
                  <a:off x="2814" y="2032"/>
                  <a:ext cx="641" cy="1727"/>
                </a:xfrm>
                <a:prstGeom prst="rect">
                  <a:avLst/>
                </a:prstGeom>
                <a:gradFill rotWithShape="0">
                  <a:gsLst>
                    <a:gs pos="0">
                      <a:srgbClr val="CFF3E1"/>
                    </a:gs>
                    <a:gs pos="100000">
                      <a:srgbClr val="ECFAF3"/>
                    </a:gs>
                  </a:gsLst>
                  <a:lin ang="0" scaled="1"/>
                </a:gradFill>
                <a:ln>
                  <a:noFill/>
                </a:ln>
                <a:extLst>
                  <a:ext uri="{91240B29-F687-4f45-9708-019B960494DF}">
                    <a14:hiddenLine xmlns:a14="http://schemas.microsoft.com/office/drawing/2010/main" xmlns="" w="31750">
                      <a:solidFill>
                        <a:srgbClr val="000000"/>
                      </a:solidFill>
                      <a:miter lim="800000"/>
                      <a:headEnd/>
                      <a:tailEnd/>
                    </a14:hiddenLine>
                  </a:ext>
                </a:extLst>
              </p:spPr>
              <p:txBody>
                <a:bodyPr anchor="ctr">
                  <a:spAutoFit/>
                </a:bodyPr>
                <a:lstStyle/>
                <a:p>
                  <a:endParaRPr lang="en-US"/>
                </a:p>
              </p:txBody>
            </p:sp>
            <p:sp>
              <p:nvSpPr>
                <p:cNvPr id="13391" name="Rectangle 9"/>
                <p:cNvSpPr>
                  <a:spLocks noChangeArrowheads="1"/>
                </p:cNvSpPr>
                <p:nvPr/>
              </p:nvSpPr>
              <p:spPr bwMode="auto">
                <a:xfrm>
                  <a:off x="3411" y="2032"/>
                  <a:ext cx="656" cy="1728"/>
                </a:xfrm>
                <a:prstGeom prst="rect">
                  <a:avLst/>
                </a:prstGeom>
                <a:gradFill rotWithShape="0">
                  <a:gsLst>
                    <a:gs pos="0">
                      <a:srgbClr val="EFFBF5"/>
                    </a:gs>
                    <a:gs pos="100000">
                      <a:srgbClr val="E5E5FF"/>
                    </a:gs>
                  </a:gsLst>
                  <a:lin ang="0" scaled="1"/>
                </a:gradFill>
                <a:ln>
                  <a:noFill/>
                </a:ln>
                <a:extLst>
                  <a:ext uri="{91240B29-F687-4f45-9708-019B960494DF}">
                    <a14:hiddenLine xmlns:a14="http://schemas.microsoft.com/office/drawing/2010/main" xmlns="" w="31750">
                      <a:solidFill>
                        <a:srgbClr val="000000"/>
                      </a:solidFill>
                      <a:miter lim="800000"/>
                      <a:headEnd/>
                      <a:tailEnd/>
                    </a14:hiddenLine>
                  </a:ext>
                </a:extLst>
              </p:spPr>
              <p:txBody>
                <a:bodyPr anchor="ctr">
                  <a:spAutoFit/>
                </a:bodyPr>
                <a:lstStyle/>
                <a:p>
                  <a:endParaRPr lang="en-US"/>
                </a:p>
              </p:txBody>
            </p:sp>
          </p:grpSp>
        </p:grpSp>
        <p:sp>
          <p:nvSpPr>
            <p:cNvPr id="13317" name="Rectangle 10"/>
            <p:cNvSpPr>
              <a:spLocks noChangeArrowheads="1"/>
            </p:cNvSpPr>
            <p:nvPr/>
          </p:nvSpPr>
          <p:spPr bwMode="auto">
            <a:xfrm>
              <a:off x="1175" y="2872"/>
              <a:ext cx="1044"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a:solidFill>
                    <a:schemeClr val="bg2"/>
                  </a:solidFill>
                </a:rPr>
                <a:t>Normal FSH</a:t>
              </a:r>
            </a:p>
          </p:txBody>
        </p:sp>
        <p:grpSp>
          <p:nvGrpSpPr>
            <p:cNvPr id="13318" name="Group 11"/>
            <p:cNvGrpSpPr>
              <a:grpSpLocks/>
            </p:cNvGrpSpPr>
            <p:nvPr/>
          </p:nvGrpSpPr>
          <p:grpSpPr bwMode="auto">
            <a:xfrm>
              <a:off x="3011" y="1022"/>
              <a:ext cx="2164" cy="483"/>
              <a:chOff x="3011" y="1022"/>
              <a:chExt cx="2164" cy="483"/>
            </a:xfrm>
          </p:grpSpPr>
          <p:sp>
            <p:nvSpPr>
              <p:cNvPr id="1336332" name="Text Box 12"/>
              <p:cNvSpPr txBox="1">
                <a:spLocks noChangeArrowheads="1"/>
              </p:cNvSpPr>
              <p:nvPr/>
            </p:nvSpPr>
            <p:spPr bwMode="auto">
              <a:xfrm>
                <a:off x="3011" y="1022"/>
                <a:ext cx="2164" cy="225"/>
              </a:xfrm>
              <a:prstGeom prst="rect">
                <a:avLst/>
              </a:prstGeom>
              <a:noFill/>
              <a:ln w="31750">
                <a:noFill/>
                <a:miter lim="800000"/>
                <a:headEnd/>
                <a:tailEnd/>
              </a:ln>
              <a:effectLst>
                <a:outerShdw blurRad="63500" dist="17961" dir="2700000" algn="ctr" rotWithShape="0">
                  <a:schemeClr val="bg2">
                    <a:alpha val="74998"/>
                  </a:schemeClr>
                </a:outerShdw>
              </a:effectLst>
            </p:spPr>
            <p:txBody>
              <a:bodyPr>
                <a:spAutoFit/>
              </a:bodyPr>
              <a:lstStyle/>
              <a:p>
                <a:pPr algn="ctr" eaLnBrk="1" hangingPunct="1">
                  <a:spcBef>
                    <a:spcPct val="50000"/>
                  </a:spcBef>
                  <a:defRPr/>
                </a:pPr>
                <a:r>
                  <a:rPr lang="en-US" sz="1800">
                    <a:solidFill>
                      <a:schemeClr val="accent1"/>
                    </a:solidFill>
                    <a:ea typeface="+mn-ea"/>
                    <a:cs typeface="+mn-cs"/>
                  </a:rPr>
                  <a:t>Final Menstrual Period</a:t>
                </a:r>
              </a:p>
            </p:txBody>
          </p:sp>
          <p:grpSp>
            <p:nvGrpSpPr>
              <p:cNvPr id="13384" name="Group 13"/>
              <p:cNvGrpSpPr>
                <a:grpSpLocks/>
              </p:cNvGrpSpPr>
              <p:nvPr/>
            </p:nvGrpSpPr>
            <p:grpSpPr bwMode="auto">
              <a:xfrm>
                <a:off x="4002" y="1236"/>
                <a:ext cx="247" cy="269"/>
                <a:chOff x="4002" y="1236"/>
                <a:chExt cx="247" cy="269"/>
              </a:xfrm>
            </p:grpSpPr>
            <p:sp>
              <p:nvSpPr>
                <p:cNvPr id="1336334" name="AutoShape 14"/>
                <p:cNvSpPr>
                  <a:spLocks noChangeArrowheads="1"/>
                </p:cNvSpPr>
                <p:nvPr/>
              </p:nvSpPr>
              <p:spPr bwMode="auto">
                <a:xfrm flipV="1">
                  <a:off x="4002" y="1236"/>
                  <a:ext cx="247" cy="269"/>
                </a:xfrm>
                <a:prstGeom prst="triangle">
                  <a:avLst>
                    <a:gd name="adj" fmla="val 53620"/>
                  </a:avLst>
                </a:prstGeom>
                <a:solidFill>
                  <a:schemeClr val="accent2"/>
                </a:solidFill>
                <a:ln w="31750">
                  <a:noFill/>
                  <a:miter lim="800000"/>
                  <a:headEnd/>
                  <a:tailEnd/>
                </a:ln>
                <a:effectLst>
                  <a:outerShdw blurRad="63500" dist="17961" dir="2700000" algn="ctr" rotWithShape="0">
                    <a:schemeClr val="bg2">
                      <a:alpha val="74998"/>
                    </a:schemeClr>
                  </a:outerShdw>
                </a:effectLst>
              </p:spPr>
              <p:txBody>
                <a:bodyPr rot="10800000" anchor="ctr"/>
                <a:lstStyle/>
                <a:p>
                  <a:pPr algn="ctr" eaLnBrk="1" hangingPunct="1">
                    <a:spcBef>
                      <a:spcPct val="50000"/>
                    </a:spcBef>
                    <a:defRPr/>
                  </a:pPr>
                  <a:endParaRPr lang="en-US" sz="2000">
                    <a:ea typeface="+mn-ea"/>
                    <a:cs typeface="+mn-cs"/>
                  </a:endParaRPr>
                </a:p>
              </p:txBody>
            </p:sp>
            <p:sp>
              <p:nvSpPr>
                <p:cNvPr id="13386" name="Oval 15"/>
                <p:cNvSpPr>
                  <a:spLocks noChangeAspect="1" noChangeArrowheads="1"/>
                </p:cNvSpPr>
                <p:nvPr/>
              </p:nvSpPr>
              <p:spPr bwMode="auto">
                <a:xfrm>
                  <a:off x="4089" y="1266"/>
                  <a:ext cx="81" cy="118"/>
                </a:xfrm>
                <a:prstGeom prst="ellipse">
                  <a:avLst/>
                </a:prstGeom>
                <a:noFill/>
                <a:ln w="38100">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eaLnBrk="1" hangingPunct="1">
                    <a:spcBef>
                      <a:spcPct val="50000"/>
                    </a:spcBef>
                  </a:pPr>
                  <a:endParaRPr lang="en-US" sz="2000">
                    <a:solidFill>
                      <a:schemeClr val="tx2"/>
                    </a:solidFill>
                  </a:endParaRPr>
                </a:p>
              </p:txBody>
            </p:sp>
          </p:grpSp>
        </p:grpSp>
        <p:sp>
          <p:nvSpPr>
            <p:cNvPr id="13319" name="Rectangle 16"/>
            <p:cNvSpPr>
              <a:spLocks noChangeArrowheads="1"/>
            </p:cNvSpPr>
            <p:nvPr/>
          </p:nvSpPr>
          <p:spPr bwMode="auto">
            <a:xfrm>
              <a:off x="4131" y="2872"/>
              <a:ext cx="1348"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0" anchor="ctr" anchorCtr="1"/>
            <a:lstStyle/>
            <a:p>
              <a:pPr algn="ctr">
                <a:spcBef>
                  <a:spcPct val="20000"/>
                </a:spcBef>
                <a:buClr>
                  <a:srgbClr val="3399FF"/>
                </a:buClr>
                <a:buSzPct val="70000"/>
              </a:pPr>
              <a:r>
                <a:rPr lang="en-US" dirty="0" smtClean="0">
                  <a:solidFill>
                    <a:schemeClr val="bg2"/>
                  </a:solidFill>
                  <a:sym typeface="Symbol" charset="0"/>
                </a:rPr>
                <a:t></a:t>
              </a:r>
              <a:r>
                <a:rPr lang="en-US" dirty="0">
                  <a:solidFill>
                    <a:schemeClr val="bg2"/>
                  </a:solidFill>
                </a:rPr>
                <a:t>FSH    </a:t>
              </a:r>
              <a:r>
                <a:rPr lang="en-US" dirty="0" smtClean="0">
                  <a:solidFill>
                    <a:schemeClr val="bg2"/>
                  </a:solidFill>
                </a:rPr>
                <a:t>AMH*</a:t>
              </a:r>
              <a:endParaRPr lang="en-US" dirty="0">
                <a:solidFill>
                  <a:schemeClr val="bg2"/>
                </a:solidFill>
              </a:endParaRPr>
            </a:p>
            <a:p>
              <a:pPr algn="ctr">
                <a:spcBef>
                  <a:spcPct val="20000"/>
                </a:spcBef>
                <a:buClr>
                  <a:srgbClr val="3399FF"/>
                </a:buClr>
                <a:buSzPct val="70000"/>
                <a:buFont typeface="Monotype Sorts" charset="0"/>
                <a:buNone/>
              </a:pPr>
              <a:endParaRPr lang="en-US" dirty="0">
                <a:solidFill>
                  <a:schemeClr val="bg2"/>
                </a:solidFill>
              </a:endParaRPr>
            </a:p>
          </p:txBody>
        </p:sp>
        <p:sp>
          <p:nvSpPr>
            <p:cNvPr id="13320" name="Rectangle 17"/>
            <p:cNvSpPr>
              <a:spLocks noChangeArrowheads="1"/>
            </p:cNvSpPr>
            <p:nvPr/>
          </p:nvSpPr>
          <p:spPr bwMode="auto">
            <a:xfrm>
              <a:off x="2688" y="2872"/>
              <a:ext cx="1443"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45720" rIns="45720" anchor="ctr"/>
            <a:lstStyle/>
            <a:p>
              <a:pPr algn="ctr">
                <a:spcBef>
                  <a:spcPct val="20000"/>
                </a:spcBef>
                <a:buClr>
                  <a:srgbClr val="3399FF"/>
                </a:buClr>
                <a:buSzPct val="70000"/>
                <a:buFont typeface="Monotype Sorts" charset="0"/>
                <a:buNone/>
              </a:pPr>
              <a:r>
                <a:rPr lang="en-US" sz="1800" dirty="0">
                  <a:solidFill>
                    <a:schemeClr val="bg2"/>
                  </a:solidFill>
                  <a:sym typeface="Symbol" charset="0"/>
                </a:rPr>
                <a:t></a:t>
              </a:r>
              <a:r>
                <a:rPr lang="en-US" sz="1800" dirty="0" smtClean="0">
                  <a:solidFill>
                    <a:schemeClr val="bg2"/>
                  </a:solidFill>
                </a:rPr>
                <a:t>FSH    AMH*</a:t>
              </a:r>
              <a:endParaRPr lang="en-US" sz="1800" dirty="0">
                <a:solidFill>
                  <a:schemeClr val="bg2"/>
                </a:solidFill>
              </a:endParaRPr>
            </a:p>
          </p:txBody>
        </p:sp>
        <p:sp>
          <p:nvSpPr>
            <p:cNvPr id="13321" name="Rectangle 18"/>
            <p:cNvSpPr>
              <a:spLocks noChangeArrowheads="1"/>
            </p:cNvSpPr>
            <p:nvPr/>
          </p:nvSpPr>
          <p:spPr bwMode="auto">
            <a:xfrm>
              <a:off x="2219" y="2872"/>
              <a:ext cx="469"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dirty="0">
                  <a:solidFill>
                    <a:schemeClr val="bg2"/>
                  </a:solidFill>
                  <a:sym typeface="Symbol" charset="0"/>
                </a:rPr>
                <a:t></a:t>
              </a:r>
              <a:r>
                <a:rPr lang="en-US" sz="1800" dirty="0" smtClean="0">
                  <a:solidFill>
                    <a:schemeClr val="bg2"/>
                  </a:solidFill>
                </a:rPr>
                <a:t>FSH</a:t>
              </a:r>
              <a:endParaRPr lang="en-US" sz="1800" dirty="0">
                <a:solidFill>
                  <a:schemeClr val="bg2"/>
                </a:solidFill>
              </a:endParaRPr>
            </a:p>
          </p:txBody>
        </p:sp>
        <p:sp>
          <p:nvSpPr>
            <p:cNvPr id="13322" name="Rectangle 19"/>
            <p:cNvSpPr>
              <a:spLocks noChangeArrowheads="1"/>
            </p:cNvSpPr>
            <p:nvPr/>
          </p:nvSpPr>
          <p:spPr bwMode="auto">
            <a:xfrm>
              <a:off x="296" y="2872"/>
              <a:ext cx="879"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45720" anchor="ctr"/>
            <a:lstStyle/>
            <a:p>
              <a:pPr algn="r">
                <a:spcBef>
                  <a:spcPct val="20000"/>
                </a:spcBef>
                <a:buClr>
                  <a:srgbClr val="3399FF"/>
                </a:buClr>
                <a:buSzPct val="70000"/>
                <a:buFont typeface="Monotype Sorts" charset="0"/>
                <a:buNone/>
              </a:pPr>
              <a:r>
                <a:rPr lang="en-US" sz="1800">
                  <a:solidFill>
                    <a:schemeClr val="tx2"/>
                  </a:solidFill>
                </a:rPr>
                <a:t>Endocrine:</a:t>
              </a:r>
            </a:p>
          </p:txBody>
        </p:sp>
        <p:sp>
          <p:nvSpPr>
            <p:cNvPr id="13323" name="Rectangle 20"/>
            <p:cNvSpPr>
              <a:spLocks noChangeArrowheads="1"/>
            </p:cNvSpPr>
            <p:nvPr/>
          </p:nvSpPr>
          <p:spPr bwMode="auto">
            <a:xfrm>
              <a:off x="4131" y="2173"/>
              <a:ext cx="258" cy="699"/>
            </a:xfrm>
            <a:prstGeom prst="rect">
              <a:avLst/>
            </a:prstGeom>
            <a:solidFill>
              <a:srgbClr val="FFCCFF"/>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lIns="0" tIns="0" rIns="0"/>
            <a:lstStyle/>
            <a:p>
              <a:pPr>
                <a:spcBef>
                  <a:spcPct val="20000"/>
                </a:spcBef>
                <a:buClr>
                  <a:srgbClr val="3399FF"/>
                </a:buClr>
                <a:buSzPct val="70000"/>
                <a:buFont typeface="Monotype Sorts" charset="0"/>
                <a:buNone/>
              </a:pPr>
              <a:endParaRPr lang="en-US">
                <a:solidFill>
                  <a:schemeClr val="bg2"/>
                </a:solidFill>
              </a:endParaRPr>
            </a:p>
          </p:txBody>
        </p:sp>
        <p:sp>
          <p:nvSpPr>
            <p:cNvPr id="13324" name="Rectangle 21"/>
            <p:cNvSpPr>
              <a:spLocks noChangeArrowheads="1"/>
            </p:cNvSpPr>
            <p:nvPr/>
          </p:nvSpPr>
          <p:spPr bwMode="auto">
            <a:xfrm>
              <a:off x="4389" y="1977"/>
              <a:ext cx="1090"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0"/>
            <a:lstStyle/>
            <a:p>
              <a:pPr>
                <a:spcBef>
                  <a:spcPct val="20000"/>
                </a:spcBef>
                <a:buClr>
                  <a:srgbClr val="3399FF"/>
                </a:buClr>
                <a:buSzPct val="70000"/>
                <a:buFont typeface="Monotype Sorts" charset="0"/>
                <a:buNone/>
              </a:pPr>
              <a:endParaRPr lang="en-US" sz="1800">
                <a:solidFill>
                  <a:schemeClr val="bg2"/>
                </a:solidFill>
              </a:endParaRPr>
            </a:p>
          </p:txBody>
        </p:sp>
        <p:sp>
          <p:nvSpPr>
            <p:cNvPr id="13325" name="Rectangle 22"/>
            <p:cNvSpPr>
              <a:spLocks noChangeArrowheads="1"/>
            </p:cNvSpPr>
            <p:nvPr/>
          </p:nvSpPr>
          <p:spPr bwMode="auto">
            <a:xfrm>
              <a:off x="2688" y="1977"/>
              <a:ext cx="1701" cy="196"/>
            </a:xfrm>
            <a:prstGeom prst="rect">
              <a:avLst/>
            </a:prstGeom>
            <a:gradFill rotWithShape="0">
              <a:gsLst>
                <a:gs pos="0">
                  <a:srgbClr val="CFF5E1"/>
                </a:gs>
                <a:gs pos="100000">
                  <a:srgbClr val="FFCCFF"/>
                </a:gs>
              </a:gsLst>
              <a:lin ang="0" scaled="1"/>
            </a:gradFill>
            <a:ln>
              <a:noFill/>
            </a:ln>
            <a:extLs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a:solidFill>
                    <a:schemeClr val="bg2"/>
                  </a:solidFill>
                </a:rPr>
                <a:t>Perimenopause</a:t>
              </a:r>
            </a:p>
          </p:txBody>
        </p:sp>
        <p:sp>
          <p:nvSpPr>
            <p:cNvPr id="13326" name="Rectangle 23"/>
            <p:cNvSpPr>
              <a:spLocks noChangeArrowheads="1"/>
            </p:cNvSpPr>
            <p:nvPr/>
          </p:nvSpPr>
          <p:spPr bwMode="auto">
            <a:xfrm>
              <a:off x="1175" y="1977"/>
              <a:ext cx="1513"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0"/>
            <a:lstStyle/>
            <a:p>
              <a:pPr>
                <a:spcBef>
                  <a:spcPct val="20000"/>
                </a:spcBef>
                <a:buClr>
                  <a:srgbClr val="3399FF"/>
                </a:buClr>
                <a:buSzPct val="70000"/>
                <a:buFont typeface="Monotype Sorts" charset="0"/>
                <a:buNone/>
              </a:pPr>
              <a:endParaRPr lang="en-US" sz="1800">
                <a:solidFill>
                  <a:schemeClr val="bg2"/>
                </a:solidFill>
              </a:endParaRPr>
            </a:p>
          </p:txBody>
        </p:sp>
        <p:sp>
          <p:nvSpPr>
            <p:cNvPr id="13327" name="Rectangle 24"/>
            <p:cNvSpPr>
              <a:spLocks noChangeArrowheads="1"/>
            </p:cNvSpPr>
            <p:nvPr/>
          </p:nvSpPr>
          <p:spPr bwMode="auto">
            <a:xfrm>
              <a:off x="296" y="1977"/>
              <a:ext cx="879"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45720"/>
            <a:lstStyle/>
            <a:p>
              <a:pPr algn="r">
                <a:spcBef>
                  <a:spcPct val="20000"/>
                </a:spcBef>
                <a:buClr>
                  <a:srgbClr val="3399FF"/>
                </a:buClr>
                <a:buSzPct val="70000"/>
                <a:buFont typeface="Monotype Sorts" charset="0"/>
                <a:buNone/>
              </a:pPr>
              <a:endParaRPr lang="en-US" sz="1800">
                <a:solidFill>
                  <a:schemeClr val="tx2"/>
                </a:solidFill>
              </a:endParaRPr>
            </a:p>
          </p:txBody>
        </p:sp>
        <p:sp>
          <p:nvSpPr>
            <p:cNvPr id="13328" name="Rectangle 25"/>
            <p:cNvSpPr>
              <a:spLocks noChangeArrowheads="1"/>
            </p:cNvSpPr>
            <p:nvPr/>
          </p:nvSpPr>
          <p:spPr bwMode="auto">
            <a:xfrm>
              <a:off x="4862" y="1548"/>
              <a:ext cx="617" cy="196"/>
            </a:xfrm>
            <a:prstGeom prst="rect">
              <a:avLst/>
            </a:prstGeom>
            <a:solidFill>
              <a:schemeClr val="hlink"/>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a:solidFill>
                    <a:schemeClr val="accent2"/>
                  </a:solidFill>
                </a:rPr>
                <a:t>+2</a:t>
              </a:r>
            </a:p>
          </p:txBody>
        </p:sp>
        <p:sp>
          <p:nvSpPr>
            <p:cNvPr id="13329" name="Rectangle 26"/>
            <p:cNvSpPr>
              <a:spLocks noChangeArrowheads="1"/>
            </p:cNvSpPr>
            <p:nvPr/>
          </p:nvSpPr>
          <p:spPr bwMode="auto">
            <a:xfrm>
              <a:off x="4389" y="2173"/>
              <a:ext cx="1090"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a:solidFill>
                    <a:schemeClr val="bg2"/>
                  </a:solidFill>
                </a:rPr>
                <a:t>None</a:t>
              </a:r>
            </a:p>
          </p:txBody>
        </p:sp>
        <p:sp>
          <p:nvSpPr>
            <p:cNvPr id="13330" name="Rectangle 27"/>
            <p:cNvSpPr>
              <a:spLocks noChangeArrowheads="1"/>
            </p:cNvSpPr>
            <p:nvPr/>
          </p:nvSpPr>
          <p:spPr bwMode="auto">
            <a:xfrm>
              <a:off x="3388" y="2173"/>
              <a:ext cx="743"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45720" rIns="0" anchor="ctr"/>
            <a:lstStyle/>
            <a:p>
              <a:pPr>
                <a:spcBef>
                  <a:spcPct val="20000"/>
                </a:spcBef>
                <a:buClr>
                  <a:srgbClr val="3399FF"/>
                </a:buClr>
                <a:buSzPct val="70000"/>
                <a:buFont typeface="Monotype Sorts" charset="0"/>
                <a:buNone/>
              </a:pPr>
              <a:r>
                <a:rPr lang="en-US" sz="1500" dirty="0">
                  <a:solidFill>
                    <a:schemeClr val="bg2"/>
                  </a:solidFill>
                  <a:sym typeface="Symbol" charset="0"/>
                </a:rPr>
                <a:t>2 skipped cycles and </a:t>
              </a:r>
              <a:br>
                <a:rPr lang="en-US" sz="1500" dirty="0">
                  <a:solidFill>
                    <a:schemeClr val="bg2"/>
                  </a:solidFill>
                  <a:sym typeface="Symbol" charset="0"/>
                </a:rPr>
              </a:br>
              <a:r>
                <a:rPr lang="en-US" sz="1500" dirty="0">
                  <a:solidFill>
                    <a:schemeClr val="bg2"/>
                  </a:solidFill>
                  <a:sym typeface="Symbol" charset="0"/>
                </a:rPr>
                <a:t>an interval </a:t>
              </a:r>
              <a:br>
                <a:rPr lang="en-US" sz="1500" dirty="0">
                  <a:solidFill>
                    <a:schemeClr val="bg2"/>
                  </a:solidFill>
                  <a:sym typeface="Symbol" charset="0"/>
                </a:rPr>
              </a:br>
              <a:r>
                <a:rPr lang="en-US" sz="1500" dirty="0">
                  <a:solidFill>
                    <a:schemeClr val="bg2"/>
                  </a:solidFill>
                  <a:sym typeface="Symbol" charset="0"/>
                </a:rPr>
                <a:t>of amenorrhea </a:t>
              </a:r>
              <a:r>
                <a:rPr lang="en-US" sz="1500" i="1" dirty="0">
                  <a:solidFill>
                    <a:schemeClr val="bg2"/>
                  </a:solidFill>
                  <a:sym typeface="Symbol" charset="0"/>
                </a:rPr>
                <a:t>(60 days</a:t>
              </a:r>
              <a:r>
                <a:rPr lang="en-US" sz="1600" i="1" dirty="0">
                  <a:solidFill>
                    <a:schemeClr val="bg2"/>
                  </a:solidFill>
                  <a:sym typeface="Symbol" charset="0"/>
                </a:rPr>
                <a:t>)</a:t>
              </a:r>
            </a:p>
          </p:txBody>
        </p:sp>
        <p:sp>
          <p:nvSpPr>
            <p:cNvPr id="13331" name="Rectangle 28"/>
            <p:cNvSpPr>
              <a:spLocks noChangeArrowheads="1"/>
            </p:cNvSpPr>
            <p:nvPr/>
          </p:nvSpPr>
          <p:spPr bwMode="auto">
            <a:xfrm>
              <a:off x="2688" y="2173"/>
              <a:ext cx="700"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45720" rIns="0" anchor="ctr"/>
            <a:lstStyle/>
            <a:p>
              <a:pPr>
                <a:spcBef>
                  <a:spcPct val="20000"/>
                </a:spcBef>
                <a:buClr>
                  <a:srgbClr val="3399FF"/>
                </a:buClr>
                <a:buSzPct val="70000"/>
                <a:buFont typeface="Monotype Sorts" charset="0"/>
                <a:buNone/>
              </a:pPr>
              <a:r>
                <a:rPr lang="en-US" sz="1500" dirty="0" smtClean="0">
                  <a:solidFill>
                    <a:schemeClr val="bg2"/>
                  </a:solidFill>
                </a:rPr>
                <a:t>Variable </a:t>
              </a:r>
              <a:r>
                <a:rPr lang="en-US" sz="1500" dirty="0">
                  <a:solidFill>
                    <a:schemeClr val="bg2"/>
                  </a:solidFill>
                </a:rPr>
                <a:t>cycle length </a:t>
              </a:r>
              <a:r>
                <a:rPr lang="en-US" sz="1500" i="1" dirty="0">
                  <a:solidFill>
                    <a:schemeClr val="bg2"/>
                  </a:solidFill>
                </a:rPr>
                <a:t>(&gt;7 days different from normal)</a:t>
              </a:r>
            </a:p>
          </p:txBody>
        </p:sp>
        <p:sp>
          <p:nvSpPr>
            <p:cNvPr id="13332" name="Rectangle 29"/>
            <p:cNvSpPr>
              <a:spLocks noChangeArrowheads="1"/>
            </p:cNvSpPr>
            <p:nvPr/>
          </p:nvSpPr>
          <p:spPr bwMode="auto">
            <a:xfrm>
              <a:off x="1756" y="2173"/>
              <a:ext cx="932"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a:solidFill>
                    <a:schemeClr val="bg2"/>
                  </a:solidFill>
                </a:rPr>
                <a:t>Regular</a:t>
              </a:r>
            </a:p>
          </p:txBody>
        </p:sp>
        <p:sp>
          <p:nvSpPr>
            <p:cNvPr id="13333" name="Rectangle 30"/>
            <p:cNvSpPr>
              <a:spLocks noChangeArrowheads="1"/>
            </p:cNvSpPr>
            <p:nvPr/>
          </p:nvSpPr>
          <p:spPr bwMode="auto">
            <a:xfrm>
              <a:off x="1175" y="2173"/>
              <a:ext cx="581"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a:solidFill>
                    <a:schemeClr val="bg2"/>
                  </a:solidFill>
                </a:rPr>
                <a:t>Variable </a:t>
              </a:r>
              <a:br>
                <a:rPr lang="en-US" sz="1800">
                  <a:solidFill>
                    <a:schemeClr val="bg2"/>
                  </a:solidFill>
                </a:rPr>
              </a:br>
              <a:r>
                <a:rPr lang="en-US" sz="1800">
                  <a:solidFill>
                    <a:schemeClr val="bg2"/>
                  </a:solidFill>
                </a:rPr>
                <a:t>to </a:t>
              </a:r>
              <a:br>
                <a:rPr lang="en-US" sz="1800">
                  <a:solidFill>
                    <a:schemeClr val="bg2"/>
                  </a:solidFill>
                </a:rPr>
              </a:br>
              <a:r>
                <a:rPr lang="en-US" sz="1800">
                  <a:solidFill>
                    <a:schemeClr val="bg2"/>
                  </a:solidFill>
                </a:rPr>
                <a:t>regular</a:t>
              </a:r>
            </a:p>
          </p:txBody>
        </p:sp>
        <p:sp>
          <p:nvSpPr>
            <p:cNvPr id="13334" name="Rectangle 31"/>
            <p:cNvSpPr>
              <a:spLocks noChangeArrowheads="1"/>
            </p:cNvSpPr>
            <p:nvPr/>
          </p:nvSpPr>
          <p:spPr bwMode="auto">
            <a:xfrm>
              <a:off x="296" y="2173"/>
              <a:ext cx="879" cy="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45720" anchor="ctr"/>
            <a:lstStyle/>
            <a:p>
              <a:pPr algn="r">
                <a:spcBef>
                  <a:spcPct val="20000"/>
                </a:spcBef>
                <a:buClr>
                  <a:srgbClr val="3399FF"/>
                </a:buClr>
                <a:buSzPct val="70000"/>
                <a:buFont typeface="Monotype Sorts" charset="0"/>
                <a:buNone/>
              </a:pPr>
              <a:r>
                <a:rPr lang="en-US" sz="1800">
                  <a:solidFill>
                    <a:schemeClr val="tx2"/>
                  </a:solidFill>
                </a:rPr>
                <a:t>Menstrual Cycles:</a:t>
              </a:r>
            </a:p>
          </p:txBody>
        </p:sp>
        <p:sp>
          <p:nvSpPr>
            <p:cNvPr id="13335" name="Rectangle 32"/>
            <p:cNvSpPr>
              <a:spLocks noChangeArrowheads="1"/>
            </p:cNvSpPr>
            <p:nvPr/>
          </p:nvSpPr>
          <p:spPr bwMode="auto">
            <a:xfrm>
              <a:off x="4131" y="1744"/>
              <a:ext cx="134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a:solidFill>
                    <a:schemeClr val="bg2"/>
                  </a:solidFill>
                </a:rPr>
                <a:t>Postmenopause</a:t>
              </a:r>
            </a:p>
          </p:txBody>
        </p:sp>
        <p:sp>
          <p:nvSpPr>
            <p:cNvPr id="13336" name="Rectangle 33"/>
            <p:cNvSpPr>
              <a:spLocks noChangeArrowheads="1"/>
            </p:cNvSpPr>
            <p:nvPr/>
          </p:nvSpPr>
          <p:spPr bwMode="auto">
            <a:xfrm>
              <a:off x="2688" y="1744"/>
              <a:ext cx="144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600" dirty="0">
                  <a:solidFill>
                    <a:schemeClr val="bg2"/>
                  </a:solidFill>
                </a:rPr>
                <a:t>Menopausal Transition</a:t>
              </a:r>
            </a:p>
          </p:txBody>
        </p:sp>
        <p:sp>
          <p:nvSpPr>
            <p:cNvPr id="13337" name="Rectangle 34"/>
            <p:cNvSpPr>
              <a:spLocks noChangeArrowheads="1"/>
            </p:cNvSpPr>
            <p:nvPr/>
          </p:nvSpPr>
          <p:spPr bwMode="auto">
            <a:xfrm>
              <a:off x="1175" y="1744"/>
              <a:ext cx="151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a:solidFill>
                    <a:schemeClr val="bg2"/>
                  </a:solidFill>
                </a:rPr>
                <a:t>Reproductive</a:t>
              </a:r>
            </a:p>
          </p:txBody>
        </p:sp>
        <p:sp>
          <p:nvSpPr>
            <p:cNvPr id="13338" name="Rectangle 35"/>
            <p:cNvSpPr>
              <a:spLocks noChangeArrowheads="1"/>
            </p:cNvSpPr>
            <p:nvPr/>
          </p:nvSpPr>
          <p:spPr bwMode="auto">
            <a:xfrm>
              <a:off x="296" y="1843"/>
              <a:ext cx="87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lIns="0" rIns="45720" anchor="ctr"/>
            <a:lstStyle/>
            <a:p>
              <a:pPr algn="r">
                <a:spcBef>
                  <a:spcPct val="20000"/>
                </a:spcBef>
                <a:buClr>
                  <a:srgbClr val="3399FF"/>
                </a:buClr>
                <a:buSzPct val="70000"/>
                <a:buFont typeface="Monotype Sorts" charset="0"/>
                <a:buNone/>
              </a:pPr>
              <a:r>
                <a:rPr lang="en-US" sz="1800">
                  <a:solidFill>
                    <a:schemeClr val="tx2"/>
                  </a:solidFill>
                </a:rPr>
                <a:t>Terminology:</a:t>
              </a:r>
            </a:p>
          </p:txBody>
        </p:sp>
        <p:sp>
          <p:nvSpPr>
            <p:cNvPr id="13339" name="Rectangle 36"/>
            <p:cNvSpPr>
              <a:spLocks noChangeArrowheads="1"/>
            </p:cNvSpPr>
            <p:nvPr/>
          </p:nvSpPr>
          <p:spPr bwMode="auto">
            <a:xfrm>
              <a:off x="4131" y="1548"/>
              <a:ext cx="731" cy="196"/>
            </a:xfrm>
            <a:prstGeom prst="rect">
              <a:avLst/>
            </a:prstGeom>
            <a:solidFill>
              <a:schemeClr val="hlink"/>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a:solidFill>
                    <a:schemeClr val="accent2"/>
                  </a:solidFill>
                </a:rPr>
                <a:t>+1</a:t>
              </a:r>
            </a:p>
          </p:txBody>
        </p:sp>
        <p:sp>
          <p:nvSpPr>
            <p:cNvPr id="13340" name="Rectangle 37"/>
            <p:cNvSpPr>
              <a:spLocks noChangeArrowheads="1"/>
            </p:cNvSpPr>
            <p:nvPr/>
          </p:nvSpPr>
          <p:spPr bwMode="auto">
            <a:xfrm>
              <a:off x="3388" y="1548"/>
              <a:ext cx="743" cy="196"/>
            </a:xfrm>
            <a:prstGeom prst="rect">
              <a:avLst/>
            </a:prstGeom>
            <a:solidFill>
              <a:schemeClr val="hlink"/>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a:solidFill>
                    <a:schemeClr val="accent2"/>
                  </a:solidFill>
                </a:rPr>
                <a:t>-1</a:t>
              </a:r>
            </a:p>
          </p:txBody>
        </p:sp>
        <p:sp>
          <p:nvSpPr>
            <p:cNvPr id="13341" name="Rectangle 38"/>
            <p:cNvSpPr>
              <a:spLocks noChangeArrowheads="1"/>
            </p:cNvSpPr>
            <p:nvPr/>
          </p:nvSpPr>
          <p:spPr bwMode="auto">
            <a:xfrm>
              <a:off x="2688" y="1548"/>
              <a:ext cx="700" cy="196"/>
            </a:xfrm>
            <a:prstGeom prst="rect">
              <a:avLst/>
            </a:prstGeom>
            <a:solidFill>
              <a:schemeClr val="hlink"/>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dirty="0">
                  <a:solidFill>
                    <a:schemeClr val="accent2"/>
                  </a:solidFill>
                </a:rPr>
                <a:t>-2</a:t>
              </a:r>
            </a:p>
          </p:txBody>
        </p:sp>
        <p:sp>
          <p:nvSpPr>
            <p:cNvPr id="13342" name="Rectangle 39"/>
            <p:cNvSpPr>
              <a:spLocks noChangeArrowheads="1"/>
            </p:cNvSpPr>
            <p:nvPr/>
          </p:nvSpPr>
          <p:spPr bwMode="auto">
            <a:xfrm>
              <a:off x="2219" y="1548"/>
              <a:ext cx="469" cy="196"/>
            </a:xfrm>
            <a:prstGeom prst="rect">
              <a:avLst/>
            </a:prstGeom>
            <a:solidFill>
              <a:schemeClr val="hlink"/>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a:solidFill>
                    <a:schemeClr val="accent2"/>
                  </a:solidFill>
                </a:rPr>
                <a:t>-3</a:t>
              </a:r>
            </a:p>
          </p:txBody>
        </p:sp>
        <p:sp>
          <p:nvSpPr>
            <p:cNvPr id="13343" name="Rectangle 40"/>
            <p:cNvSpPr>
              <a:spLocks noChangeArrowheads="1"/>
            </p:cNvSpPr>
            <p:nvPr/>
          </p:nvSpPr>
          <p:spPr bwMode="auto">
            <a:xfrm>
              <a:off x="1718" y="1548"/>
              <a:ext cx="501" cy="196"/>
            </a:xfrm>
            <a:prstGeom prst="rect">
              <a:avLst/>
            </a:prstGeom>
            <a:solidFill>
              <a:schemeClr val="hlink"/>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a:solidFill>
                    <a:schemeClr val="accent2"/>
                  </a:solidFill>
                </a:rPr>
                <a:t>-4</a:t>
              </a:r>
            </a:p>
          </p:txBody>
        </p:sp>
        <p:sp>
          <p:nvSpPr>
            <p:cNvPr id="13344" name="Rectangle 41"/>
            <p:cNvSpPr>
              <a:spLocks noChangeArrowheads="1"/>
            </p:cNvSpPr>
            <p:nvPr/>
          </p:nvSpPr>
          <p:spPr bwMode="auto">
            <a:xfrm>
              <a:off x="1175" y="1548"/>
              <a:ext cx="543" cy="196"/>
            </a:xfrm>
            <a:prstGeom prst="rect">
              <a:avLst/>
            </a:prstGeom>
            <a:solidFill>
              <a:schemeClr val="hlink"/>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lIns="0" rIns="0" anchor="ctr"/>
            <a:lstStyle/>
            <a:p>
              <a:pPr algn="ctr">
                <a:spcBef>
                  <a:spcPct val="20000"/>
                </a:spcBef>
                <a:buClr>
                  <a:srgbClr val="3399FF"/>
                </a:buClr>
                <a:buSzPct val="70000"/>
                <a:buFont typeface="Monotype Sorts" charset="0"/>
                <a:buNone/>
              </a:pPr>
              <a:r>
                <a:rPr lang="en-US" sz="1800">
                  <a:solidFill>
                    <a:schemeClr val="accent2"/>
                  </a:solidFill>
                </a:rPr>
                <a:t>-5</a:t>
              </a:r>
            </a:p>
          </p:txBody>
        </p:sp>
        <p:sp>
          <p:nvSpPr>
            <p:cNvPr id="13345" name="Rectangle 42"/>
            <p:cNvSpPr>
              <a:spLocks noChangeArrowheads="1"/>
            </p:cNvSpPr>
            <p:nvPr/>
          </p:nvSpPr>
          <p:spPr bwMode="auto">
            <a:xfrm>
              <a:off x="296" y="1548"/>
              <a:ext cx="879" cy="196"/>
            </a:xfrm>
            <a:prstGeom prst="rect">
              <a:avLst/>
            </a:prstGeom>
            <a:solidFill>
              <a:schemeClr val="hlink"/>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lIns="0" rIns="45720" anchor="ctr"/>
            <a:lstStyle/>
            <a:p>
              <a:pPr algn="r">
                <a:spcBef>
                  <a:spcPct val="20000"/>
                </a:spcBef>
                <a:buClr>
                  <a:srgbClr val="3399FF"/>
                </a:buClr>
                <a:buSzPct val="70000"/>
                <a:buFont typeface="Monotype Sorts" charset="0"/>
                <a:buNone/>
              </a:pPr>
              <a:r>
                <a:rPr lang="en-US" sz="1800">
                  <a:solidFill>
                    <a:schemeClr val="accent2"/>
                  </a:solidFill>
                </a:rPr>
                <a:t>Stages:</a:t>
              </a:r>
            </a:p>
          </p:txBody>
        </p:sp>
        <p:sp>
          <p:nvSpPr>
            <p:cNvPr id="13346" name="Line 43"/>
            <p:cNvSpPr>
              <a:spLocks noChangeShapeType="1"/>
            </p:cNvSpPr>
            <p:nvPr/>
          </p:nvSpPr>
          <p:spPr bwMode="auto">
            <a:xfrm>
              <a:off x="296" y="1744"/>
              <a:ext cx="879"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47" name="Line 44"/>
            <p:cNvSpPr>
              <a:spLocks noChangeShapeType="1"/>
            </p:cNvSpPr>
            <p:nvPr/>
          </p:nvSpPr>
          <p:spPr bwMode="auto">
            <a:xfrm>
              <a:off x="1175" y="1548"/>
              <a:ext cx="0" cy="196"/>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48" name="Line 45"/>
            <p:cNvSpPr>
              <a:spLocks noChangeShapeType="1"/>
            </p:cNvSpPr>
            <p:nvPr/>
          </p:nvSpPr>
          <p:spPr bwMode="auto">
            <a:xfrm>
              <a:off x="1718" y="1548"/>
              <a:ext cx="0" cy="196"/>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49" name="Line 46"/>
            <p:cNvSpPr>
              <a:spLocks noChangeShapeType="1"/>
            </p:cNvSpPr>
            <p:nvPr/>
          </p:nvSpPr>
          <p:spPr bwMode="auto">
            <a:xfrm>
              <a:off x="2219" y="1548"/>
              <a:ext cx="0" cy="196"/>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50" name="Line 47"/>
            <p:cNvSpPr>
              <a:spLocks noChangeShapeType="1"/>
            </p:cNvSpPr>
            <p:nvPr/>
          </p:nvSpPr>
          <p:spPr bwMode="auto">
            <a:xfrm>
              <a:off x="2688" y="1548"/>
              <a:ext cx="0" cy="196"/>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51" name="Line 48"/>
            <p:cNvSpPr>
              <a:spLocks noChangeShapeType="1"/>
            </p:cNvSpPr>
            <p:nvPr/>
          </p:nvSpPr>
          <p:spPr bwMode="auto">
            <a:xfrm>
              <a:off x="3388" y="1548"/>
              <a:ext cx="0" cy="196"/>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52" name="Line 49"/>
            <p:cNvSpPr>
              <a:spLocks noChangeShapeType="1"/>
            </p:cNvSpPr>
            <p:nvPr/>
          </p:nvSpPr>
          <p:spPr bwMode="auto">
            <a:xfrm>
              <a:off x="4131" y="1548"/>
              <a:ext cx="0" cy="196"/>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53" name="Line 50"/>
            <p:cNvSpPr>
              <a:spLocks noChangeShapeType="1"/>
            </p:cNvSpPr>
            <p:nvPr/>
          </p:nvSpPr>
          <p:spPr bwMode="auto">
            <a:xfrm>
              <a:off x="5479" y="1548"/>
              <a:ext cx="0" cy="1661"/>
            </a:xfrm>
            <a:prstGeom prst="line">
              <a:avLst/>
            </a:prstGeom>
            <a:noFill/>
            <a:ln w="28575">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54" name="Line 51"/>
            <p:cNvSpPr>
              <a:spLocks noChangeShapeType="1"/>
            </p:cNvSpPr>
            <p:nvPr/>
          </p:nvSpPr>
          <p:spPr bwMode="auto">
            <a:xfrm>
              <a:off x="4862" y="1548"/>
              <a:ext cx="0" cy="196"/>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55" name="Line 52"/>
            <p:cNvSpPr>
              <a:spLocks noChangeShapeType="1"/>
            </p:cNvSpPr>
            <p:nvPr/>
          </p:nvSpPr>
          <p:spPr bwMode="auto">
            <a:xfrm>
              <a:off x="296" y="2173"/>
              <a:ext cx="879"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56" name="Line 53"/>
            <p:cNvSpPr>
              <a:spLocks noChangeShapeType="1"/>
            </p:cNvSpPr>
            <p:nvPr/>
          </p:nvSpPr>
          <p:spPr bwMode="auto">
            <a:xfrm>
              <a:off x="4131" y="2173"/>
              <a:ext cx="0" cy="1036"/>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57" name="Line 54"/>
            <p:cNvSpPr>
              <a:spLocks noChangeShapeType="1"/>
            </p:cNvSpPr>
            <p:nvPr/>
          </p:nvSpPr>
          <p:spPr bwMode="auto">
            <a:xfrm>
              <a:off x="1756" y="2173"/>
              <a:ext cx="0" cy="699"/>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58" name="Line 55"/>
            <p:cNvSpPr>
              <a:spLocks noChangeShapeType="1"/>
            </p:cNvSpPr>
            <p:nvPr/>
          </p:nvSpPr>
          <p:spPr bwMode="auto">
            <a:xfrm>
              <a:off x="3388" y="2173"/>
              <a:ext cx="0" cy="699"/>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59" name="Line 56"/>
            <p:cNvSpPr>
              <a:spLocks noChangeShapeType="1"/>
            </p:cNvSpPr>
            <p:nvPr/>
          </p:nvSpPr>
          <p:spPr bwMode="auto">
            <a:xfrm>
              <a:off x="4389" y="1977"/>
              <a:ext cx="0" cy="89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60" name="Line 57"/>
            <p:cNvSpPr>
              <a:spLocks noChangeShapeType="1"/>
            </p:cNvSpPr>
            <p:nvPr/>
          </p:nvSpPr>
          <p:spPr bwMode="auto">
            <a:xfrm>
              <a:off x="1175" y="1548"/>
              <a:ext cx="4304" cy="0"/>
            </a:xfrm>
            <a:prstGeom prst="line">
              <a:avLst/>
            </a:prstGeom>
            <a:noFill/>
            <a:ln w="28575">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61" name="Line 58"/>
            <p:cNvSpPr>
              <a:spLocks noChangeShapeType="1"/>
            </p:cNvSpPr>
            <p:nvPr/>
          </p:nvSpPr>
          <p:spPr bwMode="auto">
            <a:xfrm>
              <a:off x="1175" y="1744"/>
              <a:ext cx="2956" cy="0"/>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62" name="Line 59"/>
            <p:cNvSpPr>
              <a:spLocks noChangeShapeType="1"/>
            </p:cNvSpPr>
            <p:nvPr/>
          </p:nvSpPr>
          <p:spPr bwMode="auto">
            <a:xfrm>
              <a:off x="1175" y="1977"/>
              <a:ext cx="2956" cy="0"/>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63" name="Line 60"/>
            <p:cNvSpPr>
              <a:spLocks noChangeShapeType="1"/>
            </p:cNvSpPr>
            <p:nvPr/>
          </p:nvSpPr>
          <p:spPr bwMode="auto">
            <a:xfrm>
              <a:off x="1175" y="2173"/>
              <a:ext cx="2956" cy="0"/>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64" name="Line 61"/>
            <p:cNvSpPr>
              <a:spLocks noChangeShapeType="1"/>
            </p:cNvSpPr>
            <p:nvPr/>
          </p:nvSpPr>
          <p:spPr bwMode="auto">
            <a:xfrm>
              <a:off x="1175" y="3209"/>
              <a:ext cx="1513" cy="0"/>
            </a:xfrm>
            <a:prstGeom prst="line">
              <a:avLst/>
            </a:prstGeom>
            <a:noFill/>
            <a:ln w="28575">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65" name="Line 62"/>
            <p:cNvSpPr>
              <a:spLocks noChangeShapeType="1"/>
            </p:cNvSpPr>
            <p:nvPr/>
          </p:nvSpPr>
          <p:spPr bwMode="auto">
            <a:xfrm>
              <a:off x="296" y="3209"/>
              <a:ext cx="879" cy="0"/>
            </a:xfrm>
            <a:prstGeom prst="line">
              <a:avLst/>
            </a:prstGeom>
            <a:noFill/>
            <a:ln w="28575" cap="sq">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66" name="Line 63"/>
            <p:cNvSpPr>
              <a:spLocks noChangeShapeType="1"/>
            </p:cNvSpPr>
            <p:nvPr/>
          </p:nvSpPr>
          <p:spPr bwMode="auto">
            <a:xfrm>
              <a:off x="4131" y="1744"/>
              <a:ext cx="1348"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67" name="Line 64"/>
            <p:cNvSpPr>
              <a:spLocks noChangeShapeType="1"/>
            </p:cNvSpPr>
            <p:nvPr/>
          </p:nvSpPr>
          <p:spPr bwMode="auto">
            <a:xfrm>
              <a:off x="4131" y="1977"/>
              <a:ext cx="1348"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68" name="Line 65"/>
            <p:cNvSpPr>
              <a:spLocks noChangeShapeType="1"/>
            </p:cNvSpPr>
            <p:nvPr/>
          </p:nvSpPr>
          <p:spPr bwMode="auto">
            <a:xfrm>
              <a:off x="4131" y="2173"/>
              <a:ext cx="1348"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69" name="Line 66"/>
            <p:cNvSpPr>
              <a:spLocks noChangeShapeType="1"/>
            </p:cNvSpPr>
            <p:nvPr/>
          </p:nvSpPr>
          <p:spPr bwMode="auto">
            <a:xfrm>
              <a:off x="4131" y="3209"/>
              <a:ext cx="1348" cy="0"/>
            </a:xfrm>
            <a:prstGeom prst="line">
              <a:avLst/>
            </a:prstGeom>
            <a:noFill/>
            <a:ln w="28575">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70" name="Line 67"/>
            <p:cNvSpPr>
              <a:spLocks noChangeShapeType="1"/>
            </p:cNvSpPr>
            <p:nvPr/>
          </p:nvSpPr>
          <p:spPr bwMode="auto">
            <a:xfrm>
              <a:off x="296" y="1548"/>
              <a:ext cx="879" cy="0"/>
            </a:xfrm>
            <a:prstGeom prst="line">
              <a:avLst/>
            </a:prstGeom>
            <a:noFill/>
            <a:ln w="28575" cap="sq">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71" name="Line 68"/>
            <p:cNvSpPr>
              <a:spLocks noChangeShapeType="1"/>
            </p:cNvSpPr>
            <p:nvPr/>
          </p:nvSpPr>
          <p:spPr bwMode="auto">
            <a:xfrm>
              <a:off x="1175" y="1744"/>
              <a:ext cx="0" cy="1465"/>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72" name="Line 69"/>
            <p:cNvSpPr>
              <a:spLocks noChangeShapeType="1"/>
            </p:cNvSpPr>
            <p:nvPr/>
          </p:nvSpPr>
          <p:spPr bwMode="auto">
            <a:xfrm>
              <a:off x="2688" y="1744"/>
              <a:ext cx="0" cy="1465"/>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73" name="Line 70"/>
            <p:cNvSpPr>
              <a:spLocks noChangeShapeType="1"/>
            </p:cNvSpPr>
            <p:nvPr/>
          </p:nvSpPr>
          <p:spPr bwMode="auto">
            <a:xfrm>
              <a:off x="4131" y="1744"/>
              <a:ext cx="0" cy="233"/>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74" name="Line 71"/>
            <p:cNvSpPr>
              <a:spLocks noChangeShapeType="1"/>
            </p:cNvSpPr>
            <p:nvPr/>
          </p:nvSpPr>
          <p:spPr bwMode="auto">
            <a:xfrm>
              <a:off x="296" y="1977"/>
              <a:ext cx="0" cy="196"/>
            </a:xfrm>
            <a:prstGeom prst="line">
              <a:avLst/>
            </a:prstGeom>
            <a:noFill/>
            <a:ln w="28575">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75" name="Line 72"/>
            <p:cNvSpPr>
              <a:spLocks noChangeShapeType="1"/>
            </p:cNvSpPr>
            <p:nvPr/>
          </p:nvSpPr>
          <p:spPr bwMode="auto">
            <a:xfrm>
              <a:off x="296" y="2173"/>
              <a:ext cx="0" cy="1036"/>
            </a:xfrm>
            <a:prstGeom prst="line">
              <a:avLst/>
            </a:prstGeom>
            <a:noFill/>
            <a:ln w="28575" cap="sq">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76" name="Line 73"/>
            <p:cNvSpPr>
              <a:spLocks noChangeShapeType="1"/>
            </p:cNvSpPr>
            <p:nvPr/>
          </p:nvSpPr>
          <p:spPr bwMode="auto">
            <a:xfrm>
              <a:off x="296" y="1548"/>
              <a:ext cx="0" cy="429"/>
            </a:xfrm>
            <a:prstGeom prst="line">
              <a:avLst/>
            </a:prstGeom>
            <a:noFill/>
            <a:ln w="28575" cap="sq">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77" name="Line 74"/>
            <p:cNvSpPr>
              <a:spLocks noChangeShapeType="1"/>
            </p:cNvSpPr>
            <p:nvPr/>
          </p:nvSpPr>
          <p:spPr bwMode="auto">
            <a:xfrm>
              <a:off x="296" y="2872"/>
              <a:ext cx="879"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78" name="Line 75"/>
            <p:cNvSpPr>
              <a:spLocks noChangeShapeType="1"/>
            </p:cNvSpPr>
            <p:nvPr/>
          </p:nvSpPr>
          <p:spPr bwMode="auto">
            <a:xfrm>
              <a:off x="1175" y="2872"/>
              <a:ext cx="3214" cy="0"/>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79" name="Line 76"/>
            <p:cNvSpPr>
              <a:spLocks noChangeShapeType="1"/>
            </p:cNvSpPr>
            <p:nvPr/>
          </p:nvSpPr>
          <p:spPr bwMode="auto">
            <a:xfrm>
              <a:off x="4389" y="2872"/>
              <a:ext cx="109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80" name="Line 77"/>
            <p:cNvSpPr>
              <a:spLocks noChangeShapeType="1"/>
            </p:cNvSpPr>
            <p:nvPr/>
          </p:nvSpPr>
          <p:spPr bwMode="auto">
            <a:xfrm>
              <a:off x="2688" y="3209"/>
              <a:ext cx="1443" cy="0"/>
            </a:xfrm>
            <a:prstGeom prst="line">
              <a:avLst/>
            </a:prstGeom>
            <a:noFill/>
            <a:ln w="28575" cap="sq">
              <a:solidFill>
                <a:schemeClr val="accent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81" name="Line 78"/>
            <p:cNvSpPr>
              <a:spLocks noChangeShapeType="1"/>
            </p:cNvSpPr>
            <p:nvPr/>
          </p:nvSpPr>
          <p:spPr bwMode="auto">
            <a:xfrm>
              <a:off x="2219" y="2872"/>
              <a:ext cx="0" cy="337"/>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82" name="Text Box 79"/>
            <p:cNvSpPr txBox="1">
              <a:spLocks noChangeArrowheads="1"/>
            </p:cNvSpPr>
            <p:nvPr/>
          </p:nvSpPr>
          <p:spPr bwMode="auto">
            <a:xfrm rot="-5445616">
              <a:off x="3864" y="2393"/>
              <a:ext cx="78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spAutoFit/>
            </a:bodyPr>
            <a:lstStyle>
              <a:lvl1pPr>
                <a:defRPr sz="1400" b="1">
                  <a:solidFill>
                    <a:schemeClr val="tx1"/>
                  </a:solidFill>
                  <a:latin typeface="Arial" charset="0"/>
                  <a:ea typeface="ＭＳ Ｐゴシック" charset="0"/>
                  <a:cs typeface="ＭＳ Ｐゴシック" charset="0"/>
                </a:defRPr>
              </a:lvl1pPr>
              <a:lvl2pPr marL="742950" indent="-285750">
                <a:defRPr sz="1400" b="1">
                  <a:solidFill>
                    <a:schemeClr val="tx1"/>
                  </a:solidFill>
                  <a:latin typeface="Arial" charset="0"/>
                  <a:ea typeface="ＭＳ Ｐゴシック" charset="0"/>
                </a:defRPr>
              </a:lvl2pPr>
              <a:lvl3pPr marL="1143000" indent="-228600">
                <a:defRPr sz="1400" b="1">
                  <a:solidFill>
                    <a:schemeClr val="tx1"/>
                  </a:solidFill>
                  <a:latin typeface="Arial" charset="0"/>
                  <a:ea typeface="ＭＳ Ｐゴシック" charset="0"/>
                </a:defRPr>
              </a:lvl3pPr>
              <a:lvl4pPr marL="1600200" indent="-228600">
                <a:defRPr sz="1400" b="1">
                  <a:solidFill>
                    <a:schemeClr val="tx1"/>
                  </a:solidFill>
                  <a:latin typeface="Arial" charset="0"/>
                  <a:ea typeface="ＭＳ Ｐゴシック" charset="0"/>
                </a:defRPr>
              </a:lvl4pPr>
              <a:lvl5pPr marL="2057400" indent="-22860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sz="1200" i="1">
                  <a:solidFill>
                    <a:schemeClr val="tx2"/>
                  </a:solidFill>
                </a:rPr>
                <a:t>Amen. X 12 mos.</a:t>
              </a:r>
            </a:p>
          </p:txBody>
        </p:sp>
      </p:grpSp>
      <p:sp>
        <p:nvSpPr>
          <p:cNvPr id="1336400" name="Text Box 80"/>
          <p:cNvSpPr txBox="1">
            <a:spLocks noChangeArrowheads="1"/>
          </p:cNvSpPr>
          <p:nvPr/>
        </p:nvSpPr>
        <p:spPr bwMode="blackWhite">
          <a:xfrm>
            <a:off x="458788" y="6091238"/>
            <a:ext cx="8223250" cy="623887"/>
          </a:xfrm>
          <a:prstGeom prst="rect">
            <a:avLst/>
          </a:prstGeom>
          <a:noFill/>
          <a:ln w="12700">
            <a:noFill/>
            <a:miter lim="800000"/>
            <a:headEnd type="none" w="sm" len="sm"/>
            <a:tailEnd type="none" w="sm" len="sm"/>
          </a:ln>
          <a:effectLst>
            <a:outerShdw blurRad="63500" dist="17961" dir="2700000" algn="ctr" rotWithShape="0">
              <a:schemeClr val="bg2">
                <a:alpha val="74998"/>
              </a:schemeClr>
            </a:outerShdw>
          </a:effectLst>
        </p:spPr>
        <p:txBody>
          <a:bodyPr anchor="b">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defRPr/>
            </a:pPr>
            <a:r>
              <a:rPr lang="en-US" sz="1600" dirty="0" smtClean="0"/>
              <a:t>*STRAW = Stages of Reproductive Aging Workshop.</a:t>
            </a:r>
          </a:p>
          <a:p>
            <a:pPr eaLnBrk="1" hangingPunct="1">
              <a:spcBef>
                <a:spcPct val="35000"/>
              </a:spcBef>
              <a:defRPr/>
            </a:pPr>
            <a:r>
              <a:rPr lang="en-US" dirty="0" smtClean="0"/>
              <a:t>  </a:t>
            </a:r>
            <a:r>
              <a:rPr lang="en-US" dirty="0" err="1" smtClean="0"/>
              <a:t>Soules</a:t>
            </a:r>
            <a:r>
              <a:rPr lang="en-US" dirty="0" smtClean="0"/>
              <a:t> MR et al. </a:t>
            </a:r>
            <a:r>
              <a:rPr lang="en-US" i="1" dirty="0" err="1" smtClean="0"/>
              <a:t>Fertil</a:t>
            </a:r>
            <a:r>
              <a:rPr lang="en-US" i="1" dirty="0" smtClean="0"/>
              <a:t> </a:t>
            </a:r>
            <a:r>
              <a:rPr lang="en-US" i="1" dirty="0" err="1" smtClean="0"/>
              <a:t>Steril</a:t>
            </a:r>
            <a:r>
              <a:rPr lang="en-US" dirty="0" smtClean="0"/>
              <a:t>. 2001;76:875-878.  *STRAW+10 </a:t>
            </a:r>
            <a:r>
              <a:rPr lang="en-US" dirty="0" err="1" smtClean="0"/>
              <a:t>Sioban</a:t>
            </a:r>
            <a:r>
              <a:rPr lang="en-US" dirty="0" smtClean="0"/>
              <a:t> Menopause 2013</a:t>
            </a:r>
            <a:endParaRPr lang="en-US" sz="1600" dirty="0" smtClean="0"/>
          </a:p>
        </p:txBody>
      </p:sp>
      <p:cxnSp>
        <p:nvCxnSpPr>
          <p:cNvPr id="3" name="Straight Arrow Connector 2"/>
          <p:cNvCxnSpPr/>
          <p:nvPr/>
        </p:nvCxnSpPr>
        <p:spPr bwMode="auto">
          <a:xfrm>
            <a:off x="5502596" y="5501680"/>
            <a:ext cx="0" cy="362887"/>
          </a:xfrm>
          <a:prstGeom prst="straightConnector1">
            <a:avLst/>
          </a:prstGeom>
          <a:solidFill>
            <a:schemeClr val="accent1"/>
          </a:solidFill>
          <a:ln w="28575" cap="flat" cmpd="sng" algn="ctr">
            <a:solidFill>
              <a:schemeClr val="bg2"/>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84" name="Straight Arrow Connector 83"/>
          <p:cNvCxnSpPr/>
          <p:nvPr/>
        </p:nvCxnSpPr>
        <p:spPr bwMode="auto">
          <a:xfrm>
            <a:off x="7718425" y="5326885"/>
            <a:ext cx="0" cy="362887"/>
          </a:xfrm>
          <a:prstGeom prst="straightConnector1">
            <a:avLst/>
          </a:prstGeom>
          <a:solidFill>
            <a:schemeClr val="accent1"/>
          </a:solidFill>
          <a:ln w="28575" cap="flat" cmpd="sng" algn="ctr">
            <a:solidFill>
              <a:schemeClr val="bg2"/>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75581326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Terminology: </a:t>
            </a:r>
            <a:r>
              <a:rPr lang="en-US" dirty="0" err="1">
                <a:cs typeface="Times New Roman" pitchFamily="18" charset="0"/>
              </a:rPr>
              <a:t>Postmenopause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7017961"/>
              </p:ext>
            </p:extLst>
          </p:nvPr>
        </p:nvGraphicFramePr>
        <p:xfrm>
          <a:off x="228600" y="762000"/>
          <a:ext cx="8915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17812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17730" name="Rectangle 2"/>
          <p:cNvSpPr>
            <a:spLocks noChangeArrowheads="1"/>
          </p:cNvSpPr>
          <p:nvPr/>
        </p:nvSpPr>
        <p:spPr bwMode="invGray">
          <a:xfrm>
            <a:off x="458788" y="2166938"/>
            <a:ext cx="1995487" cy="2563812"/>
          </a:xfrm>
          <a:prstGeom prst="rect">
            <a:avLst/>
          </a:prstGeom>
          <a:solidFill>
            <a:srgbClr val="9C267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nchor="ctr" anchorCtr="1"/>
          <a:lstStyle/>
          <a:p>
            <a:pPr eaLnBrk="0" fontAlgn="base" hangingPunct="0">
              <a:spcBef>
                <a:spcPct val="30000"/>
              </a:spcBef>
              <a:spcAft>
                <a:spcPct val="0"/>
              </a:spcAft>
            </a:pPr>
            <a:r>
              <a:rPr lang="en-US" i="1" dirty="0" smtClean="0"/>
              <a:t>52% of US </a:t>
            </a:r>
            <a:br>
              <a:rPr lang="en-US" i="1" dirty="0" smtClean="0"/>
            </a:br>
            <a:r>
              <a:rPr lang="en-US" i="1" dirty="0" smtClean="0"/>
              <a:t>population</a:t>
            </a:r>
          </a:p>
        </p:txBody>
      </p:sp>
      <p:sp>
        <p:nvSpPr>
          <p:cNvPr id="3017731" name="Rectangle 3"/>
          <p:cNvSpPr>
            <a:spLocks noChangeArrowheads="1"/>
          </p:cNvSpPr>
          <p:nvPr/>
        </p:nvSpPr>
        <p:spPr bwMode="invGray">
          <a:xfrm>
            <a:off x="2454275" y="2166938"/>
            <a:ext cx="1995488" cy="2563812"/>
          </a:xfrm>
          <a:prstGeom prst="rect">
            <a:avLst/>
          </a:prstGeom>
          <a:solidFill>
            <a:srgbClr val="F4D9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nchor="ctr" anchorCtr="1"/>
          <a:lstStyle/>
          <a:p>
            <a:pPr eaLnBrk="0" fontAlgn="base" hangingPunct="0">
              <a:spcBef>
                <a:spcPct val="30000"/>
              </a:spcBef>
              <a:spcAft>
                <a:spcPct val="0"/>
              </a:spcAft>
            </a:pPr>
            <a:r>
              <a:rPr lang="en-US" i="1" smtClean="0">
                <a:solidFill>
                  <a:srgbClr val="000000"/>
                </a:solidFill>
              </a:rPr>
              <a:t>Up to 90% of </a:t>
            </a:r>
            <a:br>
              <a:rPr lang="en-US" i="1" smtClean="0">
                <a:solidFill>
                  <a:srgbClr val="000000"/>
                </a:solidFill>
              </a:rPr>
            </a:br>
            <a:r>
              <a:rPr lang="en-US" i="1" smtClean="0">
                <a:solidFill>
                  <a:srgbClr val="000000"/>
                </a:solidFill>
              </a:rPr>
              <a:t>health care decisions</a:t>
            </a:r>
            <a:endParaRPr lang="en-US" sz="2400" i="1" smtClean="0">
              <a:solidFill>
                <a:srgbClr val="66CCFF"/>
              </a:solidFill>
            </a:endParaRPr>
          </a:p>
        </p:txBody>
      </p:sp>
      <p:sp>
        <p:nvSpPr>
          <p:cNvPr id="3017732" name="Rectangle 4"/>
          <p:cNvSpPr>
            <a:spLocks noChangeArrowheads="1"/>
          </p:cNvSpPr>
          <p:nvPr/>
        </p:nvSpPr>
        <p:spPr bwMode="invGray">
          <a:xfrm>
            <a:off x="6600825" y="2166938"/>
            <a:ext cx="2081213" cy="2563812"/>
          </a:xfrm>
          <a:prstGeom prst="rect">
            <a:avLst/>
          </a:prstGeom>
          <a:solidFill>
            <a:srgbClr val="D62C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nchor="ctr" anchorCtr="1"/>
          <a:lstStyle/>
          <a:p>
            <a:pPr eaLnBrk="0" fontAlgn="base" hangingPunct="0">
              <a:spcBef>
                <a:spcPct val="30000"/>
              </a:spcBef>
              <a:spcAft>
                <a:spcPct val="0"/>
              </a:spcAft>
            </a:pPr>
            <a:r>
              <a:rPr lang="en-US" i="1" dirty="0" smtClean="0"/>
              <a:t>59% of all </a:t>
            </a:r>
            <a:br>
              <a:rPr lang="en-US" i="1" dirty="0" smtClean="0"/>
            </a:br>
            <a:r>
              <a:rPr lang="en-US" i="1" dirty="0" smtClean="0"/>
              <a:t>prescription drugs</a:t>
            </a:r>
            <a:br>
              <a:rPr lang="en-US" i="1" dirty="0" smtClean="0"/>
            </a:br>
            <a:r>
              <a:rPr lang="en-US" i="1" dirty="0" smtClean="0"/>
              <a:t>purchased</a:t>
            </a:r>
          </a:p>
        </p:txBody>
      </p:sp>
      <p:sp>
        <p:nvSpPr>
          <p:cNvPr id="3017733" name="Rectangle 5"/>
          <p:cNvSpPr>
            <a:spLocks noChangeArrowheads="1"/>
          </p:cNvSpPr>
          <p:nvPr/>
        </p:nvSpPr>
        <p:spPr bwMode="invGray">
          <a:xfrm>
            <a:off x="4449763" y="2166938"/>
            <a:ext cx="2151062" cy="2563812"/>
          </a:xfrm>
          <a:prstGeom prst="rect">
            <a:avLst/>
          </a:prstGeom>
          <a:solidFill>
            <a:srgbClr val="15715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nchor="ctr" anchorCtr="1"/>
          <a:lstStyle/>
          <a:p>
            <a:pPr eaLnBrk="0" fontAlgn="base" hangingPunct="0">
              <a:spcBef>
                <a:spcPct val="30000"/>
              </a:spcBef>
              <a:spcAft>
                <a:spcPct val="0"/>
              </a:spcAft>
            </a:pPr>
            <a:r>
              <a:rPr lang="en-US" i="1" dirty="0" smtClean="0"/>
              <a:t>2 out of every 3 health care dollars spent (approximately $500 billion annually)</a:t>
            </a:r>
          </a:p>
        </p:txBody>
      </p:sp>
      <p:sp>
        <p:nvSpPr>
          <p:cNvPr id="3017734" name="Rectangle 6"/>
          <p:cNvSpPr>
            <a:spLocks noChangeArrowheads="1"/>
          </p:cNvSpPr>
          <p:nvPr/>
        </p:nvSpPr>
        <p:spPr bwMode="invGray">
          <a:xfrm>
            <a:off x="458788" y="1657350"/>
            <a:ext cx="8223250" cy="509588"/>
          </a:xfrm>
          <a:prstGeom prst="rect">
            <a:avLst/>
          </a:prstGeom>
          <a:noFill/>
          <a:ln>
            <a:noFill/>
          </a:ln>
          <a:effectLst/>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lstStyle/>
          <a:p>
            <a:pPr eaLnBrk="0" fontAlgn="base" hangingPunct="0">
              <a:spcBef>
                <a:spcPct val="30000"/>
              </a:spcBef>
              <a:spcAft>
                <a:spcPct val="0"/>
              </a:spcAft>
            </a:pPr>
            <a:r>
              <a:rPr lang="en-US" sz="2800" i="1" smtClean="0">
                <a:solidFill>
                  <a:srgbClr val="F4D966"/>
                </a:solidFill>
                <a:effectLst>
                  <a:outerShdw blurRad="38100" dist="38100" dir="2700000" algn="tl">
                    <a:srgbClr val="000000"/>
                  </a:outerShdw>
                </a:effectLst>
              </a:rPr>
              <a:t>Women account for:</a:t>
            </a:r>
            <a:endParaRPr lang="en-US" i="1" smtClean="0">
              <a:solidFill>
                <a:srgbClr val="F4D966"/>
              </a:solidFill>
              <a:effectLst>
                <a:outerShdw blurRad="38100" dist="38100" dir="2700000" algn="tl">
                  <a:srgbClr val="000000"/>
                </a:outerShdw>
              </a:effectLst>
            </a:endParaRPr>
          </a:p>
        </p:txBody>
      </p:sp>
      <p:sp>
        <p:nvSpPr>
          <p:cNvPr id="3017735" name="Rectangle 7"/>
          <p:cNvSpPr>
            <a:spLocks noChangeArrowheads="1"/>
          </p:cNvSpPr>
          <p:nvPr/>
        </p:nvSpPr>
        <p:spPr bwMode="invGray">
          <a:xfrm>
            <a:off x="458788" y="4730750"/>
            <a:ext cx="8223250" cy="96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nchor="ctr" anchorCtr="1"/>
          <a:lstStyle/>
          <a:p>
            <a:pPr eaLnBrk="0" fontAlgn="base" hangingPunct="0">
              <a:spcBef>
                <a:spcPct val="30000"/>
              </a:spcBef>
              <a:spcAft>
                <a:spcPct val="0"/>
              </a:spcAft>
            </a:pPr>
            <a:r>
              <a:rPr lang="en-US" sz="2000" i="1" dirty="0" smtClean="0">
                <a:effectLst>
                  <a:outerShdw blurRad="38100" dist="38100" dir="2700000" algn="tl">
                    <a:srgbClr val="000000"/>
                  </a:outerShdw>
                </a:effectLst>
              </a:rPr>
              <a:t>In the future, health care providers </a:t>
            </a:r>
            <a:r>
              <a:rPr lang="en-US" sz="2000" i="1" u="sng" dirty="0" smtClean="0">
                <a:effectLst>
                  <a:outerShdw blurRad="38100" dist="38100" dir="2700000" algn="tl">
                    <a:srgbClr val="000000"/>
                  </a:outerShdw>
                </a:effectLst>
              </a:rPr>
              <a:t>will spend up to 75% of their time </a:t>
            </a:r>
            <a:r>
              <a:rPr lang="en-US" sz="2000" i="1" dirty="0" smtClean="0">
                <a:effectLst>
                  <a:outerShdw blurRad="38100" dist="38100" dir="2700000" algn="tl">
                    <a:srgbClr val="000000"/>
                  </a:outerShdw>
                </a:effectLst>
              </a:rPr>
              <a:t>treating women aged 65 years and older.</a:t>
            </a:r>
          </a:p>
        </p:txBody>
      </p:sp>
      <p:grpSp>
        <p:nvGrpSpPr>
          <p:cNvPr id="3017736" name="Group 8"/>
          <p:cNvGrpSpPr>
            <a:grpSpLocks/>
          </p:cNvGrpSpPr>
          <p:nvPr/>
        </p:nvGrpSpPr>
        <p:grpSpPr bwMode="auto">
          <a:xfrm>
            <a:off x="447675" y="1657350"/>
            <a:ext cx="8234363" cy="4041775"/>
            <a:chOff x="282" y="1044"/>
            <a:chExt cx="5187" cy="2546"/>
          </a:xfrm>
        </p:grpSpPr>
        <p:sp>
          <p:nvSpPr>
            <p:cNvPr id="3017737" name="Line 9"/>
            <p:cNvSpPr>
              <a:spLocks noChangeShapeType="1"/>
            </p:cNvSpPr>
            <p:nvPr/>
          </p:nvSpPr>
          <p:spPr bwMode="invGray">
            <a:xfrm>
              <a:off x="289" y="3590"/>
              <a:ext cx="5180" cy="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grpSp>
          <p:nvGrpSpPr>
            <p:cNvPr id="3017738" name="Group 10"/>
            <p:cNvGrpSpPr>
              <a:grpSpLocks/>
            </p:cNvGrpSpPr>
            <p:nvPr/>
          </p:nvGrpSpPr>
          <p:grpSpPr bwMode="auto">
            <a:xfrm>
              <a:off x="282" y="1044"/>
              <a:ext cx="5187" cy="2546"/>
              <a:chOff x="282" y="1044"/>
              <a:chExt cx="5187" cy="2546"/>
            </a:xfrm>
          </p:grpSpPr>
          <p:sp>
            <p:nvSpPr>
              <p:cNvPr id="3017739" name="Line 11"/>
              <p:cNvSpPr>
                <a:spLocks noChangeShapeType="1"/>
              </p:cNvSpPr>
              <p:nvPr/>
            </p:nvSpPr>
            <p:spPr bwMode="invGray">
              <a:xfrm>
                <a:off x="289" y="2980"/>
                <a:ext cx="5180" cy="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grpSp>
            <p:nvGrpSpPr>
              <p:cNvPr id="3017740" name="Group 12"/>
              <p:cNvGrpSpPr>
                <a:grpSpLocks/>
              </p:cNvGrpSpPr>
              <p:nvPr/>
            </p:nvGrpSpPr>
            <p:grpSpPr bwMode="auto">
              <a:xfrm>
                <a:off x="282" y="1044"/>
                <a:ext cx="5187" cy="2546"/>
                <a:chOff x="282" y="1044"/>
                <a:chExt cx="5187" cy="2546"/>
              </a:xfrm>
            </p:grpSpPr>
            <p:sp>
              <p:nvSpPr>
                <p:cNvPr id="3017741" name="Line 13"/>
                <p:cNvSpPr>
                  <a:spLocks noChangeShapeType="1"/>
                </p:cNvSpPr>
                <p:nvPr/>
              </p:nvSpPr>
              <p:spPr bwMode="invGray">
                <a:xfrm>
                  <a:off x="4158" y="1365"/>
                  <a:ext cx="0" cy="1615"/>
                </a:xfrm>
                <a:prstGeom prst="line">
                  <a:avLst/>
                </a:prstGeom>
                <a:noFill/>
                <a:ln w="12700">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sp>
              <p:nvSpPr>
                <p:cNvPr id="3017742" name="Line 14"/>
                <p:cNvSpPr>
                  <a:spLocks noChangeShapeType="1"/>
                </p:cNvSpPr>
                <p:nvPr/>
              </p:nvSpPr>
              <p:spPr bwMode="invGray">
                <a:xfrm>
                  <a:off x="1546" y="1365"/>
                  <a:ext cx="0" cy="1615"/>
                </a:xfrm>
                <a:prstGeom prst="line">
                  <a:avLst/>
                </a:prstGeom>
                <a:noFill/>
                <a:ln w="12700">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sp>
              <p:nvSpPr>
                <p:cNvPr id="3017743" name="Line 15"/>
                <p:cNvSpPr>
                  <a:spLocks noChangeShapeType="1"/>
                </p:cNvSpPr>
                <p:nvPr/>
              </p:nvSpPr>
              <p:spPr bwMode="invGray">
                <a:xfrm>
                  <a:off x="2803" y="1365"/>
                  <a:ext cx="0" cy="1615"/>
                </a:xfrm>
                <a:prstGeom prst="line">
                  <a:avLst/>
                </a:prstGeom>
                <a:noFill/>
                <a:ln w="12700">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sp>
              <p:nvSpPr>
                <p:cNvPr id="3017744" name="Line 16"/>
                <p:cNvSpPr>
                  <a:spLocks noChangeShapeType="1"/>
                </p:cNvSpPr>
                <p:nvPr/>
              </p:nvSpPr>
              <p:spPr bwMode="invGray">
                <a:xfrm>
                  <a:off x="282" y="1044"/>
                  <a:ext cx="0" cy="321"/>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sp>
              <p:nvSpPr>
                <p:cNvPr id="3017745" name="Line 17"/>
                <p:cNvSpPr>
                  <a:spLocks noChangeShapeType="1"/>
                </p:cNvSpPr>
                <p:nvPr/>
              </p:nvSpPr>
              <p:spPr bwMode="invGray">
                <a:xfrm>
                  <a:off x="5462" y="1044"/>
                  <a:ext cx="0" cy="321"/>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grpSp>
              <p:nvGrpSpPr>
                <p:cNvPr id="3017746" name="Group 18"/>
                <p:cNvGrpSpPr>
                  <a:grpSpLocks/>
                </p:cNvGrpSpPr>
                <p:nvPr/>
              </p:nvGrpSpPr>
              <p:grpSpPr bwMode="auto">
                <a:xfrm>
                  <a:off x="282" y="1044"/>
                  <a:ext cx="5187" cy="2546"/>
                  <a:chOff x="282" y="1044"/>
                  <a:chExt cx="5187" cy="2546"/>
                </a:xfrm>
              </p:grpSpPr>
              <p:sp>
                <p:nvSpPr>
                  <p:cNvPr id="3017747" name="Line 19"/>
                  <p:cNvSpPr>
                    <a:spLocks noChangeShapeType="1"/>
                  </p:cNvSpPr>
                  <p:nvPr/>
                </p:nvSpPr>
                <p:spPr bwMode="invGray">
                  <a:xfrm>
                    <a:off x="289" y="1365"/>
                    <a:ext cx="5180"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grpSp>
                <p:nvGrpSpPr>
                  <p:cNvPr id="3017748" name="Group 20"/>
                  <p:cNvGrpSpPr>
                    <a:grpSpLocks/>
                  </p:cNvGrpSpPr>
                  <p:nvPr/>
                </p:nvGrpSpPr>
                <p:grpSpPr bwMode="auto">
                  <a:xfrm>
                    <a:off x="282" y="1044"/>
                    <a:ext cx="5180" cy="2546"/>
                    <a:chOff x="282" y="1044"/>
                    <a:chExt cx="5180" cy="2546"/>
                  </a:xfrm>
                </p:grpSpPr>
                <p:sp>
                  <p:nvSpPr>
                    <p:cNvPr id="3017749" name="Line 21"/>
                    <p:cNvSpPr>
                      <a:spLocks noChangeShapeType="1"/>
                    </p:cNvSpPr>
                    <p:nvPr/>
                  </p:nvSpPr>
                  <p:spPr bwMode="invGray">
                    <a:xfrm>
                      <a:off x="282" y="1044"/>
                      <a:ext cx="5180" cy="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sp>
                  <p:nvSpPr>
                    <p:cNvPr id="3017750" name="Line 22"/>
                    <p:cNvSpPr>
                      <a:spLocks noChangeShapeType="1"/>
                    </p:cNvSpPr>
                    <p:nvPr/>
                  </p:nvSpPr>
                  <p:spPr bwMode="invGray">
                    <a:xfrm>
                      <a:off x="282" y="1365"/>
                      <a:ext cx="0" cy="161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sp>
                  <p:nvSpPr>
                    <p:cNvPr id="3017751" name="Line 23"/>
                    <p:cNvSpPr>
                      <a:spLocks noChangeShapeType="1"/>
                    </p:cNvSpPr>
                    <p:nvPr/>
                  </p:nvSpPr>
                  <p:spPr bwMode="invGray">
                    <a:xfrm>
                      <a:off x="5462" y="1365"/>
                      <a:ext cx="0" cy="161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sp>
                  <p:nvSpPr>
                    <p:cNvPr id="3017752" name="Line 24"/>
                    <p:cNvSpPr>
                      <a:spLocks noChangeShapeType="1"/>
                    </p:cNvSpPr>
                    <p:nvPr/>
                  </p:nvSpPr>
                  <p:spPr bwMode="invGray">
                    <a:xfrm>
                      <a:off x="282" y="2980"/>
                      <a:ext cx="0" cy="61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sp>
                  <p:nvSpPr>
                    <p:cNvPr id="3017753" name="Line 25"/>
                    <p:cNvSpPr>
                      <a:spLocks noChangeShapeType="1"/>
                    </p:cNvSpPr>
                    <p:nvPr/>
                  </p:nvSpPr>
                  <p:spPr bwMode="invGray">
                    <a:xfrm>
                      <a:off x="5462" y="2980"/>
                      <a:ext cx="0" cy="61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mtClean="0">
                        <a:solidFill>
                          <a:srgbClr val="FFFFFF"/>
                        </a:solidFill>
                      </a:endParaRPr>
                    </a:p>
                  </p:txBody>
                </p:sp>
              </p:grpSp>
            </p:grpSp>
          </p:grpSp>
        </p:grpSp>
      </p:grpSp>
      <p:sp>
        <p:nvSpPr>
          <p:cNvPr id="3017754" name="Rectangle 26"/>
          <p:cNvSpPr>
            <a:spLocks noGrp="1" noChangeArrowheads="1"/>
          </p:cNvSpPr>
          <p:nvPr>
            <p:ph type="title"/>
          </p:nvPr>
        </p:nvSpPr>
        <p:spPr>
          <a:solidFill>
            <a:schemeClr val="accent5">
              <a:lumMod val="50000"/>
            </a:schemeClr>
          </a:solidFill>
          <a:ln/>
        </p:spPr>
        <p:txBody>
          <a:bodyPr/>
          <a:lstStyle/>
          <a:p>
            <a:r>
              <a:rPr lang="en-US" dirty="0"/>
              <a:t>Impact of Women on Health Care</a:t>
            </a:r>
          </a:p>
        </p:txBody>
      </p:sp>
      <p:sp>
        <p:nvSpPr>
          <p:cNvPr id="3017755" name="Rectangle 27"/>
          <p:cNvSpPr>
            <a:spLocks noChangeArrowheads="1"/>
          </p:cNvSpPr>
          <p:nvPr/>
        </p:nvSpPr>
        <p:spPr bwMode="auto">
          <a:xfrm>
            <a:off x="458788" y="6214301"/>
            <a:ext cx="4943475" cy="3048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2075" tIns="46038" rIns="92075" bIns="46038" anchor="b">
            <a:spAutoFit/>
          </a:bodyPr>
          <a:lstStyle/>
          <a:p>
            <a:pPr fontAlgn="base">
              <a:spcBef>
                <a:spcPct val="50000"/>
              </a:spcBef>
              <a:spcAft>
                <a:spcPct val="0"/>
              </a:spcAft>
            </a:pPr>
            <a:r>
              <a:rPr lang="en-US" altLang="en-US" sz="1400" b="1" smtClean="0">
                <a:solidFill>
                  <a:srgbClr val="FFFFFF"/>
                </a:solidFill>
              </a:rPr>
              <a:t>CareData Reports, Inc. 1999.</a:t>
            </a:r>
          </a:p>
        </p:txBody>
      </p:sp>
    </p:spTree>
    <p:extLst>
      <p:ext uri="{BB962C8B-B14F-4D97-AF65-F5344CB8AC3E}">
        <p14:creationId xmlns:p14="http://schemas.microsoft.com/office/powerpoint/2010/main" val="12042987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01773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1773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017730"/>
                                        </p:tgtEl>
                                        <p:attrNameLst>
                                          <p:attrName>style.visibility</p:attrName>
                                        </p:attrNameLst>
                                      </p:cBhvr>
                                      <p:to>
                                        <p:strVal val="visible"/>
                                      </p:to>
                                    </p:set>
                                    <p:animEffect transition="in" filter="wipe(up)">
                                      <p:cBhvr>
                                        <p:cTn id="14" dur="500"/>
                                        <p:tgtEl>
                                          <p:spTgt spid="301773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017731"/>
                                        </p:tgtEl>
                                        <p:attrNameLst>
                                          <p:attrName>style.visibility</p:attrName>
                                        </p:attrNameLst>
                                      </p:cBhvr>
                                      <p:to>
                                        <p:strVal val="visible"/>
                                      </p:to>
                                    </p:set>
                                    <p:animEffect transition="in" filter="wipe(up)">
                                      <p:cBhvr>
                                        <p:cTn id="19" dur="500"/>
                                        <p:tgtEl>
                                          <p:spTgt spid="30177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017733"/>
                                        </p:tgtEl>
                                        <p:attrNameLst>
                                          <p:attrName>style.visibility</p:attrName>
                                        </p:attrNameLst>
                                      </p:cBhvr>
                                      <p:to>
                                        <p:strVal val="visible"/>
                                      </p:to>
                                    </p:set>
                                    <p:animEffect transition="in" filter="wipe(up)">
                                      <p:cBhvr>
                                        <p:cTn id="24" dur="500"/>
                                        <p:tgtEl>
                                          <p:spTgt spid="301773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017732"/>
                                        </p:tgtEl>
                                        <p:attrNameLst>
                                          <p:attrName>style.visibility</p:attrName>
                                        </p:attrNameLst>
                                      </p:cBhvr>
                                      <p:to>
                                        <p:strVal val="visible"/>
                                      </p:to>
                                    </p:set>
                                    <p:animEffect transition="in" filter="wipe(up)">
                                      <p:cBhvr>
                                        <p:cTn id="29" dur="500"/>
                                        <p:tgtEl>
                                          <p:spTgt spid="3017732"/>
                                        </p:tgtEl>
                                      </p:cBhvr>
                                    </p:animEffect>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3017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7730" grpId="0" animBg="1" autoUpdateAnimBg="0"/>
      <p:bldP spid="3017731" grpId="0" animBg="1" autoUpdateAnimBg="0"/>
      <p:bldP spid="3017732" grpId="0" animBg="1" autoUpdateAnimBg="0"/>
      <p:bldP spid="3017733" grpId="0" animBg="1" autoUpdateAnimBg="0"/>
      <p:bldP spid="3017734" grpId="0" autoUpdateAnimBg="0"/>
      <p:bldP spid="301773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Treating Women Transitioning to Menopause: HT or not&amp;quot;&quot;/&gt;&lt;property id=&quot;20307&quot; value=&quot;270&quot;/&gt;&lt;/object&gt;&lt;object type=&quot;3&quot; unique_id=&quot;10004&quot;&gt;&lt;property id=&quot;20148&quot; value=&quot;5&quot;/&gt;&lt;property id=&quot;20300&quot; value=&quot;Slide 2 - &amp;quot;Treating Women Transitioning to Menopause and Beyond&amp;quot;&quot;/&gt;&lt;property id=&quot;20307&quot; value=&quot;257&quot;/&gt;&lt;/object&gt;&lt;object type=&quot;3&quot; unique_id=&quot;10005&quot;&gt;&lt;property id=&quot;20148&quot; value=&quot;5&quot;/&gt;&lt;property id=&quot;20300&quot; value=&quot;Slide 3 - &amp;quot;Disclosure&amp;quot;&quot;/&gt;&lt;property id=&quot;20307&quot; value=&quot;258&quot;/&gt;&lt;/object&gt;&lt;object type=&quot;3&quot; unique_id=&quot;10006&quot;&gt;&lt;property id=&quot;20148&quot; value=&quot;5&quot;/&gt;&lt;property id=&quot;20300&quot; value=&quot;Slide 4 - &amp;quot;Objectives&amp;quot;&quot;/&gt;&lt;property id=&quot;20307&quot; value=&quot;259&quot;/&gt;&lt;/object&gt;&lt;object type=&quot;3&quot; unique_id=&quot;10007&quot;&gt;&lt;property id=&quot;20148&quot; value=&quot;5&quot;/&gt;&lt;property id=&quot;20300&quot; value=&quot;Slide 5 - &amp;quot;What is menopause?&amp;quot;&quot;/&gt;&lt;property id=&quot;20307&quot; value=&quot;261&quot;/&gt;&lt;/object&gt;&lt;object type=&quot;3&quot; unique_id=&quot;10008&quot;&gt;&lt;property id=&quot;20148&quot; value=&quot;5&quot;/&gt;&lt;property id=&quot;20300&quot; value=&quot;Slide 6 - &amp;quot;When is menopause?&amp;quot;&quot;/&gt;&lt;property id=&quot;20307&quot; value=&quot;262&quot;/&gt;&lt;/object&gt;&lt;object type=&quot;3&quot; unique_id=&quot;10009&quot;&gt;&lt;property id=&quot;20148&quot; value=&quot;5&quot;/&gt;&lt;property id=&quot;20300&quot; value=&quot;Slide 7 - &amp;quot;Menopause Terminology:  STRAW* Staging System&amp;quot;&quot;/&gt;&lt;property id=&quot;20307&quot; value=&quot;316&quot;/&gt;&lt;/object&gt;&lt;object type=&quot;3&quot; unique_id=&quot;10010&quot;&gt;&lt;property id=&quot;20148&quot; value=&quot;5&quot;/&gt;&lt;property id=&quot;20300&quot; value=&quot;Slide 8 - &amp;quot;Terminology: Postmenopause&amp;quot;&quot;/&gt;&lt;property id=&quot;20307&quot; value=&quot;263&quot;/&gt;&lt;/object&gt;&lt;object type=&quot;3&quot; unique_id=&quot;10011&quot;&gt;&lt;property id=&quot;20148&quot; value=&quot;5&quot;/&gt;&lt;property id=&quot;20300&quot; value=&quot;Slide 9 - &amp;quot;Impact of Women on Health Care&amp;quot;&quot;/&gt;&lt;property id=&quot;20307&quot; value=&quot;264&quot;/&gt;&lt;/object&gt;&lt;object type=&quot;3&quot; unique_id=&quot;10012&quot;&gt;&lt;property id=&quot;20148&quot; value=&quot;5&quot;/&gt;&lt;property id=&quot;20300&quot; value=&quot;Slide 10 - &amp;quot;Age at Menopause Has Remained Constant While Life Expectancy Has Increased&amp;quot;&quot;/&gt;&lt;property id=&quot;20307&quot; value=&quot;265&quot;/&gt;&lt;/object&gt;&lt;object type=&quot;3&quot; unique_id=&quot;10013&quot;&gt;&lt;property id=&quot;20148&quot; value=&quot;5&quot;/&gt;&lt;property id=&quot;20300&quot; value=&quot;Slide 11 - &amp;quot;Menopause Demographics&amp;quot;&quot;/&gt;&lt;property id=&quot;20307&quot; value=&quot;266&quot;/&gt;&lt;/object&gt;&lt;object type=&quot;3&quot; unique_id=&quot;10014&quot;&gt;&lt;property id=&quot;20148&quot; value=&quot;5&quot;/&gt;&lt;property id=&quot;20300&quot; value=&quot;Slide 12 - &amp;quot;Ethnicity in the United States&amp;quot;&quot;/&gt;&lt;property id=&quot;20307&quot; value=&quot;267&quot;/&gt;&lt;/object&gt;&lt;object type=&quot;3&quot; unique_id=&quot;10015&quot;&gt;&lt;property id=&quot;20148&quot; value=&quot;5&quot;/&gt;&lt;property id=&quot;20300&quot; value=&quot;Slide 13&quot;/&gt;&lt;property id=&quot;20307&quot; value=&quot;269&quot;/&gt;&lt;/object&gt;&lt;object type=&quot;3&quot; unique_id=&quot;10016&quot;&gt;&lt;property id=&quot;20148&quot; value=&quot;5&quot;/&gt;&lt;property id=&quot;20300&quot; value=&quot;Slide 14&quot;/&gt;&lt;property id=&quot;20307&quot; value=&quot;268&quot;/&gt;&lt;/object&gt;&lt;object type=&quot;3&quot; unique_id=&quot;10017&quot;&gt;&lt;property id=&quot;20148&quot; value=&quot;5&quot;/&gt;&lt;property id=&quot;20300&quot; value=&quot;Slide 15 - &amp;quot;Menopause Experience in Hispanic Women &amp;quot;&quot;/&gt;&lt;property id=&quot;20307&quot; value=&quot;317&quot;/&gt;&lt;/object&gt;&lt;object type=&quot;3&quot; unique_id=&quot;10018&quot;&gt;&lt;property id=&quot;20148&quot; value=&quot;5&quot;/&gt;&lt;property id=&quot;20300&quot; value=&quot;Slide 16 - &amp;quot;Menopause Management- Getting Clinical Care Back on Track&amp;quot;&quot;/&gt;&lt;property id=&quot;20307&quot; value=&quot;271&quot;/&gt;&lt;/object&gt;&lt;object type=&quot;3&quot; unique_id=&quot;10019&quot;&gt;&lt;property id=&quot;20148&quot; value=&quot;5&quot;/&gt;&lt;property id=&quot;20300&quot; value=&quot;Slide 17 - &amp;quot;Menopause Management- Getting Clinical Care Back on Track&amp;quot;&quot;/&gt;&lt;property id=&quot;20307&quot; value=&quot;274&quot;/&gt;&lt;/object&gt;&lt;object type=&quot;3&quot; unique_id=&quot;10020&quot;&gt;&lt;property id=&quot;20148&quot; value=&quot;5&quot;/&gt;&lt;property id=&quot;20300&quot; value=&quot;Slide 18 - &amp;quot;Serum hormone levels at menopause&amp;quot;&quot;/&gt;&lt;property id=&quot;20307&quot; value=&quot;275&quot;/&gt;&lt;/object&gt;&lt;object type=&quot;3&quot; unique_id=&quot;10021&quot;&gt;&lt;property id=&quot;20148&quot; value=&quot;5&quot;/&gt;&lt;property id=&quot;20300&quot; value=&quot;Slide 19&quot;/&gt;&lt;property id=&quot;20307&quot; value=&quot;276&quot;/&gt;&lt;/object&gt;&lt;object type=&quot;3&quot; unique_id=&quot;10022&quot;&gt;&lt;property id=&quot;20148&quot; value=&quot;5&quot;/&gt;&lt;property id=&quot;20300&quot; value=&quot;Slide 20 - &amp;quot;Estrogen receptor activity&amp;quot;&quot;/&gt;&lt;property id=&quot;20307&quot; value=&quot;277&quot;/&gt;&lt;/object&gt;&lt;object type=&quot;3&quot; unique_id=&quot;10023&quot;&gt;&lt;property id=&quot;20148&quot; value=&quot;5&quot;/&gt;&lt;property id=&quot;20300&quot; value=&quot;Slide 21 - &amp;quot;Estrogen Loss and Manifestations  of Health Risks Over Time&amp;quot;&quot;/&gt;&lt;property id=&quot;20307&quot; value=&quot;278&quot;/&gt;&lt;/object&gt;&lt;object type=&quot;3&quot; unique_id=&quot;10024&quot;&gt;&lt;property id=&quot;20148&quot; value=&quot;5&quot;/&gt;&lt;property id=&quot;20300&quot; value=&quot;Slide 22 - &amp;quot;Vasomotor symptoms&amp;quot;&quot;/&gt;&lt;property id=&quot;20307&quot; value=&quot;279&quot;/&gt;&lt;/object&gt;&lt;object type=&quot;3&quot; unique_id=&quot;10025&quot;&gt;&lt;property id=&quot;20148&quot; value=&quot;5&quot;/&gt;&lt;property id=&quot;20300&quot; value=&quot;Slide 23 - &amp;quot;Hot flash physiology illustration&amp;quot;&quot;/&gt;&lt;property id=&quot;20307&quot; value=&quot;280&quot;/&gt;&lt;/object&gt;&lt;object type=&quot;3&quot; unique_id=&quot;10026&quot;&gt;&lt;property id=&quot;20148&quot; value=&quot;5&quot;/&gt;&lt;property id=&quot;20300&quot; value=&quot;Slide 24 - &amp;quot;Vaginal symptoms&amp;quot;&quot;/&gt;&lt;property id=&quot;20307&quot; value=&quot;281&quot;/&gt;&lt;/object&gt;&lt;object type=&quot;3&quot; unique_id=&quot;10027&quot;&gt;&lt;property id=&quot;20148&quot; value=&quot;5&quot;/&gt;&lt;property id=&quot;20300&quot; value=&quot;Slide 25 - &amp;quot;Vaginal atrophy illustration&amp;quot;&quot;/&gt;&lt;property id=&quot;20307&quot; value=&quot;282&quot;/&gt;&lt;/object&gt;&lt;object type=&quot;3&quot; unique_id=&quot;10028&quot;&gt;&lt;property id=&quot;20148&quot; value=&quot;5&quot;/&gt;&lt;property id=&quot;20300&quot; value=&quot;Slide 26 - &amp;quot;Sexual health&amp;quot;&quot;/&gt;&lt;property id=&quot;20307&quot; value=&quot;283&quot;/&gt;&lt;/object&gt;&lt;object type=&quot;3&quot; unique_id=&quot;10029&quot;&gt;&lt;property id=&quot;20148&quot; value=&quot;5&quot;/&gt;&lt;property id=&quot;20300&quot; value=&quot;Slide 27&quot;/&gt;&lt;property id=&quot;20307&quot; value=&quot;284&quot;/&gt;&lt;/object&gt;&lt;object type=&quot;3&quot; unique_id=&quot;10030&quot;&gt;&lt;property id=&quot;20148&quot; value=&quot;5&quot;/&gt;&lt;property id=&quot;20300&quot; value=&quot;Slide 28 - &amp;quot;HT &amp;amp; vasomotor symptoms&amp;quot;&quot;/&gt;&lt;property id=&quot;20307&quot; value=&quot;299&quot;/&gt;&lt;/object&gt;&lt;object type=&quot;3&quot; unique_id=&quot;10031&quot;&gt;&lt;property id=&quot;20148&quot; value=&quot;5&quot;/&gt;&lt;property id=&quot;20300&quot; value=&quot;Slide 29 - &amp;quot;HT &amp;amp; vaginal symptoms&amp;quot;&quot;/&gt;&lt;property id=&quot;20307&quot; value=&quot;300&quot;/&gt;&lt;/object&gt;&lt;object type=&quot;3&quot; unique_id=&quot;10032&quot;&gt;&lt;property id=&quot;20148&quot; value=&quot;5&quot;/&gt;&lt;property id=&quot;20300&quot; value=&quot;Slide 30 - &amp;quot;Vaginal Estrogen Use&amp;quot;&quot;/&gt;&lt;property id=&quot;20307&quot; value=&quot;285&quot;/&gt;&lt;/object&gt;&lt;object type=&quot;3&quot; unique_id=&quot;10033&quot;&gt;&lt;property id=&quot;20148&quot; value=&quot;5&quot;/&gt;&lt;property id=&quot;20300&quot; value=&quot;Slide 31 - &amp;quot;Hormone therapy terminology&amp;quot;&quot;/&gt;&lt;property id=&quot;20307&quot; value=&quot;286&quot;/&gt;&lt;/object&gt;&lt;object type=&quot;3&quot; unique_id=&quot;10034&quot;&gt;&lt;property id=&quot;20148&quot; value=&quot;5&quot;/&gt;&lt;property id=&quot;20300&quot; value=&quot;Slide 32 - &amp;quot;Hormone therapy—what we know today&amp;quot;&quot;/&gt;&lt;property id=&quot;20307&quot; value=&quot;287&quot;/&gt;&lt;/object&gt;&lt;object type=&quot;3&quot; unique_id=&quot;10035&quot;&gt;&lt;property id=&quot;20148&quot; value=&quot;5&quot;/&gt;&lt;property id=&quot;20300&quot; value=&quot;Slide 33 - &amp;quot;North American Menopause Society (NAMS) Updates &amp;quot;&quot;/&gt;&lt;property id=&quot;20307&quot; value=&quot;309&quot;/&gt;&lt;/object&gt;&lt;object type=&quot;3&quot; unique_id=&quot;10036&quot;&gt;&lt;property id=&quot;20148&quot; value=&quot;5&quot;/&gt;&lt;property id=&quot;20300&quot; value=&quot;Slide 34 - &amp;quot;Kronos Early Estrogen Prevention Study (KEEPS)&amp;quot;&quot;/&gt;&lt;property id=&quot;20307&quot; value=&quot;310&quot;/&gt;&lt;/object&gt;&lt;object type=&quot;3&quot; unique_id=&quot;10037&quot;&gt;&lt;property id=&quot;20148&quot; value=&quot;5&quot;/&gt;&lt;property id=&quot;20300&quot; value=&quot;Slide 35 - &amp;quot;KEEPS Trial&amp;quot;&quot;/&gt;&lt;property id=&quot;20307&quot; value=&quot;311&quot;/&gt;&lt;/object&gt;&lt;object type=&quot;3&quot; unique_id=&quot;10038&quot;&gt;&lt;property id=&quot;20148&quot; value=&quot;5&quot;/&gt;&lt;property id=&quot;20300&quot; value=&quot;Slide 36 - &amp;quot;A Decade After The  Women’s Health Initiative— The Experts Do Agree&amp;quot;&quot;/&gt;&lt;property id=&quot;20307&quot; value=&quot;312&quot;/&gt;&lt;/object&gt;&lt;object type=&quot;3&quot; unique_id=&quot;10039&quot;&gt;&lt;property id=&quot;20148&quot; value=&quot;5&quot;/&gt;&lt;property id=&quot;20300&quot; value=&quot;Slide 37 - &amp;quot;By whom?&amp;quot;&quot;/&gt;&lt;property id=&quot;20307&quot; value=&quot;314&quot;/&gt;&lt;/object&gt;&lt;object type=&quot;3&quot; unique_id=&quot;10040&quot;&gt;&lt;property id=&quot;20148&quot; value=&quot;5&quot;/&gt;&lt;property id=&quot;20300&quot; value=&quot;Slide 38 - &amp;quot;Endorsing organizations&amp;quot;&quot;/&gt;&lt;property id=&quot;20307&quot; value=&quot;315&quot;/&gt;&lt;/object&gt;&lt;object type=&quot;3&quot; unique_id=&quot;10041&quot;&gt;&lt;property id=&quot;20148&quot; value=&quot;5&quot;/&gt;&lt;property id=&quot;20300&quot; value=&quot;Slide 39&quot;/&gt;&lt;property id=&quot;20307&quot; value=&quot;288&quot;/&gt;&lt;/object&gt;&lt;object type=&quot;3&quot; unique_id=&quot;10042&quot;&gt;&lt;property id=&quot;20148&quot; value=&quot;5&quot;/&gt;&lt;property id=&quot;20300&quot; value=&quot;Slide 40 - &amp;quot;HR for Clinical Outcomes with CEE-MPA and CEE only&amp;quot;&quot;/&gt;&lt;property id=&quot;20307&quot; value=&quot;297&quot;/&gt;&lt;/object&gt;&lt;object type=&quot;3&quot; unique_id=&quot;10043&quot;&gt;&lt;property id=&quot;20148&quot; value=&quot;5&quot;/&gt;&lt;property id=&quot;20300&quot; value=&quot;Slide 41&quot;/&gt;&lt;property id=&quot;20307&quot; value=&quot;272&quot;/&gt;&lt;/object&gt;&lt;object type=&quot;3&quot; unique_id=&quot;10044&quot;&gt;&lt;property id=&quot;20148&quot; value=&quot;5&quot;/&gt;&lt;property id=&quot;20300&quot; value=&quot;Slide 42&quot;/&gt;&lt;property id=&quot;20307&quot; value=&quot;302&quot;/&gt;&lt;/object&gt;&lt;object type=&quot;3&quot; unique_id=&quot;10045&quot;&gt;&lt;property id=&quot;20148&quot; value=&quot;5&quot;/&gt;&lt;property id=&quot;20300&quot; value=&quot;Slide 43 - &amp;quot;HT Decision&amp;quot;&quot;/&gt;&lt;property id=&quot;20307&quot; value=&quot;298&quot;/&gt;&lt;/object&gt;&lt;object type=&quot;3&quot; unique_id=&quot;10046&quot;&gt;&lt;property id=&quot;20148&quot; value=&quot;5&quot;/&gt;&lt;property id=&quot;20300&quot; value=&quot;Slide 44 - &amp;quot;Treatment for Menopausal Symptoms&amp;quot;&quot;/&gt;&lt;property id=&quot;20307&quot; value=&quot;304&quot;/&gt;&lt;/object&gt;&lt;object type=&quot;3&quot; unique_id=&quot;10047&quot;&gt;&lt;property id=&quot;20148&quot; value=&quot;5&quot;/&gt;&lt;property id=&quot;20300&quot; value=&quot;Slide 45 - &amp;quot;ET Drug Delivery &amp;quot;&quot;/&gt;&lt;property id=&quot;20307&quot; value=&quot;305&quot;/&gt;&lt;/object&gt;&lt;object type=&quot;3&quot; unique_id=&quot;10048&quot;&gt;&lt;property id=&quot;20148&quot; value=&quot;5&quot;/&gt;&lt;property id=&quot;20300&quot; value=&quot;Slide 46 - &amp;quot;Regimens for Hormone Replacement Therapy&amp;quot;&quot;/&gt;&lt;property id=&quot;20307&quot; value=&quot;306&quot;/&gt;&lt;/object&gt;&lt;object type=&quot;3&quot; unique_id=&quot;10049&quot;&gt;&lt;property id=&quot;20148&quot; value=&quot;5&quot;/&gt;&lt;property id=&quot;20300&quot; value=&quot;Slide 47&quot;/&gt;&lt;property id=&quot;20307&quot; value=&quot;289&quot;/&gt;&lt;/object&gt;&lt;object type=&quot;3&quot; unique_id=&quot;10050&quot;&gt;&lt;property id=&quot;20148&quot; value=&quot;5&quot;/&gt;&lt;property id=&quot;20300&quot; value=&quot;Slide 48&quot;/&gt;&lt;property id=&quot;20307&quot; value=&quot;290&quot;/&gt;&lt;/object&gt;&lt;object type=&quot;3&quot; unique_id=&quot;10051&quot;&gt;&lt;property id=&quot;20148&quot; value=&quot;5&quot;/&gt;&lt;property id=&quot;20300&quot; value=&quot;Slide 49&quot;/&gt;&lt;property id=&quot;20307&quot; value=&quot;291&quot;/&gt;&lt;/object&gt;&lt;object type=&quot;3&quot; unique_id=&quot;10052&quot;&gt;&lt;property id=&quot;20148&quot; value=&quot;5&quot;/&gt;&lt;property id=&quot;20300&quot; value=&quot;Slide 50 - &amp;quot;Counseling&amp;quot;&quot;/&gt;&lt;property id=&quot;20307&quot; value=&quot;295&quot;/&gt;&lt;/object&gt;&lt;object type=&quot;3&quot; unique_id=&quot;10053&quot;&gt;&lt;property id=&quot;20148&quot; value=&quot;5&quot;/&gt;&lt;property id=&quot;20300&quot; value=&quot;Slide 51 - &amp;quot;Components of counseling&amp;quot;&quot;/&gt;&lt;property id=&quot;20307&quot; value=&quot;301&quot;/&gt;&lt;/object&gt;&lt;object type=&quot;3&quot; unique_id=&quot;10054&quot;&gt;&lt;property id=&quot;20148&quot; value=&quot;5&quot;/&gt;&lt;property id=&quot;20300&quot; value=&quot;Slide 52 - &amp;quot;Alternatives to hormone therapy&amp;quot;&quot;/&gt;&lt;property id=&quot;20307&quot; value=&quot;294&quot;/&gt;&lt;/object&gt;&lt;object type=&quot;3&quot; unique_id=&quot;10055&quot;&gt;&lt;property id=&quot;20148&quot; value=&quot;5&quot;/&gt;&lt;property id=&quot;20300&quot; value=&quot;Slide 53 - &amp;quot;Alternatives to hormone therapy&amp;quot;&quot;/&gt;&lt;property id=&quot;20307&quot; value=&quot;292&quot;/&gt;&lt;/object&gt;&lt;object type=&quot;3&quot; unique_id=&quot;10056&quot;&gt;&lt;property id=&quot;20148&quot; value=&quot;5&quot;/&gt;&lt;property id=&quot;20300&quot; value=&quot;Slide 54 - &amp;quot;Alternatives to hormone therapy (cont’d)&amp;quot;&quot;/&gt;&lt;property id=&quot;20307&quot; value=&quot;293&quot;/&gt;&lt;/object&gt;&lt;object type=&quot;3&quot; unique_id=&quot;10057&quot;&gt;&lt;property id=&quot;20148&quot; value=&quot;5&quot;/&gt;&lt;property id=&quot;20300&quot; value=&quot;Slide 55 - &amp;quot;Counseling in Perimenopausal  African-American Women&amp;quot;&quot;/&gt;&lt;property id=&quot;20307&quot; value=&quot;296&quot;/&gt;&lt;/object&gt;&lt;object type=&quot;3&quot; unique_id=&quot;10058&quot;&gt;&lt;property id=&quot;20148&quot; value=&quot;5&quot;/&gt;&lt;property id=&quot;20300&quot; value=&quot;Slide 56 - &amp;quot;Questions???&amp;quot;&quot;/&gt;&lt;property id=&quot;20307&quot; value=&quot;303&quot;/&gt;&lt;/object&gt;&lt;/object&gt;&lt;object type=&quot;8&quot; unique_id=&quot;10116&quot;&gt;&lt;/object&gt;&lt;/object&gt;&lt;/database&gt;"/>
  <p:tag name="SECTOMILLISECCONVERTED" val="1"/>
</p:tagLst>
</file>

<file path=ppt/theme/theme1.xml><?xml version="1.0" encoding="utf-8"?>
<a:theme xmlns:a="http://schemas.openxmlformats.org/drawingml/2006/main" name="3½ Floppy (A:)">
  <a:themeElements>
    <a:clrScheme name="">
      <a:dk1>
        <a:srgbClr val="000000"/>
      </a:dk1>
      <a:lt1>
        <a:srgbClr val="FFFFFF"/>
      </a:lt1>
      <a:dk2>
        <a:srgbClr val="000066"/>
      </a:dk2>
      <a:lt2>
        <a:srgbClr val="FFFF99"/>
      </a:lt2>
      <a:accent1>
        <a:srgbClr val="66CCFF"/>
      </a:accent1>
      <a:accent2>
        <a:srgbClr val="009900"/>
      </a:accent2>
      <a:accent3>
        <a:srgbClr val="AAAAB8"/>
      </a:accent3>
      <a:accent4>
        <a:srgbClr val="DADADA"/>
      </a:accent4>
      <a:accent5>
        <a:srgbClr val="B8E2FF"/>
      </a:accent5>
      <a:accent6>
        <a:srgbClr val="008A00"/>
      </a:accent6>
      <a:hlink>
        <a:srgbClr val="FF9933"/>
      </a:hlink>
      <a:folHlink>
        <a:srgbClr val="CC3399"/>
      </a:folHlink>
    </a:clrScheme>
    <a:fontScheme name="3½ Floppy (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½ Floppy (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½ Floppy (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½ Floppy (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½ Floppy (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½ Floppy (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½ Floppy (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½ Floppy (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1368</TotalTime>
  <Words>3473</Words>
  <Application>Microsoft Office PowerPoint</Application>
  <PresentationFormat>On-screen Show (4:3)</PresentationFormat>
  <Paragraphs>516</Paragraphs>
  <Slides>56</Slides>
  <Notes>19</Notes>
  <HiddenSlides>8</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71" baseType="lpstr">
      <vt:lpstr>ＭＳ Ｐゴシック</vt:lpstr>
      <vt:lpstr>ＭＳ Ｐゴシック</vt:lpstr>
      <vt:lpstr>Arial</vt:lpstr>
      <vt:lpstr>Calibri</vt:lpstr>
      <vt:lpstr>Courier New</vt:lpstr>
      <vt:lpstr>Monotype Sorts</vt:lpstr>
      <vt:lpstr>Symbol</vt:lpstr>
      <vt:lpstr>Tahoma</vt:lpstr>
      <vt:lpstr>Times New Roman</vt:lpstr>
      <vt:lpstr>Univers Condensed</vt:lpstr>
      <vt:lpstr>Verdana</vt:lpstr>
      <vt:lpstr>Wingdings</vt:lpstr>
      <vt:lpstr>3½ Floppy (A:)</vt:lpstr>
      <vt:lpstr>Chart</vt:lpstr>
      <vt:lpstr>Document</vt:lpstr>
      <vt:lpstr>Treating Women Transitioning to Menopause: HT or not</vt:lpstr>
      <vt:lpstr>Treating Women Transitioning to Menopause and Beyond</vt:lpstr>
      <vt:lpstr>Disclosure</vt:lpstr>
      <vt:lpstr>Objectives</vt:lpstr>
      <vt:lpstr>What is menopause?</vt:lpstr>
      <vt:lpstr>When is menopause?</vt:lpstr>
      <vt:lpstr>Menopause Terminology:  STRAW* Staging System</vt:lpstr>
      <vt:lpstr>Terminology: Postmenopause</vt:lpstr>
      <vt:lpstr>Impact of Women on Health Care</vt:lpstr>
      <vt:lpstr>Age at Menopause Has Remained Constant While Life Expectancy Has Increased</vt:lpstr>
      <vt:lpstr>Menopause Demographics</vt:lpstr>
      <vt:lpstr>Ethnicity in the United States</vt:lpstr>
      <vt:lpstr>PowerPoint Presentation</vt:lpstr>
      <vt:lpstr>PowerPoint Presentation</vt:lpstr>
      <vt:lpstr>Menopause Experience in Hispanic Women </vt:lpstr>
      <vt:lpstr>Menopause Management- Getting Clinical Care Back on Track</vt:lpstr>
      <vt:lpstr>Menopause Management- Getting Clinical Care Back on Track</vt:lpstr>
      <vt:lpstr>Serum hormone levels at menopause</vt:lpstr>
      <vt:lpstr>PowerPoint Presentation</vt:lpstr>
      <vt:lpstr>Estrogen receptor activity</vt:lpstr>
      <vt:lpstr>Estrogen Loss and Manifestations  of Health Risks Over Time</vt:lpstr>
      <vt:lpstr>Vasomotor symptoms</vt:lpstr>
      <vt:lpstr>Hot flash physiology illustration</vt:lpstr>
      <vt:lpstr>Vaginal symptoms</vt:lpstr>
      <vt:lpstr>Vaginal atrophy illustration</vt:lpstr>
      <vt:lpstr>Sexual health</vt:lpstr>
      <vt:lpstr>PowerPoint Presentation</vt:lpstr>
      <vt:lpstr>HT &amp; vasomotor symptoms</vt:lpstr>
      <vt:lpstr>HT &amp; vaginal symptoms</vt:lpstr>
      <vt:lpstr>Vaginal Estrogen Use</vt:lpstr>
      <vt:lpstr>Hormone therapy terminology</vt:lpstr>
      <vt:lpstr>Hormone therapy—what we know today</vt:lpstr>
      <vt:lpstr>North American Menopause Society (NAMS) Updates </vt:lpstr>
      <vt:lpstr>Kronos Early Estrogen Prevention Study (KEEPS)</vt:lpstr>
      <vt:lpstr>KEEPS Trial</vt:lpstr>
      <vt:lpstr>A Decade After The  Women’s Health Initiative— The Experts Do Agree</vt:lpstr>
      <vt:lpstr>By whom?</vt:lpstr>
      <vt:lpstr>Endorsing organizations</vt:lpstr>
      <vt:lpstr>PowerPoint Presentation</vt:lpstr>
      <vt:lpstr>HR for Clinical Outcomes with CEE-MPA and CEE only</vt:lpstr>
      <vt:lpstr>PowerPoint Presentation</vt:lpstr>
      <vt:lpstr>PowerPoint Presentation</vt:lpstr>
      <vt:lpstr>HT Decision</vt:lpstr>
      <vt:lpstr>Treatment for Menopausal Symptoms</vt:lpstr>
      <vt:lpstr>ET Drug Delivery </vt:lpstr>
      <vt:lpstr>Regimens for Hormone Replacement Therapy</vt:lpstr>
      <vt:lpstr>PowerPoint Presentation</vt:lpstr>
      <vt:lpstr>PowerPoint Presentation</vt:lpstr>
      <vt:lpstr>PowerPoint Presentation</vt:lpstr>
      <vt:lpstr>Counseling</vt:lpstr>
      <vt:lpstr>Components of counseling</vt:lpstr>
      <vt:lpstr>Alternatives to hormone therapy</vt:lpstr>
      <vt:lpstr>Alternatives to hormone therapy</vt:lpstr>
      <vt:lpstr>Alternatives to hormone therapy (cont’d)</vt:lpstr>
      <vt:lpstr>Counseling in Perimenopausal  African-American Women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rodney davis</dc:creator>
  <cp:lastModifiedBy>Med ed</cp:lastModifiedBy>
  <cp:revision>30</cp:revision>
  <dcterms:created xsi:type="dcterms:W3CDTF">2016-04-27T11:17:07Z</dcterms:created>
  <dcterms:modified xsi:type="dcterms:W3CDTF">2016-05-06T13:23:54Z</dcterms:modified>
</cp:coreProperties>
</file>