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7" r:id="rId3"/>
    <p:sldMasterId id="2147483689" r:id="rId4"/>
  </p:sldMasterIdLst>
  <p:notesMasterIdLst>
    <p:notesMasterId r:id="rId73"/>
  </p:notesMasterIdLst>
  <p:sldIdLst>
    <p:sldId id="272" r:id="rId5"/>
    <p:sldId id="338" r:id="rId6"/>
    <p:sldId id="277" r:id="rId7"/>
    <p:sldId id="278" r:id="rId8"/>
    <p:sldId id="340" r:id="rId9"/>
    <p:sldId id="280" r:id="rId10"/>
    <p:sldId id="281" r:id="rId11"/>
    <p:sldId id="282" r:id="rId12"/>
    <p:sldId id="283" r:id="rId13"/>
    <p:sldId id="284" r:id="rId14"/>
    <p:sldId id="285" r:id="rId15"/>
    <p:sldId id="286" r:id="rId16"/>
    <p:sldId id="287" r:id="rId17"/>
    <p:sldId id="288" r:id="rId18"/>
    <p:sldId id="273" r:id="rId19"/>
    <p:sldId id="274" r:id="rId20"/>
    <p:sldId id="275" r:id="rId21"/>
    <p:sldId id="276" r:id="rId22"/>
    <p:sldId id="290" r:id="rId23"/>
    <p:sldId id="303" r:id="rId24"/>
    <p:sldId id="304" r:id="rId25"/>
    <p:sldId id="305" r:id="rId26"/>
    <p:sldId id="306" r:id="rId27"/>
    <p:sldId id="307" r:id="rId28"/>
    <p:sldId id="308" r:id="rId29"/>
    <p:sldId id="309" r:id="rId30"/>
    <p:sldId id="310" r:id="rId31"/>
    <p:sldId id="311" r:id="rId32"/>
    <p:sldId id="292" r:id="rId33"/>
    <p:sldId id="293" r:id="rId34"/>
    <p:sldId id="289" r:id="rId35"/>
    <p:sldId id="256" r:id="rId36"/>
    <p:sldId id="270" r:id="rId37"/>
    <p:sldId id="294" r:id="rId38"/>
    <p:sldId id="291" r:id="rId39"/>
    <p:sldId id="295" r:id="rId40"/>
    <p:sldId id="296" r:id="rId41"/>
    <p:sldId id="297" r:id="rId42"/>
    <p:sldId id="301" r:id="rId43"/>
    <p:sldId id="312" r:id="rId44"/>
    <p:sldId id="313" r:id="rId45"/>
    <p:sldId id="314" r:id="rId46"/>
    <p:sldId id="315" r:id="rId47"/>
    <p:sldId id="316" r:id="rId48"/>
    <p:sldId id="317" r:id="rId49"/>
    <p:sldId id="318" r:id="rId50"/>
    <p:sldId id="319" r:id="rId51"/>
    <p:sldId id="320" r:id="rId52"/>
    <p:sldId id="321" r:id="rId53"/>
    <p:sldId id="322" r:id="rId54"/>
    <p:sldId id="330" r:id="rId55"/>
    <p:sldId id="331" r:id="rId56"/>
    <p:sldId id="332" r:id="rId57"/>
    <p:sldId id="334" r:id="rId58"/>
    <p:sldId id="335" r:id="rId59"/>
    <p:sldId id="302" r:id="rId60"/>
    <p:sldId id="298" r:id="rId61"/>
    <p:sldId id="299" r:id="rId62"/>
    <p:sldId id="300" r:id="rId63"/>
    <p:sldId id="328" r:id="rId64"/>
    <p:sldId id="329" r:id="rId65"/>
    <p:sldId id="333" r:id="rId66"/>
    <p:sldId id="323" r:id="rId67"/>
    <p:sldId id="324" r:id="rId68"/>
    <p:sldId id="325" r:id="rId69"/>
    <p:sldId id="326" r:id="rId70"/>
    <p:sldId id="327" r:id="rId71"/>
    <p:sldId id="339"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4660"/>
  </p:normalViewPr>
  <p:slideViewPr>
    <p:cSldViewPr snapToGrid="0" snapToObjects="1">
      <p:cViewPr varScale="1">
        <p:scale>
          <a:sx n="88" d="100"/>
          <a:sy n="88" d="100"/>
        </p:scale>
        <p:origin x="9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B8808-0738-4848-9371-AF8B2FC686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05923A-BC38-489C-BA84-14C0B9103D12}">
      <dgm:prSet/>
      <dgm:spPr>
        <a:solidFill>
          <a:schemeClr val="accent5">
            <a:lumMod val="50000"/>
          </a:schemeClr>
        </a:solidFill>
      </dgm:spPr>
      <dgm:t>
        <a:bodyPr/>
        <a:lstStyle/>
        <a:p>
          <a:pPr rtl="0"/>
          <a:r>
            <a:rPr lang="en-US" b="0" i="1" dirty="0" smtClean="0"/>
            <a:t>Menopause is a normal, natural event, defined as the final menstrual period (FMP), confirmed after 1 year of no menstrual bleeding</a:t>
          </a:r>
          <a:endParaRPr lang="en-US" b="0" dirty="0"/>
        </a:p>
      </dgm:t>
    </dgm:pt>
    <dgm:pt modelId="{93470CA4-8B50-48D3-A88F-064F9373F181}" type="parTrans" cxnId="{971C7DBD-C206-486A-9D5C-28AB194D9F55}">
      <dgm:prSet/>
      <dgm:spPr/>
      <dgm:t>
        <a:bodyPr/>
        <a:lstStyle/>
        <a:p>
          <a:endParaRPr lang="en-US"/>
        </a:p>
      </dgm:t>
    </dgm:pt>
    <dgm:pt modelId="{7E50C733-4BF4-4AD6-8256-B6DE135BF3E1}" type="sibTrans" cxnId="{971C7DBD-C206-486A-9D5C-28AB194D9F55}">
      <dgm:prSet/>
      <dgm:spPr/>
      <dgm:t>
        <a:bodyPr/>
        <a:lstStyle/>
        <a:p>
          <a:endParaRPr lang="en-US"/>
        </a:p>
      </dgm:t>
    </dgm:pt>
    <dgm:pt modelId="{09AD49F9-4A5C-4A56-AE85-5FB4B2E4305D}">
      <dgm:prSet/>
      <dgm:spPr>
        <a:solidFill>
          <a:schemeClr val="accent5">
            <a:lumMod val="50000"/>
          </a:schemeClr>
        </a:solidFill>
      </dgm:spPr>
      <dgm:t>
        <a:bodyPr/>
        <a:lstStyle/>
        <a:p>
          <a:pPr rtl="0"/>
          <a:r>
            <a:rPr lang="en-US" b="0" i="1" dirty="0" smtClean="0"/>
            <a:t>Represents the permanent cessation of menses resulting from loss of ovarian follicular function, usually due to aging</a:t>
          </a:r>
          <a:endParaRPr lang="en-US" b="0" dirty="0"/>
        </a:p>
      </dgm:t>
    </dgm:pt>
    <dgm:pt modelId="{B7CCEBCB-08E8-492C-8CA7-A3DAEBDB000C}" type="parTrans" cxnId="{A8ECC2CE-ACE3-4521-94AB-3DE2429CC110}">
      <dgm:prSet/>
      <dgm:spPr/>
      <dgm:t>
        <a:bodyPr/>
        <a:lstStyle/>
        <a:p>
          <a:endParaRPr lang="en-US"/>
        </a:p>
      </dgm:t>
    </dgm:pt>
    <dgm:pt modelId="{63AF759E-4B08-4C05-A161-E05141B12AF5}" type="sibTrans" cxnId="{A8ECC2CE-ACE3-4521-94AB-3DE2429CC110}">
      <dgm:prSet/>
      <dgm:spPr/>
      <dgm:t>
        <a:bodyPr/>
        <a:lstStyle/>
        <a:p>
          <a:endParaRPr lang="en-US"/>
        </a:p>
      </dgm:t>
    </dgm:pt>
    <dgm:pt modelId="{0A53706B-375F-4512-A2FA-4FED474FF770}" type="pres">
      <dgm:prSet presAssocID="{211B8808-0738-4848-9371-AF8B2FC686C7}" presName="linear" presStyleCnt="0">
        <dgm:presLayoutVars>
          <dgm:animLvl val="lvl"/>
          <dgm:resizeHandles val="exact"/>
        </dgm:presLayoutVars>
      </dgm:prSet>
      <dgm:spPr/>
      <dgm:t>
        <a:bodyPr/>
        <a:lstStyle/>
        <a:p>
          <a:endParaRPr lang="en-US"/>
        </a:p>
      </dgm:t>
    </dgm:pt>
    <dgm:pt modelId="{6EE73F4B-C0E7-4C75-993C-C60DA3A0AA3A}" type="pres">
      <dgm:prSet presAssocID="{0605923A-BC38-489C-BA84-14C0B9103D12}" presName="parentText" presStyleLbl="node1" presStyleIdx="0" presStyleCnt="2">
        <dgm:presLayoutVars>
          <dgm:chMax val="0"/>
          <dgm:bulletEnabled val="1"/>
        </dgm:presLayoutVars>
      </dgm:prSet>
      <dgm:spPr/>
      <dgm:t>
        <a:bodyPr/>
        <a:lstStyle/>
        <a:p>
          <a:endParaRPr lang="en-US"/>
        </a:p>
      </dgm:t>
    </dgm:pt>
    <dgm:pt modelId="{BBFF0580-AEB6-4A78-B26B-4D5787EAA286}" type="pres">
      <dgm:prSet presAssocID="{7E50C733-4BF4-4AD6-8256-B6DE135BF3E1}" presName="spacer" presStyleCnt="0"/>
      <dgm:spPr/>
    </dgm:pt>
    <dgm:pt modelId="{7155617E-60F4-45E1-867E-E37872A562BA}" type="pres">
      <dgm:prSet presAssocID="{09AD49F9-4A5C-4A56-AE85-5FB4B2E4305D}" presName="parentText" presStyleLbl="node1" presStyleIdx="1" presStyleCnt="2">
        <dgm:presLayoutVars>
          <dgm:chMax val="0"/>
          <dgm:bulletEnabled val="1"/>
        </dgm:presLayoutVars>
      </dgm:prSet>
      <dgm:spPr/>
      <dgm:t>
        <a:bodyPr/>
        <a:lstStyle/>
        <a:p>
          <a:endParaRPr lang="en-US"/>
        </a:p>
      </dgm:t>
    </dgm:pt>
  </dgm:ptLst>
  <dgm:cxnLst>
    <dgm:cxn modelId="{971C7DBD-C206-486A-9D5C-28AB194D9F55}" srcId="{211B8808-0738-4848-9371-AF8B2FC686C7}" destId="{0605923A-BC38-489C-BA84-14C0B9103D12}" srcOrd="0" destOrd="0" parTransId="{93470CA4-8B50-48D3-A88F-064F9373F181}" sibTransId="{7E50C733-4BF4-4AD6-8256-B6DE135BF3E1}"/>
    <dgm:cxn modelId="{DEB2667F-3014-4F22-AF9E-0E394B0EEF9E}" type="presOf" srcId="{211B8808-0738-4848-9371-AF8B2FC686C7}" destId="{0A53706B-375F-4512-A2FA-4FED474FF770}" srcOrd="0" destOrd="0" presId="urn:microsoft.com/office/officeart/2005/8/layout/vList2"/>
    <dgm:cxn modelId="{A8ECC2CE-ACE3-4521-94AB-3DE2429CC110}" srcId="{211B8808-0738-4848-9371-AF8B2FC686C7}" destId="{09AD49F9-4A5C-4A56-AE85-5FB4B2E4305D}" srcOrd="1" destOrd="0" parTransId="{B7CCEBCB-08E8-492C-8CA7-A3DAEBDB000C}" sibTransId="{63AF759E-4B08-4C05-A161-E05141B12AF5}"/>
    <dgm:cxn modelId="{5E3C74CA-D6F1-4B6F-8461-D3BC8AF8481D}" type="presOf" srcId="{0605923A-BC38-489C-BA84-14C0B9103D12}" destId="{6EE73F4B-C0E7-4C75-993C-C60DA3A0AA3A}" srcOrd="0" destOrd="0" presId="urn:microsoft.com/office/officeart/2005/8/layout/vList2"/>
    <dgm:cxn modelId="{DDE49B66-DC4A-43B1-9986-5FA3ECBDB763}" type="presOf" srcId="{09AD49F9-4A5C-4A56-AE85-5FB4B2E4305D}" destId="{7155617E-60F4-45E1-867E-E37872A562BA}" srcOrd="0" destOrd="0" presId="urn:microsoft.com/office/officeart/2005/8/layout/vList2"/>
    <dgm:cxn modelId="{CD83AADB-0A8C-4720-B88A-53488EAE5815}" type="presParOf" srcId="{0A53706B-375F-4512-A2FA-4FED474FF770}" destId="{6EE73F4B-C0E7-4C75-993C-C60DA3A0AA3A}" srcOrd="0" destOrd="0" presId="urn:microsoft.com/office/officeart/2005/8/layout/vList2"/>
    <dgm:cxn modelId="{12DA573C-6323-4F8E-AC0E-A680C3D2ADDB}" type="presParOf" srcId="{0A53706B-375F-4512-A2FA-4FED474FF770}" destId="{BBFF0580-AEB6-4A78-B26B-4D5787EAA286}" srcOrd="1" destOrd="0" presId="urn:microsoft.com/office/officeart/2005/8/layout/vList2"/>
    <dgm:cxn modelId="{3E08EF51-6703-49C8-8EEF-7073969AC749}" type="presParOf" srcId="{0A53706B-375F-4512-A2FA-4FED474FF770}" destId="{7155617E-60F4-45E1-867E-E37872A562B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11A47E-1524-441D-A657-373EEDB0C75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7E34F3A-5BEA-4FDE-9029-9854498BF845}">
      <dgm:prSet/>
      <dgm:spPr>
        <a:solidFill>
          <a:schemeClr val="accent5">
            <a:lumMod val="50000"/>
          </a:schemeClr>
        </a:solidFill>
      </dgm:spPr>
      <dgm:t>
        <a:bodyPr/>
        <a:lstStyle/>
        <a:p>
          <a:pPr rtl="0"/>
          <a:r>
            <a:rPr lang="en-US" b="0" i="1" dirty="0" smtClean="0"/>
            <a:t>The years after the FMP resulting from natural (spontaneous) or premature menopause</a:t>
          </a:r>
          <a:endParaRPr lang="en-US" b="0" dirty="0"/>
        </a:p>
      </dgm:t>
    </dgm:pt>
    <dgm:pt modelId="{52E2E816-CD55-429B-B7D8-43C9F1155E4E}" type="parTrans" cxnId="{DC612462-C911-4309-9694-7ED7D1040EB4}">
      <dgm:prSet/>
      <dgm:spPr/>
      <dgm:t>
        <a:bodyPr/>
        <a:lstStyle/>
        <a:p>
          <a:endParaRPr lang="en-US"/>
        </a:p>
      </dgm:t>
    </dgm:pt>
    <dgm:pt modelId="{97A9ADC2-C142-4593-BC25-5264B3025094}" type="sibTrans" cxnId="{DC612462-C911-4309-9694-7ED7D1040EB4}">
      <dgm:prSet/>
      <dgm:spPr/>
      <dgm:t>
        <a:bodyPr/>
        <a:lstStyle/>
        <a:p>
          <a:endParaRPr lang="en-US"/>
        </a:p>
      </dgm:t>
    </dgm:pt>
    <dgm:pt modelId="{31978323-528D-43ED-AD84-00D746229754}">
      <dgm:prSet/>
      <dgm:spPr>
        <a:solidFill>
          <a:schemeClr val="accent5">
            <a:lumMod val="50000"/>
          </a:schemeClr>
        </a:solidFill>
      </dgm:spPr>
      <dgm:t>
        <a:bodyPr/>
        <a:lstStyle/>
        <a:p>
          <a:pPr rtl="0"/>
          <a:r>
            <a:rPr lang="en-US" b="0" i="1" dirty="0" smtClean="0"/>
            <a:t>With current life expectancy, the postmenopausal years make up 1/3 to 1/2 of the lifespan of most North American women</a:t>
          </a:r>
          <a:endParaRPr lang="en-US" b="0" dirty="0"/>
        </a:p>
      </dgm:t>
    </dgm:pt>
    <dgm:pt modelId="{6C41EF36-FBDB-424A-9D23-D923010CBA14}" type="parTrans" cxnId="{4BA9E648-B352-452B-98BD-34613FD867EC}">
      <dgm:prSet/>
      <dgm:spPr/>
      <dgm:t>
        <a:bodyPr/>
        <a:lstStyle/>
        <a:p>
          <a:endParaRPr lang="en-US"/>
        </a:p>
      </dgm:t>
    </dgm:pt>
    <dgm:pt modelId="{A4E4E0A2-79C1-4853-B2EB-BC992EA078B6}" type="sibTrans" cxnId="{4BA9E648-B352-452B-98BD-34613FD867EC}">
      <dgm:prSet/>
      <dgm:spPr/>
      <dgm:t>
        <a:bodyPr/>
        <a:lstStyle/>
        <a:p>
          <a:endParaRPr lang="en-US"/>
        </a:p>
      </dgm:t>
    </dgm:pt>
    <dgm:pt modelId="{C7D0934E-4303-4310-A4AA-B89A9F9BBB44}" type="pres">
      <dgm:prSet presAssocID="{9C11A47E-1524-441D-A657-373EEDB0C75F}" presName="diagram" presStyleCnt="0">
        <dgm:presLayoutVars>
          <dgm:dir/>
          <dgm:resizeHandles val="exact"/>
        </dgm:presLayoutVars>
      </dgm:prSet>
      <dgm:spPr/>
      <dgm:t>
        <a:bodyPr/>
        <a:lstStyle/>
        <a:p>
          <a:endParaRPr lang="en-US"/>
        </a:p>
      </dgm:t>
    </dgm:pt>
    <dgm:pt modelId="{B4A59607-6C90-405A-8A4F-79B3B38ACE7B}" type="pres">
      <dgm:prSet presAssocID="{47E34F3A-5BEA-4FDE-9029-9854498BF845}" presName="node" presStyleLbl="node1" presStyleIdx="0" presStyleCnt="2" custScaleX="200588" custScaleY="48536" custLinFactNeighborX="27" custLinFactNeighborY="-11632">
        <dgm:presLayoutVars>
          <dgm:bulletEnabled val="1"/>
        </dgm:presLayoutVars>
      </dgm:prSet>
      <dgm:spPr/>
      <dgm:t>
        <a:bodyPr/>
        <a:lstStyle/>
        <a:p>
          <a:endParaRPr lang="en-US"/>
        </a:p>
      </dgm:t>
    </dgm:pt>
    <dgm:pt modelId="{84504035-BF42-44E9-AEBD-1980A6F6807C}" type="pres">
      <dgm:prSet presAssocID="{97A9ADC2-C142-4593-BC25-5264B3025094}" presName="sibTrans" presStyleCnt="0"/>
      <dgm:spPr/>
    </dgm:pt>
    <dgm:pt modelId="{03F10100-B2F5-420F-9AEE-DC77D8F80D8A}" type="pres">
      <dgm:prSet presAssocID="{31978323-528D-43ED-AD84-00D746229754}" presName="node" presStyleLbl="node1" presStyleIdx="1" presStyleCnt="2" custScaleX="200784" custScaleY="40242" custLinFactNeighborX="44000" custLinFactNeighborY="-5330">
        <dgm:presLayoutVars>
          <dgm:bulletEnabled val="1"/>
        </dgm:presLayoutVars>
      </dgm:prSet>
      <dgm:spPr/>
      <dgm:t>
        <a:bodyPr/>
        <a:lstStyle/>
        <a:p>
          <a:endParaRPr lang="en-US"/>
        </a:p>
      </dgm:t>
    </dgm:pt>
  </dgm:ptLst>
  <dgm:cxnLst>
    <dgm:cxn modelId="{9F5F0889-2293-44FC-83DB-15FC65BF087A}" type="presOf" srcId="{47E34F3A-5BEA-4FDE-9029-9854498BF845}" destId="{B4A59607-6C90-405A-8A4F-79B3B38ACE7B}" srcOrd="0" destOrd="0" presId="urn:microsoft.com/office/officeart/2005/8/layout/default"/>
    <dgm:cxn modelId="{A8C2B512-7027-4813-85F7-D506D8F61589}" type="presOf" srcId="{31978323-528D-43ED-AD84-00D746229754}" destId="{03F10100-B2F5-420F-9AEE-DC77D8F80D8A}" srcOrd="0" destOrd="0" presId="urn:microsoft.com/office/officeart/2005/8/layout/default"/>
    <dgm:cxn modelId="{DC612462-C911-4309-9694-7ED7D1040EB4}" srcId="{9C11A47E-1524-441D-A657-373EEDB0C75F}" destId="{47E34F3A-5BEA-4FDE-9029-9854498BF845}" srcOrd="0" destOrd="0" parTransId="{52E2E816-CD55-429B-B7D8-43C9F1155E4E}" sibTransId="{97A9ADC2-C142-4593-BC25-5264B3025094}"/>
    <dgm:cxn modelId="{29EE3A8A-3B04-4D67-B7CE-1201325632B2}" type="presOf" srcId="{9C11A47E-1524-441D-A657-373EEDB0C75F}" destId="{C7D0934E-4303-4310-A4AA-B89A9F9BBB44}" srcOrd="0" destOrd="0" presId="urn:microsoft.com/office/officeart/2005/8/layout/default"/>
    <dgm:cxn modelId="{4BA9E648-B352-452B-98BD-34613FD867EC}" srcId="{9C11A47E-1524-441D-A657-373EEDB0C75F}" destId="{31978323-528D-43ED-AD84-00D746229754}" srcOrd="1" destOrd="0" parTransId="{6C41EF36-FBDB-424A-9D23-D923010CBA14}" sibTransId="{A4E4E0A2-79C1-4853-B2EB-BC992EA078B6}"/>
    <dgm:cxn modelId="{BDE19F63-0E9F-457E-8DA1-C2DF2AEF5482}" type="presParOf" srcId="{C7D0934E-4303-4310-A4AA-B89A9F9BBB44}" destId="{B4A59607-6C90-405A-8A4F-79B3B38ACE7B}" srcOrd="0" destOrd="0" presId="urn:microsoft.com/office/officeart/2005/8/layout/default"/>
    <dgm:cxn modelId="{FA995AB4-62D8-4605-BA23-B504D4D76F2F}" type="presParOf" srcId="{C7D0934E-4303-4310-A4AA-B89A9F9BBB44}" destId="{84504035-BF42-44E9-AEBD-1980A6F6807C}" srcOrd="1" destOrd="0" presId="urn:microsoft.com/office/officeart/2005/8/layout/default"/>
    <dgm:cxn modelId="{C491CC24-A8EA-491B-A351-FD8A27E36B34}" type="presParOf" srcId="{C7D0934E-4303-4310-A4AA-B89A9F9BBB44}" destId="{03F10100-B2F5-420F-9AEE-DC77D8F80D8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1D90AE-0640-485A-8C67-42FD0D551D79}"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8C254936-329E-4F3B-94A3-8F41A7BBF32F}">
      <dgm:prSet/>
      <dgm:spPr/>
      <dgm:t>
        <a:bodyPr/>
        <a:lstStyle/>
        <a:p>
          <a:pPr rtl="0"/>
          <a:r>
            <a:rPr lang="en-US" b="1" u="none" dirty="0" smtClean="0"/>
            <a:t>4 strategic steps for clinicians</a:t>
          </a:r>
          <a:endParaRPr lang="en-US" u="none" dirty="0"/>
        </a:p>
      </dgm:t>
    </dgm:pt>
    <dgm:pt modelId="{687FC334-8BF8-4CD6-A1F5-71931C52C26E}" type="parTrans" cxnId="{C7B5609B-D9F9-4850-A0F5-B3CFC60DB55B}">
      <dgm:prSet/>
      <dgm:spPr/>
      <dgm:t>
        <a:bodyPr/>
        <a:lstStyle/>
        <a:p>
          <a:endParaRPr lang="en-US"/>
        </a:p>
      </dgm:t>
    </dgm:pt>
    <dgm:pt modelId="{B31879F2-C627-43CD-8625-E0D728B2003D}" type="sibTrans" cxnId="{C7B5609B-D9F9-4850-A0F5-B3CFC60DB55B}">
      <dgm:prSet/>
      <dgm:spPr/>
      <dgm:t>
        <a:bodyPr/>
        <a:lstStyle/>
        <a:p>
          <a:endParaRPr lang="en-US"/>
        </a:p>
      </dgm:t>
    </dgm:pt>
    <dgm:pt modelId="{83DD34B5-899D-4506-A047-F7A749826F6B}">
      <dgm:prSet/>
      <dgm:spPr/>
      <dgm:t>
        <a:bodyPr/>
        <a:lstStyle/>
        <a:p>
          <a:pPr rtl="0"/>
          <a:r>
            <a:rPr lang="en-US" dirty="0" smtClean="0"/>
            <a:t>1. Know cultural difference in menopause</a:t>
          </a:r>
          <a:endParaRPr lang="en-US" dirty="0"/>
        </a:p>
      </dgm:t>
    </dgm:pt>
    <dgm:pt modelId="{BA99E1B3-958D-45DA-BC7B-1E421647A85C}" type="parTrans" cxnId="{73486BF5-492A-4265-A9D9-7F107516D226}">
      <dgm:prSet/>
      <dgm:spPr/>
      <dgm:t>
        <a:bodyPr/>
        <a:lstStyle/>
        <a:p>
          <a:endParaRPr lang="en-US"/>
        </a:p>
      </dgm:t>
    </dgm:pt>
    <dgm:pt modelId="{152F3A29-22EF-483D-B6F4-44FE3E172FA3}" type="sibTrans" cxnId="{73486BF5-492A-4265-A9D9-7F107516D226}">
      <dgm:prSet/>
      <dgm:spPr/>
      <dgm:t>
        <a:bodyPr/>
        <a:lstStyle/>
        <a:p>
          <a:endParaRPr lang="en-US"/>
        </a:p>
      </dgm:t>
    </dgm:pt>
    <dgm:pt modelId="{6A93EE92-0A94-4F5A-96E5-CCA168538CD3}">
      <dgm:prSet/>
      <dgm:spPr/>
      <dgm:t>
        <a:bodyPr/>
        <a:lstStyle/>
        <a:p>
          <a:pPr rtl="0"/>
          <a:r>
            <a:rPr lang="en-US" dirty="0" smtClean="0"/>
            <a:t>2. Self awareness of CC</a:t>
          </a:r>
          <a:endParaRPr lang="en-US" dirty="0"/>
        </a:p>
      </dgm:t>
    </dgm:pt>
    <dgm:pt modelId="{74DEEDBD-2AF8-41AC-A2A1-3564CBF30975}" type="parTrans" cxnId="{C304FA32-E77A-477A-985B-3539EB6C92E6}">
      <dgm:prSet/>
      <dgm:spPr/>
      <dgm:t>
        <a:bodyPr/>
        <a:lstStyle/>
        <a:p>
          <a:endParaRPr lang="en-US"/>
        </a:p>
      </dgm:t>
    </dgm:pt>
    <dgm:pt modelId="{259F9C6C-96EA-40FE-9A2F-9A7FE6CA7CED}" type="sibTrans" cxnId="{C304FA32-E77A-477A-985B-3539EB6C92E6}">
      <dgm:prSet/>
      <dgm:spPr/>
      <dgm:t>
        <a:bodyPr/>
        <a:lstStyle/>
        <a:p>
          <a:endParaRPr lang="en-US"/>
        </a:p>
      </dgm:t>
    </dgm:pt>
    <dgm:pt modelId="{55CB6555-450B-437D-BEBF-2184FF86A888}">
      <dgm:prSet/>
      <dgm:spPr/>
      <dgm:t>
        <a:bodyPr/>
        <a:lstStyle/>
        <a:p>
          <a:pPr rtl="0"/>
          <a:r>
            <a:rPr lang="en-US" dirty="0" smtClean="0"/>
            <a:t>3. Adapt CC</a:t>
          </a:r>
          <a:endParaRPr lang="en-US" dirty="0"/>
        </a:p>
      </dgm:t>
    </dgm:pt>
    <dgm:pt modelId="{D322A39E-32AF-44A8-A300-F31BBE373ABC}" type="parTrans" cxnId="{5DCD3D7C-B295-4F97-83BC-931FD71347E3}">
      <dgm:prSet/>
      <dgm:spPr/>
      <dgm:t>
        <a:bodyPr/>
        <a:lstStyle/>
        <a:p>
          <a:endParaRPr lang="en-US"/>
        </a:p>
      </dgm:t>
    </dgm:pt>
    <dgm:pt modelId="{CD1E4584-96BE-4BC1-860A-0EADE424AF9A}" type="sibTrans" cxnId="{5DCD3D7C-B295-4F97-83BC-931FD71347E3}">
      <dgm:prSet/>
      <dgm:spPr/>
      <dgm:t>
        <a:bodyPr/>
        <a:lstStyle/>
        <a:p>
          <a:endParaRPr lang="en-US"/>
        </a:p>
      </dgm:t>
    </dgm:pt>
    <dgm:pt modelId="{049F419F-AC4E-411C-9D5E-1A67DB326AFA}">
      <dgm:prSet/>
      <dgm:spPr/>
      <dgm:t>
        <a:bodyPr/>
        <a:lstStyle/>
        <a:p>
          <a:pPr rtl="0"/>
          <a:r>
            <a:rPr lang="en-US" dirty="0" smtClean="0"/>
            <a:t>4. Know resources available to help </a:t>
          </a:r>
          <a:endParaRPr lang="en-US" dirty="0"/>
        </a:p>
      </dgm:t>
    </dgm:pt>
    <dgm:pt modelId="{CD3E654F-FBF7-48D5-84CF-C34350D497A5}" type="parTrans" cxnId="{13778923-8220-4FA1-8A08-ADAA51B75006}">
      <dgm:prSet/>
      <dgm:spPr/>
      <dgm:t>
        <a:bodyPr/>
        <a:lstStyle/>
        <a:p>
          <a:endParaRPr lang="en-US"/>
        </a:p>
      </dgm:t>
    </dgm:pt>
    <dgm:pt modelId="{BDC3CDF6-675D-4498-BB4B-55E093C7FF6A}" type="sibTrans" cxnId="{13778923-8220-4FA1-8A08-ADAA51B75006}">
      <dgm:prSet/>
      <dgm:spPr/>
      <dgm:t>
        <a:bodyPr/>
        <a:lstStyle/>
        <a:p>
          <a:endParaRPr lang="en-US"/>
        </a:p>
      </dgm:t>
    </dgm:pt>
    <dgm:pt modelId="{838D439E-3670-43FC-89A2-682C3D7454F9}" type="pres">
      <dgm:prSet presAssocID="{D11D90AE-0640-485A-8C67-42FD0D551D79}" presName="diagram" presStyleCnt="0">
        <dgm:presLayoutVars>
          <dgm:chPref val="1"/>
          <dgm:dir/>
          <dgm:animOne val="branch"/>
          <dgm:animLvl val="lvl"/>
          <dgm:resizeHandles/>
        </dgm:presLayoutVars>
      </dgm:prSet>
      <dgm:spPr/>
      <dgm:t>
        <a:bodyPr/>
        <a:lstStyle/>
        <a:p>
          <a:endParaRPr lang="en-US"/>
        </a:p>
      </dgm:t>
    </dgm:pt>
    <dgm:pt modelId="{FF36E246-9380-4087-B3E4-8D7810FF49B4}" type="pres">
      <dgm:prSet presAssocID="{8C254936-329E-4F3B-94A3-8F41A7BBF32F}" presName="root" presStyleCnt="0"/>
      <dgm:spPr/>
    </dgm:pt>
    <dgm:pt modelId="{7A356D96-64E5-4A92-A507-C95BE37EB6A0}" type="pres">
      <dgm:prSet presAssocID="{8C254936-329E-4F3B-94A3-8F41A7BBF32F}" presName="rootComposite" presStyleCnt="0"/>
      <dgm:spPr/>
    </dgm:pt>
    <dgm:pt modelId="{83303B62-EF61-4296-8C14-9C7903D4C551}" type="pres">
      <dgm:prSet presAssocID="{8C254936-329E-4F3B-94A3-8F41A7BBF32F}" presName="rootText" presStyleLbl="node1" presStyleIdx="0" presStyleCnt="1" custScaleX="143006"/>
      <dgm:spPr/>
      <dgm:t>
        <a:bodyPr/>
        <a:lstStyle/>
        <a:p>
          <a:endParaRPr lang="en-US"/>
        </a:p>
      </dgm:t>
    </dgm:pt>
    <dgm:pt modelId="{EBC37B83-400B-4A7C-A47A-119EC72F324C}" type="pres">
      <dgm:prSet presAssocID="{8C254936-329E-4F3B-94A3-8F41A7BBF32F}" presName="rootConnector" presStyleLbl="node1" presStyleIdx="0" presStyleCnt="1"/>
      <dgm:spPr/>
      <dgm:t>
        <a:bodyPr/>
        <a:lstStyle/>
        <a:p>
          <a:endParaRPr lang="en-US"/>
        </a:p>
      </dgm:t>
    </dgm:pt>
    <dgm:pt modelId="{C9F234CB-272A-4696-86D4-F08ECD72E9A1}" type="pres">
      <dgm:prSet presAssocID="{8C254936-329E-4F3B-94A3-8F41A7BBF32F}" presName="childShape" presStyleCnt="0"/>
      <dgm:spPr/>
    </dgm:pt>
    <dgm:pt modelId="{427C9BA3-F75C-42BA-AF22-91FAF8183223}" type="pres">
      <dgm:prSet presAssocID="{BA99E1B3-958D-45DA-BC7B-1E421647A85C}" presName="Name13" presStyleLbl="parChTrans1D2" presStyleIdx="0" presStyleCnt="4"/>
      <dgm:spPr/>
      <dgm:t>
        <a:bodyPr/>
        <a:lstStyle/>
        <a:p>
          <a:endParaRPr lang="en-US"/>
        </a:p>
      </dgm:t>
    </dgm:pt>
    <dgm:pt modelId="{6E8884CA-B5AF-47D2-8CC1-2B53073C4130}" type="pres">
      <dgm:prSet presAssocID="{83DD34B5-899D-4506-A047-F7A749826F6B}" presName="childText" presStyleLbl="bgAcc1" presStyleIdx="0" presStyleCnt="4">
        <dgm:presLayoutVars>
          <dgm:bulletEnabled val="1"/>
        </dgm:presLayoutVars>
      </dgm:prSet>
      <dgm:spPr/>
      <dgm:t>
        <a:bodyPr/>
        <a:lstStyle/>
        <a:p>
          <a:endParaRPr lang="en-US"/>
        </a:p>
      </dgm:t>
    </dgm:pt>
    <dgm:pt modelId="{F3E8967B-6661-41A3-9720-C66477262AB0}" type="pres">
      <dgm:prSet presAssocID="{74DEEDBD-2AF8-41AC-A2A1-3564CBF30975}" presName="Name13" presStyleLbl="parChTrans1D2" presStyleIdx="1" presStyleCnt="4"/>
      <dgm:spPr/>
      <dgm:t>
        <a:bodyPr/>
        <a:lstStyle/>
        <a:p>
          <a:endParaRPr lang="en-US"/>
        </a:p>
      </dgm:t>
    </dgm:pt>
    <dgm:pt modelId="{2FE248C9-129C-4FAB-96FE-69A57D79AEA8}" type="pres">
      <dgm:prSet presAssocID="{6A93EE92-0A94-4F5A-96E5-CCA168538CD3}" presName="childText" presStyleLbl="bgAcc1" presStyleIdx="1" presStyleCnt="4">
        <dgm:presLayoutVars>
          <dgm:bulletEnabled val="1"/>
        </dgm:presLayoutVars>
      </dgm:prSet>
      <dgm:spPr/>
      <dgm:t>
        <a:bodyPr/>
        <a:lstStyle/>
        <a:p>
          <a:endParaRPr lang="en-US"/>
        </a:p>
      </dgm:t>
    </dgm:pt>
    <dgm:pt modelId="{2DEF27DD-04DF-4F75-830B-C9CB0A9D3D70}" type="pres">
      <dgm:prSet presAssocID="{D322A39E-32AF-44A8-A300-F31BBE373ABC}" presName="Name13" presStyleLbl="parChTrans1D2" presStyleIdx="2" presStyleCnt="4"/>
      <dgm:spPr/>
      <dgm:t>
        <a:bodyPr/>
        <a:lstStyle/>
        <a:p>
          <a:endParaRPr lang="en-US"/>
        </a:p>
      </dgm:t>
    </dgm:pt>
    <dgm:pt modelId="{357C444D-9DD9-4D53-A8E8-45D664BE22E8}" type="pres">
      <dgm:prSet presAssocID="{55CB6555-450B-437D-BEBF-2184FF86A888}" presName="childText" presStyleLbl="bgAcc1" presStyleIdx="2" presStyleCnt="4">
        <dgm:presLayoutVars>
          <dgm:bulletEnabled val="1"/>
        </dgm:presLayoutVars>
      </dgm:prSet>
      <dgm:spPr/>
      <dgm:t>
        <a:bodyPr/>
        <a:lstStyle/>
        <a:p>
          <a:endParaRPr lang="en-US"/>
        </a:p>
      </dgm:t>
    </dgm:pt>
    <dgm:pt modelId="{F98BA3F4-C459-4BA3-B656-B885C379E098}" type="pres">
      <dgm:prSet presAssocID="{CD3E654F-FBF7-48D5-84CF-C34350D497A5}" presName="Name13" presStyleLbl="parChTrans1D2" presStyleIdx="3" presStyleCnt="4"/>
      <dgm:spPr/>
      <dgm:t>
        <a:bodyPr/>
        <a:lstStyle/>
        <a:p>
          <a:endParaRPr lang="en-US"/>
        </a:p>
      </dgm:t>
    </dgm:pt>
    <dgm:pt modelId="{1C710721-4FF6-4163-A58C-E5FF61495935}" type="pres">
      <dgm:prSet presAssocID="{049F419F-AC4E-411C-9D5E-1A67DB326AFA}" presName="childText" presStyleLbl="bgAcc1" presStyleIdx="3" presStyleCnt="4">
        <dgm:presLayoutVars>
          <dgm:bulletEnabled val="1"/>
        </dgm:presLayoutVars>
      </dgm:prSet>
      <dgm:spPr/>
      <dgm:t>
        <a:bodyPr/>
        <a:lstStyle/>
        <a:p>
          <a:endParaRPr lang="en-US"/>
        </a:p>
      </dgm:t>
    </dgm:pt>
  </dgm:ptLst>
  <dgm:cxnLst>
    <dgm:cxn modelId="{73486BF5-492A-4265-A9D9-7F107516D226}" srcId="{8C254936-329E-4F3B-94A3-8F41A7BBF32F}" destId="{83DD34B5-899D-4506-A047-F7A749826F6B}" srcOrd="0" destOrd="0" parTransId="{BA99E1B3-958D-45DA-BC7B-1E421647A85C}" sibTransId="{152F3A29-22EF-483D-B6F4-44FE3E172FA3}"/>
    <dgm:cxn modelId="{9AA02292-CDE5-4163-86FE-0C9FCE7DDE5E}" type="presOf" srcId="{8C254936-329E-4F3B-94A3-8F41A7BBF32F}" destId="{EBC37B83-400B-4A7C-A47A-119EC72F324C}" srcOrd="1" destOrd="0" presId="urn:microsoft.com/office/officeart/2005/8/layout/hierarchy3"/>
    <dgm:cxn modelId="{4E9C2BD9-6623-48AA-953F-F2A50B43626E}" type="presOf" srcId="{049F419F-AC4E-411C-9D5E-1A67DB326AFA}" destId="{1C710721-4FF6-4163-A58C-E5FF61495935}" srcOrd="0" destOrd="0" presId="urn:microsoft.com/office/officeart/2005/8/layout/hierarchy3"/>
    <dgm:cxn modelId="{93E772B9-D6D8-4B0D-994C-D2FFB9080BB0}" type="presOf" srcId="{74DEEDBD-2AF8-41AC-A2A1-3564CBF30975}" destId="{F3E8967B-6661-41A3-9720-C66477262AB0}" srcOrd="0" destOrd="0" presId="urn:microsoft.com/office/officeart/2005/8/layout/hierarchy3"/>
    <dgm:cxn modelId="{1A8C2C2B-DFAC-4541-9860-1BB75C2CC89F}" type="presOf" srcId="{BA99E1B3-958D-45DA-BC7B-1E421647A85C}" destId="{427C9BA3-F75C-42BA-AF22-91FAF8183223}" srcOrd="0" destOrd="0" presId="urn:microsoft.com/office/officeart/2005/8/layout/hierarchy3"/>
    <dgm:cxn modelId="{731C4616-2C9E-408C-B57D-2B6AF809C797}" type="presOf" srcId="{6A93EE92-0A94-4F5A-96E5-CCA168538CD3}" destId="{2FE248C9-129C-4FAB-96FE-69A57D79AEA8}" srcOrd="0" destOrd="0" presId="urn:microsoft.com/office/officeart/2005/8/layout/hierarchy3"/>
    <dgm:cxn modelId="{888EC725-CB23-4703-B84C-CB7AC0B69E13}" type="presOf" srcId="{83DD34B5-899D-4506-A047-F7A749826F6B}" destId="{6E8884CA-B5AF-47D2-8CC1-2B53073C4130}" srcOrd="0" destOrd="0" presId="urn:microsoft.com/office/officeart/2005/8/layout/hierarchy3"/>
    <dgm:cxn modelId="{3334234E-4512-4897-AB59-6160730CC049}" type="presOf" srcId="{CD3E654F-FBF7-48D5-84CF-C34350D497A5}" destId="{F98BA3F4-C459-4BA3-B656-B885C379E098}" srcOrd="0" destOrd="0" presId="urn:microsoft.com/office/officeart/2005/8/layout/hierarchy3"/>
    <dgm:cxn modelId="{1D268BD3-0DFA-44CC-A6CC-E75C20EC6DC8}" type="presOf" srcId="{8C254936-329E-4F3B-94A3-8F41A7BBF32F}" destId="{83303B62-EF61-4296-8C14-9C7903D4C551}" srcOrd="0" destOrd="0" presId="urn:microsoft.com/office/officeart/2005/8/layout/hierarchy3"/>
    <dgm:cxn modelId="{C304FA32-E77A-477A-985B-3539EB6C92E6}" srcId="{8C254936-329E-4F3B-94A3-8F41A7BBF32F}" destId="{6A93EE92-0A94-4F5A-96E5-CCA168538CD3}" srcOrd="1" destOrd="0" parTransId="{74DEEDBD-2AF8-41AC-A2A1-3564CBF30975}" sibTransId="{259F9C6C-96EA-40FE-9A2F-9A7FE6CA7CED}"/>
    <dgm:cxn modelId="{6E18AC2A-801E-44C7-98DB-E76C04E647DA}" type="presOf" srcId="{D322A39E-32AF-44A8-A300-F31BBE373ABC}" destId="{2DEF27DD-04DF-4F75-830B-C9CB0A9D3D70}" srcOrd="0" destOrd="0" presId="urn:microsoft.com/office/officeart/2005/8/layout/hierarchy3"/>
    <dgm:cxn modelId="{5DCD3D7C-B295-4F97-83BC-931FD71347E3}" srcId="{8C254936-329E-4F3B-94A3-8F41A7BBF32F}" destId="{55CB6555-450B-437D-BEBF-2184FF86A888}" srcOrd="2" destOrd="0" parTransId="{D322A39E-32AF-44A8-A300-F31BBE373ABC}" sibTransId="{CD1E4584-96BE-4BC1-860A-0EADE424AF9A}"/>
    <dgm:cxn modelId="{10644474-DC67-45C0-A57E-06EA6E6E3784}" type="presOf" srcId="{D11D90AE-0640-485A-8C67-42FD0D551D79}" destId="{838D439E-3670-43FC-89A2-682C3D7454F9}" srcOrd="0" destOrd="0" presId="urn:microsoft.com/office/officeart/2005/8/layout/hierarchy3"/>
    <dgm:cxn modelId="{33A2C5C1-5256-4DA4-BA17-2F0FAE952809}" type="presOf" srcId="{55CB6555-450B-437D-BEBF-2184FF86A888}" destId="{357C444D-9DD9-4D53-A8E8-45D664BE22E8}" srcOrd="0" destOrd="0" presId="urn:microsoft.com/office/officeart/2005/8/layout/hierarchy3"/>
    <dgm:cxn modelId="{C7B5609B-D9F9-4850-A0F5-B3CFC60DB55B}" srcId="{D11D90AE-0640-485A-8C67-42FD0D551D79}" destId="{8C254936-329E-4F3B-94A3-8F41A7BBF32F}" srcOrd="0" destOrd="0" parTransId="{687FC334-8BF8-4CD6-A1F5-71931C52C26E}" sibTransId="{B31879F2-C627-43CD-8625-E0D728B2003D}"/>
    <dgm:cxn modelId="{13778923-8220-4FA1-8A08-ADAA51B75006}" srcId="{8C254936-329E-4F3B-94A3-8F41A7BBF32F}" destId="{049F419F-AC4E-411C-9D5E-1A67DB326AFA}" srcOrd="3" destOrd="0" parTransId="{CD3E654F-FBF7-48D5-84CF-C34350D497A5}" sibTransId="{BDC3CDF6-675D-4498-BB4B-55E093C7FF6A}"/>
    <dgm:cxn modelId="{BC289927-48C7-4C30-9C26-4131ECB6064F}" type="presParOf" srcId="{838D439E-3670-43FC-89A2-682C3D7454F9}" destId="{FF36E246-9380-4087-B3E4-8D7810FF49B4}" srcOrd="0" destOrd="0" presId="urn:microsoft.com/office/officeart/2005/8/layout/hierarchy3"/>
    <dgm:cxn modelId="{47CDC190-E858-456D-B22E-7F862DE4E035}" type="presParOf" srcId="{FF36E246-9380-4087-B3E4-8D7810FF49B4}" destId="{7A356D96-64E5-4A92-A507-C95BE37EB6A0}" srcOrd="0" destOrd="0" presId="urn:microsoft.com/office/officeart/2005/8/layout/hierarchy3"/>
    <dgm:cxn modelId="{F2DE0A9F-3141-4004-A2D7-6DB33B13161D}" type="presParOf" srcId="{7A356D96-64E5-4A92-A507-C95BE37EB6A0}" destId="{83303B62-EF61-4296-8C14-9C7903D4C551}" srcOrd="0" destOrd="0" presId="urn:microsoft.com/office/officeart/2005/8/layout/hierarchy3"/>
    <dgm:cxn modelId="{628B3283-7BFC-4F30-8B3E-1E520B93460D}" type="presParOf" srcId="{7A356D96-64E5-4A92-A507-C95BE37EB6A0}" destId="{EBC37B83-400B-4A7C-A47A-119EC72F324C}" srcOrd="1" destOrd="0" presId="urn:microsoft.com/office/officeart/2005/8/layout/hierarchy3"/>
    <dgm:cxn modelId="{48844C73-26EE-4A07-8FE9-4E74380F1083}" type="presParOf" srcId="{FF36E246-9380-4087-B3E4-8D7810FF49B4}" destId="{C9F234CB-272A-4696-86D4-F08ECD72E9A1}" srcOrd="1" destOrd="0" presId="urn:microsoft.com/office/officeart/2005/8/layout/hierarchy3"/>
    <dgm:cxn modelId="{945946C2-9175-434B-910B-DFD45C50AF9A}" type="presParOf" srcId="{C9F234CB-272A-4696-86D4-F08ECD72E9A1}" destId="{427C9BA3-F75C-42BA-AF22-91FAF8183223}" srcOrd="0" destOrd="0" presId="urn:microsoft.com/office/officeart/2005/8/layout/hierarchy3"/>
    <dgm:cxn modelId="{39C24800-96A1-4327-9D13-A560578B3015}" type="presParOf" srcId="{C9F234CB-272A-4696-86D4-F08ECD72E9A1}" destId="{6E8884CA-B5AF-47D2-8CC1-2B53073C4130}" srcOrd="1" destOrd="0" presId="urn:microsoft.com/office/officeart/2005/8/layout/hierarchy3"/>
    <dgm:cxn modelId="{AB849890-BF7F-4040-BAFA-39DE97E58EB4}" type="presParOf" srcId="{C9F234CB-272A-4696-86D4-F08ECD72E9A1}" destId="{F3E8967B-6661-41A3-9720-C66477262AB0}" srcOrd="2" destOrd="0" presId="urn:microsoft.com/office/officeart/2005/8/layout/hierarchy3"/>
    <dgm:cxn modelId="{F30DD35B-6893-401C-87BA-0ABF5E259D4B}" type="presParOf" srcId="{C9F234CB-272A-4696-86D4-F08ECD72E9A1}" destId="{2FE248C9-129C-4FAB-96FE-69A57D79AEA8}" srcOrd="3" destOrd="0" presId="urn:microsoft.com/office/officeart/2005/8/layout/hierarchy3"/>
    <dgm:cxn modelId="{74BCAAA0-B783-4081-A724-95B483F8E060}" type="presParOf" srcId="{C9F234CB-272A-4696-86D4-F08ECD72E9A1}" destId="{2DEF27DD-04DF-4F75-830B-C9CB0A9D3D70}" srcOrd="4" destOrd="0" presId="urn:microsoft.com/office/officeart/2005/8/layout/hierarchy3"/>
    <dgm:cxn modelId="{73D2008A-0B96-4CA2-9B44-6289270D5A05}" type="presParOf" srcId="{C9F234CB-272A-4696-86D4-F08ECD72E9A1}" destId="{357C444D-9DD9-4D53-A8E8-45D664BE22E8}" srcOrd="5" destOrd="0" presId="urn:microsoft.com/office/officeart/2005/8/layout/hierarchy3"/>
    <dgm:cxn modelId="{1E2D6F8F-F234-4DA0-BB69-AA223EEAF62A}" type="presParOf" srcId="{C9F234CB-272A-4696-86D4-F08ECD72E9A1}" destId="{F98BA3F4-C459-4BA3-B656-B885C379E098}" srcOrd="6" destOrd="0" presId="urn:microsoft.com/office/officeart/2005/8/layout/hierarchy3"/>
    <dgm:cxn modelId="{DFDB5E8E-404E-4171-9F81-F1067246A5A6}" type="presParOf" srcId="{C9F234CB-272A-4696-86D4-F08ECD72E9A1}" destId="{1C710721-4FF6-4163-A58C-E5FF61495935}"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A85180-EF4E-4837-A611-5E1CA12D188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C96C2321-F8D2-4560-A7F9-48FD4C95809C}">
      <dgm:prSet/>
      <dgm:spPr>
        <a:solidFill>
          <a:schemeClr val="accent5">
            <a:lumMod val="75000"/>
          </a:schemeClr>
        </a:solidFill>
      </dgm:spPr>
      <dgm:t>
        <a:bodyPr/>
        <a:lstStyle/>
        <a:p>
          <a:pPr rtl="0"/>
          <a:r>
            <a:rPr lang="en-US" b="1" i="1" smtClean="0"/>
            <a:t>Two estrogen receptors (ERs): ER-α and ER-β</a:t>
          </a:r>
          <a:endParaRPr lang="en-US"/>
        </a:p>
      </dgm:t>
    </dgm:pt>
    <dgm:pt modelId="{4AA96E24-CABF-4211-B2F8-CFD522A6E85C}" type="parTrans" cxnId="{9CC42850-39A9-4576-B5C7-2272755446C7}">
      <dgm:prSet/>
      <dgm:spPr/>
      <dgm:t>
        <a:bodyPr/>
        <a:lstStyle/>
        <a:p>
          <a:endParaRPr lang="en-US"/>
        </a:p>
      </dgm:t>
    </dgm:pt>
    <dgm:pt modelId="{C25DD29E-5235-4E64-B86C-4758A6336D81}" type="sibTrans" cxnId="{9CC42850-39A9-4576-B5C7-2272755446C7}">
      <dgm:prSet/>
      <dgm:spPr/>
      <dgm:t>
        <a:bodyPr/>
        <a:lstStyle/>
        <a:p>
          <a:endParaRPr lang="en-US"/>
        </a:p>
      </dgm:t>
    </dgm:pt>
    <dgm:pt modelId="{28067A03-688B-43FF-982D-243E0110E522}">
      <dgm:prSet/>
      <dgm:spPr>
        <a:solidFill>
          <a:schemeClr val="accent5">
            <a:lumMod val="75000"/>
          </a:schemeClr>
        </a:solidFill>
      </dgm:spPr>
      <dgm:t>
        <a:bodyPr/>
        <a:lstStyle/>
        <a:p>
          <a:pPr rtl="0"/>
          <a:r>
            <a:rPr lang="en-US" b="1" i="1" dirty="0" smtClean="0"/>
            <a:t>Both are present in the ovary, CNS &amp; many other tissues </a:t>
          </a:r>
          <a:endParaRPr lang="en-US" dirty="0"/>
        </a:p>
      </dgm:t>
    </dgm:pt>
    <dgm:pt modelId="{418C0477-1B0F-4157-9F02-E84E3330602F}" type="parTrans" cxnId="{B08FD501-78B1-42AD-968F-CD9A3E8193A1}">
      <dgm:prSet/>
      <dgm:spPr/>
      <dgm:t>
        <a:bodyPr/>
        <a:lstStyle/>
        <a:p>
          <a:endParaRPr lang="en-US"/>
        </a:p>
      </dgm:t>
    </dgm:pt>
    <dgm:pt modelId="{97B3CF5D-AA22-4310-8A62-807BCBE86C12}" type="sibTrans" cxnId="{B08FD501-78B1-42AD-968F-CD9A3E8193A1}">
      <dgm:prSet/>
      <dgm:spPr/>
      <dgm:t>
        <a:bodyPr/>
        <a:lstStyle/>
        <a:p>
          <a:endParaRPr lang="en-US"/>
        </a:p>
      </dgm:t>
    </dgm:pt>
    <dgm:pt modelId="{D4692840-1C21-4CB9-8250-6DB1A8550B04}">
      <dgm:prSet/>
      <dgm:spPr>
        <a:solidFill>
          <a:schemeClr val="accent5">
            <a:lumMod val="75000"/>
          </a:schemeClr>
        </a:solidFill>
      </dgm:spPr>
      <dgm:t>
        <a:bodyPr/>
        <a:lstStyle/>
        <a:p>
          <a:pPr rtl="0"/>
          <a:r>
            <a:rPr lang="en-US" b="1" i="1" dirty="0" smtClean="0"/>
            <a:t>Estrogen has many complex beneficial and deleterious effects on the body</a:t>
          </a:r>
          <a:endParaRPr lang="en-US" dirty="0"/>
        </a:p>
      </dgm:t>
    </dgm:pt>
    <dgm:pt modelId="{E648AC07-6312-4D71-A4C8-2804F1DB6908}" type="parTrans" cxnId="{FBC3F804-8E64-4D02-BA96-FBECF2B7D862}">
      <dgm:prSet/>
      <dgm:spPr/>
      <dgm:t>
        <a:bodyPr/>
        <a:lstStyle/>
        <a:p>
          <a:endParaRPr lang="en-US"/>
        </a:p>
      </dgm:t>
    </dgm:pt>
    <dgm:pt modelId="{291E651A-039D-4CA7-8D2C-6F904054B5E3}" type="sibTrans" cxnId="{FBC3F804-8E64-4D02-BA96-FBECF2B7D862}">
      <dgm:prSet/>
      <dgm:spPr/>
      <dgm:t>
        <a:bodyPr/>
        <a:lstStyle/>
        <a:p>
          <a:endParaRPr lang="en-US"/>
        </a:p>
      </dgm:t>
    </dgm:pt>
    <dgm:pt modelId="{20A2E41B-BD53-4BD4-B3CD-A6E8EE683A97}" type="pres">
      <dgm:prSet presAssocID="{AEA85180-EF4E-4837-A611-5E1CA12D1886}" presName="Name0" presStyleCnt="0">
        <dgm:presLayoutVars>
          <dgm:dir/>
          <dgm:animLvl val="lvl"/>
          <dgm:resizeHandles val="exact"/>
        </dgm:presLayoutVars>
      </dgm:prSet>
      <dgm:spPr/>
      <dgm:t>
        <a:bodyPr/>
        <a:lstStyle/>
        <a:p>
          <a:endParaRPr lang="en-US"/>
        </a:p>
      </dgm:t>
    </dgm:pt>
    <dgm:pt modelId="{9CEFFAE6-6665-48B1-94EF-8E3F1A3EC657}" type="pres">
      <dgm:prSet presAssocID="{D4692840-1C21-4CB9-8250-6DB1A8550B04}" presName="boxAndChildren" presStyleCnt="0"/>
      <dgm:spPr/>
    </dgm:pt>
    <dgm:pt modelId="{A41E309F-4FA0-4E45-BA7D-05C8128916B3}" type="pres">
      <dgm:prSet presAssocID="{D4692840-1C21-4CB9-8250-6DB1A8550B04}" presName="parentTextBox" presStyleLbl="node1" presStyleIdx="0" presStyleCnt="3"/>
      <dgm:spPr/>
      <dgm:t>
        <a:bodyPr/>
        <a:lstStyle/>
        <a:p>
          <a:endParaRPr lang="en-US"/>
        </a:p>
      </dgm:t>
    </dgm:pt>
    <dgm:pt modelId="{8D6AAAD4-0C71-446F-9013-5C7B5AD5EBAF}" type="pres">
      <dgm:prSet presAssocID="{97B3CF5D-AA22-4310-8A62-807BCBE86C12}" presName="sp" presStyleCnt="0"/>
      <dgm:spPr/>
    </dgm:pt>
    <dgm:pt modelId="{BA8C7F1D-4159-4962-B3E9-529E91B9BBA0}" type="pres">
      <dgm:prSet presAssocID="{28067A03-688B-43FF-982D-243E0110E522}" presName="arrowAndChildren" presStyleCnt="0"/>
      <dgm:spPr/>
    </dgm:pt>
    <dgm:pt modelId="{CB30D80A-5190-4498-AF3D-47BD42E80A5E}" type="pres">
      <dgm:prSet presAssocID="{28067A03-688B-43FF-982D-243E0110E522}" presName="parentTextArrow" presStyleLbl="node1" presStyleIdx="1" presStyleCnt="3"/>
      <dgm:spPr/>
      <dgm:t>
        <a:bodyPr/>
        <a:lstStyle/>
        <a:p>
          <a:endParaRPr lang="en-US"/>
        </a:p>
      </dgm:t>
    </dgm:pt>
    <dgm:pt modelId="{814D3A01-7F9E-4D79-ADC6-3BB4CD841A5C}" type="pres">
      <dgm:prSet presAssocID="{C25DD29E-5235-4E64-B86C-4758A6336D81}" presName="sp" presStyleCnt="0"/>
      <dgm:spPr/>
    </dgm:pt>
    <dgm:pt modelId="{E9C7B297-F900-47E6-833D-AE558A88FA67}" type="pres">
      <dgm:prSet presAssocID="{C96C2321-F8D2-4560-A7F9-48FD4C95809C}" presName="arrowAndChildren" presStyleCnt="0"/>
      <dgm:spPr/>
    </dgm:pt>
    <dgm:pt modelId="{A3FFC31B-960E-4DB7-A8D5-A43FF3DB8210}" type="pres">
      <dgm:prSet presAssocID="{C96C2321-F8D2-4560-A7F9-48FD4C95809C}" presName="parentTextArrow" presStyleLbl="node1" presStyleIdx="2" presStyleCnt="3"/>
      <dgm:spPr/>
      <dgm:t>
        <a:bodyPr/>
        <a:lstStyle/>
        <a:p>
          <a:endParaRPr lang="en-US"/>
        </a:p>
      </dgm:t>
    </dgm:pt>
  </dgm:ptLst>
  <dgm:cxnLst>
    <dgm:cxn modelId="{6DDC0F74-23CE-480C-A63E-B9CB5F773436}" type="presOf" srcId="{D4692840-1C21-4CB9-8250-6DB1A8550B04}" destId="{A41E309F-4FA0-4E45-BA7D-05C8128916B3}" srcOrd="0" destOrd="0" presId="urn:microsoft.com/office/officeart/2005/8/layout/process4"/>
    <dgm:cxn modelId="{9CC42850-39A9-4576-B5C7-2272755446C7}" srcId="{AEA85180-EF4E-4837-A611-5E1CA12D1886}" destId="{C96C2321-F8D2-4560-A7F9-48FD4C95809C}" srcOrd="0" destOrd="0" parTransId="{4AA96E24-CABF-4211-B2F8-CFD522A6E85C}" sibTransId="{C25DD29E-5235-4E64-B86C-4758A6336D81}"/>
    <dgm:cxn modelId="{769A21CB-9D05-451C-A2A6-3629AADCFD56}" type="presOf" srcId="{28067A03-688B-43FF-982D-243E0110E522}" destId="{CB30D80A-5190-4498-AF3D-47BD42E80A5E}" srcOrd="0" destOrd="0" presId="urn:microsoft.com/office/officeart/2005/8/layout/process4"/>
    <dgm:cxn modelId="{DB777577-70D6-48A4-9B88-6D7DD588DC1C}" type="presOf" srcId="{C96C2321-F8D2-4560-A7F9-48FD4C95809C}" destId="{A3FFC31B-960E-4DB7-A8D5-A43FF3DB8210}" srcOrd="0" destOrd="0" presId="urn:microsoft.com/office/officeart/2005/8/layout/process4"/>
    <dgm:cxn modelId="{FBC3F804-8E64-4D02-BA96-FBECF2B7D862}" srcId="{AEA85180-EF4E-4837-A611-5E1CA12D1886}" destId="{D4692840-1C21-4CB9-8250-6DB1A8550B04}" srcOrd="2" destOrd="0" parTransId="{E648AC07-6312-4D71-A4C8-2804F1DB6908}" sibTransId="{291E651A-039D-4CA7-8D2C-6F904054B5E3}"/>
    <dgm:cxn modelId="{78C83CE9-2DF3-441A-B1BB-4D078332BA90}" type="presOf" srcId="{AEA85180-EF4E-4837-A611-5E1CA12D1886}" destId="{20A2E41B-BD53-4BD4-B3CD-A6E8EE683A97}" srcOrd="0" destOrd="0" presId="urn:microsoft.com/office/officeart/2005/8/layout/process4"/>
    <dgm:cxn modelId="{B08FD501-78B1-42AD-968F-CD9A3E8193A1}" srcId="{AEA85180-EF4E-4837-A611-5E1CA12D1886}" destId="{28067A03-688B-43FF-982D-243E0110E522}" srcOrd="1" destOrd="0" parTransId="{418C0477-1B0F-4157-9F02-E84E3330602F}" sibTransId="{97B3CF5D-AA22-4310-8A62-807BCBE86C12}"/>
    <dgm:cxn modelId="{90B1B8EC-5267-4A06-94B0-A5F79E0E6C26}" type="presParOf" srcId="{20A2E41B-BD53-4BD4-B3CD-A6E8EE683A97}" destId="{9CEFFAE6-6665-48B1-94EF-8E3F1A3EC657}" srcOrd="0" destOrd="0" presId="urn:microsoft.com/office/officeart/2005/8/layout/process4"/>
    <dgm:cxn modelId="{2E06F8DA-052F-4E61-AA7F-1251A42158D7}" type="presParOf" srcId="{9CEFFAE6-6665-48B1-94EF-8E3F1A3EC657}" destId="{A41E309F-4FA0-4E45-BA7D-05C8128916B3}" srcOrd="0" destOrd="0" presId="urn:microsoft.com/office/officeart/2005/8/layout/process4"/>
    <dgm:cxn modelId="{90430784-90D7-4E57-9FD0-CA291EB2E27F}" type="presParOf" srcId="{20A2E41B-BD53-4BD4-B3CD-A6E8EE683A97}" destId="{8D6AAAD4-0C71-446F-9013-5C7B5AD5EBAF}" srcOrd="1" destOrd="0" presId="urn:microsoft.com/office/officeart/2005/8/layout/process4"/>
    <dgm:cxn modelId="{1333EFED-5EB6-438C-8AC7-E7BBB7866772}" type="presParOf" srcId="{20A2E41B-BD53-4BD4-B3CD-A6E8EE683A97}" destId="{BA8C7F1D-4159-4962-B3E9-529E91B9BBA0}" srcOrd="2" destOrd="0" presId="urn:microsoft.com/office/officeart/2005/8/layout/process4"/>
    <dgm:cxn modelId="{1B64C912-93A0-4DC0-AD96-254C39F1B9C9}" type="presParOf" srcId="{BA8C7F1D-4159-4962-B3E9-529E91B9BBA0}" destId="{CB30D80A-5190-4498-AF3D-47BD42E80A5E}" srcOrd="0" destOrd="0" presId="urn:microsoft.com/office/officeart/2005/8/layout/process4"/>
    <dgm:cxn modelId="{51FE02D6-A64D-4B42-AE52-A44FA295195C}" type="presParOf" srcId="{20A2E41B-BD53-4BD4-B3CD-A6E8EE683A97}" destId="{814D3A01-7F9E-4D79-ADC6-3BB4CD841A5C}" srcOrd="3" destOrd="0" presId="urn:microsoft.com/office/officeart/2005/8/layout/process4"/>
    <dgm:cxn modelId="{46FFA93E-6E1D-4D81-8E80-1C09ED5EB0EE}" type="presParOf" srcId="{20A2E41B-BD53-4BD4-B3CD-A6E8EE683A97}" destId="{E9C7B297-F900-47E6-833D-AE558A88FA67}" srcOrd="4" destOrd="0" presId="urn:microsoft.com/office/officeart/2005/8/layout/process4"/>
    <dgm:cxn modelId="{CAA08D3F-D0C5-4B57-BC9C-2CD3A1C2BB87}" type="presParOf" srcId="{E9C7B297-F900-47E6-833D-AE558A88FA67}" destId="{A3FFC31B-960E-4DB7-A8D5-A43FF3DB821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112D45-66EC-4334-99BD-B3D2E0A9CFC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65A1A11-6FD9-4F7A-9704-E9C94F36AD24}">
      <dgm:prSet/>
      <dgm:spPr>
        <a:solidFill>
          <a:schemeClr val="accent1">
            <a:lumMod val="50000"/>
          </a:schemeClr>
        </a:solidFill>
      </dgm:spPr>
      <dgm:t>
        <a:bodyPr/>
        <a:lstStyle/>
        <a:p>
          <a:pPr rtl="0"/>
          <a:r>
            <a:rPr lang="en-US" b="1" i="1" smtClean="0"/>
            <a:t>Hormone therapy (HT) is the only pharmacologic therapy government approved in US and Canada for treating menopausal symptoms. HT encompasses both estrogen-alone and estrogen-progestogen therapies. </a:t>
          </a:r>
          <a:endParaRPr lang="en-US"/>
        </a:p>
      </dgm:t>
    </dgm:pt>
    <dgm:pt modelId="{51F9F179-2825-4872-9020-4085C03DC6D6}" type="parTrans" cxnId="{660B07C4-D720-4D6F-8C1F-5D1618DE957E}">
      <dgm:prSet/>
      <dgm:spPr/>
      <dgm:t>
        <a:bodyPr/>
        <a:lstStyle/>
        <a:p>
          <a:endParaRPr lang="en-US"/>
        </a:p>
      </dgm:t>
    </dgm:pt>
    <dgm:pt modelId="{D8E947C3-E758-443E-B459-4EC2A8EB75B4}" type="sibTrans" cxnId="{660B07C4-D720-4D6F-8C1F-5D1618DE957E}">
      <dgm:prSet/>
      <dgm:spPr/>
      <dgm:t>
        <a:bodyPr/>
        <a:lstStyle/>
        <a:p>
          <a:endParaRPr lang="en-US"/>
        </a:p>
      </dgm:t>
    </dgm:pt>
    <dgm:pt modelId="{A360C953-3CB7-4FD0-AC85-B0A3E374EAEB}">
      <dgm:prSet/>
      <dgm:spPr>
        <a:solidFill>
          <a:schemeClr val="accent1">
            <a:lumMod val="75000"/>
          </a:schemeClr>
        </a:solidFill>
      </dgm:spPr>
      <dgm:t>
        <a:bodyPr/>
        <a:lstStyle/>
        <a:p>
          <a:pPr rtl="0"/>
          <a:r>
            <a:rPr lang="en-US" b="1" i="1" smtClean="0"/>
            <a:t>Estrogen therapy (ET): Unopposed estrogen is prescribed both a) systemically </a:t>
          </a:r>
          <a:br>
            <a:rPr lang="en-US" b="1" i="1" smtClean="0"/>
          </a:br>
          <a:r>
            <a:rPr lang="en-US" b="1" i="1" smtClean="0"/>
            <a:t>for women who do not have a uterus, and b) locally in very low doses for any woman with vaginal symptoms </a:t>
          </a:r>
          <a:endParaRPr lang="en-US"/>
        </a:p>
      </dgm:t>
    </dgm:pt>
    <dgm:pt modelId="{94FA06B9-6CAD-4904-A7BE-D64F81365EFF}" type="parTrans" cxnId="{986314BE-093B-44EE-A0EF-ADDA85D2109E}">
      <dgm:prSet/>
      <dgm:spPr/>
      <dgm:t>
        <a:bodyPr/>
        <a:lstStyle/>
        <a:p>
          <a:endParaRPr lang="en-US"/>
        </a:p>
      </dgm:t>
    </dgm:pt>
    <dgm:pt modelId="{A0574912-74A0-4F4A-9BFB-15AC61743BA0}" type="sibTrans" cxnId="{986314BE-093B-44EE-A0EF-ADDA85D2109E}">
      <dgm:prSet/>
      <dgm:spPr/>
      <dgm:t>
        <a:bodyPr/>
        <a:lstStyle/>
        <a:p>
          <a:endParaRPr lang="en-US"/>
        </a:p>
      </dgm:t>
    </dgm:pt>
    <dgm:pt modelId="{047D9C5E-4230-4675-931B-541CD45CA099}">
      <dgm:prSet/>
      <dgm:spPr>
        <a:solidFill>
          <a:schemeClr val="accent1">
            <a:lumMod val="50000"/>
          </a:schemeClr>
        </a:solidFill>
      </dgm:spPr>
      <dgm:t>
        <a:bodyPr/>
        <a:lstStyle/>
        <a:p>
          <a:pPr rtl="0"/>
          <a:r>
            <a:rPr lang="en-US" b="1" i="1" smtClean="0"/>
            <a:t>Estrogen-progestogen therapy (EPT): Progestogen is added to ET to protect </a:t>
          </a:r>
          <a:br>
            <a:rPr lang="en-US" b="1" i="1" smtClean="0"/>
          </a:br>
          <a:r>
            <a:rPr lang="en-US" b="1" i="1" smtClean="0"/>
            <a:t>women with a uterus against endometrial cancer, which can be caused by </a:t>
          </a:r>
          <a:br>
            <a:rPr lang="en-US" b="1" i="1" smtClean="0"/>
          </a:br>
          <a:r>
            <a:rPr lang="en-US" b="1" i="1" smtClean="0"/>
            <a:t>estrogen alone</a:t>
          </a:r>
          <a:endParaRPr lang="en-US"/>
        </a:p>
      </dgm:t>
    </dgm:pt>
    <dgm:pt modelId="{78EAB637-FE8B-4E91-817C-928972A1D880}" type="parTrans" cxnId="{092C9499-C2AD-406E-BA04-19204E0503C5}">
      <dgm:prSet/>
      <dgm:spPr/>
      <dgm:t>
        <a:bodyPr/>
        <a:lstStyle/>
        <a:p>
          <a:endParaRPr lang="en-US"/>
        </a:p>
      </dgm:t>
    </dgm:pt>
    <dgm:pt modelId="{5453C210-E96B-414F-A39F-96DB9A35C3A3}" type="sibTrans" cxnId="{092C9499-C2AD-406E-BA04-19204E0503C5}">
      <dgm:prSet/>
      <dgm:spPr/>
      <dgm:t>
        <a:bodyPr/>
        <a:lstStyle/>
        <a:p>
          <a:endParaRPr lang="en-US"/>
        </a:p>
      </dgm:t>
    </dgm:pt>
    <dgm:pt modelId="{63C13FE8-6CF0-430D-82E9-BBA1F67EE797}">
      <dgm:prSet/>
      <dgm:spPr>
        <a:solidFill>
          <a:schemeClr val="accent1">
            <a:lumMod val="75000"/>
          </a:schemeClr>
        </a:solidFill>
      </dgm:spPr>
      <dgm:t>
        <a:bodyPr/>
        <a:lstStyle/>
        <a:p>
          <a:pPr rtl="0"/>
          <a:r>
            <a:rPr lang="en-US" b="1" i="1" smtClean="0"/>
            <a:t>Bioidentical hormone therapy (BHT): Consists of hormones chemically identical or very similar to those made in the body. Available from two sources: 1) FDA-approved and tested; 2) unapproved and untested from compounding pharmacies</a:t>
          </a:r>
          <a:endParaRPr lang="en-US"/>
        </a:p>
      </dgm:t>
    </dgm:pt>
    <dgm:pt modelId="{A663890F-275F-4651-9CFF-4132A19F6782}" type="parTrans" cxnId="{F7D8AC2B-B8CF-4B22-9243-D2AF5D783F27}">
      <dgm:prSet/>
      <dgm:spPr/>
      <dgm:t>
        <a:bodyPr/>
        <a:lstStyle/>
        <a:p>
          <a:endParaRPr lang="en-US"/>
        </a:p>
      </dgm:t>
    </dgm:pt>
    <dgm:pt modelId="{631CC333-061C-435B-88C9-D714DD29AA6E}" type="sibTrans" cxnId="{F7D8AC2B-B8CF-4B22-9243-D2AF5D783F27}">
      <dgm:prSet/>
      <dgm:spPr/>
      <dgm:t>
        <a:bodyPr/>
        <a:lstStyle/>
        <a:p>
          <a:endParaRPr lang="en-US"/>
        </a:p>
      </dgm:t>
    </dgm:pt>
    <dgm:pt modelId="{CD247F8C-6E9B-450A-A08B-A3CA38125F33}" type="pres">
      <dgm:prSet presAssocID="{CA112D45-66EC-4334-99BD-B3D2E0A9CFC0}" presName="Name0" presStyleCnt="0">
        <dgm:presLayoutVars>
          <dgm:dir/>
          <dgm:resizeHandles val="exact"/>
        </dgm:presLayoutVars>
      </dgm:prSet>
      <dgm:spPr/>
      <dgm:t>
        <a:bodyPr/>
        <a:lstStyle/>
        <a:p>
          <a:endParaRPr lang="en-US"/>
        </a:p>
      </dgm:t>
    </dgm:pt>
    <dgm:pt modelId="{16FDC4F6-C251-40B4-A252-05BEFF87DAF6}" type="pres">
      <dgm:prSet presAssocID="{465A1A11-6FD9-4F7A-9704-E9C94F36AD24}" presName="node" presStyleLbl="node1" presStyleIdx="0" presStyleCnt="4">
        <dgm:presLayoutVars>
          <dgm:bulletEnabled val="1"/>
        </dgm:presLayoutVars>
      </dgm:prSet>
      <dgm:spPr/>
      <dgm:t>
        <a:bodyPr/>
        <a:lstStyle/>
        <a:p>
          <a:endParaRPr lang="en-US"/>
        </a:p>
      </dgm:t>
    </dgm:pt>
    <dgm:pt modelId="{5BD18790-AA4C-4009-B244-C12501AFD076}" type="pres">
      <dgm:prSet presAssocID="{D8E947C3-E758-443E-B459-4EC2A8EB75B4}" presName="sibTrans" presStyleCnt="0"/>
      <dgm:spPr/>
    </dgm:pt>
    <dgm:pt modelId="{2C81A7A9-D5AD-4644-A649-078A65BB7A2A}" type="pres">
      <dgm:prSet presAssocID="{A360C953-3CB7-4FD0-AC85-B0A3E374EAEB}" presName="node" presStyleLbl="node1" presStyleIdx="1" presStyleCnt="4">
        <dgm:presLayoutVars>
          <dgm:bulletEnabled val="1"/>
        </dgm:presLayoutVars>
      </dgm:prSet>
      <dgm:spPr/>
      <dgm:t>
        <a:bodyPr/>
        <a:lstStyle/>
        <a:p>
          <a:endParaRPr lang="en-US"/>
        </a:p>
      </dgm:t>
    </dgm:pt>
    <dgm:pt modelId="{FE21EC11-3FF7-4DF4-8FAD-2A69EECACBBD}" type="pres">
      <dgm:prSet presAssocID="{A0574912-74A0-4F4A-9BFB-15AC61743BA0}" presName="sibTrans" presStyleCnt="0"/>
      <dgm:spPr/>
    </dgm:pt>
    <dgm:pt modelId="{F7ABE875-ADDF-47BE-B2A1-9566CD99F7B6}" type="pres">
      <dgm:prSet presAssocID="{047D9C5E-4230-4675-931B-541CD45CA099}" presName="node" presStyleLbl="node1" presStyleIdx="2" presStyleCnt="4">
        <dgm:presLayoutVars>
          <dgm:bulletEnabled val="1"/>
        </dgm:presLayoutVars>
      </dgm:prSet>
      <dgm:spPr/>
      <dgm:t>
        <a:bodyPr/>
        <a:lstStyle/>
        <a:p>
          <a:endParaRPr lang="en-US"/>
        </a:p>
      </dgm:t>
    </dgm:pt>
    <dgm:pt modelId="{559431DB-0FD3-4DE9-B4D5-26C3E20FAE69}" type="pres">
      <dgm:prSet presAssocID="{5453C210-E96B-414F-A39F-96DB9A35C3A3}" presName="sibTrans" presStyleCnt="0"/>
      <dgm:spPr/>
    </dgm:pt>
    <dgm:pt modelId="{D6BFAC08-D5F2-43D7-825F-00BB6DFFDDBE}" type="pres">
      <dgm:prSet presAssocID="{63C13FE8-6CF0-430D-82E9-BBA1F67EE797}" presName="node" presStyleLbl="node1" presStyleIdx="3" presStyleCnt="4">
        <dgm:presLayoutVars>
          <dgm:bulletEnabled val="1"/>
        </dgm:presLayoutVars>
      </dgm:prSet>
      <dgm:spPr/>
      <dgm:t>
        <a:bodyPr/>
        <a:lstStyle/>
        <a:p>
          <a:endParaRPr lang="en-US"/>
        </a:p>
      </dgm:t>
    </dgm:pt>
  </dgm:ptLst>
  <dgm:cxnLst>
    <dgm:cxn modelId="{32A4B744-DF1C-4E02-8F32-E50815925F6D}" type="presOf" srcId="{CA112D45-66EC-4334-99BD-B3D2E0A9CFC0}" destId="{CD247F8C-6E9B-450A-A08B-A3CA38125F33}" srcOrd="0" destOrd="0" presId="urn:microsoft.com/office/officeart/2005/8/layout/hList6"/>
    <dgm:cxn modelId="{092C9499-C2AD-406E-BA04-19204E0503C5}" srcId="{CA112D45-66EC-4334-99BD-B3D2E0A9CFC0}" destId="{047D9C5E-4230-4675-931B-541CD45CA099}" srcOrd="2" destOrd="0" parTransId="{78EAB637-FE8B-4E91-817C-928972A1D880}" sibTransId="{5453C210-E96B-414F-A39F-96DB9A35C3A3}"/>
    <dgm:cxn modelId="{F7D8AC2B-B8CF-4B22-9243-D2AF5D783F27}" srcId="{CA112D45-66EC-4334-99BD-B3D2E0A9CFC0}" destId="{63C13FE8-6CF0-430D-82E9-BBA1F67EE797}" srcOrd="3" destOrd="0" parTransId="{A663890F-275F-4651-9CFF-4132A19F6782}" sibTransId="{631CC333-061C-435B-88C9-D714DD29AA6E}"/>
    <dgm:cxn modelId="{8A8355F2-F46D-41F0-A823-5A9A84941D17}" type="presOf" srcId="{63C13FE8-6CF0-430D-82E9-BBA1F67EE797}" destId="{D6BFAC08-D5F2-43D7-825F-00BB6DFFDDBE}" srcOrd="0" destOrd="0" presId="urn:microsoft.com/office/officeart/2005/8/layout/hList6"/>
    <dgm:cxn modelId="{660B07C4-D720-4D6F-8C1F-5D1618DE957E}" srcId="{CA112D45-66EC-4334-99BD-B3D2E0A9CFC0}" destId="{465A1A11-6FD9-4F7A-9704-E9C94F36AD24}" srcOrd="0" destOrd="0" parTransId="{51F9F179-2825-4872-9020-4085C03DC6D6}" sibTransId="{D8E947C3-E758-443E-B459-4EC2A8EB75B4}"/>
    <dgm:cxn modelId="{3F31B47F-761C-4AF1-A470-996592F05D41}" type="presOf" srcId="{047D9C5E-4230-4675-931B-541CD45CA099}" destId="{F7ABE875-ADDF-47BE-B2A1-9566CD99F7B6}" srcOrd="0" destOrd="0" presId="urn:microsoft.com/office/officeart/2005/8/layout/hList6"/>
    <dgm:cxn modelId="{986314BE-093B-44EE-A0EF-ADDA85D2109E}" srcId="{CA112D45-66EC-4334-99BD-B3D2E0A9CFC0}" destId="{A360C953-3CB7-4FD0-AC85-B0A3E374EAEB}" srcOrd="1" destOrd="0" parTransId="{94FA06B9-6CAD-4904-A7BE-D64F81365EFF}" sibTransId="{A0574912-74A0-4F4A-9BFB-15AC61743BA0}"/>
    <dgm:cxn modelId="{24283AEC-9E1A-4FF0-A468-57077FB90D3A}" type="presOf" srcId="{A360C953-3CB7-4FD0-AC85-B0A3E374EAEB}" destId="{2C81A7A9-D5AD-4644-A649-078A65BB7A2A}" srcOrd="0" destOrd="0" presId="urn:microsoft.com/office/officeart/2005/8/layout/hList6"/>
    <dgm:cxn modelId="{0120458D-F35F-40DC-AA57-B0BDF03BF6E5}" type="presOf" srcId="{465A1A11-6FD9-4F7A-9704-E9C94F36AD24}" destId="{16FDC4F6-C251-40B4-A252-05BEFF87DAF6}" srcOrd="0" destOrd="0" presId="urn:microsoft.com/office/officeart/2005/8/layout/hList6"/>
    <dgm:cxn modelId="{1E2DD122-751C-4C10-AB32-2B5D15C755B9}" type="presParOf" srcId="{CD247F8C-6E9B-450A-A08B-A3CA38125F33}" destId="{16FDC4F6-C251-40B4-A252-05BEFF87DAF6}" srcOrd="0" destOrd="0" presId="urn:microsoft.com/office/officeart/2005/8/layout/hList6"/>
    <dgm:cxn modelId="{F24EE0D6-43B0-46AC-A3C3-EE47AA692C2C}" type="presParOf" srcId="{CD247F8C-6E9B-450A-A08B-A3CA38125F33}" destId="{5BD18790-AA4C-4009-B244-C12501AFD076}" srcOrd="1" destOrd="0" presId="urn:microsoft.com/office/officeart/2005/8/layout/hList6"/>
    <dgm:cxn modelId="{63CA1BD7-7AFF-4783-B3C2-FAB8FB819491}" type="presParOf" srcId="{CD247F8C-6E9B-450A-A08B-A3CA38125F33}" destId="{2C81A7A9-D5AD-4644-A649-078A65BB7A2A}" srcOrd="2" destOrd="0" presId="urn:microsoft.com/office/officeart/2005/8/layout/hList6"/>
    <dgm:cxn modelId="{DDB96C8E-CA7A-44A2-8A32-E03AF9D401A4}" type="presParOf" srcId="{CD247F8C-6E9B-450A-A08B-A3CA38125F33}" destId="{FE21EC11-3FF7-4DF4-8FAD-2A69EECACBBD}" srcOrd="3" destOrd="0" presId="urn:microsoft.com/office/officeart/2005/8/layout/hList6"/>
    <dgm:cxn modelId="{DCBB2276-3BC9-4A52-A808-A571C823C656}" type="presParOf" srcId="{CD247F8C-6E9B-450A-A08B-A3CA38125F33}" destId="{F7ABE875-ADDF-47BE-B2A1-9566CD99F7B6}" srcOrd="4" destOrd="0" presId="urn:microsoft.com/office/officeart/2005/8/layout/hList6"/>
    <dgm:cxn modelId="{91E6D880-C1F7-4765-86CF-FCB7B2650CBE}" type="presParOf" srcId="{CD247F8C-6E9B-450A-A08B-A3CA38125F33}" destId="{559431DB-0FD3-4DE9-B4D5-26C3E20FAE69}" srcOrd="5" destOrd="0" presId="urn:microsoft.com/office/officeart/2005/8/layout/hList6"/>
    <dgm:cxn modelId="{F4CD6BA3-918D-4059-8961-721FA15BE40C}" type="presParOf" srcId="{CD247F8C-6E9B-450A-A08B-A3CA38125F33}" destId="{D6BFAC08-D5F2-43D7-825F-00BB6DFFDDBE}"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5EC4EA-117C-4EC3-9682-144B28EDC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850F4F-1A59-400A-9A7B-1EE3CC2416DF}">
      <dgm:prSet/>
      <dgm:spPr/>
      <dgm:t>
        <a:bodyPr/>
        <a:lstStyle/>
        <a:p>
          <a:pPr rtl="0"/>
          <a:r>
            <a:rPr lang="en-US" b="1" i="1" smtClean="0"/>
            <a:t>HT formulation, route of administration, and timing of initiation produce different effects (e.g. transdermal route may carry lower risk for thrombosis)</a:t>
          </a:r>
          <a:endParaRPr lang="en-US"/>
        </a:p>
      </dgm:t>
    </dgm:pt>
    <dgm:pt modelId="{BD57D575-FC87-4E77-A6C7-97D2C37BABF7}" type="parTrans" cxnId="{B4498122-93C3-412B-9A1A-384F8EC392FC}">
      <dgm:prSet/>
      <dgm:spPr/>
      <dgm:t>
        <a:bodyPr/>
        <a:lstStyle/>
        <a:p>
          <a:endParaRPr lang="en-US"/>
        </a:p>
      </dgm:t>
    </dgm:pt>
    <dgm:pt modelId="{DDD03403-2461-4889-ABCD-453D6C3414C5}" type="sibTrans" cxnId="{B4498122-93C3-412B-9A1A-384F8EC392FC}">
      <dgm:prSet/>
      <dgm:spPr/>
      <dgm:t>
        <a:bodyPr/>
        <a:lstStyle/>
        <a:p>
          <a:endParaRPr lang="en-US"/>
        </a:p>
      </dgm:t>
    </dgm:pt>
    <dgm:pt modelId="{983622BB-9902-4B73-8EB1-DB0B869C8423}">
      <dgm:prSet/>
      <dgm:spPr>
        <a:solidFill>
          <a:schemeClr val="accent1">
            <a:lumMod val="75000"/>
          </a:schemeClr>
        </a:solidFill>
      </dgm:spPr>
      <dgm:t>
        <a:bodyPr/>
        <a:lstStyle/>
        <a:p>
          <a:pPr rtl="0"/>
          <a:r>
            <a:rPr lang="en-US" b="1" i="1" smtClean="0"/>
            <a:t>Absolute risks for HT use in healthy women ages 50-59 are low, but can include thrombosis, stroke, and cardiovascular events</a:t>
          </a:r>
          <a:endParaRPr lang="en-US"/>
        </a:p>
      </dgm:t>
    </dgm:pt>
    <dgm:pt modelId="{8E849B4A-A027-431D-B5F9-4AB5074E542C}" type="parTrans" cxnId="{C02C9C94-D350-40DF-8EF6-6C48080D1D51}">
      <dgm:prSet/>
      <dgm:spPr/>
      <dgm:t>
        <a:bodyPr/>
        <a:lstStyle/>
        <a:p>
          <a:endParaRPr lang="en-US"/>
        </a:p>
      </dgm:t>
    </dgm:pt>
    <dgm:pt modelId="{E111D102-EE1C-41EF-8B68-3BAD3F1AA013}" type="sibTrans" cxnId="{C02C9C94-D350-40DF-8EF6-6C48080D1D51}">
      <dgm:prSet/>
      <dgm:spPr/>
      <dgm:t>
        <a:bodyPr/>
        <a:lstStyle/>
        <a:p>
          <a:endParaRPr lang="en-US"/>
        </a:p>
      </dgm:t>
    </dgm:pt>
    <dgm:pt modelId="{BA787531-400F-4151-ABB9-4F8D74564AC5}">
      <dgm:prSet/>
      <dgm:spPr/>
      <dgm:t>
        <a:bodyPr/>
        <a:lstStyle/>
        <a:p>
          <a:pPr rtl="0"/>
          <a:r>
            <a:rPr lang="en-US" b="1" i="1" smtClean="0"/>
            <a:t>HT initiation in older women carries greater risks</a:t>
          </a:r>
          <a:endParaRPr lang="en-US"/>
        </a:p>
      </dgm:t>
    </dgm:pt>
    <dgm:pt modelId="{06C698E6-4980-44E0-8684-3DA258CAB60A}" type="parTrans" cxnId="{DE672638-191D-4981-BBE6-D01F7A75998A}">
      <dgm:prSet/>
      <dgm:spPr/>
      <dgm:t>
        <a:bodyPr/>
        <a:lstStyle/>
        <a:p>
          <a:endParaRPr lang="en-US"/>
        </a:p>
      </dgm:t>
    </dgm:pt>
    <dgm:pt modelId="{86EA42C4-D6C5-4473-BD37-CE9C2680C96F}" type="sibTrans" cxnId="{DE672638-191D-4981-BBE6-D01F7A75998A}">
      <dgm:prSet/>
      <dgm:spPr/>
      <dgm:t>
        <a:bodyPr/>
        <a:lstStyle/>
        <a:p>
          <a:endParaRPr lang="en-US"/>
        </a:p>
      </dgm:t>
    </dgm:pt>
    <dgm:pt modelId="{8A2182D6-978B-4A46-ABDF-A98F7FDBF514}">
      <dgm:prSet/>
      <dgm:spPr>
        <a:solidFill>
          <a:schemeClr val="accent1">
            <a:lumMod val="75000"/>
          </a:schemeClr>
        </a:solidFill>
      </dgm:spPr>
      <dgm:t>
        <a:bodyPr/>
        <a:lstStyle/>
        <a:p>
          <a:pPr rtl="0"/>
          <a:r>
            <a:rPr lang="en-US" b="1" i="1" dirty="0" smtClean="0"/>
            <a:t>Breast cancer risk increases with EPT beyond 3-5 years</a:t>
          </a:r>
          <a:endParaRPr lang="en-US" dirty="0"/>
        </a:p>
      </dgm:t>
    </dgm:pt>
    <dgm:pt modelId="{90114642-AF3A-45CF-8D28-1B5BEBF3E071}" type="parTrans" cxnId="{B22D6992-1329-43FD-8F56-5F335D5AFDE4}">
      <dgm:prSet/>
      <dgm:spPr/>
      <dgm:t>
        <a:bodyPr/>
        <a:lstStyle/>
        <a:p>
          <a:endParaRPr lang="en-US"/>
        </a:p>
      </dgm:t>
    </dgm:pt>
    <dgm:pt modelId="{88D12D3C-4F6E-44AF-82CD-A2414AFD1B9B}" type="sibTrans" cxnId="{B22D6992-1329-43FD-8F56-5F335D5AFDE4}">
      <dgm:prSet/>
      <dgm:spPr/>
      <dgm:t>
        <a:bodyPr/>
        <a:lstStyle/>
        <a:p>
          <a:endParaRPr lang="en-US"/>
        </a:p>
      </dgm:t>
    </dgm:pt>
    <dgm:pt modelId="{86303046-EB12-4E50-A9DF-4F5D027AF951}">
      <dgm:prSet/>
      <dgm:spPr/>
      <dgm:t>
        <a:bodyPr/>
        <a:lstStyle/>
        <a:p>
          <a:pPr rtl="0"/>
          <a:r>
            <a:rPr lang="en-US" b="1" i="1" smtClean="0"/>
            <a:t>ET can be considered for longer duration of use because it carries a lower risk for breast cancer </a:t>
          </a:r>
          <a:endParaRPr lang="en-US"/>
        </a:p>
      </dgm:t>
    </dgm:pt>
    <dgm:pt modelId="{87D44080-C83B-45EC-A0B5-4DB3C4F50910}" type="parTrans" cxnId="{71AB67EB-CAD0-440C-A83D-7C76F3A372BD}">
      <dgm:prSet/>
      <dgm:spPr/>
      <dgm:t>
        <a:bodyPr/>
        <a:lstStyle/>
        <a:p>
          <a:endParaRPr lang="en-US"/>
        </a:p>
      </dgm:t>
    </dgm:pt>
    <dgm:pt modelId="{8FD0020D-124F-4711-A189-A379039C2F4B}" type="sibTrans" cxnId="{71AB67EB-CAD0-440C-A83D-7C76F3A372BD}">
      <dgm:prSet/>
      <dgm:spPr/>
      <dgm:t>
        <a:bodyPr/>
        <a:lstStyle/>
        <a:p>
          <a:endParaRPr lang="en-US"/>
        </a:p>
      </dgm:t>
    </dgm:pt>
    <dgm:pt modelId="{E58AFE1C-5DDA-4986-9B17-869ED9188F6D}">
      <dgm:prSet/>
      <dgm:spPr>
        <a:solidFill>
          <a:schemeClr val="accent1">
            <a:lumMod val="75000"/>
          </a:schemeClr>
        </a:solidFill>
      </dgm:spPr>
      <dgm:t>
        <a:bodyPr/>
        <a:lstStyle/>
        <a:p>
          <a:pPr rtl="0"/>
          <a:r>
            <a:rPr lang="en-US" b="1" i="1" smtClean="0"/>
            <a:t>Consider each woman’s priorities and risk factors prior to initiating HT</a:t>
          </a:r>
          <a:endParaRPr lang="en-US"/>
        </a:p>
      </dgm:t>
    </dgm:pt>
    <dgm:pt modelId="{33F69E79-32FE-4680-B9ED-92BB2CC95A71}" type="parTrans" cxnId="{A7CD1E1B-6369-4D8E-8B59-32ECC1CD48F1}">
      <dgm:prSet/>
      <dgm:spPr/>
      <dgm:t>
        <a:bodyPr/>
        <a:lstStyle/>
        <a:p>
          <a:endParaRPr lang="en-US"/>
        </a:p>
      </dgm:t>
    </dgm:pt>
    <dgm:pt modelId="{5ED5AA2F-1B95-4582-A749-44F347A7B1A9}" type="sibTrans" cxnId="{A7CD1E1B-6369-4D8E-8B59-32ECC1CD48F1}">
      <dgm:prSet/>
      <dgm:spPr/>
      <dgm:t>
        <a:bodyPr/>
        <a:lstStyle/>
        <a:p>
          <a:endParaRPr lang="en-US"/>
        </a:p>
      </dgm:t>
    </dgm:pt>
    <dgm:pt modelId="{2FED036B-B18A-4871-A436-809D2531ED89}" type="pres">
      <dgm:prSet presAssocID="{985EC4EA-117C-4EC3-9682-144B28EDC1CE}" presName="linear" presStyleCnt="0">
        <dgm:presLayoutVars>
          <dgm:animLvl val="lvl"/>
          <dgm:resizeHandles val="exact"/>
        </dgm:presLayoutVars>
      </dgm:prSet>
      <dgm:spPr/>
      <dgm:t>
        <a:bodyPr/>
        <a:lstStyle/>
        <a:p>
          <a:endParaRPr lang="en-US"/>
        </a:p>
      </dgm:t>
    </dgm:pt>
    <dgm:pt modelId="{99EC9745-160D-4EA3-8138-4655C4FA0944}" type="pres">
      <dgm:prSet presAssocID="{33850F4F-1A59-400A-9A7B-1EE3CC2416DF}" presName="parentText" presStyleLbl="node1" presStyleIdx="0" presStyleCnt="6">
        <dgm:presLayoutVars>
          <dgm:chMax val="0"/>
          <dgm:bulletEnabled val="1"/>
        </dgm:presLayoutVars>
      </dgm:prSet>
      <dgm:spPr/>
      <dgm:t>
        <a:bodyPr/>
        <a:lstStyle/>
        <a:p>
          <a:endParaRPr lang="en-US"/>
        </a:p>
      </dgm:t>
    </dgm:pt>
    <dgm:pt modelId="{823BB846-2BA2-45E3-91D6-D8E54ADF3DDC}" type="pres">
      <dgm:prSet presAssocID="{DDD03403-2461-4889-ABCD-453D6C3414C5}" presName="spacer" presStyleCnt="0"/>
      <dgm:spPr/>
    </dgm:pt>
    <dgm:pt modelId="{27C9B139-7DF9-44A8-AC05-B25C98F5CE80}" type="pres">
      <dgm:prSet presAssocID="{983622BB-9902-4B73-8EB1-DB0B869C8423}" presName="parentText" presStyleLbl="node1" presStyleIdx="1" presStyleCnt="6">
        <dgm:presLayoutVars>
          <dgm:chMax val="0"/>
          <dgm:bulletEnabled val="1"/>
        </dgm:presLayoutVars>
      </dgm:prSet>
      <dgm:spPr/>
      <dgm:t>
        <a:bodyPr/>
        <a:lstStyle/>
        <a:p>
          <a:endParaRPr lang="en-US"/>
        </a:p>
      </dgm:t>
    </dgm:pt>
    <dgm:pt modelId="{788A27CD-B046-4904-BD53-8344015938D7}" type="pres">
      <dgm:prSet presAssocID="{E111D102-EE1C-41EF-8B68-3BAD3F1AA013}" presName="spacer" presStyleCnt="0"/>
      <dgm:spPr/>
    </dgm:pt>
    <dgm:pt modelId="{712092F7-FEA4-4071-A767-7739B0A1AC64}" type="pres">
      <dgm:prSet presAssocID="{BA787531-400F-4151-ABB9-4F8D74564AC5}" presName="parentText" presStyleLbl="node1" presStyleIdx="2" presStyleCnt="6">
        <dgm:presLayoutVars>
          <dgm:chMax val="0"/>
          <dgm:bulletEnabled val="1"/>
        </dgm:presLayoutVars>
      </dgm:prSet>
      <dgm:spPr/>
      <dgm:t>
        <a:bodyPr/>
        <a:lstStyle/>
        <a:p>
          <a:endParaRPr lang="en-US"/>
        </a:p>
      </dgm:t>
    </dgm:pt>
    <dgm:pt modelId="{D9294EFF-8926-43EE-BD86-176404149F6F}" type="pres">
      <dgm:prSet presAssocID="{86EA42C4-D6C5-4473-BD37-CE9C2680C96F}" presName="spacer" presStyleCnt="0"/>
      <dgm:spPr/>
    </dgm:pt>
    <dgm:pt modelId="{B91AB932-A723-4C08-845F-04D2415DED72}" type="pres">
      <dgm:prSet presAssocID="{8A2182D6-978B-4A46-ABDF-A98F7FDBF514}" presName="parentText" presStyleLbl="node1" presStyleIdx="3" presStyleCnt="6">
        <dgm:presLayoutVars>
          <dgm:chMax val="0"/>
          <dgm:bulletEnabled val="1"/>
        </dgm:presLayoutVars>
      </dgm:prSet>
      <dgm:spPr/>
      <dgm:t>
        <a:bodyPr/>
        <a:lstStyle/>
        <a:p>
          <a:endParaRPr lang="en-US"/>
        </a:p>
      </dgm:t>
    </dgm:pt>
    <dgm:pt modelId="{6E09F4C8-C362-4371-9372-17E8BB7EF59A}" type="pres">
      <dgm:prSet presAssocID="{88D12D3C-4F6E-44AF-82CD-A2414AFD1B9B}" presName="spacer" presStyleCnt="0"/>
      <dgm:spPr/>
    </dgm:pt>
    <dgm:pt modelId="{C29C305B-FC36-4A2D-9364-8C132DA970AA}" type="pres">
      <dgm:prSet presAssocID="{86303046-EB12-4E50-A9DF-4F5D027AF951}" presName="parentText" presStyleLbl="node1" presStyleIdx="4" presStyleCnt="6">
        <dgm:presLayoutVars>
          <dgm:chMax val="0"/>
          <dgm:bulletEnabled val="1"/>
        </dgm:presLayoutVars>
      </dgm:prSet>
      <dgm:spPr/>
      <dgm:t>
        <a:bodyPr/>
        <a:lstStyle/>
        <a:p>
          <a:endParaRPr lang="en-US"/>
        </a:p>
      </dgm:t>
    </dgm:pt>
    <dgm:pt modelId="{3FF88DE6-C4F5-45EB-8F29-66AD3DE09851}" type="pres">
      <dgm:prSet presAssocID="{8FD0020D-124F-4711-A189-A379039C2F4B}" presName="spacer" presStyleCnt="0"/>
      <dgm:spPr/>
    </dgm:pt>
    <dgm:pt modelId="{E10432B5-A2D5-492B-8B3C-0CA9237712CD}" type="pres">
      <dgm:prSet presAssocID="{E58AFE1C-5DDA-4986-9B17-869ED9188F6D}" presName="parentText" presStyleLbl="node1" presStyleIdx="5" presStyleCnt="6">
        <dgm:presLayoutVars>
          <dgm:chMax val="0"/>
          <dgm:bulletEnabled val="1"/>
        </dgm:presLayoutVars>
      </dgm:prSet>
      <dgm:spPr/>
      <dgm:t>
        <a:bodyPr/>
        <a:lstStyle/>
        <a:p>
          <a:endParaRPr lang="en-US"/>
        </a:p>
      </dgm:t>
    </dgm:pt>
  </dgm:ptLst>
  <dgm:cxnLst>
    <dgm:cxn modelId="{A4FEA169-F9BC-453D-B0EB-C680D604C097}" type="presOf" srcId="{33850F4F-1A59-400A-9A7B-1EE3CC2416DF}" destId="{99EC9745-160D-4EA3-8138-4655C4FA0944}" srcOrd="0" destOrd="0" presId="urn:microsoft.com/office/officeart/2005/8/layout/vList2"/>
    <dgm:cxn modelId="{B4498122-93C3-412B-9A1A-384F8EC392FC}" srcId="{985EC4EA-117C-4EC3-9682-144B28EDC1CE}" destId="{33850F4F-1A59-400A-9A7B-1EE3CC2416DF}" srcOrd="0" destOrd="0" parTransId="{BD57D575-FC87-4E77-A6C7-97D2C37BABF7}" sibTransId="{DDD03403-2461-4889-ABCD-453D6C3414C5}"/>
    <dgm:cxn modelId="{A7CD1E1B-6369-4D8E-8B59-32ECC1CD48F1}" srcId="{985EC4EA-117C-4EC3-9682-144B28EDC1CE}" destId="{E58AFE1C-5DDA-4986-9B17-869ED9188F6D}" srcOrd="5" destOrd="0" parTransId="{33F69E79-32FE-4680-B9ED-92BB2CC95A71}" sibTransId="{5ED5AA2F-1B95-4582-A749-44F347A7B1A9}"/>
    <dgm:cxn modelId="{8CF108E3-B4EB-4303-B498-90CE025583B2}" type="presOf" srcId="{BA787531-400F-4151-ABB9-4F8D74564AC5}" destId="{712092F7-FEA4-4071-A767-7739B0A1AC64}" srcOrd="0" destOrd="0" presId="urn:microsoft.com/office/officeart/2005/8/layout/vList2"/>
    <dgm:cxn modelId="{62BB92AA-6540-4536-A41F-BBCAC821A6B3}" type="presOf" srcId="{86303046-EB12-4E50-A9DF-4F5D027AF951}" destId="{C29C305B-FC36-4A2D-9364-8C132DA970AA}" srcOrd="0" destOrd="0" presId="urn:microsoft.com/office/officeart/2005/8/layout/vList2"/>
    <dgm:cxn modelId="{73CB2FB3-F4D5-44DB-842E-B850A44C24AB}" type="presOf" srcId="{983622BB-9902-4B73-8EB1-DB0B869C8423}" destId="{27C9B139-7DF9-44A8-AC05-B25C98F5CE80}" srcOrd="0" destOrd="0" presId="urn:microsoft.com/office/officeart/2005/8/layout/vList2"/>
    <dgm:cxn modelId="{724C4F39-ABB8-426D-ADAE-09E7330B1434}" type="presOf" srcId="{E58AFE1C-5DDA-4986-9B17-869ED9188F6D}" destId="{E10432B5-A2D5-492B-8B3C-0CA9237712CD}" srcOrd="0" destOrd="0" presId="urn:microsoft.com/office/officeart/2005/8/layout/vList2"/>
    <dgm:cxn modelId="{C02C9C94-D350-40DF-8EF6-6C48080D1D51}" srcId="{985EC4EA-117C-4EC3-9682-144B28EDC1CE}" destId="{983622BB-9902-4B73-8EB1-DB0B869C8423}" srcOrd="1" destOrd="0" parTransId="{8E849B4A-A027-431D-B5F9-4AB5074E542C}" sibTransId="{E111D102-EE1C-41EF-8B68-3BAD3F1AA013}"/>
    <dgm:cxn modelId="{71AB67EB-CAD0-440C-A83D-7C76F3A372BD}" srcId="{985EC4EA-117C-4EC3-9682-144B28EDC1CE}" destId="{86303046-EB12-4E50-A9DF-4F5D027AF951}" srcOrd="4" destOrd="0" parTransId="{87D44080-C83B-45EC-A0B5-4DB3C4F50910}" sibTransId="{8FD0020D-124F-4711-A189-A379039C2F4B}"/>
    <dgm:cxn modelId="{B22D6992-1329-43FD-8F56-5F335D5AFDE4}" srcId="{985EC4EA-117C-4EC3-9682-144B28EDC1CE}" destId="{8A2182D6-978B-4A46-ABDF-A98F7FDBF514}" srcOrd="3" destOrd="0" parTransId="{90114642-AF3A-45CF-8D28-1B5BEBF3E071}" sibTransId="{88D12D3C-4F6E-44AF-82CD-A2414AFD1B9B}"/>
    <dgm:cxn modelId="{DD329E44-44A3-485F-9A85-49D1C6D10AC0}" type="presOf" srcId="{8A2182D6-978B-4A46-ABDF-A98F7FDBF514}" destId="{B91AB932-A723-4C08-845F-04D2415DED72}" srcOrd="0" destOrd="0" presId="urn:microsoft.com/office/officeart/2005/8/layout/vList2"/>
    <dgm:cxn modelId="{DE672638-191D-4981-BBE6-D01F7A75998A}" srcId="{985EC4EA-117C-4EC3-9682-144B28EDC1CE}" destId="{BA787531-400F-4151-ABB9-4F8D74564AC5}" srcOrd="2" destOrd="0" parTransId="{06C698E6-4980-44E0-8684-3DA258CAB60A}" sibTransId="{86EA42C4-D6C5-4473-BD37-CE9C2680C96F}"/>
    <dgm:cxn modelId="{27A9C13B-725E-4D7C-8684-B6E9DE3F7982}" type="presOf" srcId="{985EC4EA-117C-4EC3-9682-144B28EDC1CE}" destId="{2FED036B-B18A-4871-A436-809D2531ED89}" srcOrd="0" destOrd="0" presId="urn:microsoft.com/office/officeart/2005/8/layout/vList2"/>
    <dgm:cxn modelId="{9480802D-ED7F-4798-93F7-61B67B55EA46}" type="presParOf" srcId="{2FED036B-B18A-4871-A436-809D2531ED89}" destId="{99EC9745-160D-4EA3-8138-4655C4FA0944}" srcOrd="0" destOrd="0" presId="urn:microsoft.com/office/officeart/2005/8/layout/vList2"/>
    <dgm:cxn modelId="{690504E2-F8A4-4422-937E-65FCA7A64457}" type="presParOf" srcId="{2FED036B-B18A-4871-A436-809D2531ED89}" destId="{823BB846-2BA2-45E3-91D6-D8E54ADF3DDC}" srcOrd="1" destOrd="0" presId="urn:microsoft.com/office/officeart/2005/8/layout/vList2"/>
    <dgm:cxn modelId="{C17F7284-656A-4E2D-B765-1D1EBAAB4710}" type="presParOf" srcId="{2FED036B-B18A-4871-A436-809D2531ED89}" destId="{27C9B139-7DF9-44A8-AC05-B25C98F5CE80}" srcOrd="2" destOrd="0" presId="urn:microsoft.com/office/officeart/2005/8/layout/vList2"/>
    <dgm:cxn modelId="{1526C283-809E-4F40-95EA-DA68DE219A7F}" type="presParOf" srcId="{2FED036B-B18A-4871-A436-809D2531ED89}" destId="{788A27CD-B046-4904-BD53-8344015938D7}" srcOrd="3" destOrd="0" presId="urn:microsoft.com/office/officeart/2005/8/layout/vList2"/>
    <dgm:cxn modelId="{0D03E143-01F0-4B3D-9CAC-7BD11866C42E}" type="presParOf" srcId="{2FED036B-B18A-4871-A436-809D2531ED89}" destId="{712092F7-FEA4-4071-A767-7739B0A1AC64}" srcOrd="4" destOrd="0" presId="urn:microsoft.com/office/officeart/2005/8/layout/vList2"/>
    <dgm:cxn modelId="{D4DA9375-C5E5-416A-88F1-09718349D850}" type="presParOf" srcId="{2FED036B-B18A-4871-A436-809D2531ED89}" destId="{D9294EFF-8926-43EE-BD86-176404149F6F}" srcOrd="5" destOrd="0" presId="urn:microsoft.com/office/officeart/2005/8/layout/vList2"/>
    <dgm:cxn modelId="{630BE7C0-191F-4C3E-96AD-EB39F1ACBCE7}" type="presParOf" srcId="{2FED036B-B18A-4871-A436-809D2531ED89}" destId="{B91AB932-A723-4C08-845F-04D2415DED72}" srcOrd="6" destOrd="0" presId="urn:microsoft.com/office/officeart/2005/8/layout/vList2"/>
    <dgm:cxn modelId="{B952520F-2DF6-4F63-BE0F-CE4BF58777D5}" type="presParOf" srcId="{2FED036B-B18A-4871-A436-809D2531ED89}" destId="{6E09F4C8-C362-4371-9372-17E8BB7EF59A}" srcOrd="7" destOrd="0" presId="urn:microsoft.com/office/officeart/2005/8/layout/vList2"/>
    <dgm:cxn modelId="{92B98DEF-8F98-4ABC-82CF-42B8DBC8C431}" type="presParOf" srcId="{2FED036B-B18A-4871-A436-809D2531ED89}" destId="{C29C305B-FC36-4A2D-9364-8C132DA970AA}" srcOrd="8" destOrd="0" presId="urn:microsoft.com/office/officeart/2005/8/layout/vList2"/>
    <dgm:cxn modelId="{97CDEDEA-CFD2-4934-A41C-E49B262BC2A3}" type="presParOf" srcId="{2FED036B-B18A-4871-A436-809D2531ED89}" destId="{3FF88DE6-C4F5-45EB-8F29-66AD3DE09851}" srcOrd="9" destOrd="0" presId="urn:microsoft.com/office/officeart/2005/8/layout/vList2"/>
    <dgm:cxn modelId="{CA080689-4386-4C44-B8E5-B1FB94BC90A5}" type="presParOf" srcId="{2FED036B-B18A-4871-A436-809D2531ED89}" destId="{E10432B5-A2D5-492B-8B3C-0CA9237712C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73F4B-C0E7-4C75-993C-C60DA3A0AA3A}">
      <dsp:nvSpPr>
        <dsp:cNvPr id="0" name=""/>
        <dsp:cNvSpPr/>
      </dsp:nvSpPr>
      <dsp:spPr>
        <a:xfrm>
          <a:off x="0" y="381"/>
          <a:ext cx="8229600" cy="2103660"/>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0" i="1" kern="1200" dirty="0" smtClean="0"/>
            <a:t>Menopause is a normal, natural event, defined as the final menstrual period (FMP), confirmed after 1 year of no menstrual bleeding</a:t>
          </a:r>
          <a:endParaRPr lang="en-US" sz="3100" b="0" kern="1200" dirty="0"/>
        </a:p>
      </dsp:txBody>
      <dsp:txXfrm>
        <a:off x="102692" y="103073"/>
        <a:ext cx="8024216" cy="1898276"/>
      </dsp:txXfrm>
    </dsp:sp>
    <dsp:sp modelId="{7155617E-60F4-45E1-867E-E37872A562BA}">
      <dsp:nvSpPr>
        <dsp:cNvPr id="0" name=""/>
        <dsp:cNvSpPr/>
      </dsp:nvSpPr>
      <dsp:spPr>
        <a:xfrm>
          <a:off x="0" y="2193321"/>
          <a:ext cx="8229600" cy="2103660"/>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0" i="1" kern="1200" dirty="0" smtClean="0"/>
            <a:t>Represents the permanent cessation of menses resulting from loss of ovarian follicular function, usually due to aging</a:t>
          </a:r>
          <a:endParaRPr lang="en-US" sz="3100" b="0" kern="1200" dirty="0"/>
        </a:p>
      </dsp:txBody>
      <dsp:txXfrm>
        <a:off x="102692" y="2296013"/>
        <a:ext cx="8024216" cy="1898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59607-6C90-405A-8A4F-79B3B38ACE7B}">
      <dsp:nvSpPr>
        <dsp:cNvPr id="0" name=""/>
        <dsp:cNvSpPr/>
      </dsp:nvSpPr>
      <dsp:spPr>
        <a:xfrm>
          <a:off x="5557" y="1142989"/>
          <a:ext cx="8906683" cy="1293082"/>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0" i="1" kern="1200" dirty="0" smtClean="0"/>
            <a:t>The years after the FMP resulting from natural (spontaneous) or premature menopause</a:t>
          </a:r>
          <a:endParaRPr lang="en-US" sz="2500" b="0" kern="1200" dirty="0"/>
        </a:p>
      </dsp:txBody>
      <dsp:txXfrm>
        <a:off x="5557" y="1142989"/>
        <a:ext cx="8906683" cy="1293082"/>
      </dsp:txXfrm>
    </dsp:sp>
    <dsp:sp modelId="{03F10100-B2F5-420F-9AEE-DC77D8F80D8A}">
      <dsp:nvSpPr>
        <dsp:cNvPr id="0" name=""/>
        <dsp:cNvSpPr/>
      </dsp:nvSpPr>
      <dsp:spPr>
        <a:xfrm>
          <a:off x="13" y="3047997"/>
          <a:ext cx="8915386" cy="1072116"/>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0" i="1" kern="1200" dirty="0" smtClean="0"/>
            <a:t>With current life expectancy, the postmenopausal years make up 1/3 to 1/2 of the lifespan of most North American women</a:t>
          </a:r>
          <a:endParaRPr lang="en-US" sz="2500" b="0" kern="1200" dirty="0"/>
        </a:p>
      </dsp:txBody>
      <dsp:txXfrm>
        <a:off x="13" y="3047997"/>
        <a:ext cx="8915386" cy="1072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03B62-EF61-4296-8C14-9C7903D4C551}">
      <dsp:nvSpPr>
        <dsp:cNvPr id="0" name=""/>
        <dsp:cNvSpPr/>
      </dsp:nvSpPr>
      <dsp:spPr>
        <a:xfrm>
          <a:off x="838202" y="1388"/>
          <a:ext cx="2895594" cy="10124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rtl="0">
            <a:lnSpc>
              <a:spcPct val="90000"/>
            </a:lnSpc>
            <a:spcBef>
              <a:spcPct val="0"/>
            </a:spcBef>
            <a:spcAft>
              <a:spcPct val="35000"/>
            </a:spcAft>
          </a:pPr>
          <a:r>
            <a:rPr lang="en-US" sz="2700" b="1" u="none" kern="1200" dirty="0" smtClean="0"/>
            <a:t>4 strategic steps for clinicians</a:t>
          </a:r>
          <a:endParaRPr lang="en-US" sz="2700" u="none" kern="1200" dirty="0"/>
        </a:p>
      </dsp:txBody>
      <dsp:txXfrm>
        <a:off x="867854" y="31040"/>
        <a:ext cx="2836290" cy="953099"/>
      </dsp:txXfrm>
    </dsp:sp>
    <dsp:sp modelId="{427C9BA3-F75C-42BA-AF22-91FAF8183223}">
      <dsp:nvSpPr>
        <dsp:cNvPr id="0" name=""/>
        <dsp:cNvSpPr/>
      </dsp:nvSpPr>
      <dsp:spPr>
        <a:xfrm>
          <a:off x="1127762" y="1013791"/>
          <a:ext cx="289559" cy="759302"/>
        </a:xfrm>
        <a:custGeom>
          <a:avLst/>
          <a:gdLst/>
          <a:ahLst/>
          <a:cxnLst/>
          <a:rect l="0" t="0" r="0" b="0"/>
          <a:pathLst>
            <a:path>
              <a:moveTo>
                <a:pt x="0" y="0"/>
              </a:moveTo>
              <a:lnTo>
                <a:pt x="0" y="759302"/>
              </a:lnTo>
              <a:lnTo>
                <a:pt x="289559" y="7593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8884CA-B5AF-47D2-8CC1-2B53073C4130}">
      <dsp:nvSpPr>
        <dsp:cNvPr id="0" name=""/>
        <dsp:cNvSpPr/>
      </dsp:nvSpPr>
      <dsp:spPr>
        <a:xfrm>
          <a:off x="1417321" y="1266892"/>
          <a:ext cx="1619845" cy="10124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t>1. Know cultural difference in menopause</a:t>
          </a:r>
          <a:endParaRPr lang="en-US" sz="1700" kern="1200" dirty="0"/>
        </a:p>
      </dsp:txBody>
      <dsp:txXfrm>
        <a:off x="1446973" y="1296544"/>
        <a:ext cx="1560541" cy="953099"/>
      </dsp:txXfrm>
    </dsp:sp>
    <dsp:sp modelId="{F3E8967B-6661-41A3-9720-C66477262AB0}">
      <dsp:nvSpPr>
        <dsp:cNvPr id="0" name=""/>
        <dsp:cNvSpPr/>
      </dsp:nvSpPr>
      <dsp:spPr>
        <a:xfrm>
          <a:off x="1127762" y="1013791"/>
          <a:ext cx="289559" cy="2024806"/>
        </a:xfrm>
        <a:custGeom>
          <a:avLst/>
          <a:gdLst/>
          <a:ahLst/>
          <a:cxnLst/>
          <a:rect l="0" t="0" r="0" b="0"/>
          <a:pathLst>
            <a:path>
              <a:moveTo>
                <a:pt x="0" y="0"/>
              </a:moveTo>
              <a:lnTo>
                <a:pt x="0" y="2024806"/>
              </a:lnTo>
              <a:lnTo>
                <a:pt x="289559" y="202480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E248C9-129C-4FAB-96FE-69A57D79AEA8}">
      <dsp:nvSpPr>
        <dsp:cNvPr id="0" name=""/>
        <dsp:cNvSpPr/>
      </dsp:nvSpPr>
      <dsp:spPr>
        <a:xfrm>
          <a:off x="1417321" y="2532396"/>
          <a:ext cx="1619845" cy="10124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t>2. Self awareness of CC</a:t>
          </a:r>
          <a:endParaRPr lang="en-US" sz="1700" kern="1200" dirty="0"/>
        </a:p>
      </dsp:txBody>
      <dsp:txXfrm>
        <a:off x="1446973" y="2562048"/>
        <a:ext cx="1560541" cy="953099"/>
      </dsp:txXfrm>
    </dsp:sp>
    <dsp:sp modelId="{2DEF27DD-04DF-4F75-830B-C9CB0A9D3D70}">
      <dsp:nvSpPr>
        <dsp:cNvPr id="0" name=""/>
        <dsp:cNvSpPr/>
      </dsp:nvSpPr>
      <dsp:spPr>
        <a:xfrm>
          <a:off x="1127762" y="1013791"/>
          <a:ext cx="289559" cy="3290310"/>
        </a:xfrm>
        <a:custGeom>
          <a:avLst/>
          <a:gdLst/>
          <a:ahLst/>
          <a:cxnLst/>
          <a:rect l="0" t="0" r="0" b="0"/>
          <a:pathLst>
            <a:path>
              <a:moveTo>
                <a:pt x="0" y="0"/>
              </a:moveTo>
              <a:lnTo>
                <a:pt x="0" y="3290310"/>
              </a:lnTo>
              <a:lnTo>
                <a:pt x="289559" y="329031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7C444D-9DD9-4D53-A8E8-45D664BE22E8}">
      <dsp:nvSpPr>
        <dsp:cNvPr id="0" name=""/>
        <dsp:cNvSpPr/>
      </dsp:nvSpPr>
      <dsp:spPr>
        <a:xfrm>
          <a:off x="1417321" y="3797900"/>
          <a:ext cx="1619845" cy="10124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t>3. Adapt CC</a:t>
          </a:r>
          <a:endParaRPr lang="en-US" sz="1700" kern="1200" dirty="0"/>
        </a:p>
      </dsp:txBody>
      <dsp:txXfrm>
        <a:off x="1446973" y="3827552"/>
        <a:ext cx="1560541" cy="953099"/>
      </dsp:txXfrm>
    </dsp:sp>
    <dsp:sp modelId="{F98BA3F4-C459-4BA3-B656-B885C379E098}">
      <dsp:nvSpPr>
        <dsp:cNvPr id="0" name=""/>
        <dsp:cNvSpPr/>
      </dsp:nvSpPr>
      <dsp:spPr>
        <a:xfrm>
          <a:off x="1127762" y="1013791"/>
          <a:ext cx="289559" cy="4555814"/>
        </a:xfrm>
        <a:custGeom>
          <a:avLst/>
          <a:gdLst/>
          <a:ahLst/>
          <a:cxnLst/>
          <a:rect l="0" t="0" r="0" b="0"/>
          <a:pathLst>
            <a:path>
              <a:moveTo>
                <a:pt x="0" y="0"/>
              </a:moveTo>
              <a:lnTo>
                <a:pt x="0" y="4555814"/>
              </a:lnTo>
              <a:lnTo>
                <a:pt x="289559" y="45558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710721-4FF6-4163-A58C-E5FF61495935}">
      <dsp:nvSpPr>
        <dsp:cNvPr id="0" name=""/>
        <dsp:cNvSpPr/>
      </dsp:nvSpPr>
      <dsp:spPr>
        <a:xfrm>
          <a:off x="1417321" y="5063405"/>
          <a:ext cx="1619845" cy="10124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t>4. Know resources available to help </a:t>
          </a:r>
          <a:endParaRPr lang="en-US" sz="1700" kern="1200" dirty="0"/>
        </a:p>
      </dsp:txBody>
      <dsp:txXfrm>
        <a:off x="1446973" y="5093057"/>
        <a:ext cx="1560541" cy="953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E309F-4FA0-4E45-BA7D-05C8128916B3}">
      <dsp:nvSpPr>
        <dsp:cNvPr id="0" name=""/>
        <dsp:cNvSpPr/>
      </dsp:nvSpPr>
      <dsp:spPr>
        <a:xfrm>
          <a:off x="0" y="3843104"/>
          <a:ext cx="8534400" cy="1261392"/>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i="1" kern="1200" dirty="0" smtClean="0"/>
            <a:t>Estrogen has many complex beneficial and deleterious effects on the body</a:t>
          </a:r>
          <a:endParaRPr lang="en-US" sz="3100" kern="1200" dirty="0"/>
        </a:p>
      </dsp:txBody>
      <dsp:txXfrm>
        <a:off x="0" y="3843104"/>
        <a:ext cx="8534400" cy="1261392"/>
      </dsp:txXfrm>
    </dsp:sp>
    <dsp:sp modelId="{CB30D80A-5190-4498-AF3D-47BD42E80A5E}">
      <dsp:nvSpPr>
        <dsp:cNvPr id="0" name=""/>
        <dsp:cNvSpPr/>
      </dsp:nvSpPr>
      <dsp:spPr>
        <a:xfrm rot="10800000">
          <a:off x="0" y="1922003"/>
          <a:ext cx="8534400" cy="1940022"/>
        </a:xfrm>
        <a:prstGeom prst="upArrowCallou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i="1" kern="1200" dirty="0" smtClean="0"/>
            <a:t>Both are present in the ovary, CNS &amp; many other tissues </a:t>
          </a:r>
          <a:endParaRPr lang="en-US" sz="3100" kern="1200" dirty="0"/>
        </a:p>
      </dsp:txBody>
      <dsp:txXfrm rot="10800000">
        <a:off x="0" y="1922003"/>
        <a:ext cx="8534400" cy="1260568"/>
      </dsp:txXfrm>
    </dsp:sp>
    <dsp:sp modelId="{A3FFC31B-960E-4DB7-A8D5-A43FF3DB8210}">
      <dsp:nvSpPr>
        <dsp:cNvPr id="0" name=""/>
        <dsp:cNvSpPr/>
      </dsp:nvSpPr>
      <dsp:spPr>
        <a:xfrm rot="10800000">
          <a:off x="0" y="902"/>
          <a:ext cx="8534400" cy="1940022"/>
        </a:xfrm>
        <a:prstGeom prst="upArrowCallou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i="1" kern="1200" smtClean="0"/>
            <a:t>Two estrogen receptors (ERs): ER-α and ER-β</a:t>
          </a:r>
          <a:endParaRPr lang="en-US" sz="3100" kern="1200"/>
        </a:p>
      </dsp:txBody>
      <dsp:txXfrm rot="10800000">
        <a:off x="0" y="902"/>
        <a:ext cx="8534400" cy="1260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03E28-3F12-FA46-9275-D28464DFB09E}" type="datetimeFigureOut">
              <a:rPr lang="en-US" smtClean="0"/>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F9BF69-3F7D-7343-8E00-B5633DD89A73}" type="slidenum">
              <a:rPr lang="en-US" smtClean="0"/>
              <a:t>‹#›</a:t>
            </a:fld>
            <a:endParaRPr lang="en-US"/>
          </a:p>
        </p:txBody>
      </p:sp>
    </p:spTree>
    <p:extLst>
      <p:ext uri="{BB962C8B-B14F-4D97-AF65-F5344CB8AC3E}">
        <p14:creationId xmlns:p14="http://schemas.microsoft.com/office/powerpoint/2010/main" val="4915519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9BF69-3F7D-7343-8E00-B5633DD89A73}" type="slidenum">
              <a:rPr lang="en-US" smtClean="0"/>
              <a:t>5</a:t>
            </a:fld>
            <a:endParaRPr lang="en-US"/>
          </a:p>
        </p:txBody>
      </p:sp>
    </p:spTree>
    <p:extLst>
      <p:ext uri="{BB962C8B-B14F-4D97-AF65-F5344CB8AC3E}">
        <p14:creationId xmlns:p14="http://schemas.microsoft.com/office/powerpoint/2010/main" val="153178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quarter of all visits are CAM practitioner. About third of drug cost is CAM.</a:t>
            </a:r>
            <a:endParaRPr lang="en-US" dirty="0"/>
          </a:p>
        </p:txBody>
      </p:sp>
      <p:sp>
        <p:nvSpPr>
          <p:cNvPr id="4" name="Slide Number Placeholder 3"/>
          <p:cNvSpPr>
            <a:spLocks noGrp="1"/>
          </p:cNvSpPr>
          <p:nvPr>
            <p:ph type="sldNum" sz="quarter" idx="10"/>
          </p:nvPr>
        </p:nvSpPr>
        <p:spPr/>
        <p:txBody>
          <a:bodyPr/>
          <a:lstStyle/>
          <a:p>
            <a:fld id="{25F9BF69-3F7D-7343-8E00-B5633DD89A73}" type="slidenum">
              <a:rPr lang="en-US" smtClean="0"/>
              <a:t>32</a:t>
            </a:fld>
            <a:endParaRPr lang="en-US"/>
          </a:p>
        </p:txBody>
      </p:sp>
    </p:spTree>
    <p:extLst>
      <p:ext uri="{BB962C8B-B14F-4D97-AF65-F5344CB8AC3E}">
        <p14:creationId xmlns:p14="http://schemas.microsoft.com/office/powerpoint/2010/main" val="12096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B0BE5-1604-47DF-8EC9-2F81D2527676}" type="slidenum">
              <a:rPr lang="en-US" smtClean="0"/>
              <a:pPr/>
              <a:t>37</a:t>
            </a:fld>
            <a:endParaRPr lang="en-US"/>
          </a:p>
        </p:txBody>
      </p:sp>
    </p:spTree>
    <p:extLst>
      <p:ext uri="{BB962C8B-B14F-4D97-AF65-F5344CB8AC3E}">
        <p14:creationId xmlns:p14="http://schemas.microsoft.com/office/powerpoint/2010/main" val="319337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B0BE5-1604-47DF-8EC9-2F81D2527676}" type="slidenum">
              <a:rPr lang="en-US" smtClean="0"/>
              <a:pPr/>
              <a:t>38</a:t>
            </a:fld>
            <a:endParaRPr lang="en-US"/>
          </a:p>
        </p:txBody>
      </p:sp>
    </p:spTree>
    <p:extLst>
      <p:ext uri="{BB962C8B-B14F-4D97-AF65-F5344CB8AC3E}">
        <p14:creationId xmlns:p14="http://schemas.microsoft.com/office/powerpoint/2010/main" val="3577541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11FB8E-DE59-9E43-9F9E-86C6587A2AEA}"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269811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11FB8E-DE59-9E43-9F9E-86C6587A2AEA}"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954616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11FB8E-DE59-9E43-9F9E-86C6587A2AEA}"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4015520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57066" indent="-291179">
              <a:defRPr sz="2400">
                <a:solidFill>
                  <a:schemeClr val="tx1"/>
                </a:solidFill>
                <a:latin typeface="Tahoma" charset="0"/>
                <a:ea typeface="MS PGothic" charset="0"/>
                <a:cs typeface="MS PGothic" charset="0"/>
              </a:defRPr>
            </a:lvl2pPr>
            <a:lvl3pPr marL="1164717" indent="-232943">
              <a:defRPr sz="2400">
                <a:solidFill>
                  <a:schemeClr val="tx1"/>
                </a:solidFill>
                <a:latin typeface="Tahoma" charset="0"/>
                <a:ea typeface="MS PGothic" charset="0"/>
                <a:cs typeface="MS PGothic" charset="0"/>
              </a:defRPr>
            </a:lvl3pPr>
            <a:lvl4pPr marL="1630604" indent="-232943">
              <a:defRPr sz="2400">
                <a:solidFill>
                  <a:schemeClr val="tx1"/>
                </a:solidFill>
                <a:latin typeface="Tahoma" charset="0"/>
                <a:ea typeface="MS PGothic" charset="0"/>
                <a:cs typeface="MS PGothic" charset="0"/>
              </a:defRPr>
            </a:lvl4pPr>
            <a:lvl5pPr marL="2096491" indent="-232943">
              <a:defRPr sz="2400">
                <a:solidFill>
                  <a:schemeClr val="tx1"/>
                </a:solidFill>
                <a:latin typeface="Tahoma" charset="0"/>
                <a:ea typeface="MS PGothic" charset="0"/>
                <a:cs typeface="MS PGothic" charset="0"/>
              </a:defRPr>
            </a:lvl5pPr>
            <a:lvl6pPr marL="2562377" indent="-232943" eaLnBrk="0" fontAlgn="base" hangingPunct="0">
              <a:spcBef>
                <a:spcPct val="0"/>
              </a:spcBef>
              <a:spcAft>
                <a:spcPct val="0"/>
              </a:spcAft>
              <a:defRPr sz="2400">
                <a:solidFill>
                  <a:schemeClr val="tx1"/>
                </a:solidFill>
                <a:latin typeface="Tahoma" charset="0"/>
                <a:ea typeface="MS PGothic" charset="0"/>
                <a:cs typeface="MS PGothic" charset="0"/>
              </a:defRPr>
            </a:lvl6pPr>
            <a:lvl7pPr marL="3028264" indent="-232943" eaLnBrk="0" fontAlgn="base" hangingPunct="0">
              <a:spcBef>
                <a:spcPct val="0"/>
              </a:spcBef>
              <a:spcAft>
                <a:spcPct val="0"/>
              </a:spcAft>
              <a:defRPr sz="2400">
                <a:solidFill>
                  <a:schemeClr val="tx1"/>
                </a:solidFill>
                <a:latin typeface="Tahoma" charset="0"/>
                <a:ea typeface="MS PGothic" charset="0"/>
                <a:cs typeface="MS PGothic" charset="0"/>
              </a:defRPr>
            </a:lvl7pPr>
            <a:lvl8pPr marL="3494151" indent="-232943" eaLnBrk="0" fontAlgn="base" hangingPunct="0">
              <a:spcBef>
                <a:spcPct val="0"/>
              </a:spcBef>
              <a:spcAft>
                <a:spcPct val="0"/>
              </a:spcAft>
              <a:defRPr sz="2400">
                <a:solidFill>
                  <a:schemeClr val="tx1"/>
                </a:solidFill>
                <a:latin typeface="Tahoma" charset="0"/>
                <a:ea typeface="MS PGothic" charset="0"/>
                <a:cs typeface="MS PGothic" charset="0"/>
              </a:defRPr>
            </a:lvl8pPr>
            <a:lvl9pPr marL="3960038" indent="-232943"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F296760-29CA-654B-96FE-E8CBEADF4BFC}" type="slidenum">
              <a:rPr lang="en-US" sz="1200">
                <a:latin typeface="Arial" charset="0"/>
              </a:rPr>
              <a:pPr/>
              <a:t>56</a:t>
            </a:fld>
            <a:endParaRPr lang="en-US" sz="1200">
              <a:latin typeface="Arial" charset="0"/>
            </a:endParaRPr>
          </a:p>
        </p:txBody>
      </p:sp>
      <p:sp>
        <p:nvSpPr>
          <p:cNvPr id="125954" name="Rectangle 2"/>
          <p:cNvSpPr>
            <a:spLocks noGrp="1" noRot="1" noChangeAspect="1" noChangeArrowheads="1" noTextEdit="1"/>
          </p:cNvSpPr>
          <p:nvPr>
            <p:ph type="sldImg"/>
          </p:nvPr>
        </p:nvSpPr>
        <p:spPr>
          <a:xfrm>
            <a:off x="1195388" y="692150"/>
            <a:ext cx="4624387" cy="3468688"/>
          </a:xfrm>
          <a:ln/>
        </p:spPr>
      </p:sp>
      <p:sp>
        <p:nvSpPr>
          <p:cNvPr id="125955" name="Rectangle 3"/>
          <p:cNvSpPr>
            <a:spLocks noGrp="1" noChangeArrowheads="1"/>
          </p:cNvSpPr>
          <p:nvPr>
            <p:ph type="body" idx="1"/>
          </p:nvPr>
        </p:nvSpPr>
        <p:spPr>
          <a:xfrm>
            <a:off x="934720" y="4385126"/>
            <a:ext cx="5140960" cy="423825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55" tIns="45678" rIns="91355" bIns="45678"/>
          <a:lstStyle/>
          <a:p>
            <a:pPr marL="116472" indent="-116472">
              <a:buFontTx/>
              <a:buChar char="•"/>
            </a:pPr>
            <a:r>
              <a:rPr lang="en-US">
                <a:ea typeface="MS PGothic" charset="0"/>
              </a:rPr>
              <a:t>And HRT being offered to women at different rates.</a:t>
            </a:r>
          </a:p>
          <a:p>
            <a:pPr marL="116472" indent="-116472">
              <a:buFontTx/>
              <a:buChar char="•"/>
            </a:pPr>
            <a:r>
              <a:rPr lang="en-US">
                <a:ea typeface="MS PGothic" charset="0"/>
              </a:rPr>
              <a:t>Even when reporting similar Prevalence of symptoms was the same in each group, they may or ma ynot be offered HRT</a:t>
            </a:r>
          </a:p>
          <a:p>
            <a:pPr marL="116472" indent="-116472">
              <a:buFontTx/>
              <a:buChar char="•"/>
            </a:pPr>
            <a:r>
              <a:rPr lang="en-US">
                <a:ea typeface="MS PGothic" charset="0"/>
              </a:rPr>
              <a:t>Despite more white women than African-American women discussing their symptoms with physicians (68.6% vs. 36.4%), being asked by physicians about their symptoms (51.4% vs. 21.2%), and being offered HRT (25% vs. 0%), both groups reported equal levels of satisfaction with their care.</a:t>
            </a:r>
          </a:p>
          <a:p>
            <a:pPr marL="116472" indent="-116472"/>
            <a:endParaRPr lang="en-US">
              <a:ea typeface="MS PGothic" charset="0"/>
            </a:endParaRPr>
          </a:p>
        </p:txBody>
      </p:sp>
    </p:spTree>
    <p:extLst>
      <p:ext uri="{BB962C8B-B14F-4D97-AF65-F5344CB8AC3E}">
        <p14:creationId xmlns:p14="http://schemas.microsoft.com/office/powerpoint/2010/main" val="193210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hdr" sz="quarter"/>
          </p:nvPr>
        </p:nvSpPr>
        <p:spPr>
          <a:ln/>
        </p:spPr>
        <p:txBody>
          <a:bodyPr/>
          <a:lstStyle/>
          <a:p>
            <a:r>
              <a:rPr lang="en-US">
                <a:solidFill>
                  <a:prstClr val="black"/>
                </a:solidFill>
              </a:rPr>
              <a:t>Menopausal Changes and Quality of Life</a:t>
            </a:r>
          </a:p>
        </p:txBody>
      </p:sp>
      <p:sp>
        <p:nvSpPr>
          <p:cNvPr id="5" name="Rectangle 18"/>
          <p:cNvSpPr>
            <a:spLocks noGrp="1" noChangeArrowheads="1"/>
          </p:cNvSpPr>
          <p:nvPr>
            <p:ph type="sldNum" sz="quarter" idx="5"/>
          </p:nvPr>
        </p:nvSpPr>
        <p:spPr>
          <a:ln/>
        </p:spPr>
        <p:txBody>
          <a:bodyPr/>
          <a:lstStyle/>
          <a:p>
            <a:fld id="{0FD205E7-1BE3-49CD-8781-49D1AF0BD187}" type="slidenum">
              <a:rPr lang="en-US">
                <a:solidFill>
                  <a:prstClr val="black"/>
                </a:solidFill>
              </a:rPr>
              <a:pPr/>
              <a:t>10</a:t>
            </a:fld>
            <a:endParaRPr lang="en-US">
              <a:solidFill>
                <a:prstClr val="black"/>
              </a:solidFill>
            </a:endParaRPr>
          </a:p>
        </p:txBody>
      </p:sp>
      <p:sp>
        <p:nvSpPr>
          <p:cNvPr id="3019778" name="Rectangle 2"/>
          <p:cNvSpPr>
            <a:spLocks noGrp="1" noRot="1" noChangeAspect="1" noChangeArrowheads="1" noTextEdit="1"/>
          </p:cNvSpPr>
          <p:nvPr>
            <p:ph type="sldImg"/>
          </p:nvPr>
        </p:nvSpPr>
        <p:spPr>
          <a:xfrm>
            <a:off x="1187450" y="701675"/>
            <a:ext cx="4643438" cy="3481388"/>
          </a:xfrm>
          <a:ln w="12699" cap="flat"/>
        </p:spPr>
      </p:sp>
      <p:sp>
        <p:nvSpPr>
          <p:cNvPr id="3019779" name="Rectangle 3"/>
          <p:cNvSpPr>
            <a:spLocks noGrp="1" noChangeArrowheads="1"/>
          </p:cNvSpPr>
          <p:nvPr>
            <p:ph type="body" idx="1"/>
          </p:nvPr>
        </p:nvSpPr>
        <p:spPr>
          <a:xfrm>
            <a:off x="937440" y="4416008"/>
            <a:ext cx="5135526" cy="4183809"/>
          </a:xfrm>
          <a:ln/>
        </p:spPr>
        <p:txBody>
          <a:bodyPr lIns="94374" tIns="47190" rIns="94374" bIns="47190"/>
          <a:lstStyle/>
          <a:p>
            <a:endParaRPr lang="en-US" altLang="en-US"/>
          </a:p>
        </p:txBody>
      </p:sp>
    </p:spTree>
    <p:extLst>
      <p:ext uri="{BB962C8B-B14F-4D97-AF65-F5344CB8AC3E}">
        <p14:creationId xmlns:p14="http://schemas.microsoft.com/office/powerpoint/2010/main" val="403489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hdr" sz="quarter"/>
          </p:nvPr>
        </p:nvSpPr>
        <p:spPr>
          <a:ln/>
        </p:spPr>
        <p:txBody>
          <a:bodyPr/>
          <a:lstStyle/>
          <a:p>
            <a:r>
              <a:rPr lang="en-US">
                <a:solidFill>
                  <a:prstClr val="black"/>
                </a:solidFill>
              </a:rPr>
              <a:t>Menopausal Changes and Quality of Life</a:t>
            </a:r>
          </a:p>
        </p:txBody>
      </p:sp>
      <p:sp>
        <p:nvSpPr>
          <p:cNvPr id="5" name="Rectangle 18"/>
          <p:cNvSpPr>
            <a:spLocks noGrp="1" noChangeArrowheads="1"/>
          </p:cNvSpPr>
          <p:nvPr>
            <p:ph type="sldNum" sz="quarter" idx="5"/>
          </p:nvPr>
        </p:nvSpPr>
        <p:spPr>
          <a:ln/>
        </p:spPr>
        <p:txBody>
          <a:bodyPr/>
          <a:lstStyle/>
          <a:p>
            <a:fld id="{8D943FAB-8E47-4B5F-94A6-0D6302F267EB}" type="slidenum">
              <a:rPr lang="en-US">
                <a:solidFill>
                  <a:prstClr val="black"/>
                </a:solidFill>
              </a:rPr>
              <a:pPr/>
              <a:t>11</a:t>
            </a:fld>
            <a:endParaRPr lang="en-US">
              <a:solidFill>
                <a:prstClr val="black"/>
              </a:solidFill>
            </a:endParaRPr>
          </a:p>
        </p:txBody>
      </p:sp>
      <p:sp>
        <p:nvSpPr>
          <p:cNvPr id="3016706" name="Rectangle 2"/>
          <p:cNvSpPr>
            <a:spLocks noGrp="1" noRot="1" noChangeAspect="1" noChangeArrowheads="1" noTextEdit="1"/>
          </p:cNvSpPr>
          <p:nvPr>
            <p:ph type="sldImg"/>
          </p:nvPr>
        </p:nvSpPr>
        <p:spPr>
          <a:xfrm>
            <a:off x="1187450" y="701675"/>
            <a:ext cx="4643438" cy="3481388"/>
          </a:xfrm>
          <a:ln w="12699" cap="flat"/>
        </p:spPr>
      </p:sp>
      <p:sp>
        <p:nvSpPr>
          <p:cNvPr id="3016707" name="Rectangle 3"/>
          <p:cNvSpPr>
            <a:spLocks noGrp="1" noChangeArrowheads="1"/>
          </p:cNvSpPr>
          <p:nvPr>
            <p:ph type="body" idx="1"/>
          </p:nvPr>
        </p:nvSpPr>
        <p:spPr>
          <a:xfrm>
            <a:off x="937440" y="4416008"/>
            <a:ext cx="5135526" cy="4183809"/>
          </a:xfrm>
          <a:ln/>
        </p:spPr>
        <p:txBody>
          <a:bodyPr lIns="94374" tIns="47190" rIns="94374" bIns="47190"/>
          <a:lstStyle/>
          <a:p>
            <a:endParaRPr lang="en-US" altLang="en-US"/>
          </a:p>
        </p:txBody>
      </p:sp>
    </p:spTree>
    <p:extLst>
      <p:ext uri="{BB962C8B-B14F-4D97-AF65-F5344CB8AC3E}">
        <p14:creationId xmlns:p14="http://schemas.microsoft.com/office/powerpoint/2010/main" val="267337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57066" indent="-291179">
              <a:defRPr>
                <a:solidFill>
                  <a:schemeClr val="tx1"/>
                </a:solidFill>
                <a:latin typeface="Tahoma" pitchFamily="34" charset="0"/>
                <a:ea typeface="MS PGothic" pitchFamily="34" charset="-128"/>
              </a:defRPr>
            </a:lvl2pPr>
            <a:lvl3pPr marL="1164717" indent="-232943">
              <a:defRPr>
                <a:solidFill>
                  <a:schemeClr val="tx1"/>
                </a:solidFill>
                <a:latin typeface="Tahoma" pitchFamily="34" charset="0"/>
                <a:ea typeface="MS PGothic" pitchFamily="34" charset="-128"/>
              </a:defRPr>
            </a:lvl3pPr>
            <a:lvl4pPr marL="1630604" indent="-232943">
              <a:defRPr>
                <a:solidFill>
                  <a:schemeClr val="tx1"/>
                </a:solidFill>
                <a:latin typeface="Tahoma" pitchFamily="34" charset="0"/>
                <a:ea typeface="MS PGothic" pitchFamily="34" charset="-128"/>
              </a:defRPr>
            </a:lvl4pPr>
            <a:lvl5pPr marL="2096491" indent="-232943">
              <a:defRPr>
                <a:solidFill>
                  <a:schemeClr val="tx1"/>
                </a:solidFill>
                <a:latin typeface="Tahoma"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Tahoma"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Tahoma"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Tahoma"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Tahoma" pitchFamily="34" charset="0"/>
                <a:ea typeface="MS PGothic" pitchFamily="34" charset="-128"/>
              </a:defRPr>
            </a:lvl9pPr>
          </a:lstStyle>
          <a:p>
            <a:fld id="{0313F895-F062-4F34-AB5D-1B0489360A3C}" type="slidenum">
              <a:rPr lang="en-US">
                <a:solidFill>
                  <a:prstClr val="black"/>
                </a:solidFill>
                <a:latin typeface="Arial" pitchFamily="34" charset="0"/>
              </a:rPr>
              <a:pPr/>
              <a:t>12</a:t>
            </a:fld>
            <a:endParaRPr lang="en-US">
              <a:solidFill>
                <a:prstClr val="black"/>
              </a:solidFill>
              <a:latin typeface="Arial" pitchFamily="34" charset="0"/>
            </a:endParaRPr>
          </a:p>
        </p:txBody>
      </p:sp>
      <p:sp>
        <p:nvSpPr>
          <p:cNvPr id="87043"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algn="r" defTabSz="914400" eaLnBrk="0" fontAlgn="base" hangingPunct="0">
              <a:spcBef>
                <a:spcPct val="0"/>
              </a:spcBef>
              <a:spcAft>
                <a:spcPct val="0"/>
              </a:spcAft>
            </a:pPr>
            <a:fld id="{11BDB140-1673-4DD7-A278-E6150E7C93F6}" type="slidenum">
              <a:rPr lang="en-US" sz="1200">
                <a:solidFill>
                  <a:prstClr val="black"/>
                </a:solidFill>
                <a:latin typeface="Times New Roman" pitchFamily="18" charset="0"/>
              </a:rPr>
              <a:pPr algn="r" defTabSz="914400" eaLnBrk="0" fontAlgn="base" hangingPunct="0">
                <a:spcBef>
                  <a:spcPct val="0"/>
                </a:spcBef>
                <a:spcAft>
                  <a:spcPct val="0"/>
                </a:spcAft>
              </a:pPr>
              <a:t>12</a:t>
            </a:fld>
            <a:endParaRPr lang="en-US" sz="1200">
              <a:solidFill>
                <a:prstClr val="black"/>
              </a:solidFill>
              <a:latin typeface="Times New Roman" pitchFamily="18" charset="0"/>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2943" indent="-232943"/>
            <a:r>
              <a:rPr lang="en-US" b="1" smtClean="0">
                <a:latin typeface="Arial" pitchFamily="34" charset="0"/>
              </a:rPr>
              <a:t>Ethnicity in the United States</a:t>
            </a:r>
          </a:p>
          <a:p>
            <a:pPr marL="232943" indent="-232943"/>
            <a:r>
              <a:rPr lang="en-US" smtClean="0">
                <a:latin typeface="Arial" pitchFamily="34" charset="0"/>
              </a:rPr>
              <a:t>The demographic makeup of the United States is constantly changing as a result of immigration and population increases among racially, ethnically, culturally, and linguistically diverse groups. For example, the two largest </a:t>
            </a:r>
            <a:r>
              <a:rPr lang="ja-JP" altLang="en-US" smtClean="0">
                <a:latin typeface="Arial" pitchFamily="34" charset="0"/>
              </a:rPr>
              <a:t>“</a:t>
            </a:r>
            <a:r>
              <a:rPr lang="en-US" altLang="ja-JP" smtClean="0">
                <a:latin typeface="Arial" pitchFamily="34" charset="0"/>
              </a:rPr>
              <a:t>minorities</a:t>
            </a:r>
            <a:r>
              <a:rPr lang="ja-JP" altLang="en-US" smtClean="0">
                <a:latin typeface="Arial" pitchFamily="34" charset="0"/>
              </a:rPr>
              <a:t>”</a:t>
            </a:r>
            <a:r>
              <a:rPr lang="en-US" altLang="ja-JP" smtClean="0">
                <a:latin typeface="Arial" pitchFamily="34" charset="0"/>
              </a:rPr>
              <a:t> currently make up a quarter of the country</a:t>
            </a:r>
            <a:r>
              <a:rPr lang="ja-JP" altLang="en-US" smtClean="0">
                <a:latin typeface="Arial" pitchFamily="34" charset="0"/>
              </a:rPr>
              <a:t>’</a:t>
            </a:r>
            <a:r>
              <a:rPr lang="en-US" altLang="ja-JP" smtClean="0">
                <a:latin typeface="Arial" pitchFamily="34" charset="0"/>
              </a:rPr>
              <a:t>s population. Latinos/Hispanics, who currently represent 14% (41,870,000 people) of the total population, are expected to make up 25% of the United States population by the year 2050. African Americans currently make up more than 12% (34,962,000 people) of the population.</a:t>
            </a:r>
            <a:br>
              <a:rPr lang="en-US" altLang="ja-JP" smtClean="0">
                <a:latin typeface="Arial" pitchFamily="34" charset="0"/>
              </a:rPr>
            </a:br>
            <a:r>
              <a:rPr lang="en-US" altLang="ja-JP" smtClean="0">
                <a:latin typeface="Arial" pitchFamily="34" charset="0"/>
              </a:rPr>
              <a:t/>
            </a:r>
            <a:br>
              <a:rPr lang="en-US" altLang="ja-JP" smtClean="0">
                <a:latin typeface="Arial" pitchFamily="34" charset="0"/>
              </a:rPr>
            </a:br>
            <a:r>
              <a:rPr lang="en-US" altLang="ja-JP" smtClean="0">
                <a:latin typeface="Arial" pitchFamily="34" charset="0"/>
              </a:rPr>
              <a:t>This diversity creates an impetus for health-care organizations to become culturally competent in order to address the wide range of health beliefs, practices and access issues.</a:t>
            </a:r>
          </a:p>
          <a:p>
            <a:pPr marL="232943" indent="-232943"/>
            <a:r>
              <a:rPr lang="en-US" smtClean="0">
                <a:latin typeface="Arial" pitchFamily="34" charset="0"/>
              </a:rPr>
              <a:t/>
            </a:r>
            <a:br>
              <a:rPr lang="en-US" smtClean="0">
                <a:latin typeface="Arial" pitchFamily="34" charset="0"/>
              </a:rPr>
            </a:br>
            <a:r>
              <a:rPr lang="en-US" smtClean="0">
                <a:latin typeface="Arial" pitchFamily="34" charset="0"/>
              </a:rPr>
              <a:t>References:</a:t>
            </a:r>
          </a:p>
          <a:p>
            <a:pPr marL="232943" indent="-232943"/>
            <a:r>
              <a:rPr lang="en-US" smtClean="0">
                <a:latin typeface="Arial" pitchFamily="34" charset="0"/>
              </a:rPr>
              <a:t>US Census Bureau. </a:t>
            </a:r>
            <a:r>
              <a:rPr lang="en-US" i="1" smtClean="0">
                <a:latin typeface="Arial" pitchFamily="34" charset="0"/>
              </a:rPr>
              <a:t>Population Projections</a:t>
            </a:r>
            <a:r>
              <a:rPr lang="en-US" smtClean="0">
                <a:latin typeface="Arial" pitchFamily="34" charset="0"/>
              </a:rPr>
              <a:t>. Available at: http://www.census.gov/population/www/projections/popproj.html. Accessed February 26, 2007.</a:t>
            </a:r>
            <a:br>
              <a:rPr lang="en-US" smtClean="0">
                <a:latin typeface="Arial" pitchFamily="34" charset="0"/>
              </a:rPr>
            </a:br>
            <a:r>
              <a:rPr lang="en-US" smtClean="0">
                <a:latin typeface="Arial" pitchFamily="34" charset="0"/>
              </a:rPr>
              <a:t/>
            </a:r>
            <a:br>
              <a:rPr lang="en-US" smtClean="0">
                <a:latin typeface="Arial" pitchFamily="34" charset="0"/>
              </a:rPr>
            </a:br>
            <a:r>
              <a:rPr lang="en-US" smtClean="0">
                <a:latin typeface="Arial" pitchFamily="34" charset="0"/>
              </a:rPr>
              <a:t>US Census Bureau. </a:t>
            </a:r>
            <a:r>
              <a:rPr lang="en-US" i="1" smtClean="0">
                <a:latin typeface="Arial" pitchFamily="34" charset="0"/>
              </a:rPr>
              <a:t>2005 American Community Survey</a:t>
            </a:r>
            <a:r>
              <a:rPr lang="en-US" smtClean="0">
                <a:latin typeface="Arial" pitchFamily="34" charset="0"/>
              </a:rPr>
              <a:t>. Available at: http://factfinder.census.gov/servlet/STTable?_bm=y&amp;-geo_id=01000US&amp;-qr_name=ACS_2005_EST_G00_S0602&amp;-ds_name=ACS_2005_EST_G00_&amp;_program=. Accessed March 28, 2007.</a:t>
            </a:r>
            <a:r>
              <a:rPr lang="en-US" b="1" smtClean="0">
                <a:latin typeface="Arial" pitchFamily="34" charset="0"/>
              </a:rPr>
              <a:t> </a:t>
            </a:r>
            <a:r>
              <a:rPr lang="en-US" smtClean="0">
                <a:latin typeface="Arial" pitchFamily="34" charset="0"/>
              </a:rPr>
              <a:t> </a:t>
            </a:r>
          </a:p>
          <a:p>
            <a:pPr marL="232943" indent="-232943"/>
            <a:endParaRPr lang="en-US" smtClean="0">
              <a:latin typeface="Arial" pitchFamily="34" charset="0"/>
            </a:endParaRPr>
          </a:p>
          <a:p>
            <a:pPr marL="232943" indent="-232943"/>
            <a:r>
              <a:rPr lang="en-US" smtClean="0">
                <a:latin typeface="Arial" pitchFamily="34" charset="0"/>
              </a:rPr>
              <a:t>Henry J Kaiser Family Foundation: Pew Hispanic Center. </a:t>
            </a:r>
            <a:r>
              <a:rPr lang="en-US" i="1" smtClean="0">
                <a:latin typeface="Arial" pitchFamily="34" charset="0"/>
              </a:rPr>
              <a:t>Key Facts: Race, Ethnicity and Medical Care, 2007 Update</a:t>
            </a:r>
            <a:r>
              <a:rPr lang="en-US" smtClean="0">
                <a:latin typeface="Arial" pitchFamily="34" charset="0"/>
              </a:rPr>
              <a:t>. Available at: http://www.kff.org/minorityhealth/6069.cfm. Accessed March 15, 2007.</a:t>
            </a:r>
          </a:p>
        </p:txBody>
      </p:sp>
    </p:spTree>
    <p:extLst>
      <p:ext uri="{BB962C8B-B14F-4D97-AF65-F5344CB8AC3E}">
        <p14:creationId xmlns:p14="http://schemas.microsoft.com/office/powerpoint/2010/main" val="233204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57066" indent="-291179">
              <a:defRPr>
                <a:solidFill>
                  <a:schemeClr val="tx1"/>
                </a:solidFill>
                <a:latin typeface="Tahoma" pitchFamily="34" charset="0"/>
                <a:ea typeface="MS PGothic" pitchFamily="34" charset="-128"/>
              </a:defRPr>
            </a:lvl2pPr>
            <a:lvl3pPr marL="1164717" indent="-232943">
              <a:defRPr>
                <a:solidFill>
                  <a:schemeClr val="tx1"/>
                </a:solidFill>
                <a:latin typeface="Tahoma" pitchFamily="34" charset="0"/>
                <a:ea typeface="MS PGothic" pitchFamily="34" charset="-128"/>
              </a:defRPr>
            </a:lvl3pPr>
            <a:lvl4pPr marL="1630604" indent="-232943">
              <a:defRPr>
                <a:solidFill>
                  <a:schemeClr val="tx1"/>
                </a:solidFill>
                <a:latin typeface="Tahoma" pitchFamily="34" charset="0"/>
                <a:ea typeface="MS PGothic" pitchFamily="34" charset="-128"/>
              </a:defRPr>
            </a:lvl4pPr>
            <a:lvl5pPr marL="2096491" indent="-232943">
              <a:defRPr>
                <a:solidFill>
                  <a:schemeClr val="tx1"/>
                </a:solidFill>
                <a:latin typeface="Tahoma"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Tahoma"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Tahoma"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Tahoma"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Tahoma" pitchFamily="34" charset="0"/>
                <a:ea typeface="MS PGothic" pitchFamily="34" charset="-128"/>
              </a:defRPr>
            </a:lvl9pPr>
          </a:lstStyle>
          <a:p>
            <a:fld id="{715C5E4D-4028-4AF3-97AE-623C3B30BD6A}" type="slidenum">
              <a:rPr lang="en-US">
                <a:solidFill>
                  <a:prstClr val="black"/>
                </a:solidFill>
                <a:latin typeface="Arial" pitchFamily="34" charset="0"/>
              </a:rPr>
              <a:pPr/>
              <a:t>13</a:t>
            </a:fld>
            <a:endParaRPr lang="en-US">
              <a:solidFill>
                <a:prstClr val="black"/>
              </a:solidFill>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12913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latin typeface="Arial" pitchFamily="34" charset="0"/>
              </a:rPr>
              <a:t>1. Know the differences in how women experience menopause 2.Know yourself and understand your biases or cultural gap in knowledge, 3. Adapt cultural competency</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57066" indent="-291179">
              <a:defRPr>
                <a:solidFill>
                  <a:schemeClr val="tx1"/>
                </a:solidFill>
                <a:latin typeface="Tahoma" pitchFamily="34" charset="0"/>
                <a:ea typeface="MS PGothic" pitchFamily="34" charset="-128"/>
              </a:defRPr>
            </a:lvl2pPr>
            <a:lvl3pPr marL="1164717" indent="-232943">
              <a:defRPr>
                <a:solidFill>
                  <a:schemeClr val="tx1"/>
                </a:solidFill>
                <a:latin typeface="Tahoma" pitchFamily="34" charset="0"/>
                <a:ea typeface="MS PGothic" pitchFamily="34" charset="-128"/>
              </a:defRPr>
            </a:lvl3pPr>
            <a:lvl4pPr marL="1630604" indent="-232943">
              <a:defRPr>
                <a:solidFill>
                  <a:schemeClr val="tx1"/>
                </a:solidFill>
                <a:latin typeface="Tahoma" pitchFamily="34" charset="0"/>
                <a:ea typeface="MS PGothic" pitchFamily="34" charset="-128"/>
              </a:defRPr>
            </a:lvl4pPr>
            <a:lvl5pPr marL="2096491" indent="-232943">
              <a:defRPr>
                <a:solidFill>
                  <a:schemeClr val="tx1"/>
                </a:solidFill>
                <a:latin typeface="Tahoma"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Tahoma"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Tahoma"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Tahoma"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Tahoma" pitchFamily="34" charset="0"/>
                <a:ea typeface="MS PGothic" pitchFamily="34" charset="-128"/>
              </a:defRPr>
            </a:lvl9pPr>
          </a:lstStyle>
          <a:p>
            <a:fld id="{31C2C987-15DF-44AD-86EB-EC258CA1C1DE}" type="slidenum">
              <a:rPr lang="en-US">
                <a:solidFill>
                  <a:prstClr val="black"/>
                </a:solidFill>
                <a:latin typeface="Arial" pitchFamily="34" charset="0"/>
              </a:rPr>
              <a:pPr/>
              <a:t>14</a:t>
            </a:fld>
            <a:endParaRPr lang="en-US">
              <a:solidFill>
                <a:prstClr val="black"/>
              </a:solidFill>
              <a:latin typeface="Arial" pitchFamily="34" charset="0"/>
            </a:endParaRPr>
          </a:p>
        </p:txBody>
      </p:sp>
    </p:spTree>
    <p:extLst>
      <p:ext uri="{BB962C8B-B14F-4D97-AF65-F5344CB8AC3E}">
        <p14:creationId xmlns:p14="http://schemas.microsoft.com/office/powerpoint/2010/main" val="4088384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hdr" sz="quarter"/>
          </p:nvPr>
        </p:nvSpPr>
        <p:spPr>
          <a:ln/>
        </p:spPr>
        <p:txBody>
          <a:bodyPr/>
          <a:lstStyle/>
          <a:p>
            <a:r>
              <a:rPr lang="en-US">
                <a:solidFill>
                  <a:prstClr val="black"/>
                </a:solidFill>
              </a:rPr>
              <a:t>Menopausal Changes and Quality of Life</a:t>
            </a:r>
          </a:p>
        </p:txBody>
      </p:sp>
      <p:sp>
        <p:nvSpPr>
          <p:cNvPr id="5" name="Rectangle 18"/>
          <p:cNvSpPr>
            <a:spLocks noGrp="1" noChangeArrowheads="1"/>
          </p:cNvSpPr>
          <p:nvPr>
            <p:ph type="sldNum" sz="quarter" idx="5"/>
          </p:nvPr>
        </p:nvSpPr>
        <p:spPr>
          <a:ln/>
        </p:spPr>
        <p:txBody>
          <a:bodyPr/>
          <a:lstStyle/>
          <a:p>
            <a:fld id="{07FF10A1-F645-44C7-881C-BA3177B91568}" type="slidenum">
              <a:rPr lang="en-US">
                <a:solidFill>
                  <a:prstClr val="black"/>
                </a:solidFill>
              </a:rPr>
              <a:pPr/>
              <a:t>16</a:t>
            </a:fld>
            <a:endParaRPr lang="en-US">
              <a:solidFill>
                <a:prstClr val="black"/>
              </a:solidFill>
            </a:endParaRPr>
          </a:p>
        </p:txBody>
      </p:sp>
      <p:sp>
        <p:nvSpPr>
          <p:cNvPr id="3051522" name="Rectangle 2"/>
          <p:cNvSpPr>
            <a:spLocks noGrp="1" noRot="1" noChangeAspect="1" noChangeArrowheads="1" noTextEdit="1"/>
          </p:cNvSpPr>
          <p:nvPr>
            <p:ph type="sldImg"/>
          </p:nvPr>
        </p:nvSpPr>
        <p:spPr>
          <a:xfrm>
            <a:off x="1028700" y="465138"/>
            <a:ext cx="4957763" cy="3717925"/>
          </a:xfrm>
          <a:ln/>
        </p:spPr>
      </p:sp>
      <p:sp>
        <p:nvSpPr>
          <p:cNvPr id="3051523" name="Rectangle 3"/>
          <p:cNvSpPr>
            <a:spLocks noGrp="1" noChangeArrowheads="1"/>
          </p:cNvSpPr>
          <p:nvPr>
            <p:ph type="body" idx="1"/>
          </p:nvPr>
        </p:nvSpPr>
        <p:spPr>
          <a:xfrm>
            <a:off x="932909" y="4416008"/>
            <a:ext cx="5144583" cy="4183809"/>
          </a:xfrm>
        </p:spPr>
        <p:txBody>
          <a:bodyPr/>
          <a:lstStyle/>
          <a:p>
            <a:r>
              <a:rPr lang="en-US">
                <a:cs typeface="Times New Roman" pitchFamily="18" charset="0"/>
              </a:rPr>
              <a:t>The impact of menopause on disease appears to relate to the duration of exposure of organ systems to circulating estrogen and the lack thereof. Because estrogen receptors are located throughout the body, multiple systems are at risk</a:t>
            </a:r>
            <a:r>
              <a:rPr lang="en-US"/>
              <a:t> </a:t>
            </a:r>
          </a:p>
        </p:txBody>
      </p:sp>
    </p:spTree>
    <p:extLst>
      <p:ext uri="{BB962C8B-B14F-4D97-AF65-F5344CB8AC3E}">
        <p14:creationId xmlns:p14="http://schemas.microsoft.com/office/powerpoint/2010/main" val="192494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11FB8E-DE59-9E43-9F9E-86C6587A2AE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20807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FB0BE5-1604-47DF-8EC9-2F81D2527676}" type="slidenum">
              <a:rPr lang="en-US" smtClean="0"/>
              <a:pPr/>
              <a:t>29</a:t>
            </a:fld>
            <a:endParaRPr lang="en-US"/>
          </a:p>
        </p:txBody>
      </p:sp>
    </p:spTree>
    <p:extLst>
      <p:ext uri="{BB962C8B-B14F-4D97-AF65-F5344CB8AC3E}">
        <p14:creationId xmlns:p14="http://schemas.microsoft.com/office/powerpoint/2010/main" val="122357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2CCAD0-5B11-A84F-95D8-A303E9310B86}"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DDF88-974C-3A47-BEAF-2C49E89FCE27}" type="slidenum">
              <a:rPr lang="en-US" smtClean="0"/>
              <a:t>‹#›</a:t>
            </a:fld>
            <a:endParaRPr lang="en-US"/>
          </a:p>
        </p:txBody>
      </p:sp>
    </p:spTree>
    <p:extLst>
      <p:ext uri="{BB962C8B-B14F-4D97-AF65-F5344CB8AC3E}">
        <p14:creationId xmlns:p14="http://schemas.microsoft.com/office/powerpoint/2010/main" val="371468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CCAD0-5B11-A84F-95D8-A303E9310B86}"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DDF88-974C-3A47-BEAF-2C49E89FCE27}" type="slidenum">
              <a:rPr lang="en-US" smtClean="0"/>
              <a:t>‹#›</a:t>
            </a:fld>
            <a:endParaRPr lang="en-US"/>
          </a:p>
        </p:txBody>
      </p:sp>
    </p:spTree>
    <p:extLst>
      <p:ext uri="{BB962C8B-B14F-4D97-AF65-F5344CB8AC3E}">
        <p14:creationId xmlns:p14="http://schemas.microsoft.com/office/powerpoint/2010/main" val="379829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CCAD0-5B11-A84F-95D8-A303E9310B86}"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DDF88-974C-3A47-BEAF-2C49E89FCE27}" type="slidenum">
              <a:rPr lang="en-US" smtClean="0"/>
              <a:t>‹#›</a:t>
            </a:fld>
            <a:endParaRPr lang="en-US"/>
          </a:p>
        </p:txBody>
      </p:sp>
    </p:spTree>
    <p:extLst>
      <p:ext uri="{BB962C8B-B14F-4D97-AF65-F5344CB8AC3E}">
        <p14:creationId xmlns:p14="http://schemas.microsoft.com/office/powerpoint/2010/main" val="3922445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5" name="Rectangle 3"/>
          <p:cNvSpPr>
            <a:spLocks noGrp="1" noChangeArrowheads="1"/>
          </p:cNvSpPr>
          <p:nvPr>
            <p:ph type="ctrTitle"/>
          </p:nvPr>
        </p:nvSpPr>
        <p:spPr>
          <a:xfrm>
            <a:off x="442913" y="1706563"/>
            <a:ext cx="8255000" cy="1698625"/>
          </a:xfrm>
          <a:extLst>
            <a:ext uri="{AF507438-7753-43e0-B8FC-AC1667EBCBE1}">
              <a14:hiddenEffects xmlns:a14="http://schemas.microsoft.com/office/drawing/2010/main" xmlns="">
                <a:effectLst>
                  <a:outerShdw dist="53882" dir="2700000" algn="ctr" rotWithShape="0">
                    <a:schemeClr val="bg2"/>
                  </a:outerShdw>
                </a:effectLst>
              </a14:hiddenEffects>
            </a:ext>
          </a:extLst>
        </p:spPr>
        <p:txBody>
          <a:bodyPr anchor="ctr"/>
          <a:lstStyle>
            <a:lvl1pPr>
              <a:defRPr sz="6000"/>
            </a:lvl1pPr>
          </a:lstStyle>
          <a:p>
            <a:pPr lvl="0"/>
            <a:r>
              <a:rPr lang="en-US" noProof="0" smtClean="0"/>
              <a:t>Click to Edit Master Title Style</a:t>
            </a:r>
          </a:p>
        </p:txBody>
      </p:sp>
      <p:sp>
        <p:nvSpPr>
          <p:cNvPr id="38916" name="Rectangle 4"/>
          <p:cNvSpPr>
            <a:spLocks noGrp="1" noChangeArrowheads="1"/>
          </p:cNvSpPr>
          <p:nvPr>
            <p:ph type="subTitle" idx="1"/>
          </p:nvPr>
        </p:nvSpPr>
        <p:spPr>
          <a:xfrm>
            <a:off x="1581150" y="5334000"/>
            <a:ext cx="5978525" cy="576263"/>
          </a:xfrm>
        </p:spPr>
        <p:txBody>
          <a:bodyPr wrap="none" anchorCtr="0"/>
          <a:lstStyle>
            <a:lvl1pPr algn="ctr">
              <a:spcBef>
                <a:spcPct val="25000"/>
              </a:spcBef>
              <a:defRPr sz="3200" b="0"/>
            </a:lvl1pPr>
          </a:lstStyle>
          <a:p>
            <a:pPr lvl="0"/>
            <a:r>
              <a:rPr lang="en-US" noProof="0" smtClean="0"/>
              <a:t>Click to edit Master subtitle style</a:t>
            </a:r>
          </a:p>
        </p:txBody>
      </p:sp>
      <p:sp>
        <p:nvSpPr>
          <p:cNvPr id="38935" name="Rectangle 23"/>
          <p:cNvSpPr>
            <a:spLocks noChangeArrowheads="1"/>
          </p:cNvSpPr>
          <p:nvPr/>
        </p:nvSpPr>
        <p:spPr bwMode="invGray">
          <a:xfrm>
            <a:off x="0" y="0"/>
            <a:ext cx="9144000" cy="457200"/>
          </a:xfrm>
          <a:prstGeom prst="rect">
            <a:avLst/>
          </a:prstGeom>
          <a:solidFill>
            <a:srgbClr val="77274F"/>
          </a:solidFill>
          <a:ln>
            <a:noFill/>
          </a:ln>
          <a:effectLst>
            <a:outerShdw dist="35921" dir="2700000" algn="ctr" rotWithShape="0">
              <a:schemeClr val="bg2"/>
            </a:outerShdw>
          </a:effectLst>
          <a:extLst>
            <a:ext uri="{91240B29-F687-4f45-9708-019B960494DF}">
              <a14:hiddenLine xmlns:a14="http://schemas.microsoft.com/office/drawing/2010/main" xmlns="" w="19050">
                <a:solidFill>
                  <a:srgbClr val="EAEAEA"/>
                </a:solidFill>
                <a:miter lim="800000"/>
                <a:headEnd/>
                <a:tailEnd/>
              </a14:hiddenLine>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8936" name="Rectangle 24"/>
          <p:cNvSpPr>
            <a:spLocks noChangeArrowheads="1"/>
          </p:cNvSpPr>
          <p:nvPr/>
        </p:nvSpPr>
        <p:spPr bwMode="invGray">
          <a:xfrm>
            <a:off x="0" y="6400800"/>
            <a:ext cx="9144000" cy="457200"/>
          </a:xfrm>
          <a:prstGeom prst="rect">
            <a:avLst/>
          </a:prstGeom>
          <a:solidFill>
            <a:srgbClr val="77274F"/>
          </a:solidFill>
          <a:ln>
            <a:noFill/>
          </a:ln>
          <a:effectLst>
            <a:outerShdw dist="35921" dir="18900000" algn="ctr" rotWithShape="0">
              <a:schemeClr val="bg2"/>
            </a:outerShdw>
          </a:effectLst>
          <a:extLst>
            <a:ext uri="{91240B29-F687-4f45-9708-019B960494DF}">
              <a14:hiddenLine xmlns:a14="http://schemas.microsoft.com/office/drawing/2010/main" xmlns="" w="19050">
                <a:solidFill>
                  <a:srgbClr val="EAEAEA"/>
                </a:solidFill>
                <a:miter lim="800000"/>
                <a:headEnd/>
                <a:tailEnd/>
              </a14:hiddenLine>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Tree>
    <p:extLst>
      <p:ext uri="{BB962C8B-B14F-4D97-AF65-F5344CB8AC3E}">
        <p14:creationId xmlns:p14="http://schemas.microsoft.com/office/powerpoint/2010/main" val="200151782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17147"/>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2742402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9100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9100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5982278"/>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084004"/>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2245690"/>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76886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516784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CCAD0-5B11-A84F-95D8-A303E9310B86}"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DDF88-974C-3A47-BEAF-2C49E89FCE27}" type="slidenum">
              <a:rPr lang="en-US" smtClean="0"/>
              <a:t>‹#›</a:t>
            </a:fld>
            <a:endParaRPr lang="en-US"/>
          </a:p>
        </p:txBody>
      </p:sp>
    </p:spTree>
    <p:extLst>
      <p:ext uri="{BB962C8B-B14F-4D97-AF65-F5344CB8AC3E}">
        <p14:creationId xmlns:p14="http://schemas.microsoft.com/office/powerpoint/2010/main" val="1911221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122543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409127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243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243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536688"/>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9088" y="304800"/>
            <a:ext cx="8505825" cy="603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43000"/>
            <a:ext cx="8534400" cy="4405313"/>
          </a:xfrm>
        </p:spPr>
        <p:txBody>
          <a:bodyPr/>
          <a:lstStyle/>
          <a:p>
            <a:endParaRPr lang="en-US"/>
          </a:p>
        </p:txBody>
      </p:sp>
    </p:spTree>
    <p:extLst>
      <p:ext uri="{BB962C8B-B14F-4D97-AF65-F5344CB8AC3E}">
        <p14:creationId xmlns:p14="http://schemas.microsoft.com/office/powerpoint/2010/main" val="2077663745"/>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9088" y="304800"/>
            <a:ext cx="8505825" cy="603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04800" y="1143000"/>
            <a:ext cx="8534400" cy="4405313"/>
          </a:xfrm>
        </p:spPr>
        <p:txBody>
          <a:bodyPr/>
          <a:lstStyle/>
          <a:p>
            <a:endParaRPr lang="en-US"/>
          </a:p>
        </p:txBody>
      </p:sp>
    </p:spTree>
    <p:extLst>
      <p:ext uri="{BB962C8B-B14F-4D97-AF65-F5344CB8AC3E}">
        <p14:creationId xmlns:p14="http://schemas.microsoft.com/office/powerpoint/2010/main" val="383477884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43400"/>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1" name="Footer Placeholder 4"/>
          <p:cNvSpPr>
            <a:spLocks noGrp="1"/>
          </p:cNvSpPr>
          <p:nvPr>
            <p:ph type="ftr" sz="quarter" idx="3"/>
          </p:nvPr>
        </p:nvSpPr>
        <p:spPr>
          <a:xfrm>
            <a:off x="228600" y="6400800"/>
            <a:ext cx="8001000" cy="365125"/>
          </a:xfrm>
          <a:prstGeom prst="rect">
            <a:avLst/>
          </a:prstGeom>
        </p:spPr>
        <p:txBody>
          <a:bodyPr vert="horz" lIns="91440" tIns="45720" rIns="91440" bIns="45720" rtlCol="0" anchor="b" anchorCtr="0"/>
          <a:lstStyle>
            <a:lvl1pPr algn="l">
              <a:defRPr sz="1400" b="1">
                <a:solidFill>
                  <a:srgbClr val="FFFFFF"/>
                </a:solidFill>
              </a:defRPr>
            </a:lvl1pPr>
          </a:lstStyle>
          <a:p>
            <a:pPr defTabSz="914400"/>
            <a:endParaRPr lang="en-US" dirty="0"/>
          </a:p>
        </p:txBody>
      </p:sp>
      <p:sp>
        <p:nvSpPr>
          <p:cNvPr id="14" name="Title Placeholder 1"/>
          <p:cNvSpPr>
            <a:spLocks noGrp="1"/>
          </p:cNvSpPr>
          <p:nvPr>
            <p:ph type="title"/>
          </p:nvPr>
        </p:nvSpPr>
        <p:spPr>
          <a:xfrm>
            <a:off x="457200" y="228600"/>
            <a:ext cx="8229600" cy="1143000"/>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Tree>
    <p:extLst>
      <p:ext uri="{BB962C8B-B14F-4D97-AF65-F5344CB8AC3E}">
        <p14:creationId xmlns:p14="http://schemas.microsoft.com/office/powerpoint/2010/main" val="2620993635"/>
      </p:ext>
    </p:extLst>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114800" cy="43434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800600" y="1600200"/>
            <a:ext cx="4114800" cy="43434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3" name="Footer Placeholder 4"/>
          <p:cNvSpPr>
            <a:spLocks noGrp="1"/>
          </p:cNvSpPr>
          <p:nvPr userDrawn="1"/>
        </p:nvSpPr>
        <p:spPr>
          <a:xfrm>
            <a:off x="174811" y="6356350"/>
            <a:ext cx="8001000" cy="365125"/>
          </a:xfrm>
          <a:prstGeom prst="rect">
            <a:avLst/>
          </a:prstGeom>
        </p:spPr>
        <p:txBody>
          <a:bodyPr vert="horz" lIns="91440" tIns="45720" rIns="91440" bIns="45720" rtlCol="0" anchor="b"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sp>
        <p:nvSpPr>
          <p:cNvPr id="14" name="Footer Placeholder 4"/>
          <p:cNvSpPr>
            <a:spLocks noGrp="1"/>
          </p:cNvSpPr>
          <p:nvPr>
            <p:ph type="ftr" sz="quarter" idx="3"/>
          </p:nvPr>
        </p:nvSpPr>
        <p:spPr>
          <a:xfrm>
            <a:off x="228600" y="6400800"/>
            <a:ext cx="8001000" cy="365125"/>
          </a:xfrm>
          <a:prstGeom prst="rect">
            <a:avLst/>
          </a:prstGeom>
        </p:spPr>
        <p:txBody>
          <a:bodyPr vert="horz" lIns="91440" tIns="45720" rIns="91440" bIns="45720" rtlCol="0" anchor="b" anchorCtr="0"/>
          <a:lstStyle>
            <a:lvl1pPr algn="l">
              <a:defRPr sz="1400" b="1">
                <a:solidFill>
                  <a:srgbClr val="FFFFFF"/>
                </a:solidFill>
              </a:defRPr>
            </a:lvl1pPr>
          </a:lstStyle>
          <a:p>
            <a:pPr defTabSz="914400"/>
            <a:endParaRPr lang="en-US" dirty="0"/>
          </a:p>
        </p:txBody>
      </p:sp>
      <p:sp>
        <p:nvSpPr>
          <p:cNvPr id="15" name="Title Placeholder 1"/>
          <p:cNvSpPr>
            <a:spLocks noGrp="1"/>
          </p:cNvSpPr>
          <p:nvPr>
            <p:ph type="title"/>
          </p:nvPr>
        </p:nvSpPr>
        <p:spPr>
          <a:xfrm>
            <a:off x="457200" y="228600"/>
            <a:ext cx="8229600" cy="1143000"/>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Tree>
    <p:extLst>
      <p:ext uri="{BB962C8B-B14F-4D97-AF65-F5344CB8AC3E}">
        <p14:creationId xmlns:p14="http://schemas.microsoft.com/office/powerpoint/2010/main" val="3658407994"/>
      </p:ext>
    </p:extLst>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28600"/>
            <a:ext cx="8229600" cy="1143000"/>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13" name="Footer Placeholder 4"/>
          <p:cNvSpPr>
            <a:spLocks noGrp="1"/>
          </p:cNvSpPr>
          <p:nvPr>
            <p:ph type="ftr" sz="quarter" idx="3"/>
          </p:nvPr>
        </p:nvSpPr>
        <p:spPr>
          <a:xfrm>
            <a:off x="228600" y="6400800"/>
            <a:ext cx="8001000" cy="365125"/>
          </a:xfrm>
          <a:prstGeom prst="rect">
            <a:avLst/>
          </a:prstGeom>
        </p:spPr>
        <p:txBody>
          <a:bodyPr vert="horz" lIns="91440" tIns="45720" rIns="91440" bIns="45720" rtlCol="0" anchor="b" anchorCtr="0"/>
          <a:lstStyle>
            <a:lvl1pPr algn="l">
              <a:defRPr sz="1400" b="1">
                <a:solidFill>
                  <a:srgbClr val="FFFFFF"/>
                </a:solidFill>
              </a:defRPr>
            </a:lvl1pPr>
          </a:lstStyle>
          <a:p>
            <a:pPr defTabSz="914400"/>
            <a:endParaRPr lang="en-US" dirty="0"/>
          </a:p>
        </p:txBody>
      </p:sp>
    </p:spTree>
    <p:extLst>
      <p:ext uri="{BB962C8B-B14F-4D97-AF65-F5344CB8AC3E}">
        <p14:creationId xmlns:p14="http://schemas.microsoft.com/office/powerpoint/2010/main" val="3976219065"/>
      </p:ext>
    </p:extLst>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BA1C32-3C87-4AA5-B76F-48046397F840}" type="datetimeFigureOut">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EC43AE-6EC8-4F5C-8D26-0C1D72482A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171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A1C32-3C87-4AA5-B76F-48046397F840}" type="datetimeFigureOut">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EC43AE-6EC8-4F5C-8D26-0C1D72482A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64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2CCAD0-5B11-A84F-95D8-A303E9310B86}"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DDF88-974C-3A47-BEAF-2C49E89FCE27}" type="slidenum">
              <a:rPr lang="en-US" smtClean="0"/>
              <a:t>‹#›</a:t>
            </a:fld>
            <a:endParaRPr lang="en-US"/>
          </a:p>
        </p:txBody>
      </p:sp>
    </p:spTree>
    <p:extLst>
      <p:ext uri="{BB962C8B-B14F-4D97-AF65-F5344CB8AC3E}">
        <p14:creationId xmlns:p14="http://schemas.microsoft.com/office/powerpoint/2010/main" val="1125556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A1C32-3C87-4AA5-B76F-48046397F840}" type="datetimeFigureOut">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EC43AE-6EC8-4F5C-8D26-0C1D72482A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687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BA1C32-3C87-4AA5-B76F-48046397F840}" type="datetimeFigureOut">
              <a:rPr lang="en-US" smtClean="0">
                <a:solidFill>
                  <a:prstClr val="black">
                    <a:tint val="75000"/>
                  </a:prstClr>
                </a:solidFill>
              </a:rPr>
              <a:pPr/>
              <a:t>4/27/2016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EC43AE-6EC8-4F5C-8D26-0C1D72482A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653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BA1C32-3C87-4AA5-B76F-48046397F840}" type="datetimeFigureOut">
              <a:rPr lang="en-US" smtClean="0">
                <a:solidFill>
                  <a:prstClr val="black">
                    <a:tint val="75000"/>
                  </a:prstClr>
                </a:solidFill>
              </a:rPr>
              <a:pPr/>
              <a:t>4/27/2016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EC43AE-6EC8-4F5C-8D26-0C1D72482A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661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BA1C32-3C87-4AA5-B76F-48046397F840}" type="datetimeFigureOut">
              <a:rPr lang="en-US" smtClean="0">
                <a:solidFill>
                  <a:prstClr val="black">
                    <a:tint val="75000"/>
                  </a:prstClr>
                </a:solidFill>
              </a:rPr>
              <a:pPr/>
              <a:t>4/27/2016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EC43AE-6EC8-4F5C-8D26-0C1D72482A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917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A1C32-3C87-4AA5-B76F-48046397F840}" type="datetimeFigureOut">
              <a:rPr lang="en-US" smtClean="0">
                <a:solidFill>
                  <a:prstClr val="black">
                    <a:tint val="75000"/>
                  </a:prstClr>
                </a:solidFill>
              </a:rPr>
              <a:pPr/>
              <a:t>4/27/2016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EC43AE-6EC8-4F5C-8D26-0C1D72482A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111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A1C32-3C87-4AA5-B76F-48046397F840}" type="datetimeFigureOut">
              <a:rPr lang="en-US" smtClean="0">
                <a:solidFill>
                  <a:prstClr val="black">
                    <a:tint val="75000"/>
                  </a:prstClr>
                </a:solidFill>
              </a:rPr>
              <a:pPr/>
              <a:t>4/27/2016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EC43AE-6EC8-4F5C-8D26-0C1D72482A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453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A1C32-3C87-4AA5-B76F-48046397F840}" type="datetimeFigureOut">
              <a:rPr lang="en-US" smtClean="0">
                <a:solidFill>
                  <a:prstClr val="black">
                    <a:tint val="75000"/>
                  </a:prstClr>
                </a:solidFill>
              </a:rPr>
              <a:pPr/>
              <a:t>4/27/2016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EC43AE-6EC8-4F5C-8D26-0C1D72482A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428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A1C32-3C87-4AA5-B76F-48046397F840}" type="datetimeFigureOut">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EC43AE-6EC8-4F5C-8D26-0C1D72482A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313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A1C32-3C87-4AA5-B76F-48046397F840}" type="datetimeFigureOut">
              <a:rPr lang="en-US" smtClean="0">
                <a:solidFill>
                  <a:prstClr val="black">
                    <a:tint val="75000"/>
                  </a:prstClr>
                </a:solidFill>
              </a:rPr>
              <a:pPr/>
              <a:t>4/27/2016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EC43AE-6EC8-4F5C-8D26-0C1D72482A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311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572000"/>
            <a:ext cx="5941818" cy="685800"/>
          </a:xfrm>
        </p:spPr>
        <p:txBody>
          <a:bodyPr vert="horz" lIns="91440" tIns="45720" rIns="91440" bIns="45720" rtlCol="0">
            <a:normAutofit/>
          </a:bodyPr>
          <a:lstStyle>
            <a:lvl1pPr marL="0" indent="0" algn="l" defTabSz="685800" rtl="0" eaLnBrk="1" latinLnBrk="0" hangingPunct="1">
              <a:spcBef>
                <a:spcPts val="0"/>
              </a:spcBef>
              <a:buClr>
                <a:schemeClr val="accent1"/>
              </a:buClr>
              <a:buSzPct val="100000"/>
              <a:buFont typeface="Wingdings 2" pitchFamily="18" charset="2"/>
              <a:buNone/>
              <a:defRPr sz="1200" kern="1200">
                <a:solidFill>
                  <a:schemeClr val="bg1">
                    <a:lumMod val="75000"/>
                  </a:schemeClr>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dirty="0"/>
          </a:p>
        </p:txBody>
      </p:sp>
      <p:sp>
        <p:nvSpPr>
          <p:cNvPr id="13" name="Footer Placeholder 5"/>
          <p:cNvSpPr>
            <a:spLocks noGrp="1"/>
          </p:cNvSpPr>
          <p:nvPr>
            <p:ph type="ftr" sz="quarter" idx="11"/>
          </p:nvPr>
        </p:nvSpPr>
        <p:spPr>
          <a:xfrm>
            <a:off x="228600" y="6356352"/>
            <a:ext cx="8686800" cy="365125"/>
          </a:xfrm>
        </p:spPr>
        <p:txBody>
          <a:bodyPr/>
          <a:lstStyle>
            <a:lvl1pPr algn="l">
              <a:defRPr sz="1050">
                <a:solidFill>
                  <a:schemeClr val="bg1"/>
                </a:solidFill>
              </a:defRPr>
            </a:lvl1pPr>
          </a:lstStyle>
          <a:p>
            <a:endParaRPr lang="en-US" dirty="0">
              <a:solidFill>
                <a:prstClr val="white"/>
              </a:solidFill>
            </a:endParaRPr>
          </a:p>
        </p:txBody>
      </p:sp>
      <p:sp>
        <p:nvSpPr>
          <p:cNvPr id="2" name="Title 1"/>
          <p:cNvSpPr>
            <a:spLocks noGrp="1"/>
          </p:cNvSpPr>
          <p:nvPr>
            <p:ph type="ctrTitle"/>
          </p:nvPr>
        </p:nvSpPr>
        <p:spPr>
          <a:xfrm>
            <a:off x="457200" y="2743200"/>
            <a:ext cx="8229600" cy="1143000"/>
          </a:xfrm>
        </p:spPr>
        <p:txBody>
          <a:bodyPr vert="horz" lIns="91440" tIns="45720" rIns="91440" bIns="45720" rtlCol="0" anchor="b" anchorCtr="0">
            <a:noAutofit/>
          </a:bodyPr>
          <a:lstStyle>
            <a:lvl1pPr algn="l" defTabSz="685800" rtl="0" eaLnBrk="1" latinLnBrk="0" hangingPunct="1">
              <a:spcBef>
                <a:spcPct val="0"/>
              </a:spcBef>
              <a:buNone/>
              <a:defRPr sz="3300" kern="1200">
                <a:solidFill>
                  <a:srgbClr val="FFFFFF"/>
                </a:solidFill>
                <a:latin typeface="+mj-lt"/>
                <a:ea typeface="+mj-ea"/>
                <a:cs typeface="+mj-cs"/>
              </a:defRPr>
            </a:lvl1pPr>
          </a:lstStyle>
          <a:p>
            <a:r>
              <a:rPr lang="en-US" dirty="0" smtClean="0"/>
              <a:t>Click to edit Master title style</a:t>
            </a:r>
            <a:endParaRPr dirty="0"/>
          </a:p>
        </p:txBody>
      </p:sp>
    </p:spTree>
    <p:extLst>
      <p:ext uri="{BB962C8B-B14F-4D97-AF65-F5344CB8AC3E}">
        <p14:creationId xmlns:p14="http://schemas.microsoft.com/office/powerpoint/2010/main" val="1237176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2CCAD0-5B11-A84F-95D8-A303E9310B86}"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DDF88-974C-3A47-BEAF-2C49E89FCE27}" type="slidenum">
              <a:rPr lang="en-US" smtClean="0"/>
              <a:t>‹#›</a:t>
            </a:fld>
            <a:endParaRPr lang="en-US"/>
          </a:p>
        </p:txBody>
      </p:sp>
    </p:spTree>
    <p:extLst>
      <p:ext uri="{BB962C8B-B14F-4D97-AF65-F5344CB8AC3E}">
        <p14:creationId xmlns:p14="http://schemas.microsoft.com/office/powerpoint/2010/main" val="4167822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43400"/>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1" name="Footer Placeholder 4"/>
          <p:cNvSpPr>
            <a:spLocks noGrp="1"/>
          </p:cNvSpPr>
          <p:nvPr>
            <p:ph type="ftr" sz="quarter" idx="3"/>
          </p:nvPr>
        </p:nvSpPr>
        <p:spPr>
          <a:xfrm>
            <a:off x="228600" y="6400802"/>
            <a:ext cx="8001000" cy="365125"/>
          </a:xfrm>
          <a:prstGeom prst="rect">
            <a:avLst/>
          </a:prstGeom>
        </p:spPr>
        <p:txBody>
          <a:bodyPr vert="horz" lIns="91440" tIns="45720" rIns="91440" bIns="45720" rtlCol="0" anchor="b" anchorCtr="0"/>
          <a:lstStyle>
            <a:lvl1pPr algn="l">
              <a:defRPr sz="1050" b="1">
                <a:solidFill>
                  <a:srgbClr val="FFFFFF"/>
                </a:solidFill>
              </a:defRPr>
            </a:lvl1pPr>
          </a:lstStyle>
          <a:p>
            <a:endParaRPr lang="en-US" dirty="0"/>
          </a:p>
        </p:txBody>
      </p:sp>
      <p:sp>
        <p:nvSpPr>
          <p:cNvPr id="14" name="Title Placeholder 1"/>
          <p:cNvSpPr>
            <a:spLocks noGrp="1"/>
          </p:cNvSpPr>
          <p:nvPr>
            <p:ph type="title"/>
          </p:nvPr>
        </p:nvSpPr>
        <p:spPr>
          <a:xfrm>
            <a:off x="457200" y="228600"/>
            <a:ext cx="8229600" cy="1143000"/>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Tree>
    <p:extLst>
      <p:ext uri="{BB962C8B-B14F-4D97-AF65-F5344CB8AC3E}">
        <p14:creationId xmlns:p14="http://schemas.microsoft.com/office/powerpoint/2010/main" val="428453629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3200"/>
            <a:ext cx="6172200" cy="1371600"/>
          </a:xfrm>
        </p:spPr>
        <p:txBody>
          <a:bodyPr bIns="91440" anchor="b" anchorCtr="0"/>
          <a:lstStyle>
            <a:lvl1pPr algn="l">
              <a:defRPr sz="2400" b="0" cap="none" baseline="0">
                <a:solidFill>
                  <a:srgbClr val="000099"/>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2514600" y="4572207"/>
            <a:ext cx="6172200" cy="1371600"/>
          </a:xfrm>
        </p:spPr>
        <p:txBody>
          <a:bodyPr anchor="t" anchorCtr="0">
            <a:normAutofit/>
          </a:bodyPr>
          <a:lstStyle>
            <a:lvl1pPr marL="0" indent="0" algn="l">
              <a:spcBef>
                <a:spcPts val="0"/>
              </a:spcBef>
              <a:buNone/>
              <a:defRPr sz="12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34987190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114800" cy="4343400"/>
          </a:xfrm>
        </p:spPr>
        <p:txBody>
          <a:bodyPr>
            <a:normAutofit/>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800600" y="1600200"/>
            <a:ext cx="4114800" cy="4343400"/>
          </a:xfrm>
        </p:spPr>
        <p:txBody>
          <a:bodyPr>
            <a:normAutofit/>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3" name="Footer Placeholder 4"/>
          <p:cNvSpPr>
            <a:spLocks noGrp="1"/>
          </p:cNvSpPr>
          <p:nvPr userDrawn="1"/>
        </p:nvSpPr>
        <p:spPr>
          <a:xfrm>
            <a:off x="174811" y="6356352"/>
            <a:ext cx="8001000" cy="365125"/>
          </a:xfrm>
          <a:prstGeom prst="rect">
            <a:avLst/>
          </a:prstGeom>
        </p:spPr>
        <p:txBody>
          <a:bodyPr vert="horz" lIns="68580" tIns="34290" rIns="68580" bIns="34290" rtlCol="0" anchor="b"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dirty="0">
              <a:solidFill>
                <a:prstClr val="black"/>
              </a:solidFill>
            </a:endParaRPr>
          </a:p>
        </p:txBody>
      </p:sp>
      <p:sp>
        <p:nvSpPr>
          <p:cNvPr id="14" name="Footer Placeholder 4"/>
          <p:cNvSpPr>
            <a:spLocks noGrp="1"/>
          </p:cNvSpPr>
          <p:nvPr>
            <p:ph type="ftr" sz="quarter" idx="3"/>
          </p:nvPr>
        </p:nvSpPr>
        <p:spPr>
          <a:xfrm>
            <a:off x="228600" y="6400802"/>
            <a:ext cx="8001000" cy="365125"/>
          </a:xfrm>
          <a:prstGeom prst="rect">
            <a:avLst/>
          </a:prstGeom>
        </p:spPr>
        <p:txBody>
          <a:bodyPr vert="horz" lIns="91440" tIns="45720" rIns="91440" bIns="45720" rtlCol="0" anchor="b" anchorCtr="0"/>
          <a:lstStyle>
            <a:lvl1pPr algn="l">
              <a:defRPr sz="1050" b="1">
                <a:solidFill>
                  <a:srgbClr val="FFFFFF"/>
                </a:solidFill>
              </a:defRPr>
            </a:lvl1pPr>
          </a:lstStyle>
          <a:p>
            <a:endParaRPr lang="en-US" dirty="0"/>
          </a:p>
        </p:txBody>
      </p:sp>
      <p:sp>
        <p:nvSpPr>
          <p:cNvPr id="15" name="Title Placeholder 1"/>
          <p:cNvSpPr>
            <a:spLocks noGrp="1"/>
          </p:cNvSpPr>
          <p:nvPr>
            <p:ph type="title"/>
          </p:nvPr>
        </p:nvSpPr>
        <p:spPr>
          <a:xfrm>
            <a:off x="457200" y="228600"/>
            <a:ext cx="8229600" cy="1143000"/>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Tree>
    <p:extLst>
      <p:ext uri="{BB962C8B-B14F-4D97-AF65-F5344CB8AC3E}">
        <p14:creationId xmlns:p14="http://schemas.microsoft.com/office/powerpoint/2010/main" val="365012445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1143000" y="457200"/>
            <a:ext cx="7543800" cy="1371600"/>
          </a:xfrm>
        </p:spPr>
        <p:txBody>
          <a:bodyPr/>
          <a:lstStyle>
            <a:lvl1pPr>
              <a:defRPr/>
            </a:lvl1pPr>
          </a:lstStyle>
          <a:p>
            <a:r>
              <a:rPr lang="en-US" dirty="0" smtClean="0"/>
              <a:t>Click to edit Master title style</a:t>
            </a:r>
            <a:endParaRPr dirty="0"/>
          </a:p>
        </p:txBody>
      </p:sp>
      <p:sp>
        <p:nvSpPr>
          <p:cNvPr id="3" name="Text Placeholder 2"/>
          <p:cNvSpPr>
            <a:spLocks noGrp="1"/>
          </p:cNvSpPr>
          <p:nvPr>
            <p:ph type="body" idx="1"/>
          </p:nvPr>
        </p:nvSpPr>
        <p:spPr>
          <a:xfrm>
            <a:off x="1143000" y="2286000"/>
            <a:ext cx="3657600" cy="639762"/>
          </a:xfrm>
        </p:spPr>
        <p:txBody>
          <a:bodyPr anchor="b">
            <a:noAutofit/>
          </a:bodyPr>
          <a:lstStyle>
            <a:lvl1pPr marL="0" indent="0" algn="ctr">
              <a:spcBef>
                <a:spcPct val="0"/>
              </a:spcBef>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1143000" y="2971802"/>
            <a:ext cx="3657600" cy="3436751"/>
          </a:xfrm>
        </p:spPr>
        <p:txBody>
          <a:bodyPr>
            <a:normAutofit/>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5029200" y="2286000"/>
            <a:ext cx="3657600" cy="639762"/>
          </a:xfrm>
        </p:spPr>
        <p:txBody>
          <a:bodyPr anchor="b">
            <a:noAutofit/>
          </a:bodyPr>
          <a:lstStyle>
            <a:lvl1pPr marL="0" indent="0" algn="ctr">
              <a:spcBef>
                <a:spcPct val="0"/>
              </a:spcBef>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5029200" y="2971802"/>
            <a:ext cx="3657600" cy="3436751"/>
          </a:xfrm>
        </p:spPr>
        <p:txBody>
          <a:bodyPr>
            <a:normAutofit/>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87885572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28600"/>
            <a:ext cx="8229600" cy="1143000"/>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13" name="Footer Placeholder 4"/>
          <p:cNvSpPr>
            <a:spLocks noGrp="1"/>
          </p:cNvSpPr>
          <p:nvPr>
            <p:ph type="ftr" sz="quarter" idx="3"/>
          </p:nvPr>
        </p:nvSpPr>
        <p:spPr>
          <a:xfrm>
            <a:off x="228600" y="6400802"/>
            <a:ext cx="8001000" cy="365125"/>
          </a:xfrm>
          <a:prstGeom prst="rect">
            <a:avLst/>
          </a:prstGeom>
        </p:spPr>
        <p:txBody>
          <a:bodyPr vert="horz" lIns="91440" tIns="45720" rIns="91440" bIns="45720" rtlCol="0" anchor="b" anchorCtr="0"/>
          <a:lstStyle>
            <a:lvl1pPr algn="l">
              <a:defRPr sz="1050" b="1">
                <a:solidFill>
                  <a:srgbClr val="FFFFFF"/>
                </a:solidFill>
              </a:defRPr>
            </a:lvl1pPr>
          </a:lstStyle>
          <a:p>
            <a:endParaRPr lang="en-US" dirty="0"/>
          </a:p>
        </p:txBody>
      </p:sp>
    </p:spTree>
    <p:extLst>
      <p:ext uri="{BB962C8B-B14F-4D97-AF65-F5344CB8AC3E}">
        <p14:creationId xmlns:p14="http://schemas.microsoft.com/office/powerpoint/2010/main" val="31405105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53234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2CCAD0-5B11-A84F-95D8-A303E9310B86}" type="datetimeFigureOut">
              <a:rPr lang="en-US" smtClean="0"/>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DDF88-974C-3A47-BEAF-2C49E89FCE27}" type="slidenum">
              <a:rPr lang="en-US" smtClean="0"/>
              <a:t>‹#›</a:t>
            </a:fld>
            <a:endParaRPr lang="en-US"/>
          </a:p>
        </p:txBody>
      </p:sp>
    </p:spTree>
    <p:extLst>
      <p:ext uri="{BB962C8B-B14F-4D97-AF65-F5344CB8AC3E}">
        <p14:creationId xmlns:p14="http://schemas.microsoft.com/office/powerpoint/2010/main" val="406648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2CCAD0-5B11-A84F-95D8-A303E9310B86}" type="datetimeFigureOut">
              <a:rPr lang="en-US" smtClean="0"/>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DDF88-974C-3A47-BEAF-2C49E89FCE27}" type="slidenum">
              <a:rPr lang="en-US" smtClean="0"/>
              <a:t>‹#›</a:t>
            </a:fld>
            <a:endParaRPr lang="en-US"/>
          </a:p>
        </p:txBody>
      </p:sp>
    </p:spTree>
    <p:extLst>
      <p:ext uri="{BB962C8B-B14F-4D97-AF65-F5344CB8AC3E}">
        <p14:creationId xmlns:p14="http://schemas.microsoft.com/office/powerpoint/2010/main" val="224243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CCAD0-5B11-A84F-95D8-A303E9310B86}" type="datetimeFigureOut">
              <a:rPr lang="en-US" smtClean="0"/>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DDF88-974C-3A47-BEAF-2C49E89FCE27}" type="slidenum">
              <a:rPr lang="en-US" smtClean="0"/>
              <a:t>‹#›</a:t>
            </a:fld>
            <a:endParaRPr lang="en-US"/>
          </a:p>
        </p:txBody>
      </p:sp>
    </p:spTree>
    <p:extLst>
      <p:ext uri="{BB962C8B-B14F-4D97-AF65-F5344CB8AC3E}">
        <p14:creationId xmlns:p14="http://schemas.microsoft.com/office/powerpoint/2010/main" val="158646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CCAD0-5B11-A84F-95D8-A303E9310B86}"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DDF88-974C-3A47-BEAF-2C49E89FCE27}" type="slidenum">
              <a:rPr lang="en-US" smtClean="0"/>
              <a:t>‹#›</a:t>
            </a:fld>
            <a:endParaRPr lang="en-US"/>
          </a:p>
        </p:txBody>
      </p:sp>
    </p:spTree>
    <p:extLst>
      <p:ext uri="{BB962C8B-B14F-4D97-AF65-F5344CB8AC3E}">
        <p14:creationId xmlns:p14="http://schemas.microsoft.com/office/powerpoint/2010/main" val="77729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CCAD0-5B11-A84F-95D8-A303E9310B86}"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DDF88-974C-3A47-BEAF-2C49E89FCE27}" type="slidenum">
              <a:rPr lang="en-US" smtClean="0"/>
              <a:t>‹#›</a:t>
            </a:fld>
            <a:endParaRPr lang="en-US"/>
          </a:p>
        </p:txBody>
      </p:sp>
    </p:spTree>
    <p:extLst>
      <p:ext uri="{BB962C8B-B14F-4D97-AF65-F5344CB8AC3E}">
        <p14:creationId xmlns:p14="http://schemas.microsoft.com/office/powerpoint/2010/main" val="298082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CCAD0-5B11-A84F-95D8-A303E9310B86}" type="datetimeFigureOut">
              <a:rPr lang="en-US" smtClean="0"/>
              <a:t>4/27/2016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DDF88-974C-3A47-BEAF-2C49E89FCE27}" type="slidenum">
              <a:rPr lang="en-US" smtClean="0"/>
              <a:t>‹#›</a:t>
            </a:fld>
            <a:endParaRPr lang="en-US"/>
          </a:p>
        </p:txBody>
      </p:sp>
    </p:spTree>
    <p:extLst>
      <p:ext uri="{BB962C8B-B14F-4D97-AF65-F5344CB8AC3E}">
        <p14:creationId xmlns:p14="http://schemas.microsoft.com/office/powerpoint/2010/main" val="3565984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319088" y="304800"/>
            <a:ext cx="8505825" cy="6032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26988" rIns="63500" bIns="26988" numCol="1" anchor="t" anchorCtr="0" compatLnSpc="1">
            <a:prstTxWarp prst="textNoShape">
              <a:avLst/>
            </a:prstTxWarp>
            <a:spAutoFit/>
          </a:bodyPr>
          <a:lstStyle/>
          <a:p>
            <a:pPr lvl="0"/>
            <a:r>
              <a:rPr lang="en-US" smtClean="0"/>
              <a:t>yes This is the Title</a:t>
            </a:r>
          </a:p>
        </p:txBody>
      </p:sp>
      <p:sp>
        <p:nvSpPr>
          <p:cNvPr id="1032" name="Rectangle 8"/>
          <p:cNvSpPr>
            <a:spLocks noGrp="1" noChangeArrowheads="1"/>
          </p:cNvSpPr>
          <p:nvPr>
            <p:ph type="body" idx="1"/>
          </p:nvPr>
        </p:nvSpPr>
        <p:spPr bwMode="auto">
          <a:xfrm>
            <a:off x="304800" y="1143000"/>
            <a:ext cx="8534400" cy="44053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t" anchorCtr="1" compatLnSpc="1">
            <a:prstTxWarp prst="textNoShape">
              <a:avLst/>
            </a:prstTxWarp>
            <a:spAutoFit/>
          </a:bodyPr>
          <a:lstStyle/>
          <a:p>
            <a:pPr lvl="0"/>
            <a:r>
              <a:rPr lang="en-US" smtClean="0"/>
              <a:t>Text Header</a:t>
            </a:r>
          </a:p>
          <a:p>
            <a:pPr lvl="1"/>
            <a:r>
              <a:rPr lang="en-US" smtClean="0"/>
              <a:t>Bullet item</a:t>
            </a:r>
          </a:p>
          <a:p>
            <a:pPr lvl="1"/>
            <a:r>
              <a:rPr lang="en-US" smtClean="0"/>
              <a:t>Bullet item</a:t>
            </a:r>
          </a:p>
          <a:p>
            <a:pPr lvl="2"/>
            <a:r>
              <a:rPr lang="en-US" smtClean="0"/>
              <a:t>Dashed level for more details</a:t>
            </a:r>
          </a:p>
          <a:p>
            <a:pPr lvl="2"/>
            <a:r>
              <a:rPr lang="en-US" smtClean="0"/>
              <a:t>List</a:t>
            </a:r>
          </a:p>
          <a:p>
            <a:pPr lvl="2"/>
            <a:r>
              <a:rPr lang="en-US" smtClean="0"/>
              <a:t>List</a:t>
            </a:r>
          </a:p>
          <a:p>
            <a:pPr lvl="3"/>
            <a:r>
              <a:rPr lang="en-US" smtClean="0"/>
              <a:t>Small bullet</a:t>
            </a:r>
          </a:p>
          <a:p>
            <a:pPr lvl="3"/>
            <a:r>
              <a:rPr lang="en-US" smtClean="0"/>
              <a:t>Small bullet</a:t>
            </a:r>
          </a:p>
        </p:txBody>
      </p:sp>
      <p:sp>
        <p:nvSpPr>
          <p:cNvPr id="1057" name="Rectangle 33"/>
          <p:cNvSpPr>
            <a:spLocks noChangeArrowheads="1"/>
          </p:cNvSpPr>
          <p:nvPr/>
        </p:nvSpPr>
        <p:spPr bwMode="invGray">
          <a:xfrm>
            <a:off x="0" y="0"/>
            <a:ext cx="9144000" cy="228600"/>
          </a:xfrm>
          <a:prstGeom prst="rect">
            <a:avLst/>
          </a:prstGeom>
          <a:solidFill>
            <a:srgbClr val="77274F"/>
          </a:solidFill>
          <a:ln>
            <a:noFill/>
          </a:ln>
          <a:effectLst>
            <a:outerShdw dist="35921" dir="2700000" algn="ctr" rotWithShape="0">
              <a:schemeClr val="bg2"/>
            </a:outerShdw>
          </a:effectLst>
          <a:extLst>
            <a:ext uri="{91240B29-F687-4f45-9708-019B960494DF}">
              <a14:hiddenLine xmlns:a14="http://schemas.microsoft.com/office/drawing/2010/main" xmlns="" w="19050">
                <a:solidFill>
                  <a:srgbClr val="EAEAEA"/>
                </a:solidFill>
                <a:miter lim="800000"/>
                <a:headEnd/>
                <a:tailEnd/>
              </a14:hiddenLine>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1058" name="Rectangle 34"/>
          <p:cNvSpPr>
            <a:spLocks noChangeArrowheads="1"/>
          </p:cNvSpPr>
          <p:nvPr/>
        </p:nvSpPr>
        <p:spPr bwMode="invGray">
          <a:xfrm>
            <a:off x="0" y="6629400"/>
            <a:ext cx="9144000" cy="228600"/>
          </a:xfrm>
          <a:prstGeom prst="rect">
            <a:avLst/>
          </a:prstGeom>
          <a:solidFill>
            <a:srgbClr val="77274F"/>
          </a:solidFill>
          <a:ln>
            <a:noFill/>
          </a:ln>
          <a:effectLst>
            <a:outerShdw dist="35921" dir="18900000" algn="ctr" rotWithShape="0">
              <a:schemeClr val="bg2"/>
            </a:outerShdw>
          </a:effectLst>
          <a:extLst>
            <a:ext uri="{91240B29-F687-4f45-9708-019B960494DF}">
              <a14:hiddenLine xmlns:a14="http://schemas.microsoft.com/office/drawing/2010/main" xmlns="" w="19050">
                <a:solidFill>
                  <a:srgbClr val="EAEAEA"/>
                </a:solidFill>
                <a:miter lim="800000"/>
                <a:headEnd/>
                <a:tailEnd/>
              </a14:hiddenLine>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Tree>
    <p:extLst>
      <p:ext uri="{BB962C8B-B14F-4D97-AF65-F5344CB8AC3E}">
        <p14:creationId xmlns:p14="http://schemas.microsoft.com/office/powerpoint/2010/main" val="208975880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wipe dir="r"/>
  </p:transition>
  <p:txStyles>
    <p:titleStyle>
      <a:lvl1pPr algn="ctr" rtl="0" eaLnBrk="0" fontAlgn="base" hangingPunct="0">
        <a:lnSpc>
          <a:spcPct val="90000"/>
        </a:lnSpc>
        <a:spcBef>
          <a:spcPct val="0"/>
        </a:spcBef>
        <a:spcAft>
          <a:spcPct val="0"/>
        </a:spcAft>
        <a:defRPr sz="4000" b="1">
          <a:solidFill>
            <a:schemeClr val="tx2"/>
          </a:solidFill>
          <a:latin typeface="+mj-lt"/>
          <a:ea typeface="+mj-ea"/>
          <a:cs typeface="+mj-cs"/>
        </a:defRPr>
      </a:lvl1pPr>
      <a:lvl2pPr algn="ctr" rtl="0" eaLnBrk="0" fontAlgn="base" hangingPunct="0">
        <a:lnSpc>
          <a:spcPct val="90000"/>
        </a:lnSpc>
        <a:spcBef>
          <a:spcPct val="0"/>
        </a:spcBef>
        <a:spcAft>
          <a:spcPct val="0"/>
        </a:spcAft>
        <a:defRPr sz="4000" b="1">
          <a:solidFill>
            <a:schemeClr val="tx2"/>
          </a:solidFill>
          <a:latin typeface="Times New Roman" pitchFamily="18" charset="0"/>
        </a:defRPr>
      </a:lvl2pPr>
      <a:lvl3pPr algn="ctr" rtl="0" eaLnBrk="0" fontAlgn="base" hangingPunct="0">
        <a:lnSpc>
          <a:spcPct val="90000"/>
        </a:lnSpc>
        <a:spcBef>
          <a:spcPct val="0"/>
        </a:spcBef>
        <a:spcAft>
          <a:spcPct val="0"/>
        </a:spcAft>
        <a:defRPr sz="4000" b="1">
          <a:solidFill>
            <a:schemeClr val="tx2"/>
          </a:solidFill>
          <a:latin typeface="Times New Roman" pitchFamily="18" charset="0"/>
        </a:defRPr>
      </a:lvl3pPr>
      <a:lvl4pPr algn="ctr" rtl="0" eaLnBrk="0" fontAlgn="base" hangingPunct="0">
        <a:lnSpc>
          <a:spcPct val="90000"/>
        </a:lnSpc>
        <a:spcBef>
          <a:spcPct val="0"/>
        </a:spcBef>
        <a:spcAft>
          <a:spcPct val="0"/>
        </a:spcAft>
        <a:defRPr sz="4000" b="1">
          <a:solidFill>
            <a:schemeClr val="tx2"/>
          </a:solidFill>
          <a:latin typeface="Times New Roman" pitchFamily="18" charset="0"/>
        </a:defRPr>
      </a:lvl4pPr>
      <a:lvl5pPr algn="ctr" rtl="0" eaLnBrk="0" fontAlgn="base" hangingPunct="0">
        <a:lnSpc>
          <a:spcPct val="90000"/>
        </a:lnSpc>
        <a:spcBef>
          <a:spcPct val="0"/>
        </a:spcBef>
        <a:spcAft>
          <a:spcPct val="0"/>
        </a:spcAft>
        <a:defRPr sz="4000" b="1">
          <a:solidFill>
            <a:schemeClr val="tx2"/>
          </a:solidFill>
          <a:latin typeface="Times New Roman" pitchFamily="18" charset="0"/>
        </a:defRPr>
      </a:lvl5pPr>
      <a:lvl6pPr marL="457200" algn="ctr" rtl="0" eaLnBrk="0" fontAlgn="base" hangingPunct="0">
        <a:lnSpc>
          <a:spcPct val="90000"/>
        </a:lnSpc>
        <a:spcBef>
          <a:spcPct val="0"/>
        </a:spcBef>
        <a:spcAft>
          <a:spcPct val="0"/>
        </a:spcAft>
        <a:defRPr sz="4000" b="1">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4000" b="1">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4000" b="1">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4000" b="1">
          <a:solidFill>
            <a:schemeClr val="tx2"/>
          </a:solidFill>
          <a:latin typeface="Times New Roman" pitchFamily="18" charset="0"/>
        </a:defRPr>
      </a:lvl9pPr>
    </p:titleStyle>
    <p:bodyStyle>
      <a:lvl1pPr algn="l" rtl="0" eaLnBrk="0" fontAlgn="base" hangingPunct="0">
        <a:spcBef>
          <a:spcPct val="30000"/>
        </a:spcBef>
        <a:spcAft>
          <a:spcPct val="0"/>
        </a:spcAft>
        <a:defRPr sz="2800" b="1" i="1">
          <a:solidFill>
            <a:schemeClr val="accent1"/>
          </a:solidFill>
          <a:latin typeface="+mn-lt"/>
          <a:ea typeface="+mn-ea"/>
          <a:cs typeface="+mn-cs"/>
        </a:defRPr>
      </a:lvl1pPr>
      <a:lvl2pPr marL="685800" indent="-342900" algn="l" rtl="0" eaLnBrk="0" fontAlgn="base" hangingPunct="0">
        <a:spcBef>
          <a:spcPct val="30000"/>
        </a:spcBef>
        <a:spcAft>
          <a:spcPct val="0"/>
        </a:spcAft>
        <a:buClr>
          <a:srgbClr val="99FF99"/>
        </a:buClr>
        <a:buSzPct val="75000"/>
        <a:buFont typeface="Wingdings" pitchFamily="2" charset="2"/>
        <a:buChar char="u"/>
        <a:defRPr sz="2800" b="1">
          <a:solidFill>
            <a:schemeClr val="tx1"/>
          </a:solidFill>
          <a:latin typeface="+mn-lt"/>
        </a:defRPr>
      </a:lvl2pPr>
      <a:lvl3pPr marL="1543050" indent="-400050" algn="l" rtl="0" eaLnBrk="0" fontAlgn="base" hangingPunct="0">
        <a:spcBef>
          <a:spcPct val="30000"/>
        </a:spcBef>
        <a:spcAft>
          <a:spcPct val="0"/>
        </a:spcAft>
        <a:buSzPct val="100000"/>
        <a:buChar char="–"/>
        <a:defRPr sz="2800" b="1">
          <a:solidFill>
            <a:schemeClr val="tx1"/>
          </a:solidFill>
          <a:latin typeface="+mn-lt"/>
        </a:defRPr>
      </a:lvl3pPr>
      <a:lvl4pPr marL="2114550" indent="-285750" algn="l" rtl="0" eaLnBrk="0" fontAlgn="base" hangingPunct="0">
        <a:spcBef>
          <a:spcPct val="30000"/>
        </a:spcBef>
        <a:spcAft>
          <a:spcPct val="0"/>
        </a:spcAft>
        <a:buSzPct val="100000"/>
        <a:buFont typeface="Wingdings" pitchFamily="2" charset="2"/>
        <a:buChar char=""/>
        <a:defRPr sz="2800" b="1">
          <a:solidFill>
            <a:schemeClr val="tx1"/>
          </a:solidFill>
          <a:latin typeface="+mn-lt"/>
        </a:defRPr>
      </a:lvl4pPr>
      <a:lvl5pPr marL="2400300" indent="-171450" algn="l" rtl="0" eaLnBrk="0" fontAlgn="base" hangingPunct="0">
        <a:spcBef>
          <a:spcPct val="20000"/>
        </a:spcBef>
        <a:spcAft>
          <a:spcPct val="0"/>
        </a:spcAft>
        <a:buChar char="»"/>
        <a:defRPr sz="2000">
          <a:solidFill>
            <a:schemeClr val="tx1"/>
          </a:solidFill>
          <a:latin typeface="+mj-lt"/>
        </a:defRPr>
      </a:lvl5pPr>
      <a:lvl6pPr marL="2857500" indent="-171450" algn="l" rtl="0" eaLnBrk="0" fontAlgn="base" hangingPunct="0">
        <a:spcBef>
          <a:spcPct val="20000"/>
        </a:spcBef>
        <a:spcAft>
          <a:spcPct val="0"/>
        </a:spcAft>
        <a:buChar char="»"/>
        <a:defRPr sz="2000">
          <a:solidFill>
            <a:schemeClr val="tx1"/>
          </a:solidFill>
          <a:latin typeface="+mj-lt"/>
        </a:defRPr>
      </a:lvl6pPr>
      <a:lvl7pPr marL="3314700" indent="-171450" algn="l" rtl="0" eaLnBrk="0" fontAlgn="base" hangingPunct="0">
        <a:spcBef>
          <a:spcPct val="20000"/>
        </a:spcBef>
        <a:spcAft>
          <a:spcPct val="0"/>
        </a:spcAft>
        <a:buChar char="»"/>
        <a:defRPr sz="2000">
          <a:solidFill>
            <a:schemeClr val="tx1"/>
          </a:solidFill>
          <a:latin typeface="+mj-lt"/>
        </a:defRPr>
      </a:lvl7pPr>
      <a:lvl8pPr marL="3771900" indent="-171450" algn="l" rtl="0" eaLnBrk="0" fontAlgn="base" hangingPunct="0">
        <a:spcBef>
          <a:spcPct val="20000"/>
        </a:spcBef>
        <a:spcAft>
          <a:spcPct val="0"/>
        </a:spcAft>
        <a:buChar char="»"/>
        <a:defRPr sz="2000">
          <a:solidFill>
            <a:schemeClr val="tx1"/>
          </a:solidFill>
          <a:latin typeface="+mj-lt"/>
        </a:defRPr>
      </a:lvl8pPr>
      <a:lvl9pPr marL="4229100" indent="-171450" algn="l" rtl="0" eaLnBrk="0" fontAlgn="base" hangingPunct="0">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3BA1C32-3C87-4AA5-B76F-48046397F840}" type="datetimeFigureOut">
              <a:rPr lang="en-US" smtClean="0">
                <a:solidFill>
                  <a:prstClr val="black">
                    <a:tint val="75000"/>
                  </a:prstClr>
                </a:solidFill>
              </a:rPr>
              <a:pPr defTabSz="685800"/>
              <a:t>4/27/2016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2DEC43AE-6EC8-4F5C-8D26-0C1D72482A1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72153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457200" y="1600199"/>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228600" y="6400802"/>
            <a:ext cx="8001000" cy="365125"/>
          </a:xfrm>
          <a:prstGeom prst="rect">
            <a:avLst/>
          </a:prstGeom>
        </p:spPr>
        <p:txBody>
          <a:bodyPr vert="horz" lIns="91440" tIns="45720" rIns="91440" bIns="45720" rtlCol="0" anchor="b" anchorCtr="0"/>
          <a:lstStyle>
            <a:lvl1pPr algn="l">
              <a:defRPr sz="825" b="1">
                <a:solidFill>
                  <a:srgbClr val="FFFFFF"/>
                </a:solidFill>
              </a:defRPr>
            </a:lvl1pPr>
          </a:lstStyle>
          <a:p>
            <a:endParaRPr lang="en-US" dirty="0"/>
          </a:p>
        </p:txBody>
      </p:sp>
    </p:spTree>
    <p:extLst>
      <p:ext uri="{BB962C8B-B14F-4D97-AF65-F5344CB8AC3E}">
        <p14:creationId xmlns:p14="http://schemas.microsoft.com/office/powerpoint/2010/main" val="173856921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txStyles>
    <p:titleStyle>
      <a:lvl1pPr algn="l" defTabSz="685800" rtl="0" eaLnBrk="1" latinLnBrk="0" hangingPunct="1">
        <a:spcBef>
          <a:spcPct val="0"/>
        </a:spcBef>
        <a:buNone/>
        <a:defRPr sz="2400" kern="1200">
          <a:solidFill>
            <a:srgbClr val="FFFFFF"/>
          </a:solidFill>
          <a:latin typeface="+mj-lt"/>
          <a:ea typeface="+mj-ea"/>
          <a:cs typeface="+mj-cs"/>
        </a:defRPr>
      </a:lvl1pPr>
    </p:titleStyle>
    <p:bodyStyle>
      <a:lvl1pPr marL="171450" indent="-171450" algn="l" defTabSz="685800" rtl="0" eaLnBrk="1" latinLnBrk="0" hangingPunct="1">
        <a:spcBef>
          <a:spcPts val="1350"/>
        </a:spcBef>
        <a:buClr>
          <a:srgbClr val="990000"/>
        </a:buClr>
        <a:buSzPct val="100000"/>
        <a:buFont typeface="Arial"/>
        <a:buChar char="•"/>
        <a:defRPr sz="1800" kern="1200">
          <a:solidFill>
            <a:schemeClr val="tx2"/>
          </a:solidFill>
          <a:latin typeface="+mn-lt"/>
          <a:ea typeface="+mn-ea"/>
          <a:cs typeface="+mn-cs"/>
        </a:defRPr>
      </a:lvl1pPr>
      <a:lvl2pPr marL="342900" indent="-171450" algn="l" defTabSz="685800" rtl="0" eaLnBrk="1" latinLnBrk="0" hangingPunct="1">
        <a:spcBef>
          <a:spcPts val="450"/>
        </a:spcBef>
        <a:buClr>
          <a:srgbClr val="990000"/>
        </a:buClr>
        <a:buSzPct val="100000"/>
        <a:buFont typeface="Arial"/>
        <a:buChar char="•"/>
        <a:defRPr sz="1650" kern="1200">
          <a:solidFill>
            <a:schemeClr val="tx2"/>
          </a:solidFill>
          <a:latin typeface="+mn-lt"/>
          <a:ea typeface="+mn-ea"/>
          <a:cs typeface="+mn-cs"/>
        </a:defRPr>
      </a:lvl2pPr>
      <a:lvl3pPr marL="514350" indent="-171450" algn="l" defTabSz="685800" rtl="0" eaLnBrk="1" latinLnBrk="0" hangingPunct="1">
        <a:spcBef>
          <a:spcPts val="450"/>
        </a:spcBef>
        <a:buClr>
          <a:srgbClr val="990000"/>
        </a:buClr>
        <a:buSzPct val="100000"/>
        <a:buFont typeface="Arial"/>
        <a:buChar char="•"/>
        <a:defRPr sz="1650" kern="1200">
          <a:solidFill>
            <a:schemeClr val="tx2"/>
          </a:solidFill>
          <a:latin typeface="+mn-lt"/>
          <a:ea typeface="+mn-ea"/>
          <a:cs typeface="+mn-cs"/>
        </a:defRPr>
      </a:lvl3pPr>
      <a:lvl4pPr marL="685800" indent="-171450" algn="l" defTabSz="685800" rtl="0" eaLnBrk="1" latinLnBrk="0" hangingPunct="1">
        <a:spcBef>
          <a:spcPts val="450"/>
        </a:spcBef>
        <a:buClr>
          <a:srgbClr val="990000"/>
        </a:buClr>
        <a:buSzPct val="100000"/>
        <a:buFont typeface="Arial"/>
        <a:buChar char="•"/>
        <a:defRPr sz="1650" kern="1200">
          <a:solidFill>
            <a:schemeClr val="tx2"/>
          </a:solidFill>
          <a:latin typeface="+mn-lt"/>
          <a:ea typeface="+mn-ea"/>
          <a:cs typeface="+mn-cs"/>
        </a:defRPr>
      </a:lvl4pPr>
      <a:lvl5pPr marL="857250" indent="-171450" algn="l" defTabSz="685800" rtl="0" eaLnBrk="1" latinLnBrk="0" hangingPunct="1">
        <a:spcBef>
          <a:spcPts val="450"/>
        </a:spcBef>
        <a:buClr>
          <a:srgbClr val="990000"/>
        </a:buClr>
        <a:buSzPct val="100000"/>
        <a:buFont typeface="Arial"/>
        <a:buChar char="•"/>
        <a:defRPr sz="1650" kern="1200">
          <a:solidFill>
            <a:schemeClr val="tx2"/>
          </a:solidFill>
          <a:latin typeface="+mn-lt"/>
          <a:ea typeface="+mn-ea"/>
          <a:cs typeface="+mn-cs"/>
        </a:defRPr>
      </a:lvl5pPr>
      <a:lvl6pPr marL="1033463" indent="-171450" algn="l" defTabSz="685800" rtl="0" eaLnBrk="1" latinLnBrk="0" hangingPunct="1">
        <a:spcBef>
          <a:spcPct val="20000"/>
        </a:spcBef>
        <a:buClr>
          <a:schemeClr val="accent1">
            <a:lumMod val="50000"/>
          </a:schemeClr>
        </a:buClr>
        <a:buFont typeface="Wingdings 2" pitchFamily="18" charset="2"/>
        <a:buChar char=""/>
        <a:defRPr lang="en-US" sz="1350" kern="1200" dirty="0" smtClean="0">
          <a:solidFill>
            <a:schemeClr val="tx2"/>
          </a:solidFill>
          <a:latin typeface="+mn-lt"/>
          <a:ea typeface="+mn-ea"/>
          <a:cs typeface="+mn-cs"/>
        </a:defRPr>
      </a:lvl6pPr>
      <a:lvl7pPr marL="1202531" indent="-171450" algn="l" defTabSz="685800" rtl="0" eaLnBrk="1" latinLnBrk="0" hangingPunct="1">
        <a:spcBef>
          <a:spcPct val="20000"/>
        </a:spcBef>
        <a:buClr>
          <a:schemeClr val="accent1"/>
        </a:buClr>
        <a:buFont typeface="Wingdings 2" pitchFamily="18" charset="2"/>
        <a:buChar char=""/>
        <a:defRPr lang="en-US" sz="1350" kern="1200" dirty="0" smtClean="0">
          <a:solidFill>
            <a:schemeClr val="tx2"/>
          </a:solidFill>
          <a:latin typeface="+mn-lt"/>
          <a:ea typeface="+mn-ea"/>
          <a:cs typeface="+mn-cs"/>
        </a:defRPr>
      </a:lvl7pPr>
      <a:lvl8pPr marL="1372791" indent="-171450" algn="l" defTabSz="685800" rtl="0" eaLnBrk="1" latinLnBrk="0" hangingPunct="1">
        <a:spcBef>
          <a:spcPct val="20000"/>
        </a:spcBef>
        <a:buClr>
          <a:schemeClr val="accent1">
            <a:lumMod val="50000"/>
          </a:schemeClr>
        </a:buClr>
        <a:buFont typeface="Wingdings 2" pitchFamily="18" charset="2"/>
        <a:buChar char=""/>
        <a:defRPr lang="en-US" sz="1350" kern="1200" dirty="0" smtClean="0">
          <a:solidFill>
            <a:schemeClr val="tx2"/>
          </a:solidFill>
          <a:latin typeface="+mn-lt"/>
          <a:ea typeface="+mn-ea"/>
          <a:cs typeface="+mn-cs"/>
        </a:defRPr>
      </a:lvl8pPr>
      <a:lvl9pPr marL="1543050" indent="-171450" algn="l" defTabSz="685800" rtl="0" eaLnBrk="1" latinLnBrk="0" hangingPunct="1">
        <a:spcBef>
          <a:spcPct val="20000"/>
        </a:spcBef>
        <a:buClr>
          <a:schemeClr val="accent1"/>
        </a:buClr>
        <a:buFont typeface="Wingdings 2" pitchFamily="18" charset="2"/>
        <a:buChar char=""/>
        <a:defRPr lang="en-US" sz="1350" kern="1200" dirty="0">
          <a:solidFill>
            <a:schemeClr val="tx2"/>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hyperlink" Target="http://www.cdc.gov/nchs/data/hus/hus10.pdf#022"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4.xml"/><Relationship Id="rId1" Type="http://schemas.openxmlformats.org/officeDocument/2006/relationships/vmlDrawing" Target="../drawings/vmlDrawing4.v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enopause.org/" TargetMode="External"/><Relationship Id="rId1" Type="http://schemas.openxmlformats.org/officeDocument/2006/relationships/slideLayout" Target="../slideLayouts/slideLayout45.xml"/><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Treating Women Transitioning to Menopause and Beyond</a:t>
            </a:r>
          </a:p>
        </p:txBody>
      </p:sp>
      <p:sp>
        <p:nvSpPr>
          <p:cNvPr id="3" name="TextBox 2"/>
          <p:cNvSpPr txBox="1"/>
          <p:nvPr/>
        </p:nvSpPr>
        <p:spPr>
          <a:xfrm>
            <a:off x="990600" y="2268186"/>
            <a:ext cx="7289368" cy="1938992"/>
          </a:xfrm>
          <a:prstGeom prst="rect">
            <a:avLst/>
          </a:prstGeom>
          <a:noFill/>
        </p:spPr>
        <p:txBody>
          <a:bodyPr wrap="none" rtlCol="0">
            <a:spAutoFit/>
          </a:bodyPr>
          <a:lstStyle/>
          <a:p>
            <a:pPr defTabSz="914400"/>
            <a:r>
              <a:rPr lang="en-US" sz="3600" dirty="0" smtClean="0">
                <a:solidFill>
                  <a:srgbClr val="FFFFFF"/>
                </a:solidFill>
              </a:rPr>
              <a:t>Gloria Richard-Davis, MD, FACOG</a:t>
            </a:r>
          </a:p>
          <a:p>
            <a:pPr algn="ctr" defTabSz="914400"/>
            <a:r>
              <a:rPr lang="en-US" sz="2800" dirty="0" smtClean="0">
                <a:solidFill>
                  <a:srgbClr val="FFFFFF"/>
                </a:solidFill>
              </a:rPr>
              <a:t>Professor and Division Director, </a:t>
            </a:r>
          </a:p>
          <a:p>
            <a:pPr algn="ctr" defTabSz="914400"/>
            <a:r>
              <a:rPr lang="en-US" sz="2800" dirty="0" smtClean="0">
                <a:solidFill>
                  <a:srgbClr val="FFFFFF"/>
                </a:solidFill>
              </a:rPr>
              <a:t>Fertility and Reproductive Services</a:t>
            </a:r>
          </a:p>
          <a:p>
            <a:pPr algn="ctr" defTabSz="914400"/>
            <a:r>
              <a:rPr lang="en-US" sz="2800" dirty="0" smtClean="0">
                <a:solidFill>
                  <a:srgbClr val="FFFFFF"/>
                </a:solidFill>
              </a:rPr>
              <a:t>Department of Obstetrics &amp; Gynecology</a:t>
            </a:r>
            <a:endParaRPr lang="en-US" sz="2800" dirty="0">
              <a:solidFill>
                <a:srgbClr val="FFFFFF"/>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9028" y="5257800"/>
            <a:ext cx="1747772" cy="977920"/>
          </a:xfrm>
          <a:prstGeom prst="rect">
            <a:avLst/>
          </a:prstGeom>
        </p:spPr>
      </p:pic>
    </p:spTree>
    <p:extLst>
      <p:ext uri="{BB962C8B-B14F-4D97-AF65-F5344CB8AC3E}">
        <p14:creationId xmlns:p14="http://schemas.microsoft.com/office/powerpoint/2010/main" val="181607382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8754" name="Rectangle 2"/>
          <p:cNvSpPr>
            <a:spLocks noGrp="1" noChangeArrowheads="1"/>
          </p:cNvSpPr>
          <p:nvPr>
            <p:ph type="title"/>
          </p:nvPr>
        </p:nvSpPr>
        <p:spPr/>
        <p:txBody>
          <a:bodyPr/>
          <a:lstStyle/>
          <a:p>
            <a:r>
              <a:rPr lang="en-US" altLang="en-US" sz="3200"/>
              <a:t>Age at Menopause Has Remained Constant While Life Expectancy Has Increased</a:t>
            </a:r>
          </a:p>
        </p:txBody>
      </p:sp>
      <p:sp>
        <p:nvSpPr>
          <p:cNvPr id="3018755" name="Rectangle 3"/>
          <p:cNvSpPr>
            <a:spLocks noChangeArrowheads="1"/>
          </p:cNvSpPr>
          <p:nvPr/>
        </p:nvSpPr>
        <p:spPr bwMode="auto">
          <a:xfrm>
            <a:off x="455613" y="6096000"/>
            <a:ext cx="8229600" cy="51752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2075" tIns="46038" rIns="92075" bIns="46038" anchor="b">
            <a:spAutoFit/>
          </a:bodyPr>
          <a:lstStyle/>
          <a:p>
            <a:pPr defTabSz="914400" fontAlgn="base">
              <a:spcBef>
                <a:spcPct val="50000"/>
              </a:spcBef>
              <a:spcAft>
                <a:spcPct val="0"/>
              </a:spcAft>
            </a:pPr>
            <a:r>
              <a:rPr lang="en-US" altLang="en-US" sz="1400" b="1" dirty="0" smtClean="0">
                <a:solidFill>
                  <a:srgbClr val="FFFFFF"/>
                </a:solidFill>
              </a:rPr>
              <a:t>Campbell S, ed. </a:t>
            </a:r>
            <a:r>
              <a:rPr lang="en-US" altLang="en-US" sz="1400" b="1" i="1" dirty="0" smtClean="0">
                <a:solidFill>
                  <a:srgbClr val="FFFFFF"/>
                </a:solidFill>
              </a:rPr>
              <a:t>The Management of the Menopause and Postmenopausal Years</a:t>
            </a:r>
            <a:r>
              <a:rPr lang="en-US" altLang="en-US" sz="1400" b="1" dirty="0" smtClean="0">
                <a:solidFill>
                  <a:srgbClr val="FFFFFF"/>
                </a:solidFill>
              </a:rPr>
              <a:t>. Baltimore, </a:t>
            </a:r>
            <a:r>
              <a:rPr lang="en-US" altLang="en-US" sz="1400" b="1" dirty="0" err="1" smtClean="0">
                <a:solidFill>
                  <a:srgbClr val="FFFFFF"/>
                </a:solidFill>
              </a:rPr>
              <a:t>Md</a:t>
            </a:r>
            <a:r>
              <a:rPr lang="en-US" altLang="en-US" sz="1400" b="1" dirty="0" smtClean="0">
                <a:solidFill>
                  <a:srgbClr val="FFFFFF"/>
                </a:solidFill>
              </a:rPr>
              <a:t>: University Park Press; 1976.</a:t>
            </a:r>
          </a:p>
        </p:txBody>
      </p:sp>
      <p:grpSp>
        <p:nvGrpSpPr>
          <p:cNvPr id="3018756" name="Group 4"/>
          <p:cNvGrpSpPr>
            <a:grpSpLocks/>
          </p:cNvGrpSpPr>
          <p:nvPr/>
        </p:nvGrpSpPr>
        <p:grpSpPr bwMode="auto">
          <a:xfrm>
            <a:off x="1747838" y="1905000"/>
            <a:ext cx="5557837" cy="1408113"/>
            <a:chOff x="1101" y="1200"/>
            <a:chExt cx="3501" cy="887"/>
          </a:xfrm>
        </p:grpSpPr>
        <p:sp>
          <p:nvSpPr>
            <p:cNvPr id="3018757" name="Freeform 5"/>
            <p:cNvSpPr>
              <a:spLocks/>
            </p:cNvSpPr>
            <p:nvPr/>
          </p:nvSpPr>
          <p:spPr bwMode="auto">
            <a:xfrm>
              <a:off x="2191" y="1200"/>
              <a:ext cx="2411" cy="764"/>
            </a:xfrm>
            <a:custGeom>
              <a:avLst/>
              <a:gdLst>
                <a:gd name="T0" fmla="*/ 2368 w 2368"/>
                <a:gd name="T1" fmla="*/ 18 h 764"/>
                <a:gd name="T2" fmla="*/ 2368 w 2368"/>
                <a:gd name="T3" fmla="*/ 105 h 764"/>
                <a:gd name="T4" fmla="*/ 2365 w 2368"/>
                <a:gd name="T5" fmla="*/ 676 h 764"/>
                <a:gd name="T6" fmla="*/ 0 w 2368"/>
                <a:gd name="T7" fmla="*/ 764 h 764"/>
                <a:gd name="T8" fmla="*/ 419 w 2368"/>
                <a:gd name="T9" fmla="*/ 545 h 764"/>
                <a:gd name="T10" fmla="*/ 594 w 2368"/>
                <a:gd name="T11" fmla="*/ 458 h 764"/>
                <a:gd name="T12" fmla="*/ 794 w 2368"/>
                <a:gd name="T13" fmla="*/ 345 h 764"/>
                <a:gd name="T14" fmla="*/ 943 w 2368"/>
                <a:gd name="T15" fmla="*/ 284 h 764"/>
                <a:gd name="T16" fmla="*/ 1124 w 2368"/>
                <a:gd name="T17" fmla="*/ 202 h 764"/>
                <a:gd name="T18" fmla="*/ 1335 w 2368"/>
                <a:gd name="T19" fmla="*/ 135 h 764"/>
                <a:gd name="T20" fmla="*/ 1515 w 2368"/>
                <a:gd name="T21" fmla="*/ 105 h 764"/>
                <a:gd name="T22" fmla="*/ 1728 w 2368"/>
                <a:gd name="T23" fmla="*/ 53 h 764"/>
                <a:gd name="T24" fmla="*/ 1892 w 2368"/>
                <a:gd name="T25" fmla="*/ 26 h 764"/>
                <a:gd name="T26" fmla="*/ 2112 w 2368"/>
                <a:gd name="T27" fmla="*/ 0 h 764"/>
                <a:gd name="T28" fmla="*/ 2325 w 2368"/>
                <a:gd name="T29" fmla="*/ 0 h 764"/>
                <a:gd name="T30" fmla="*/ 2368 w 2368"/>
                <a:gd name="T31" fmla="*/ 18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68" h="764">
                  <a:moveTo>
                    <a:pt x="2368" y="18"/>
                  </a:moveTo>
                  <a:cubicBezTo>
                    <a:pt x="2368" y="46"/>
                    <a:pt x="2368" y="76"/>
                    <a:pt x="2368" y="105"/>
                  </a:cubicBezTo>
                  <a:lnTo>
                    <a:pt x="2365" y="676"/>
                  </a:lnTo>
                  <a:lnTo>
                    <a:pt x="0" y="764"/>
                  </a:lnTo>
                  <a:lnTo>
                    <a:pt x="419" y="545"/>
                  </a:lnTo>
                  <a:lnTo>
                    <a:pt x="594" y="458"/>
                  </a:lnTo>
                  <a:lnTo>
                    <a:pt x="794" y="345"/>
                  </a:lnTo>
                  <a:lnTo>
                    <a:pt x="943" y="284"/>
                  </a:lnTo>
                  <a:lnTo>
                    <a:pt x="1124" y="202"/>
                  </a:lnTo>
                  <a:lnTo>
                    <a:pt x="1335" y="135"/>
                  </a:lnTo>
                  <a:lnTo>
                    <a:pt x="1515" y="105"/>
                  </a:lnTo>
                  <a:lnTo>
                    <a:pt x="1728" y="53"/>
                  </a:lnTo>
                  <a:lnTo>
                    <a:pt x="1892" y="26"/>
                  </a:lnTo>
                  <a:lnTo>
                    <a:pt x="2112" y="0"/>
                  </a:lnTo>
                  <a:lnTo>
                    <a:pt x="2325" y="0"/>
                  </a:lnTo>
                  <a:lnTo>
                    <a:pt x="2368" y="18"/>
                  </a:lnTo>
                  <a:close/>
                </a:path>
              </a:pathLst>
            </a:custGeom>
            <a:solidFill>
              <a:srgbClr val="1D9981"/>
            </a:solidFill>
            <a:ln>
              <a:noFill/>
            </a:ln>
            <a:effectLst/>
            <a:extLst>
              <a:ext uri="{91240B29-F687-4f45-9708-019B960494DF}">
                <a14:hiddenLine xmlns:a14="http://schemas.microsoft.com/office/drawing/2010/main" xmlns="" w="12700" cap="flat" cmpd="sng">
                  <a:solidFill>
                    <a:schemeClr val="accent2"/>
                  </a:solidFill>
                  <a:prstDash val="solid"/>
                  <a:round/>
                  <a:headEnd type="none" w="sm" len="sm"/>
                  <a:tailEnd type="none" w="sm" len="sm"/>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18758" name="Freeform 6"/>
            <p:cNvSpPr>
              <a:spLocks/>
            </p:cNvSpPr>
            <p:nvPr/>
          </p:nvSpPr>
          <p:spPr bwMode="auto">
            <a:xfrm>
              <a:off x="1101" y="1215"/>
              <a:ext cx="3498" cy="872"/>
            </a:xfrm>
            <a:custGeom>
              <a:avLst/>
              <a:gdLst>
                <a:gd name="T0" fmla="*/ 0 w 3840"/>
                <a:gd name="T1" fmla="*/ 849 h 872"/>
                <a:gd name="T2" fmla="*/ 960 w 3840"/>
                <a:gd name="T3" fmla="*/ 801 h 872"/>
                <a:gd name="T4" fmla="*/ 1872 w 3840"/>
                <a:gd name="T5" fmla="*/ 417 h 872"/>
                <a:gd name="T6" fmla="*/ 2448 w 3840"/>
                <a:gd name="T7" fmla="*/ 177 h 872"/>
                <a:gd name="T8" fmla="*/ 2944 w 3840"/>
                <a:gd name="T9" fmla="*/ 53 h 872"/>
                <a:gd name="T10" fmla="*/ 3336 w 3840"/>
                <a:gd name="T11" fmla="*/ 9 h 872"/>
                <a:gd name="T12" fmla="*/ 3664 w 3840"/>
                <a:gd name="T13" fmla="*/ 1 h 872"/>
                <a:gd name="T14" fmla="*/ 3840 w 3840"/>
                <a:gd name="T15" fmla="*/ 9 h 8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0" h="872">
                  <a:moveTo>
                    <a:pt x="0" y="849"/>
                  </a:moveTo>
                  <a:cubicBezTo>
                    <a:pt x="324" y="860"/>
                    <a:pt x="648" y="872"/>
                    <a:pt x="960" y="801"/>
                  </a:cubicBezTo>
                  <a:cubicBezTo>
                    <a:pt x="1271" y="729"/>
                    <a:pt x="1624" y="521"/>
                    <a:pt x="1872" y="417"/>
                  </a:cubicBezTo>
                  <a:cubicBezTo>
                    <a:pt x="2120" y="313"/>
                    <a:pt x="2269" y="237"/>
                    <a:pt x="2448" y="177"/>
                  </a:cubicBezTo>
                  <a:cubicBezTo>
                    <a:pt x="2626" y="116"/>
                    <a:pt x="2796" y="80"/>
                    <a:pt x="2944" y="53"/>
                  </a:cubicBezTo>
                  <a:cubicBezTo>
                    <a:pt x="3091" y="25"/>
                    <a:pt x="3215" y="17"/>
                    <a:pt x="3336" y="9"/>
                  </a:cubicBezTo>
                  <a:cubicBezTo>
                    <a:pt x="3456" y="0"/>
                    <a:pt x="3580" y="1"/>
                    <a:pt x="3664" y="1"/>
                  </a:cubicBezTo>
                  <a:cubicBezTo>
                    <a:pt x="3748" y="1"/>
                    <a:pt x="3803" y="7"/>
                    <a:pt x="3840" y="9"/>
                  </a:cubicBezTo>
                </a:path>
              </a:pathLst>
            </a:custGeom>
            <a:noFill/>
            <a:ln w="76200" cap="flat" cmpd="sng">
              <a:solidFill>
                <a:srgbClr val="F4D966"/>
              </a:solidFill>
              <a:prstDash val="solid"/>
              <a:round/>
              <a:headEnd type="none" w="sm" len="sm"/>
              <a:tailEnd type="none" w="sm" len="sm"/>
            </a:ln>
            <a:effectLst>
              <a:outerShdw dist="12700" algn="ctr" rotWithShape="0">
                <a:schemeClr val="bg2"/>
              </a:outerShdw>
            </a:effectLst>
            <a:extLst>
              <a:ext uri="{909E8E84-426E-40dd-AFC4-6F175D3DCCD1}">
                <a14:hiddenFill xmlns:a14="http://schemas.microsoft.com/office/drawing/2010/main" xmlns="">
                  <a:solidFill>
                    <a:srgbClr val="FFFFFF"/>
                  </a:solid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grpSp>
      <p:grpSp>
        <p:nvGrpSpPr>
          <p:cNvPr id="3018759" name="Group 7"/>
          <p:cNvGrpSpPr>
            <a:grpSpLocks/>
          </p:cNvGrpSpPr>
          <p:nvPr/>
        </p:nvGrpSpPr>
        <p:grpSpPr bwMode="auto">
          <a:xfrm>
            <a:off x="846138" y="1752600"/>
            <a:ext cx="6794500" cy="4176713"/>
            <a:chOff x="533" y="1104"/>
            <a:chExt cx="4280" cy="2631"/>
          </a:xfrm>
        </p:grpSpPr>
        <p:grpSp>
          <p:nvGrpSpPr>
            <p:cNvPr id="3018760" name="Group 8"/>
            <p:cNvGrpSpPr>
              <a:grpSpLocks/>
            </p:cNvGrpSpPr>
            <p:nvPr/>
          </p:nvGrpSpPr>
          <p:grpSpPr bwMode="auto">
            <a:xfrm>
              <a:off x="533" y="1104"/>
              <a:ext cx="4280" cy="2631"/>
              <a:chOff x="613" y="1104"/>
              <a:chExt cx="4280" cy="2631"/>
            </a:xfrm>
          </p:grpSpPr>
          <p:grpSp>
            <p:nvGrpSpPr>
              <p:cNvPr id="3018761" name="Group 9"/>
              <p:cNvGrpSpPr>
                <a:grpSpLocks/>
              </p:cNvGrpSpPr>
              <p:nvPr/>
            </p:nvGrpSpPr>
            <p:grpSpPr bwMode="auto">
              <a:xfrm>
                <a:off x="613" y="1730"/>
                <a:ext cx="2466" cy="2005"/>
                <a:chOff x="613" y="1730"/>
                <a:chExt cx="2466" cy="2005"/>
              </a:xfrm>
            </p:grpSpPr>
            <p:sp>
              <p:nvSpPr>
                <p:cNvPr id="3018762" name="Text Box 10"/>
                <p:cNvSpPr txBox="1">
                  <a:spLocks noChangeArrowheads="1"/>
                </p:cNvSpPr>
                <p:nvPr/>
              </p:nvSpPr>
              <p:spPr bwMode="auto">
                <a:xfrm>
                  <a:off x="2651" y="3504"/>
                  <a:ext cx="428" cy="23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FFFF66"/>
                      </a:solidFill>
                      <a:miter lim="800000"/>
                      <a:headEnd type="none" w="sm" len="sm"/>
                      <a:tailEnd type="none" w="sm" len="sm"/>
                    </a14:hiddenLine>
                  </a:ext>
                </a:extLst>
              </p:spPr>
              <p:txBody>
                <a:bodyPr wrap="none" anchor="ctr">
                  <a:spAutoFit/>
                </a:bodyPr>
                <a:lstStyle/>
                <a:p>
                  <a:pPr algn="ctr" defTabSz="914400" fontAlgn="base">
                    <a:spcBef>
                      <a:spcPct val="50000"/>
                    </a:spcBef>
                    <a:spcAft>
                      <a:spcPct val="0"/>
                    </a:spcAft>
                  </a:pPr>
                  <a:r>
                    <a:rPr lang="en-US" altLang="en-US" b="1" smtClean="0">
                      <a:solidFill>
                        <a:srgbClr val="F4D966"/>
                      </a:solidFill>
                    </a:rPr>
                    <a:t>Year</a:t>
                  </a:r>
                </a:p>
              </p:txBody>
            </p:sp>
            <p:sp>
              <p:nvSpPr>
                <p:cNvPr id="3018763" name="Text Box 11"/>
                <p:cNvSpPr txBox="1">
                  <a:spLocks noChangeArrowheads="1"/>
                </p:cNvSpPr>
                <p:nvPr/>
              </p:nvSpPr>
              <p:spPr bwMode="auto">
                <a:xfrm rot="-5400000">
                  <a:off x="279" y="2064"/>
                  <a:ext cx="900" cy="23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Lst>
              </p:spPr>
              <p:txBody>
                <a:bodyPr wrap="none" anchor="ctr">
                  <a:spAutoFit/>
                </a:bodyPr>
                <a:lstStyle/>
                <a:p>
                  <a:pPr algn="ctr" defTabSz="914400" fontAlgn="base">
                    <a:spcBef>
                      <a:spcPct val="50000"/>
                    </a:spcBef>
                    <a:spcAft>
                      <a:spcPct val="0"/>
                    </a:spcAft>
                  </a:pPr>
                  <a:r>
                    <a:rPr lang="en-US" altLang="en-US" b="1" smtClean="0">
                      <a:solidFill>
                        <a:srgbClr val="F4D966"/>
                      </a:solidFill>
                    </a:rPr>
                    <a:t>Age (years)</a:t>
                  </a:r>
                </a:p>
              </p:txBody>
            </p:sp>
          </p:grpSp>
          <p:grpSp>
            <p:nvGrpSpPr>
              <p:cNvPr id="3018764" name="Group 12"/>
              <p:cNvGrpSpPr>
                <a:grpSpLocks/>
              </p:cNvGrpSpPr>
              <p:nvPr/>
            </p:nvGrpSpPr>
            <p:grpSpPr bwMode="auto">
              <a:xfrm>
                <a:off x="797" y="1104"/>
                <a:ext cx="4096" cy="2420"/>
                <a:chOff x="797" y="1104"/>
                <a:chExt cx="4096" cy="2420"/>
              </a:xfrm>
            </p:grpSpPr>
            <p:grpSp>
              <p:nvGrpSpPr>
                <p:cNvPr id="3018765" name="Group 13"/>
                <p:cNvGrpSpPr>
                  <a:grpSpLocks/>
                </p:cNvGrpSpPr>
                <p:nvPr/>
              </p:nvGrpSpPr>
              <p:grpSpPr bwMode="auto">
                <a:xfrm>
                  <a:off x="797" y="1104"/>
                  <a:ext cx="299" cy="2228"/>
                  <a:chOff x="797" y="1104"/>
                  <a:chExt cx="299" cy="2228"/>
                </a:xfrm>
              </p:grpSpPr>
              <p:sp>
                <p:nvSpPr>
                  <p:cNvPr id="3018766" name="Text Box 14"/>
                  <p:cNvSpPr txBox="1">
                    <a:spLocks noChangeArrowheads="1"/>
                  </p:cNvSpPr>
                  <p:nvPr/>
                </p:nvSpPr>
                <p:spPr bwMode="auto">
                  <a:xfrm>
                    <a:off x="797" y="1104"/>
                    <a:ext cx="299"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Lst>
                </p:spPr>
                <p:txBody>
                  <a:bodyPr anchor="ctr">
                    <a:spAutoFit/>
                  </a:bodyPr>
                  <a:lstStyle/>
                  <a:p>
                    <a:pPr algn="r" defTabSz="914400" fontAlgn="base">
                      <a:spcBef>
                        <a:spcPct val="50000"/>
                      </a:spcBef>
                      <a:spcAft>
                        <a:spcPct val="0"/>
                      </a:spcAft>
                    </a:pPr>
                    <a:r>
                      <a:rPr lang="en-US" altLang="en-US" sz="1600" b="1" smtClean="0">
                        <a:solidFill>
                          <a:srgbClr val="FFFFFF"/>
                        </a:solidFill>
                      </a:rPr>
                      <a:t>80</a:t>
                    </a:r>
                  </a:p>
                </p:txBody>
              </p:sp>
              <p:sp>
                <p:nvSpPr>
                  <p:cNvPr id="3018767" name="Text Box 15"/>
                  <p:cNvSpPr txBox="1">
                    <a:spLocks noChangeArrowheads="1"/>
                  </p:cNvSpPr>
                  <p:nvPr/>
                </p:nvSpPr>
                <p:spPr bwMode="auto">
                  <a:xfrm>
                    <a:off x="797" y="1584"/>
                    <a:ext cx="299"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Lst>
                </p:spPr>
                <p:txBody>
                  <a:bodyPr anchor="ctr">
                    <a:spAutoFit/>
                  </a:bodyPr>
                  <a:lstStyle/>
                  <a:p>
                    <a:pPr algn="r" defTabSz="914400" fontAlgn="base">
                      <a:spcBef>
                        <a:spcPct val="50000"/>
                      </a:spcBef>
                      <a:spcAft>
                        <a:spcPct val="0"/>
                      </a:spcAft>
                    </a:pPr>
                    <a:r>
                      <a:rPr lang="en-US" altLang="en-US" sz="1600" b="1" smtClean="0">
                        <a:solidFill>
                          <a:srgbClr val="FFFFFF"/>
                        </a:solidFill>
                      </a:rPr>
                      <a:t>60</a:t>
                    </a:r>
                  </a:p>
                </p:txBody>
              </p:sp>
              <p:sp>
                <p:nvSpPr>
                  <p:cNvPr id="3018768" name="Text Box 16"/>
                  <p:cNvSpPr txBox="1">
                    <a:spLocks noChangeArrowheads="1"/>
                  </p:cNvSpPr>
                  <p:nvPr/>
                </p:nvSpPr>
                <p:spPr bwMode="auto">
                  <a:xfrm>
                    <a:off x="797" y="2112"/>
                    <a:ext cx="299"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Lst>
                </p:spPr>
                <p:txBody>
                  <a:bodyPr anchor="ctr">
                    <a:spAutoFit/>
                  </a:bodyPr>
                  <a:lstStyle/>
                  <a:p>
                    <a:pPr algn="r" defTabSz="914400" fontAlgn="base">
                      <a:spcBef>
                        <a:spcPct val="50000"/>
                      </a:spcBef>
                      <a:spcAft>
                        <a:spcPct val="0"/>
                      </a:spcAft>
                    </a:pPr>
                    <a:r>
                      <a:rPr lang="en-US" altLang="en-US" sz="1600" b="1" smtClean="0">
                        <a:solidFill>
                          <a:srgbClr val="FFFFFF"/>
                        </a:solidFill>
                      </a:rPr>
                      <a:t>40</a:t>
                    </a:r>
                  </a:p>
                </p:txBody>
              </p:sp>
              <p:sp>
                <p:nvSpPr>
                  <p:cNvPr id="3018769" name="Text Box 17"/>
                  <p:cNvSpPr txBox="1">
                    <a:spLocks noChangeArrowheads="1"/>
                  </p:cNvSpPr>
                  <p:nvPr/>
                </p:nvSpPr>
                <p:spPr bwMode="auto">
                  <a:xfrm>
                    <a:off x="797" y="2640"/>
                    <a:ext cx="299"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Lst>
                </p:spPr>
                <p:txBody>
                  <a:bodyPr anchor="ctr">
                    <a:spAutoFit/>
                  </a:bodyPr>
                  <a:lstStyle/>
                  <a:p>
                    <a:pPr algn="r" defTabSz="914400" fontAlgn="base">
                      <a:spcBef>
                        <a:spcPct val="50000"/>
                      </a:spcBef>
                      <a:spcAft>
                        <a:spcPct val="0"/>
                      </a:spcAft>
                    </a:pPr>
                    <a:r>
                      <a:rPr lang="en-US" altLang="en-US" sz="1600" b="1" smtClean="0">
                        <a:solidFill>
                          <a:srgbClr val="FFFFFF"/>
                        </a:solidFill>
                      </a:rPr>
                      <a:t>20</a:t>
                    </a:r>
                  </a:p>
                </p:txBody>
              </p:sp>
              <p:sp>
                <p:nvSpPr>
                  <p:cNvPr id="3018770" name="Text Box 18"/>
                  <p:cNvSpPr txBox="1">
                    <a:spLocks noChangeArrowheads="1"/>
                  </p:cNvSpPr>
                  <p:nvPr/>
                </p:nvSpPr>
                <p:spPr bwMode="auto">
                  <a:xfrm>
                    <a:off x="797" y="3120"/>
                    <a:ext cx="299"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Lst>
                </p:spPr>
                <p:txBody>
                  <a:bodyPr anchor="ctr">
                    <a:spAutoFit/>
                  </a:bodyPr>
                  <a:lstStyle/>
                  <a:p>
                    <a:pPr algn="r" defTabSz="914400" fontAlgn="base">
                      <a:spcBef>
                        <a:spcPct val="50000"/>
                      </a:spcBef>
                      <a:spcAft>
                        <a:spcPct val="0"/>
                      </a:spcAft>
                    </a:pPr>
                    <a:r>
                      <a:rPr lang="en-US" altLang="en-US" sz="1600" b="1" smtClean="0">
                        <a:solidFill>
                          <a:srgbClr val="FFFFFF"/>
                        </a:solidFill>
                      </a:rPr>
                      <a:t>0</a:t>
                    </a:r>
                  </a:p>
                </p:txBody>
              </p:sp>
            </p:grpSp>
            <p:sp>
              <p:nvSpPr>
                <p:cNvPr id="3018771" name="Text Box 19"/>
                <p:cNvSpPr txBox="1">
                  <a:spLocks noChangeArrowheads="1"/>
                </p:cNvSpPr>
                <p:nvPr/>
              </p:nvSpPr>
              <p:spPr bwMode="auto">
                <a:xfrm>
                  <a:off x="1053" y="3312"/>
                  <a:ext cx="3840"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Lst>
              </p:spPr>
              <p:txBody>
                <a:bodyPr anchor="ctr">
                  <a:spAutoFit/>
                </a:bodyPr>
                <a:lstStyle/>
                <a:p>
                  <a:pPr defTabSz="914400" fontAlgn="base">
                    <a:spcBef>
                      <a:spcPct val="50000"/>
                    </a:spcBef>
                    <a:spcAft>
                      <a:spcPct val="0"/>
                    </a:spcAft>
                  </a:pPr>
                  <a:r>
                    <a:rPr lang="en-US" altLang="en-US" sz="1600" b="1" smtClean="0">
                      <a:solidFill>
                        <a:srgbClr val="FFFFFF"/>
                      </a:solidFill>
                    </a:rPr>
                    <a:t>1850                      1900     	               1950	               2000</a:t>
                  </a:r>
                </a:p>
              </p:txBody>
            </p:sp>
            <p:grpSp>
              <p:nvGrpSpPr>
                <p:cNvPr id="3018772" name="Group 20"/>
                <p:cNvGrpSpPr>
                  <a:grpSpLocks/>
                </p:cNvGrpSpPr>
                <p:nvPr/>
              </p:nvGrpSpPr>
              <p:grpSpPr bwMode="auto">
                <a:xfrm>
                  <a:off x="1095" y="1200"/>
                  <a:ext cx="3585" cy="2126"/>
                  <a:chOff x="1095" y="1200"/>
                  <a:chExt cx="3585" cy="2126"/>
                </a:xfrm>
              </p:grpSpPr>
              <p:grpSp>
                <p:nvGrpSpPr>
                  <p:cNvPr id="3018773" name="Group 21"/>
                  <p:cNvGrpSpPr>
                    <a:grpSpLocks/>
                  </p:cNvGrpSpPr>
                  <p:nvPr/>
                </p:nvGrpSpPr>
                <p:grpSpPr bwMode="auto">
                  <a:xfrm>
                    <a:off x="2333" y="3216"/>
                    <a:ext cx="2347" cy="96"/>
                    <a:chOff x="2333" y="3216"/>
                    <a:chExt cx="2347" cy="96"/>
                  </a:xfrm>
                </p:grpSpPr>
                <p:sp>
                  <p:nvSpPr>
                    <p:cNvPr id="3018774" name="Line 22"/>
                    <p:cNvSpPr>
                      <a:spLocks noChangeShapeType="1"/>
                    </p:cNvSpPr>
                    <p:nvPr/>
                  </p:nvSpPr>
                  <p:spPr bwMode="auto">
                    <a:xfrm>
                      <a:off x="3485" y="3216"/>
                      <a:ext cx="0" cy="96"/>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18775" name="Line 23"/>
                    <p:cNvSpPr>
                      <a:spLocks noChangeShapeType="1"/>
                    </p:cNvSpPr>
                    <p:nvPr/>
                  </p:nvSpPr>
                  <p:spPr bwMode="auto">
                    <a:xfrm>
                      <a:off x="4680" y="3216"/>
                      <a:ext cx="0" cy="96"/>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18776" name="Line 24"/>
                    <p:cNvSpPr>
                      <a:spLocks noChangeShapeType="1"/>
                    </p:cNvSpPr>
                    <p:nvPr/>
                  </p:nvSpPr>
                  <p:spPr bwMode="auto">
                    <a:xfrm>
                      <a:off x="2333" y="3216"/>
                      <a:ext cx="0" cy="96"/>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grpSp>
              <p:grpSp>
                <p:nvGrpSpPr>
                  <p:cNvPr id="3018777" name="Group 25"/>
                  <p:cNvGrpSpPr>
                    <a:grpSpLocks/>
                  </p:cNvGrpSpPr>
                  <p:nvPr/>
                </p:nvGrpSpPr>
                <p:grpSpPr bwMode="auto">
                  <a:xfrm>
                    <a:off x="1096" y="1200"/>
                    <a:ext cx="85" cy="1536"/>
                    <a:chOff x="1096" y="1200"/>
                    <a:chExt cx="85" cy="1536"/>
                  </a:xfrm>
                </p:grpSpPr>
                <p:sp>
                  <p:nvSpPr>
                    <p:cNvPr id="3018778" name="Line 26"/>
                    <p:cNvSpPr>
                      <a:spLocks noChangeShapeType="1"/>
                    </p:cNvSpPr>
                    <p:nvPr/>
                  </p:nvSpPr>
                  <p:spPr bwMode="auto">
                    <a:xfrm>
                      <a:off x="1096" y="1200"/>
                      <a:ext cx="85" cy="0"/>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18779" name="Line 27"/>
                    <p:cNvSpPr>
                      <a:spLocks noChangeShapeType="1"/>
                    </p:cNvSpPr>
                    <p:nvPr/>
                  </p:nvSpPr>
                  <p:spPr bwMode="auto">
                    <a:xfrm>
                      <a:off x="1096" y="1680"/>
                      <a:ext cx="85" cy="0"/>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18780" name="Line 28"/>
                    <p:cNvSpPr>
                      <a:spLocks noChangeShapeType="1"/>
                    </p:cNvSpPr>
                    <p:nvPr/>
                  </p:nvSpPr>
                  <p:spPr bwMode="auto">
                    <a:xfrm>
                      <a:off x="1096" y="2208"/>
                      <a:ext cx="85" cy="0"/>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18781" name="Line 29"/>
                    <p:cNvSpPr>
                      <a:spLocks noChangeShapeType="1"/>
                    </p:cNvSpPr>
                    <p:nvPr/>
                  </p:nvSpPr>
                  <p:spPr bwMode="auto">
                    <a:xfrm>
                      <a:off x="1096" y="2736"/>
                      <a:ext cx="85" cy="0"/>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grpSp>
              <p:grpSp>
                <p:nvGrpSpPr>
                  <p:cNvPr id="3018782" name="Group 30"/>
                  <p:cNvGrpSpPr>
                    <a:grpSpLocks/>
                  </p:cNvGrpSpPr>
                  <p:nvPr/>
                </p:nvGrpSpPr>
                <p:grpSpPr bwMode="auto">
                  <a:xfrm>
                    <a:off x="1095" y="1205"/>
                    <a:ext cx="3585" cy="2121"/>
                    <a:chOff x="1194" y="1205"/>
                    <a:chExt cx="3585" cy="2121"/>
                  </a:xfrm>
                </p:grpSpPr>
                <p:sp>
                  <p:nvSpPr>
                    <p:cNvPr id="3018783" name="Line 31"/>
                    <p:cNvSpPr>
                      <a:spLocks noChangeShapeType="1"/>
                    </p:cNvSpPr>
                    <p:nvPr/>
                  </p:nvSpPr>
                  <p:spPr bwMode="auto">
                    <a:xfrm>
                      <a:off x="1280" y="1205"/>
                      <a:ext cx="0" cy="2121"/>
                    </a:xfrm>
                    <a:prstGeom prst="line">
                      <a:avLst/>
                    </a:prstGeom>
                    <a:noFill/>
                    <a:ln w="12700">
                      <a:solidFill>
                        <a:schemeClr val="tx1"/>
                      </a:solidFill>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18784" name="Line 32"/>
                    <p:cNvSpPr>
                      <a:spLocks noChangeShapeType="1"/>
                    </p:cNvSpPr>
                    <p:nvPr/>
                  </p:nvSpPr>
                  <p:spPr bwMode="auto">
                    <a:xfrm>
                      <a:off x="1194" y="3216"/>
                      <a:ext cx="3585" cy="0"/>
                    </a:xfrm>
                    <a:prstGeom prst="line">
                      <a:avLst/>
                    </a:prstGeom>
                    <a:noFill/>
                    <a:ln w="12699">
                      <a:solidFill>
                        <a:schemeClr val="tx1"/>
                      </a:solidFill>
                      <a:round/>
                      <a:headEnd type="none" w="sm" len="sm"/>
                      <a:tailEnd type="none" w="sm" len="sm"/>
                    </a:ln>
                    <a:effectLst>
                      <a:outerShdw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grpSp>
            </p:grpSp>
          </p:grpSp>
        </p:grpSp>
        <p:sp>
          <p:nvSpPr>
            <p:cNvPr id="3018785" name="Line 33"/>
            <p:cNvSpPr>
              <a:spLocks noChangeShapeType="1"/>
            </p:cNvSpPr>
            <p:nvPr/>
          </p:nvSpPr>
          <p:spPr bwMode="auto">
            <a:xfrm flipV="1">
              <a:off x="1110" y="1863"/>
              <a:ext cx="3488" cy="162"/>
            </a:xfrm>
            <a:prstGeom prst="line">
              <a:avLst/>
            </a:prstGeom>
            <a:noFill/>
            <a:ln w="76200">
              <a:solidFill>
                <a:schemeClr val="tx1"/>
              </a:solidFill>
              <a:prstDash val="dash"/>
              <a:round/>
              <a:headEnd type="none" w="sm" len="sm"/>
              <a:tailEnd type="none" w="sm" len="sm"/>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grpSp>
    </p:spTree>
    <p:extLst>
      <p:ext uri="{BB962C8B-B14F-4D97-AF65-F5344CB8AC3E}">
        <p14:creationId xmlns:p14="http://schemas.microsoft.com/office/powerpoint/2010/main" val="1198003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18759"/>
                                        </p:tgtEl>
                                        <p:attrNameLst>
                                          <p:attrName>style.visibility</p:attrName>
                                        </p:attrNameLst>
                                      </p:cBhvr>
                                      <p:to>
                                        <p:strVal val="visible"/>
                                      </p:to>
                                    </p:set>
                                    <p:animEffect transition="in" filter="wipe(left)">
                                      <p:cBhvr>
                                        <p:cTn id="7" dur="500"/>
                                        <p:tgtEl>
                                          <p:spTgt spid="30187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018756"/>
                                        </p:tgtEl>
                                        <p:attrNameLst>
                                          <p:attrName>style.visibility</p:attrName>
                                        </p:attrNameLst>
                                      </p:cBhvr>
                                      <p:to>
                                        <p:strVal val="visible"/>
                                      </p:to>
                                    </p:set>
                                    <p:animEffect transition="in" filter="wipe(down)">
                                      <p:cBhvr>
                                        <p:cTn id="12" dur="500"/>
                                        <p:tgtEl>
                                          <p:spTgt spid="3018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5682" name="Rectangle 2"/>
          <p:cNvSpPr>
            <a:spLocks noChangeArrowheads="1"/>
          </p:cNvSpPr>
          <p:nvPr/>
        </p:nvSpPr>
        <p:spPr bwMode="auto">
          <a:xfrm>
            <a:off x="458788" y="6016625"/>
            <a:ext cx="5553075" cy="51752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2075" tIns="46038" rIns="92075" bIns="46038" anchor="b">
            <a:spAutoFit/>
          </a:bodyPr>
          <a:lstStyle/>
          <a:p>
            <a:pPr defTabSz="914400" fontAlgn="base">
              <a:spcBef>
                <a:spcPct val="0"/>
              </a:spcBef>
              <a:spcAft>
                <a:spcPct val="0"/>
              </a:spcAft>
            </a:pPr>
            <a:r>
              <a:rPr lang="en-US" altLang="en-US" sz="1400" b="1" baseline="30000" dirty="0" smtClean="0">
                <a:solidFill>
                  <a:srgbClr val="FFFFFF"/>
                </a:solidFill>
              </a:rPr>
              <a:t>1</a:t>
            </a:r>
            <a:r>
              <a:rPr lang="en-US" altLang="en-US" sz="1400" b="1" dirty="0" smtClean="0">
                <a:solidFill>
                  <a:srgbClr val="FFFFFF"/>
                </a:solidFill>
              </a:rPr>
              <a:t>North American Menopause Society.</a:t>
            </a:r>
          </a:p>
          <a:p>
            <a:pPr defTabSz="914400" fontAlgn="base">
              <a:spcBef>
                <a:spcPct val="0"/>
              </a:spcBef>
              <a:spcAft>
                <a:spcPct val="0"/>
              </a:spcAft>
            </a:pPr>
            <a:r>
              <a:rPr lang="en-US" altLang="en-US" sz="1400" b="1" baseline="30000" dirty="0" smtClean="0">
                <a:solidFill>
                  <a:srgbClr val="FFFFFF"/>
                </a:solidFill>
              </a:rPr>
              <a:t>2</a:t>
            </a:r>
            <a:r>
              <a:rPr lang="en-US" altLang="en-US" sz="1400" b="1" dirty="0" smtClean="0">
                <a:solidFill>
                  <a:srgbClr val="FFFFFF"/>
                </a:solidFill>
              </a:rPr>
              <a:t>US Bureau of the Census.</a:t>
            </a:r>
          </a:p>
        </p:txBody>
      </p:sp>
      <p:sp>
        <p:nvSpPr>
          <p:cNvPr id="3015683" name="Rectangle 3"/>
          <p:cNvSpPr>
            <a:spLocks noGrp="1" noChangeArrowheads="1"/>
          </p:cNvSpPr>
          <p:nvPr>
            <p:ph type="title"/>
          </p:nvPr>
        </p:nvSpPr>
        <p:spPr/>
        <p:txBody>
          <a:bodyPr/>
          <a:lstStyle/>
          <a:p>
            <a:r>
              <a:rPr lang="en-US" altLang="en-US"/>
              <a:t>Menopause Demographics</a:t>
            </a:r>
          </a:p>
        </p:txBody>
      </p:sp>
      <p:sp>
        <p:nvSpPr>
          <p:cNvPr id="3015684" name="Rectangle 4"/>
          <p:cNvSpPr>
            <a:spLocks noGrp="1" noChangeArrowheads="1"/>
          </p:cNvSpPr>
          <p:nvPr>
            <p:ph type="body" sz="half" idx="4294967295"/>
          </p:nvPr>
        </p:nvSpPr>
        <p:spPr>
          <a:xfrm>
            <a:off x="663575" y="1450975"/>
            <a:ext cx="8480425" cy="476250"/>
          </a:xfrm>
        </p:spPr>
        <p:txBody>
          <a:bodyPr/>
          <a:lstStyle/>
          <a:p>
            <a:pPr>
              <a:lnSpc>
                <a:spcPct val="90000"/>
              </a:lnSpc>
            </a:pPr>
            <a:r>
              <a:rPr lang="en-US" altLang="en-US" sz="2200" b="0">
                <a:solidFill>
                  <a:srgbClr val="F4D966"/>
                </a:solidFill>
              </a:rPr>
              <a:t>Approximately 4900 US women enter menopause each day.</a:t>
            </a:r>
            <a:r>
              <a:rPr lang="en-US" altLang="en-US" sz="2200" b="0" baseline="30000">
                <a:solidFill>
                  <a:srgbClr val="F4D966"/>
                </a:solidFill>
              </a:rPr>
              <a:t>1</a:t>
            </a:r>
          </a:p>
        </p:txBody>
      </p:sp>
      <p:graphicFrame>
        <p:nvGraphicFramePr>
          <p:cNvPr id="3015685" name="Object 5"/>
          <p:cNvGraphicFramePr>
            <a:graphicFrameLocks/>
          </p:cNvGraphicFramePr>
          <p:nvPr/>
        </p:nvGraphicFramePr>
        <p:xfrm>
          <a:off x="1023938" y="2097088"/>
          <a:ext cx="7494587" cy="4052887"/>
        </p:xfrm>
        <a:graphic>
          <a:graphicData uri="http://schemas.openxmlformats.org/presentationml/2006/ole">
            <mc:AlternateContent xmlns:mc="http://schemas.openxmlformats.org/markup-compatibility/2006">
              <mc:Choice xmlns:v="urn:schemas-microsoft-com:vml" Requires="v">
                <p:oleObj spid="_x0000_s3088" name="Chart" r:id="rId4" imgW="7543732" imgH="4076700" progId="MSGraph.Chart.8">
                  <p:embed followColorScheme="full"/>
                </p:oleObj>
              </mc:Choice>
              <mc:Fallback>
                <p:oleObj name="Chart" r:id="rId4" imgW="7543732" imgH="4076700" progId="MSGraph.Chart.8">
                  <p:embed followColorScheme="full"/>
                  <p:pic>
                    <p:nvPicPr>
                      <p:cNvPr id="0" name=""/>
                      <p:cNvPicPr>
                        <a:picLocks noChangeArrowheads="1"/>
                      </p:cNvPicPr>
                      <p:nvPr/>
                    </p:nvPicPr>
                    <p:blipFill>
                      <a:blip r:embed="rId5"/>
                      <a:srcRect/>
                      <a:stretch>
                        <a:fillRect/>
                      </a:stretch>
                    </p:blipFill>
                    <p:spPr bwMode="invGray">
                      <a:xfrm>
                        <a:off x="1023938" y="2097088"/>
                        <a:ext cx="7494587" cy="40528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3015686" name="Rectangle 6"/>
          <p:cNvSpPr>
            <a:spLocks noChangeArrowheads="1"/>
          </p:cNvSpPr>
          <p:nvPr/>
        </p:nvSpPr>
        <p:spPr bwMode="black">
          <a:xfrm rot="-5400000">
            <a:off x="-688181" y="3390106"/>
            <a:ext cx="3317875" cy="36671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2075" tIns="46038" rIns="92075" bIns="46038">
            <a:spAutoFit/>
          </a:bodyPr>
          <a:lstStyle/>
          <a:p>
            <a:pPr algn="ctr" defTabSz="914400" fontAlgn="base">
              <a:spcBef>
                <a:spcPct val="50000"/>
              </a:spcBef>
              <a:spcAft>
                <a:spcPct val="0"/>
              </a:spcAft>
            </a:pPr>
            <a:r>
              <a:rPr lang="en-US" altLang="en-US" b="1" smtClean="0">
                <a:solidFill>
                  <a:srgbClr val="F4D966"/>
                </a:solidFill>
              </a:rPr>
              <a:t>Number of US Women </a:t>
            </a:r>
            <a:r>
              <a:rPr lang="en-US" altLang="en-US" b="1" baseline="30000" smtClean="0">
                <a:solidFill>
                  <a:srgbClr val="F4D966"/>
                </a:solidFill>
              </a:rPr>
              <a:t>2</a:t>
            </a:r>
            <a:endParaRPr lang="en-US" altLang="en-US" b="1" i="1" baseline="30000" smtClean="0">
              <a:solidFill>
                <a:srgbClr val="F4D966"/>
              </a:solidFill>
            </a:endParaRPr>
          </a:p>
        </p:txBody>
      </p:sp>
      <p:sp>
        <p:nvSpPr>
          <p:cNvPr id="3015687" name="Text Box 7"/>
          <p:cNvSpPr txBox="1">
            <a:spLocks noChangeArrowheads="1"/>
          </p:cNvSpPr>
          <p:nvPr/>
        </p:nvSpPr>
        <p:spPr bwMode="blackWhite">
          <a:xfrm>
            <a:off x="465932" y="5680075"/>
            <a:ext cx="1376362" cy="33655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Lst>
        </p:spPr>
        <p:txBody>
          <a:bodyPr>
            <a:spAutoFit/>
          </a:bodyPr>
          <a:lstStyle/>
          <a:p>
            <a:pPr defTabSz="914400" fontAlgn="base">
              <a:spcBef>
                <a:spcPct val="50000"/>
              </a:spcBef>
              <a:spcAft>
                <a:spcPct val="0"/>
              </a:spcAft>
            </a:pPr>
            <a:r>
              <a:rPr lang="en-US" altLang="en-US" sz="1600" b="1" dirty="0" smtClean="0">
                <a:solidFill>
                  <a:srgbClr val="FFFFFF"/>
                </a:solidFill>
              </a:rPr>
              <a:t>*Estimate.</a:t>
            </a:r>
          </a:p>
        </p:txBody>
      </p:sp>
    </p:spTree>
    <p:extLst>
      <p:ext uri="{BB962C8B-B14F-4D97-AF65-F5344CB8AC3E}">
        <p14:creationId xmlns:p14="http://schemas.microsoft.com/office/powerpoint/2010/main" val="17420426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15684">
                                            <p:txEl>
                                              <p:pRg st="0" end="0"/>
                                            </p:txEl>
                                          </p:spTgt>
                                        </p:tgtEl>
                                        <p:attrNameLst>
                                          <p:attrName>style.visibility</p:attrName>
                                        </p:attrNameLst>
                                      </p:cBhvr>
                                      <p:to>
                                        <p:strVal val="visible"/>
                                      </p:to>
                                    </p:set>
                                    <p:animEffect transition="in" filter="wipe(up)">
                                      <p:cBhvr>
                                        <p:cTn id="7" dur="500"/>
                                        <p:tgtEl>
                                          <p:spTgt spid="3015684">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15686"/>
                                        </p:tgtEl>
                                        <p:attrNameLst>
                                          <p:attrName>style.visibility</p:attrName>
                                        </p:attrNameLst>
                                      </p:cBhvr>
                                      <p:to>
                                        <p:strVal val="visible"/>
                                      </p:to>
                                    </p:set>
                                    <p:animEffect transition="in" filter="dissolve">
                                      <p:cBhvr>
                                        <p:cTn id="11" dur="500"/>
                                        <p:tgtEl>
                                          <p:spTgt spid="30156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015685"/>
                                        </p:tgtEl>
                                        <p:attrNameLst>
                                          <p:attrName>style.visibility</p:attrName>
                                        </p:attrNameLst>
                                      </p:cBhvr>
                                      <p:to>
                                        <p:strVal val="visible"/>
                                      </p:to>
                                    </p:set>
                                    <p:animEffect transition="in" filter="wipe(down)">
                                      <p:cBhvr>
                                        <p:cTn id="16" dur="500"/>
                                        <p:tgtEl>
                                          <p:spTgt spid="301568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015685"/>
                                        </p:tgtEl>
                                        <p:attrNameLst>
                                          <p:attrName>style.visibility</p:attrName>
                                        </p:attrNameLst>
                                      </p:cBhvr>
                                      <p:to>
                                        <p:strVal val="visible"/>
                                      </p:to>
                                    </p:set>
                                    <p:animEffect transition="in" filter="wipe(down)">
                                      <p:cBhvr>
                                        <p:cTn id="21" dur="500"/>
                                        <p:tgtEl>
                                          <p:spTgt spid="301568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015685"/>
                                        </p:tgtEl>
                                        <p:attrNameLst>
                                          <p:attrName>style.visibility</p:attrName>
                                        </p:attrNameLst>
                                      </p:cBhvr>
                                      <p:to>
                                        <p:strVal val="visible"/>
                                      </p:to>
                                    </p:set>
                                    <p:animEffect transition="in" filter="wipe(down)">
                                      <p:cBhvr>
                                        <p:cTn id="26" dur="500"/>
                                        <p:tgtEl>
                                          <p:spTgt spid="301568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15685"/>
                                        </p:tgtEl>
                                        <p:attrNameLst>
                                          <p:attrName>style.visibility</p:attrName>
                                        </p:attrNameLst>
                                      </p:cBhvr>
                                      <p:to>
                                        <p:strVal val="visible"/>
                                      </p:to>
                                    </p:set>
                                    <p:animEffect transition="in" filter="wipe(down)">
                                      <p:cBhvr>
                                        <p:cTn id="31" dur="500"/>
                                        <p:tgtEl>
                                          <p:spTgt spid="3015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5684" grpId="0" build="p" autoUpdateAnimBg="0" advAuto="0"/>
      <p:bldOleChart spid="3015685" grpId="0" bld="category" animBg="0"/>
      <p:bldP spid="301568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2" name="AutoShape 6"/>
          <p:cNvSpPr>
            <a:spLocks noChangeArrowheads="1"/>
          </p:cNvSpPr>
          <p:nvPr/>
        </p:nvSpPr>
        <p:spPr bwMode="auto">
          <a:xfrm>
            <a:off x="1600200" y="1219200"/>
            <a:ext cx="4267200" cy="4191000"/>
          </a:xfrm>
          <a:prstGeom prst="roundRect">
            <a:avLst>
              <a:gd name="adj" fmla="val 16667"/>
            </a:avLst>
          </a:prstGeom>
          <a:gradFill rotWithShape="1">
            <a:gsLst>
              <a:gs pos="0">
                <a:schemeClr val="bg1">
                  <a:gamma/>
                  <a:shade val="46275"/>
                  <a:invGamma/>
                </a:schemeClr>
              </a:gs>
              <a:gs pos="100000">
                <a:schemeClr val="bg1"/>
              </a:gs>
            </a:gsLst>
            <a:lin ang="5400000" scaled="1"/>
          </a:gradFill>
          <a:ln w="9525">
            <a:noFill/>
            <a:round/>
            <a:headEnd/>
            <a:tailEnd/>
          </a:ln>
          <a:effectLst/>
        </p:spPr>
        <p:txBody>
          <a:bodyPr wrap="none" anchor="ctr"/>
          <a:lstStyle/>
          <a:p>
            <a:pPr defTabSz="914400" eaLnBrk="0" fontAlgn="base" hangingPunct="0">
              <a:spcBef>
                <a:spcPct val="0"/>
              </a:spcBef>
              <a:spcAft>
                <a:spcPct val="0"/>
              </a:spcAft>
              <a:defRPr/>
            </a:pPr>
            <a:endParaRPr lang="en-US" sz="2800">
              <a:solidFill>
                <a:srgbClr val="FFFFFF"/>
              </a:solidFill>
              <a:latin typeface="Univers Condensed" pitchFamily="34" charset="0"/>
              <a:ea typeface="ＭＳ Ｐゴシック" charset="-128"/>
              <a:cs typeface="ＭＳ Ｐゴシック" charset="-128"/>
            </a:endParaRPr>
          </a:p>
        </p:txBody>
      </p:sp>
      <p:graphicFrame>
        <p:nvGraphicFramePr>
          <p:cNvPr id="10243" name="Object 2"/>
          <p:cNvGraphicFramePr>
            <a:graphicFrameLocks noGrp="1" noChangeAspect="1"/>
          </p:cNvGraphicFramePr>
          <p:nvPr>
            <p:ph idx="4294967295"/>
          </p:nvPr>
        </p:nvGraphicFramePr>
        <p:xfrm>
          <a:off x="0" y="1371600"/>
          <a:ext cx="8640763" cy="4727575"/>
        </p:xfrm>
        <a:graphic>
          <a:graphicData uri="http://schemas.openxmlformats.org/presentationml/2006/ole">
            <mc:AlternateContent xmlns:mc="http://schemas.openxmlformats.org/markup-compatibility/2006">
              <mc:Choice xmlns:v="urn:schemas-microsoft-com:vml" Requires="v">
                <p:oleObj spid="_x0000_s4112" name="Chart" r:id="rId4" imgW="8077245" imgH="4419600" progId="MSGraph.Chart.8">
                  <p:embed followColorScheme="full"/>
                </p:oleObj>
              </mc:Choice>
              <mc:Fallback>
                <p:oleObj name="Chart" r:id="rId4" imgW="8077245" imgH="4419600" progId="MSGraph.Chart.8">
                  <p:embed followColorScheme="full"/>
                  <p:pic>
                    <p:nvPicPr>
                      <p:cNvPr id="0" name=""/>
                      <p:cNvPicPr>
                        <a:picLocks noChangeAspect="1" noChangeArrowheads="1"/>
                      </p:cNvPicPr>
                      <p:nvPr/>
                    </p:nvPicPr>
                    <p:blipFill>
                      <a:blip r:embed="rId5"/>
                      <a:srcRect/>
                      <a:stretch>
                        <a:fillRect/>
                      </a:stretch>
                    </p:blipFill>
                    <p:spPr bwMode="auto">
                      <a:xfrm>
                        <a:off x="0" y="1371600"/>
                        <a:ext cx="8640763" cy="472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54978" name="Rectangle 2"/>
          <p:cNvSpPr>
            <a:spLocks noGrp="1" noChangeArrowheads="1"/>
          </p:cNvSpPr>
          <p:nvPr>
            <p:ph type="title" idx="4294967295"/>
          </p:nvPr>
        </p:nvSpPr>
        <p:spPr>
          <a:xfrm>
            <a:off x="0" y="655638"/>
            <a:ext cx="8229600" cy="476250"/>
          </a:xfrm>
        </p:spPr>
        <p:txBody>
          <a:bodyPr lIns="0" tIns="0" rIns="0" bIns="0" anchor="b"/>
          <a:lstStyle/>
          <a:p>
            <a:pPr eaLnBrk="1" hangingPunct="1">
              <a:defRPr/>
            </a:pPr>
            <a:r>
              <a:rPr lang="en-US" smtClean="0"/>
              <a:t>Ethnicity in the United States</a:t>
            </a:r>
          </a:p>
        </p:txBody>
      </p:sp>
      <p:sp>
        <p:nvSpPr>
          <p:cNvPr id="10245" name="Text Box 4"/>
          <p:cNvSpPr txBox="1">
            <a:spLocks noChangeArrowheads="1"/>
          </p:cNvSpPr>
          <p:nvPr/>
        </p:nvSpPr>
        <p:spPr bwMode="auto">
          <a:xfrm>
            <a:off x="762000" y="6172200"/>
            <a:ext cx="6553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itchFamily="34" charset="0"/>
                <a:ea typeface="MS PGothic" pitchFamily="34" charset="-128"/>
              </a:defRPr>
            </a:lvl1pPr>
            <a:lvl2pPr marL="742950" indent="-285750">
              <a:defRPr>
                <a:solidFill>
                  <a:schemeClr val="tx1"/>
                </a:solidFill>
                <a:latin typeface="Tahoma" pitchFamily="34" charset="0"/>
                <a:ea typeface="MS PGothic" pitchFamily="34" charset="-128"/>
              </a:defRPr>
            </a:lvl2pPr>
            <a:lvl3pPr marL="1143000" indent="-228600">
              <a:defRPr>
                <a:solidFill>
                  <a:schemeClr val="tx1"/>
                </a:solidFill>
                <a:latin typeface="Tahoma" pitchFamily="34" charset="0"/>
                <a:ea typeface="MS PGothic" pitchFamily="34" charset="-128"/>
              </a:defRPr>
            </a:lvl3pPr>
            <a:lvl4pPr marL="1600200" indent="-228600">
              <a:defRPr>
                <a:solidFill>
                  <a:schemeClr val="tx1"/>
                </a:solidFill>
                <a:latin typeface="Tahoma" pitchFamily="34" charset="0"/>
                <a:ea typeface="MS PGothic" pitchFamily="34" charset="-128"/>
              </a:defRPr>
            </a:lvl4pPr>
            <a:lvl5pPr marL="2057400" indent="-22860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defTabSz="914400" eaLnBrk="0" fontAlgn="base" hangingPunct="0">
              <a:spcBef>
                <a:spcPct val="0"/>
              </a:spcBef>
              <a:spcAft>
                <a:spcPct val="0"/>
              </a:spcAft>
            </a:pPr>
            <a:r>
              <a:rPr lang="en-US" sz="1200" dirty="0" smtClean="0">
                <a:solidFill>
                  <a:srgbClr val="FFFFFF"/>
                </a:solidFill>
                <a:latin typeface="Verdana" pitchFamily="34" charset="0"/>
              </a:rPr>
              <a:t>US Census Bureau. </a:t>
            </a:r>
            <a:r>
              <a:rPr lang="en-US" sz="1200" i="1" dirty="0" smtClean="0">
                <a:solidFill>
                  <a:srgbClr val="FFFFFF"/>
                </a:solidFill>
                <a:latin typeface="Verdana" pitchFamily="34" charset="0"/>
              </a:rPr>
              <a:t>Population Projections</a:t>
            </a:r>
            <a:r>
              <a:rPr lang="en-US" sz="1200" dirty="0" smtClean="0">
                <a:solidFill>
                  <a:srgbClr val="FFFFFF"/>
                </a:solidFill>
                <a:latin typeface="Verdana" pitchFamily="34" charset="0"/>
              </a:rPr>
              <a:t>. Available at: http://www.census.gov/population/www/projections/popproj.html.</a:t>
            </a:r>
          </a:p>
        </p:txBody>
      </p:sp>
    </p:spTree>
    <p:extLst>
      <p:ext uri="{BB962C8B-B14F-4D97-AF65-F5344CB8AC3E}">
        <p14:creationId xmlns:p14="http://schemas.microsoft.com/office/powerpoint/2010/main" val="2272905814"/>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12763" y="225425"/>
            <a:ext cx="8205787" cy="196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p>
            <a:pPr algn="ctr" defTabSz="914400" fontAlgn="base">
              <a:spcBef>
                <a:spcPct val="0"/>
              </a:spcBef>
              <a:spcAft>
                <a:spcPct val="0"/>
              </a:spcAft>
            </a:pPr>
            <a:r>
              <a:rPr lang="en-US" sz="4400" smtClean="0">
                <a:solidFill>
                  <a:srgbClr val="FFFFCC"/>
                </a:solidFill>
                <a:ea typeface="MS PGothic" pitchFamily="34" charset="-128"/>
                <a:cs typeface="Times New Roman" pitchFamily="18" charset="0"/>
              </a:rPr>
              <a:t>Life expectancy in years for U.S. Women by race/ethnicity, 2007</a:t>
            </a:r>
          </a:p>
          <a:p>
            <a:pPr defTabSz="914400" eaLnBrk="0" fontAlgn="base" hangingPunct="0">
              <a:spcBef>
                <a:spcPct val="0"/>
              </a:spcBef>
              <a:spcAft>
                <a:spcPct val="0"/>
              </a:spcAft>
            </a:pPr>
            <a:endParaRPr lang="en-US" sz="4000" b="1" smtClean="0">
              <a:solidFill>
                <a:srgbClr val="FFFFCC"/>
              </a:solidFill>
              <a:ea typeface="MS PGothic" pitchFamily="34" charset="-128"/>
              <a:cs typeface="Arial" pitchFamily="34" charset="0"/>
            </a:endParaRPr>
          </a:p>
        </p:txBody>
      </p:sp>
      <p:graphicFrame>
        <p:nvGraphicFramePr>
          <p:cNvPr id="50179" name="Group 3"/>
          <p:cNvGraphicFramePr>
            <a:graphicFrameLocks noGrp="1"/>
          </p:cNvGraphicFramePr>
          <p:nvPr>
            <p:extLst/>
          </p:nvPr>
        </p:nvGraphicFramePr>
        <p:xfrm>
          <a:off x="674688" y="1905000"/>
          <a:ext cx="7696200" cy="3617914"/>
        </p:xfrm>
        <a:graphic>
          <a:graphicData uri="http://schemas.openxmlformats.org/drawingml/2006/table">
            <a:tbl>
              <a:tblPr/>
              <a:tblGrid>
                <a:gridCol w="3995737"/>
                <a:gridCol w="3700463"/>
              </a:tblGrid>
              <a:tr h="531813">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Race/ethnicity</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Years</a:t>
                      </a:r>
                      <a:endParaRPr kumimoji="0" lang="en-US" sz="2000" b="1"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r>
              <a:tr h="53181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Black, non-Hispanic</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76.9</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Hispanic*</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82.2</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Asian/Pacific Islander </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85.0</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849">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American Indian, Eskimo, Aleut</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80.2</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White, non-Hispanic</a:t>
                      </a:r>
                      <a:endParaRPr kumimoji="0" lang="en-US" sz="3600" b="0" i="0" u="none" strike="noStrike" cap="none" normalizeH="0" baseline="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Times New Roman" charset="0"/>
                        </a:rPr>
                        <a:t>80.8</a:t>
                      </a:r>
                      <a:endParaRPr kumimoji="0" lang="en-US" sz="3600" b="0" i="0" u="none" strike="noStrike" cap="none" normalizeH="0" baseline="0" dirty="0">
                        <a:ln>
                          <a:noFill/>
                        </a:ln>
                        <a:solidFill>
                          <a:schemeClr val="tx1"/>
                        </a:solidFill>
                        <a:effectLst>
                          <a:outerShdw blurRad="38100" dist="38100" dir="2700000" algn="tl">
                            <a:srgbClr val="000000"/>
                          </a:outerShdw>
                        </a:effectLst>
                        <a:latin typeface="Tahoma" charset="0"/>
                        <a:ea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90" name="Rectangle 26"/>
          <p:cNvSpPr>
            <a:spLocks noChangeArrowheads="1"/>
          </p:cNvSpPr>
          <p:nvPr/>
        </p:nvSpPr>
        <p:spPr bwMode="auto">
          <a:xfrm>
            <a:off x="457200" y="5776913"/>
            <a:ext cx="67818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defTabSz="914400" fontAlgn="base">
              <a:spcBef>
                <a:spcPct val="0"/>
              </a:spcBef>
              <a:spcAft>
                <a:spcPct val="0"/>
              </a:spcAft>
            </a:pPr>
            <a:r>
              <a:rPr lang="en-US" sz="900" smtClean="0">
                <a:solidFill>
                  <a:srgbClr val="FFFFFF"/>
                </a:solidFill>
                <a:ea typeface="MS PGothic" pitchFamily="34" charset="-128"/>
                <a:cs typeface="Times New Roman" pitchFamily="18" charset="0"/>
              </a:rPr>
              <a:t>*Persons of Hispanic origin may be of any race.</a:t>
            </a:r>
            <a:endParaRPr lang="en-US" sz="1100" smtClean="0">
              <a:solidFill>
                <a:srgbClr val="FFFFFF"/>
              </a:solidFill>
              <a:ea typeface="MS PGothic" pitchFamily="34" charset="-128"/>
              <a:cs typeface="Arial" pitchFamily="34" charset="0"/>
            </a:endParaRPr>
          </a:p>
          <a:p>
            <a:pPr defTabSz="914400" eaLnBrk="0" fontAlgn="base" hangingPunct="0">
              <a:spcBef>
                <a:spcPct val="0"/>
              </a:spcBef>
              <a:spcAft>
                <a:spcPct val="0"/>
              </a:spcAft>
            </a:pPr>
            <a:r>
              <a:rPr lang="en-US" sz="900" smtClean="0">
                <a:solidFill>
                  <a:srgbClr val="FFFFFF"/>
                </a:solidFill>
                <a:ea typeface="MS PGothic" pitchFamily="34" charset="-128"/>
                <a:cs typeface="Times New Roman" pitchFamily="18" charset="0"/>
              </a:rPr>
              <a:t>Source: Day, Jennifer Cheeseman. Population projections of the United States by age, sex, race, and Hispanic origin: 1995 to 2050, U.S. Bureau of the Census, Current Population Reports, P25-1130, U.S. Government Printing Office, Washington, DC, 1996. </a:t>
            </a:r>
            <a:r>
              <a:rPr lang="en-US" sz="900" smtClean="0">
                <a:solidFill>
                  <a:srgbClr val="FFFFFF"/>
                </a:solidFill>
                <a:ea typeface="MS PGothic" pitchFamily="34" charset="-128"/>
                <a:cs typeface="Times New Roman" pitchFamily="18" charset="0"/>
                <a:hlinkClick r:id="rId3"/>
              </a:rPr>
              <a:t>http://www.cdc.gov/nchs/data/hus/hus10.pdf#022</a:t>
            </a:r>
            <a:r>
              <a:rPr lang="en-US" sz="900" smtClean="0">
                <a:solidFill>
                  <a:srgbClr val="FFFFFF"/>
                </a:solidFill>
                <a:ea typeface="MS PGothic" pitchFamily="34" charset="-128"/>
                <a:cs typeface="Times New Roman" pitchFamily="18" charset="0"/>
              </a:rPr>
              <a:t> Health U.S. 2010</a:t>
            </a:r>
            <a:endParaRPr lang="en-US" smtClean="0">
              <a:solidFill>
                <a:srgbClr val="FFFFFF"/>
              </a:solidFill>
              <a:ea typeface="MS PGothic" pitchFamily="34" charset="-128"/>
              <a:cs typeface="Arial" pitchFamily="34" charset="0"/>
            </a:endParaRPr>
          </a:p>
        </p:txBody>
      </p:sp>
    </p:spTree>
    <p:extLst>
      <p:ext uri="{BB962C8B-B14F-4D97-AF65-F5344CB8AC3E}">
        <p14:creationId xmlns:p14="http://schemas.microsoft.com/office/powerpoint/2010/main" val="155053488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SRM_0511_Cover%20CC%20G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Diagram 1"/>
          <p:cNvGraphicFramePr/>
          <p:nvPr>
            <p:extLst/>
          </p:nvPr>
        </p:nvGraphicFramePr>
        <p:xfrm>
          <a:off x="4876800" y="381000"/>
          <a:ext cx="4572000" cy="6077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148" name="Rectangle 3"/>
          <p:cNvSpPr>
            <a:spLocks noChangeArrowheads="1"/>
          </p:cNvSpPr>
          <p:nvPr/>
        </p:nvSpPr>
        <p:spPr bwMode="auto">
          <a:xfrm>
            <a:off x="228600" y="4980869"/>
            <a:ext cx="42672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14400" eaLnBrk="0" fontAlgn="base" hangingPunct="0">
              <a:spcBef>
                <a:spcPct val="0"/>
              </a:spcBef>
              <a:spcAft>
                <a:spcPct val="0"/>
              </a:spcAft>
            </a:pPr>
            <a:r>
              <a:rPr lang="en-US" b="1" dirty="0" smtClean="0">
                <a:solidFill>
                  <a:srgbClr val="FFFFFF"/>
                </a:solidFill>
                <a:ea typeface="MS PGothic" pitchFamily="34" charset="-128"/>
              </a:rPr>
              <a:t>May Issue 2011 Features </a:t>
            </a:r>
          </a:p>
          <a:p>
            <a:pPr defTabSz="914400" eaLnBrk="0" fontAlgn="base" hangingPunct="0">
              <a:spcBef>
                <a:spcPct val="0"/>
              </a:spcBef>
              <a:spcAft>
                <a:spcPct val="0"/>
              </a:spcAft>
            </a:pPr>
            <a:r>
              <a:rPr lang="en-US" b="1" dirty="0" smtClean="0">
                <a:solidFill>
                  <a:srgbClr val="FFFFFF"/>
                </a:solidFill>
                <a:ea typeface="MS PGothic" pitchFamily="34" charset="-128"/>
              </a:rPr>
              <a:t>Providing culturally competent care for menopausal women  </a:t>
            </a:r>
          </a:p>
          <a:p>
            <a:pPr defTabSz="914400" eaLnBrk="0" fontAlgn="base" hangingPunct="0">
              <a:spcBef>
                <a:spcPct val="0"/>
              </a:spcBef>
              <a:spcAft>
                <a:spcPct val="0"/>
              </a:spcAft>
            </a:pPr>
            <a:r>
              <a:rPr lang="en-US" b="1" i="1" dirty="0" smtClean="0">
                <a:solidFill>
                  <a:srgbClr val="FFFFFF"/>
                </a:solidFill>
                <a:ea typeface="MS PGothic" pitchFamily="34" charset="-128"/>
              </a:rPr>
              <a:t>Gloria Richard-Davis, MD, FACOG</a:t>
            </a:r>
          </a:p>
          <a:p>
            <a:pPr defTabSz="914400" eaLnBrk="0" fontAlgn="base" hangingPunct="0">
              <a:spcBef>
                <a:spcPct val="0"/>
              </a:spcBef>
              <a:spcAft>
                <a:spcPct val="0"/>
              </a:spcAft>
            </a:pPr>
            <a:endParaRPr lang="en-US" b="1" i="1" dirty="0" smtClean="0">
              <a:solidFill>
                <a:srgbClr val="FFFFFF"/>
              </a:solidFill>
              <a:ea typeface="MS PGothic" pitchFamily="34" charset="-128"/>
            </a:endParaRPr>
          </a:p>
        </p:txBody>
      </p:sp>
    </p:spTree>
    <p:extLst>
      <p:ext uri="{BB962C8B-B14F-4D97-AF65-F5344CB8AC3E}">
        <p14:creationId xmlns:p14="http://schemas.microsoft.com/office/powerpoint/2010/main" val="1688033536"/>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Serum hormone levels at </a:t>
            </a:r>
            <a:r>
              <a:rPr lang="en-US" dirty="0" smtClean="0"/>
              <a:t>menopause</a:t>
            </a:r>
            <a:endParaRPr lang="en-US" dirty="0"/>
          </a:p>
        </p:txBody>
      </p:sp>
      <p:grpSp>
        <p:nvGrpSpPr>
          <p:cNvPr id="11" name="Group 10"/>
          <p:cNvGrpSpPr/>
          <p:nvPr/>
        </p:nvGrpSpPr>
        <p:grpSpPr>
          <a:xfrm>
            <a:off x="457200" y="1600200"/>
            <a:ext cx="3303133" cy="461665"/>
            <a:chOff x="1183790" y="2101108"/>
            <a:chExt cx="3303133" cy="461665"/>
          </a:xfrm>
        </p:grpSpPr>
        <p:sp>
          <p:nvSpPr>
            <p:cNvPr id="9" name="Down Arrow 8"/>
            <p:cNvSpPr/>
            <p:nvPr/>
          </p:nvSpPr>
          <p:spPr>
            <a:xfrm>
              <a:off x="1183790" y="2225655"/>
              <a:ext cx="227351" cy="337118"/>
            </a:xfrm>
            <a:prstGeom prst="downArrow">
              <a:avLst/>
            </a:prstGeom>
            <a:solidFill>
              <a:schemeClr val="accent5">
                <a:lumMod val="75000"/>
              </a:schemeClr>
            </a:solidFill>
            <a:ln>
              <a:noFill/>
            </a:ln>
            <a:effectLst/>
            <a:scene3d>
              <a:camera prst="orthographicFront"/>
              <a:lightRig rig="twoPt" dir="r">
                <a:rot lat="0" lon="0" rev="60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411141" y="2101108"/>
              <a:ext cx="3075782" cy="461665"/>
            </a:xfrm>
            <a:prstGeom prst="rect">
              <a:avLst/>
            </a:prstGeom>
            <a:noFill/>
          </p:spPr>
          <p:txBody>
            <a:bodyPr wrap="none" rtlCol="0">
              <a:spAutoFit/>
            </a:bodyPr>
            <a:lstStyle/>
            <a:p>
              <a:r>
                <a:rPr lang="en-US" sz="2400" dirty="0">
                  <a:solidFill>
                    <a:srgbClr val="FFFFFF"/>
                  </a:solidFill>
                </a:rPr>
                <a:t>Circulating </a:t>
              </a:r>
              <a:r>
                <a:rPr lang="en-US" sz="2400" dirty="0" smtClean="0">
                  <a:solidFill>
                    <a:srgbClr val="FFFFFF"/>
                  </a:solidFill>
                </a:rPr>
                <a:t>estrogens</a:t>
              </a:r>
              <a:endParaRPr lang="en-US" sz="2400" dirty="0">
                <a:solidFill>
                  <a:srgbClr val="FFFFFF"/>
                </a:solidFill>
              </a:endParaRPr>
            </a:p>
          </p:txBody>
        </p:sp>
      </p:grpSp>
      <p:grpSp>
        <p:nvGrpSpPr>
          <p:cNvPr id="12" name="Group 11"/>
          <p:cNvGrpSpPr/>
          <p:nvPr/>
        </p:nvGrpSpPr>
        <p:grpSpPr>
          <a:xfrm>
            <a:off x="457200" y="2330347"/>
            <a:ext cx="4484346" cy="461665"/>
            <a:chOff x="1183790" y="2101108"/>
            <a:chExt cx="4484346" cy="461665"/>
          </a:xfrm>
        </p:grpSpPr>
        <p:sp>
          <p:nvSpPr>
            <p:cNvPr id="13" name="Down Arrow 12"/>
            <p:cNvSpPr/>
            <p:nvPr/>
          </p:nvSpPr>
          <p:spPr>
            <a:xfrm>
              <a:off x="1183790" y="2225655"/>
              <a:ext cx="227351" cy="337118"/>
            </a:xfrm>
            <a:prstGeom prst="downArrow">
              <a:avLst/>
            </a:prstGeom>
            <a:solidFill>
              <a:schemeClr val="accent5">
                <a:lumMod val="75000"/>
              </a:schemeClr>
            </a:solidFill>
            <a:ln>
              <a:noFill/>
            </a:ln>
            <a:effectLst/>
            <a:scene3d>
              <a:camera prst="orthographicFront"/>
              <a:lightRig rig="twoPt" dir="r">
                <a:rot lat="0" lon="0" rev="60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1411141" y="2101108"/>
              <a:ext cx="4256995" cy="461665"/>
            </a:xfrm>
            <a:prstGeom prst="rect">
              <a:avLst/>
            </a:prstGeom>
            <a:noFill/>
          </p:spPr>
          <p:txBody>
            <a:bodyPr wrap="none" rtlCol="0">
              <a:spAutoFit/>
            </a:bodyPr>
            <a:lstStyle/>
            <a:p>
              <a:r>
                <a:rPr lang="en-US" sz="2400" dirty="0">
                  <a:solidFill>
                    <a:srgbClr val="FFFFFF"/>
                  </a:solidFill>
                </a:rPr>
                <a:t>Ratio of estrogen to androgen</a:t>
              </a:r>
            </a:p>
          </p:txBody>
        </p:sp>
      </p:grpSp>
      <p:grpSp>
        <p:nvGrpSpPr>
          <p:cNvPr id="15" name="Group 14"/>
          <p:cNvGrpSpPr/>
          <p:nvPr/>
        </p:nvGrpSpPr>
        <p:grpSpPr>
          <a:xfrm>
            <a:off x="457200" y="3060494"/>
            <a:ext cx="5818545" cy="461665"/>
            <a:chOff x="1183790" y="2101108"/>
            <a:chExt cx="5818545" cy="461665"/>
          </a:xfrm>
        </p:grpSpPr>
        <p:sp>
          <p:nvSpPr>
            <p:cNvPr id="16" name="Down Arrow 15"/>
            <p:cNvSpPr/>
            <p:nvPr/>
          </p:nvSpPr>
          <p:spPr>
            <a:xfrm>
              <a:off x="1183790" y="2225655"/>
              <a:ext cx="227351" cy="337118"/>
            </a:xfrm>
            <a:prstGeom prst="downArrow">
              <a:avLst/>
            </a:prstGeom>
            <a:solidFill>
              <a:schemeClr val="accent5">
                <a:lumMod val="75000"/>
              </a:schemeClr>
            </a:solidFill>
            <a:ln>
              <a:noFill/>
            </a:ln>
            <a:effectLst/>
            <a:scene3d>
              <a:camera prst="orthographicFront"/>
              <a:lightRig rig="twoPt" dir="r">
                <a:rot lat="0" lon="0" rev="60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1411141" y="2101108"/>
              <a:ext cx="5591194" cy="461665"/>
            </a:xfrm>
            <a:prstGeom prst="rect">
              <a:avLst/>
            </a:prstGeom>
            <a:noFill/>
          </p:spPr>
          <p:txBody>
            <a:bodyPr wrap="none" rtlCol="0">
              <a:spAutoFit/>
            </a:bodyPr>
            <a:lstStyle/>
            <a:p>
              <a:r>
                <a:rPr lang="en-US" sz="2400" dirty="0">
                  <a:solidFill>
                    <a:srgbClr val="FFFFFF"/>
                  </a:solidFill>
                </a:rPr>
                <a:t>Sex hormone-binding globulin secretion</a:t>
              </a:r>
            </a:p>
          </p:txBody>
        </p:sp>
      </p:grpSp>
      <p:grpSp>
        <p:nvGrpSpPr>
          <p:cNvPr id="21" name="Group 20"/>
          <p:cNvGrpSpPr/>
          <p:nvPr/>
        </p:nvGrpSpPr>
        <p:grpSpPr>
          <a:xfrm>
            <a:off x="457200" y="3790641"/>
            <a:ext cx="6558218" cy="461665"/>
            <a:chOff x="1183790" y="4427791"/>
            <a:chExt cx="6558218" cy="461665"/>
          </a:xfrm>
        </p:grpSpPr>
        <p:sp>
          <p:nvSpPr>
            <p:cNvPr id="19" name="Up Arrow 18"/>
            <p:cNvSpPr/>
            <p:nvPr/>
          </p:nvSpPr>
          <p:spPr>
            <a:xfrm>
              <a:off x="1183790" y="4490064"/>
              <a:ext cx="228600" cy="337118"/>
            </a:xfrm>
            <a:prstGeom prst="up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1412390" y="4427791"/>
              <a:ext cx="6329618" cy="461665"/>
            </a:xfrm>
            <a:prstGeom prst="rect">
              <a:avLst/>
            </a:prstGeom>
            <a:noFill/>
          </p:spPr>
          <p:txBody>
            <a:bodyPr wrap="none" rtlCol="0">
              <a:spAutoFit/>
            </a:bodyPr>
            <a:lstStyle/>
            <a:p>
              <a:r>
                <a:rPr lang="en-US" sz="2400" dirty="0">
                  <a:solidFill>
                    <a:srgbClr val="FFFFFF"/>
                  </a:solidFill>
                </a:rPr>
                <a:t>Peripheral aromatization of DHEA to </a:t>
              </a:r>
              <a:r>
                <a:rPr lang="en-US" sz="2400" dirty="0" err="1">
                  <a:solidFill>
                    <a:srgbClr val="FFFFFF"/>
                  </a:solidFill>
                </a:rPr>
                <a:t>estrone</a:t>
              </a:r>
              <a:r>
                <a:rPr lang="en-US" sz="2400" dirty="0">
                  <a:solidFill>
                    <a:srgbClr val="FFFFFF"/>
                  </a:solidFill>
                </a:rPr>
                <a:t> </a:t>
              </a:r>
            </a:p>
          </p:txBody>
        </p:sp>
      </p:grpSp>
      <p:grpSp>
        <p:nvGrpSpPr>
          <p:cNvPr id="26" name="Group 25"/>
          <p:cNvGrpSpPr/>
          <p:nvPr/>
        </p:nvGrpSpPr>
        <p:grpSpPr>
          <a:xfrm>
            <a:off x="457200" y="4520788"/>
            <a:ext cx="6688143" cy="463323"/>
            <a:chOff x="1121073" y="5143009"/>
            <a:chExt cx="6688143" cy="463323"/>
          </a:xfrm>
        </p:grpSpPr>
        <p:grpSp>
          <p:nvGrpSpPr>
            <p:cNvPr id="24" name="Group 23"/>
            <p:cNvGrpSpPr/>
            <p:nvPr/>
          </p:nvGrpSpPr>
          <p:grpSpPr>
            <a:xfrm>
              <a:off x="1121073" y="5143009"/>
              <a:ext cx="338328" cy="457200"/>
              <a:chOff x="1121073" y="5143009"/>
              <a:chExt cx="338328" cy="457200"/>
            </a:xfrm>
          </p:grpSpPr>
          <p:sp>
            <p:nvSpPr>
              <p:cNvPr id="22" name="Right Arrow 21"/>
              <p:cNvSpPr/>
              <p:nvPr/>
            </p:nvSpPr>
            <p:spPr>
              <a:xfrm>
                <a:off x="1121073" y="5143009"/>
                <a:ext cx="338328" cy="228600"/>
              </a:xfrm>
              <a:prstGeom prst="right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Left Arrow 22"/>
              <p:cNvSpPr/>
              <p:nvPr/>
            </p:nvSpPr>
            <p:spPr>
              <a:xfrm>
                <a:off x="1121073" y="5371609"/>
                <a:ext cx="338328" cy="228600"/>
              </a:xfrm>
              <a:prstGeom prst="left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25" name="TextBox 24"/>
            <p:cNvSpPr txBox="1"/>
            <p:nvPr/>
          </p:nvSpPr>
          <p:spPr>
            <a:xfrm>
              <a:off x="1459401" y="5144667"/>
              <a:ext cx="6349815" cy="461665"/>
            </a:xfrm>
            <a:prstGeom prst="rect">
              <a:avLst/>
            </a:prstGeom>
            <a:noFill/>
          </p:spPr>
          <p:txBody>
            <a:bodyPr wrap="none" rtlCol="0">
              <a:spAutoFit/>
            </a:bodyPr>
            <a:lstStyle/>
            <a:p>
              <a:r>
                <a:rPr lang="en-US" sz="2400" dirty="0">
                  <a:solidFill>
                    <a:srgbClr val="FFFFFF"/>
                  </a:solidFill>
                </a:rPr>
                <a:t>Reversal of </a:t>
              </a:r>
              <a:r>
                <a:rPr lang="en-US" sz="2400" dirty="0" smtClean="0">
                  <a:solidFill>
                    <a:srgbClr val="FFFFFF"/>
                  </a:solidFill>
                </a:rPr>
                <a:t>estradiol (E</a:t>
              </a:r>
              <a:r>
                <a:rPr lang="en-US" sz="2400" baseline="-25000" dirty="0" smtClean="0">
                  <a:solidFill>
                    <a:srgbClr val="FFFFFF"/>
                  </a:solidFill>
                </a:rPr>
                <a:t>2</a:t>
              </a:r>
              <a:r>
                <a:rPr lang="en-US" sz="2400" dirty="0" smtClean="0">
                  <a:solidFill>
                    <a:srgbClr val="FFFFFF"/>
                  </a:solidFill>
                </a:rPr>
                <a:t>) </a:t>
              </a:r>
              <a:r>
                <a:rPr lang="en-US" sz="2400" dirty="0">
                  <a:solidFill>
                    <a:srgbClr val="FFFFFF"/>
                  </a:solidFill>
                </a:rPr>
                <a:t>to </a:t>
              </a:r>
              <a:r>
                <a:rPr lang="en-US" sz="2400" dirty="0" smtClean="0">
                  <a:solidFill>
                    <a:srgbClr val="FFFFFF"/>
                  </a:solidFill>
                </a:rPr>
                <a:t>estrone (E</a:t>
              </a:r>
              <a:r>
                <a:rPr lang="en-US" sz="2400" baseline="-25000" dirty="0" smtClean="0">
                  <a:solidFill>
                    <a:srgbClr val="FFFFFF"/>
                  </a:solidFill>
                </a:rPr>
                <a:t>1</a:t>
              </a:r>
              <a:r>
                <a:rPr lang="en-US" sz="2400" dirty="0" smtClean="0">
                  <a:solidFill>
                    <a:srgbClr val="FFFFFF"/>
                  </a:solidFill>
                </a:rPr>
                <a:t>) </a:t>
              </a:r>
              <a:r>
                <a:rPr lang="en-US" sz="2400" dirty="0">
                  <a:solidFill>
                    <a:srgbClr val="FFFFFF"/>
                  </a:solidFill>
                </a:rPr>
                <a:t>ratio</a:t>
              </a:r>
            </a:p>
          </p:txBody>
        </p:sp>
      </p:grpSp>
      <p:grpSp>
        <p:nvGrpSpPr>
          <p:cNvPr id="29" name="Group 28"/>
          <p:cNvGrpSpPr/>
          <p:nvPr/>
        </p:nvGrpSpPr>
        <p:grpSpPr>
          <a:xfrm>
            <a:off x="457200" y="5252595"/>
            <a:ext cx="6442583" cy="461665"/>
            <a:chOff x="548777" y="4186536"/>
            <a:chExt cx="6442583" cy="461665"/>
          </a:xfrm>
        </p:grpSpPr>
        <p:sp>
          <p:nvSpPr>
            <p:cNvPr id="27" name="Left-Right Arrow 26"/>
            <p:cNvSpPr/>
            <p:nvPr/>
          </p:nvSpPr>
          <p:spPr>
            <a:xfrm>
              <a:off x="548777" y="4303068"/>
              <a:ext cx="338328" cy="228600"/>
            </a:xfrm>
            <a:prstGeom prst="leftRight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887105" y="4186536"/>
              <a:ext cx="6104255" cy="461665"/>
            </a:xfrm>
            <a:prstGeom prst="rect">
              <a:avLst/>
            </a:prstGeom>
            <a:noFill/>
          </p:spPr>
          <p:txBody>
            <a:bodyPr wrap="none" rtlCol="0">
              <a:spAutoFit/>
            </a:bodyPr>
            <a:lstStyle/>
            <a:p>
              <a:r>
                <a:rPr lang="en-US" sz="2400" dirty="0">
                  <a:solidFill>
                    <a:srgbClr val="FFFFFF"/>
                  </a:solidFill>
                </a:rPr>
                <a:t>No significant change in testosterone levels</a:t>
              </a:r>
            </a:p>
          </p:txBody>
        </p:sp>
      </p:grpSp>
    </p:spTree>
    <p:extLst>
      <p:ext uri="{BB962C8B-B14F-4D97-AF65-F5344CB8AC3E}">
        <p14:creationId xmlns:p14="http://schemas.microsoft.com/office/powerpoint/2010/main" val="2194552510"/>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0498" name="Picture 2"/>
          <p:cNvPicPr>
            <a:picLocks noChangeAspect="1" noChangeArrowheads="1"/>
          </p:cNvPicPr>
          <p:nvPr/>
        </p:nvPicPr>
        <p:blipFill>
          <a:blip r:embed="rId3">
            <a:extLst>
              <a:ext uri="{28A0092B-C50C-407E-A947-70E740481C1C}">
                <a14:useLocalDpi xmlns:a14="http://schemas.microsoft.com/office/drawing/2010/main" val="0"/>
              </a:ext>
            </a:extLst>
          </a:blip>
          <a:srcRect b="20592"/>
          <a:stretch>
            <a:fillRect/>
          </a:stretch>
        </p:blipFill>
        <p:spPr bwMode="auto">
          <a:xfrm>
            <a:off x="1676400" y="0"/>
            <a:ext cx="5943600" cy="671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2489802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Estrogen receptor activity</a:t>
            </a:r>
            <a:endParaRPr lang="en-US" dirty="0"/>
          </a:p>
        </p:txBody>
      </p:sp>
      <p:graphicFrame>
        <p:nvGraphicFramePr>
          <p:cNvPr id="4" name="Content Placeholder 3"/>
          <p:cNvGraphicFramePr>
            <a:graphicFrameLocks noGrp="1"/>
          </p:cNvGraphicFramePr>
          <p:nvPr>
            <p:ph idx="1"/>
            <p:extLst/>
          </p:nvPr>
        </p:nvGraphicFramePr>
        <p:xfrm>
          <a:off x="304800" y="1143000"/>
          <a:ext cx="8534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1726039"/>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8210" name="Rectangle 2"/>
          <p:cNvSpPr>
            <a:spLocks noGrp="1" noChangeArrowheads="1"/>
          </p:cNvSpPr>
          <p:nvPr>
            <p:ph type="title"/>
          </p:nvPr>
        </p:nvSpPr>
        <p:spPr>
          <a:xfrm>
            <a:off x="762000" y="228600"/>
            <a:ext cx="7772400" cy="1143000"/>
          </a:xfrm>
        </p:spPr>
        <p:txBody>
          <a:bodyPr/>
          <a:lstStyle/>
          <a:p>
            <a:r>
              <a:rPr lang="en-US"/>
              <a:t>Estrogen Loss and Manifestations </a:t>
            </a:r>
            <a:br>
              <a:rPr lang="en-US"/>
            </a:br>
            <a:r>
              <a:rPr lang="en-US"/>
              <a:t>of Health Risks Over Time</a:t>
            </a:r>
            <a:endParaRPr lang="en-US" sz="4400"/>
          </a:p>
        </p:txBody>
      </p:sp>
      <p:grpSp>
        <p:nvGrpSpPr>
          <p:cNvPr id="3038211" name="Group 3"/>
          <p:cNvGrpSpPr>
            <a:grpSpLocks/>
          </p:cNvGrpSpPr>
          <p:nvPr/>
        </p:nvGrpSpPr>
        <p:grpSpPr bwMode="auto">
          <a:xfrm>
            <a:off x="2743200" y="4173538"/>
            <a:ext cx="4297363" cy="317500"/>
            <a:chOff x="2258" y="2419"/>
            <a:chExt cx="2707" cy="200"/>
          </a:xfrm>
        </p:grpSpPr>
        <p:sp>
          <p:nvSpPr>
            <p:cNvPr id="3038212" name="Line 4"/>
            <p:cNvSpPr>
              <a:spLocks noChangeShapeType="1"/>
            </p:cNvSpPr>
            <p:nvPr/>
          </p:nvSpPr>
          <p:spPr bwMode="auto">
            <a:xfrm>
              <a:off x="2329" y="2619"/>
              <a:ext cx="2636" cy="0"/>
            </a:xfrm>
            <a:prstGeom prst="line">
              <a:avLst/>
            </a:prstGeom>
            <a:noFill/>
            <a:ln w="38100">
              <a:solidFill>
                <a:schemeClr val="accent1"/>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38213" name="Text Box 5"/>
            <p:cNvSpPr txBox="1">
              <a:spLocks noChangeArrowheads="1"/>
            </p:cNvSpPr>
            <p:nvPr/>
          </p:nvSpPr>
          <p:spPr bwMode="auto">
            <a:xfrm>
              <a:off x="2258" y="2419"/>
              <a:ext cx="2064" cy="19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defTabSz="914400" eaLnBrk="0" fontAlgn="base" hangingPunct="0">
                <a:spcBef>
                  <a:spcPct val="50000"/>
                </a:spcBef>
                <a:spcAft>
                  <a:spcPct val="0"/>
                </a:spcAft>
              </a:pPr>
              <a:r>
                <a:rPr lang="en-US" sz="1400" b="1" smtClean="0">
                  <a:solidFill>
                    <a:srgbClr val="66CCFF"/>
                  </a:solidFill>
                </a:rPr>
                <a:t>Urogenital symptoms, skin changes</a:t>
              </a:r>
            </a:p>
          </p:txBody>
        </p:sp>
      </p:grpSp>
      <p:grpSp>
        <p:nvGrpSpPr>
          <p:cNvPr id="3038214" name="Group 6"/>
          <p:cNvGrpSpPr>
            <a:grpSpLocks/>
          </p:cNvGrpSpPr>
          <p:nvPr/>
        </p:nvGrpSpPr>
        <p:grpSpPr bwMode="auto">
          <a:xfrm>
            <a:off x="2847975" y="4510088"/>
            <a:ext cx="4587875" cy="336550"/>
            <a:chOff x="1624" y="2721"/>
            <a:chExt cx="2890" cy="212"/>
          </a:xfrm>
        </p:grpSpPr>
        <p:grpSp>
          <p:nvGrpSpPr>
            <p:cNvPr id="3038215" name="Group 7"/>
            <p:cNvGrpSpPr>
              <a:grpSpLocks/>
            </p:cNvGrpSpPr>
            <p:nvPr/>
          </p:nvGrpSpPr>
          <p:grpSpPr bwMode="auto">
            <a:xfrm>
              <a:off x="2201" y="2721"/>
              <a:ext cx="2313" cy="212"/>
              <a:chOff x="2651" y="2676"/>
              <a:chExt cx="2313" cy="212"/>
            </a:xfrm>
          </p:grpSpPr>
          <p:sp>
            <p:nvSpPr>
              <p:cNvPr id="3038216" name="Line 8"/>
              <p:cNvSpPr>
                <a:spLocks noChangeShapeType="1"/>
              </p:cNvSpPr>
              <p:nvPr/>
            </p:nvSpPr>
            <p:spPr bwMode="auto">
              <a:xfrm>
                <a:off x="2708" y="2876"/>
                <a:ext cx="2256" cy="0"/>
              </a:xfrm>
              <a:prstGeom prst="line">
                <a:avLst/>
              </a:prstGeom>
              <a:noFill/>
              <a:ln w="38100">
                <a:solidFill>
                  <a:srgbClr val="0099FF"/>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38217" name="Text Box 9"/>
              <p:cNvSpPr txBox="1">
                <a:spLocks noChangeArrowheads="1"/>
              </p:cNvSpPr>
              <p:nvPr/>
            </p:nvSpPr>
            <p:spPr bwMode="auto">
              <a:xfrm>
                <a:off x="2651" y="2676"/>
                <a:ext cx="2064"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defTabSz="914400" eaLnBrk="0" fontAlgn="base" hangingPunct="0">
                  <a:spcBef>
                    <a:spcPct val="50000"/>
                  </a:spcBef>
                  <a:spcAft>
                    <a:spcPct val="0"/>
                  </a:spcAft>
                </a:pPr>
                <a:r>
                  <a:rPr lang="en-US" sz="1600" b="1" smtClean="0">
                    <a:solidFill>
                      <a:srgbClr val="0099FF"/>
                    </a:solidFill>
                  </a:rPr>
                  <a:t>Cardiovascular disease</a:t>
                </a:r>
              </a:p>
            </p:txBody>
          </p:sp>
        </p:grpSp>
        <p:sp>
          <p:nvSpPr>
            <p:cNvPr id="3038218" name="Line 10"/>
            <p:cNvSpPr>
              <a:spLocks noChangeShapeType="1"/>
            </p:cNvSpPr>
            <p:nvPr/>
          </p:nvSpPr>
          <p:spPr bwMode="auto">
            <a:xfrm>
              <a:off x="1624" y="2923"/>
              <a:ext cx="631" cy="0"/>
            </a:xfrm>
            <a:prstGeom prst="line">
              <a:avLst/>
            </a:prstGeom>
            <a:noFill/>
            <a:ln w="57150">
              <a:solidFill>
                <a:schemeClr val="accent2"/>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grpSp>
      <p:grpSp>
        <p:nvGrpSpPr>
          <p:cNvPr id="3038219" name="Group 11"/>
          <p:cNvGrpSpPr>
            <a:grpSpLocks/>
          </p:cNvGrpSpPr>
          <p:nvPr/>
        </p:nvGrpSpPr>
        <p:grpSpPr bwMode="auto">
          <a:xfrm>
            <a:off x="3082925" y="5233988"/>
            <a:ext cx="5024438" cy="538162"/>
            <a:chOff x="2177" y="3177"/>
            <a:chExt cx="3165" cy="339"/>
          </a:xfrm>
        </p:grpSpPr>
        <p:grpSp>
          <p:nvGrpSpPr>
            <p:cNvPr id="3038220" name="Group 12"/>
            <p:cNvGrpSpPr>
              <a:grpSpLocks/>
            </p:cNvGrpSpPr>
            <p:nvPr/>
          </p:nvGrpSpPr>
          <p:grpSpPr bwMode="auto">
            <a:xfrm>
              <a:off x="3705" y="3177"/>
              <a:ext cx="1637" cy="338"/>
              <a:chOff x="3732" y="3177"/>
              <a:chExt cx="1637" cy="338"/>
            </a:xfrm>
          </p:grpSpPr>
          <p:sp>
            <p:nvSpPr>
              <p:cNvPr id="3038221" name="Line 13"/>
              <p:cNvSpPr>
                <a:spLocks noChangeShapeType="1"/>
              </p:cNvSpPr>
              <p:nvPr/>
            </p:nvSpPr>
            <p:spPr bwMode="auto">
              <a:xfrm>
                <a:off x="3795" y="3515"/>
                <a:ext cx="1152" cy="0"/>
              </a:xfrm>
              <a:prstGeom prst="line">
                <a:avLst/>
              </a:prstGeom>
              <a:noFill/>
              <a:ln w="38100">
                <a:solidFill>
                  <a:srgbClr val="00FF00"/>
                </a:solidFill>
                <a:round/>
                <a:headEnd/>
                <a:tailEnd type="triangle" w="med" len="med"/>
              </a:ln>
              <a:effectLst>
                <a:outerShdw dist="28398" dir="1593903"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38222" name="Text Box 14"/>
              <p:cNvSpPr txBox="1">
                <a:spLocks noChangeArrowheads="1"/>
              </p:cNvSpPr>
              <p:nvPr/>
            </p:nvSpPr>
            <p:spPr bwMode="auto">
              <a:xfrm>
                <a:off x="3732" y="3177"/>
                <a:ext cx="1637" cy="31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6600"/>
                    </a:solidFill>
                    <a:miter lim="800000"/>
                    <a:headEnd/>
                    <a:tailEnd/>
                  </a14:hiddenLine>
                </a:ext>
              </a:extLst>
            </p:spPr>
            <p:txBody>
              <a:bodyPr>
                <a:spAutoFit/>
              </a:bodyPr>
              <a:lstStyle/>
              <a:p>
                <a:pPr defTabSz="914400" eaLnBrk="0" fontAlgn="base" hangingPunct="0">
                  <a:lnSpc>
                    <a:spcPct val="90000"/>
                  </a:lnSpc>
                  <a:spcBef>
                    <a:spcPct val="0"/>
                  </a:spcBef>
                  <a:spcAft>
                    <a:spcPct val="0"/>
                  </a:spcAft>
                </a:pPr>
                <a:r>
                  <a:rPr lang="en-US" sz="1600" b="1" smtClean="0">
                    <a:solidFill>
                      <a:srgbClr val="00FF00"/>
                    </a:solidFill>
                  </a:rPr>
                  <a:t>Cognitive decline </a:t>
                </a:r>
                <a:r>
                  <a:rPr lang="en-US" sz="1400" b="1" smtClean="0">
                    <a:solidFill>
                      <a:srgbClr val="00FF00"/>
                    </a:solidFill>
                  </a:rPr>
                  <a:t>(Alzheimer’s disease)</a:t>
                </a:r>
              </a:p>
            </p:txBody>
          </p:sp>
        </p:grpSp>
        <p:sp>
          <p:nvSpPr>
            <p:cNvPr id="3038223" name="Line 15"/>
            <p:cNvSpPr>
              <a:spLocks noChangeShapeType="1"/>
            </p:cNvSpPr>
            <p:nvPr/>
          </p:nvSpPr>
          <p:spPr bwMode="auto">
            <a:xfrm>
              <a:off x="2177" y="3516"/>
              <a:ext cx="1565" cy="0"/>
            </a:xfrm>
            <a:prstGeom prst="line">
              <a:avLst/>
            </a:prstGeom>
            <a:noFill/>
            <a:ln w="57150">
              <a:solidFill>
                <a:schemeClr val="accent2"/>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grpSp>
      <p:grpSp>
        <p:nvGrpSpPr>
          <p:cNvPr id="3038224" name="Group 16"/>
          <p:cNvGrpSpPr>
            <a:grpSpLocks/>
          </p:cNvGrpSpPr>
          <p:nvPr/>
        </p:nvGrpSpPr>
        <p:grpSpPr bwMode="auto">
          <a:xfrm>
            <a:off x="2971800" y="4864100"/>
            <a:ext cx="4468813" cy="338138"/>
            <a:chOff x="1702" y="2944"/>
            <a:chExt cx="2815" cy="213"/>
          </a:xfrm>
        </p:grpSpPr>
        <p:grpSp>
          <p:nvGrpSpPr>
            <p:cNvPr id="3038225" name="Group 17"/>
            <p:cNvGrpSpPr>
              <a:grpSpLocks/>
            </p:cNvGrpSpPr>
            <p:nvPr/>
          </p:nvGrpSpPr>
          <p:grpSpPr bwMode="auto">
            <a:xfrm>
              <a:off x="2599" y="2944"/>
              <a:ext cx="1918" cy="213"/>
              <a:chOff x="2599" y="2944"/>
              <a:chExt cx="1918" cy="213"/>
            </a:xfrm>
          </p:grpSpPr>
          <p:sp>
            <p:nvSpPr>
              <p:cNvPr id="3038226" name="Line 18"/>
              <p:cNvSpPr>
                <a:spLocks noChangeShapeType="1"/>
              </p:cNvSpPr>
              <p:nvPr/>
            </p:nvSpPr>
            <p:spPr bwMode="auto">
              <a:xfrm>
                <a:off x="2645" y="3157"/>
                <a:ext cx="1872" cy="0"/>
              </a:xfrm>
              <a:prstGeom prst="line">
                <a:avLst/>
              </a:prstGeom>
              <a:noFill/>
              <a:ln w="38100">
                <a:solidFill>
                  <a:schemeClr val="tx1"/>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38227" name="Text Box 19"/>
              <p:cNvSpPr txBox="1">
                <a:spLocks noChangeArrowheads="1"/>
              </p:cNvSpPr>
              <p:nvPr/>
            </p:nvSpPr>
            <p:spPr bwMode="auto">
              <a:xfrm>
                <a:off x="2599" y="2944"/>
                <a:ext cx="1235"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defTabSz="914400" eaLnBrk="0" fontAlgn="base" hangingPunct="0">
                  <a:spcBef>
                    <a:spcPct val="50000"/>
                  </a:spcBef>
                  <a:spcAft>
                    <a:spcPct val="0"/>
                  </a:spcAft>
                </a:pPr>
                <a:r>
                  <a:rPr lang="en-US" sz="1600" b="1" smtClean="0">
                    <a:solidFill>
                      <a:srgbClr val="FFFFFF"/>
                    </a:solidFill>
                  </a:rPr>
                  <a:t>Osteoporosis</a:t>
                </a:r>
              </a:p>
            </p:txBody>
          </p:sp>
        </p:grpSp>
        <p:sp>
          <p:nvSpPr>
            <p:cNvPr id="3038228" name="Line 20"/>
            <p:cNvSpPr>
              <a:spLocks noChangeShapeType="1"/>
            </p:cNvSpPr>
            <p:nvPr/>
          </p:nvSpPr>
          <p:spPr bwMode="auto">
            <a:xfrm flipH="1">
              <a:off x="1702" y="3154"/>
              <a:ext cx="960" cy="0"/>
            </a:xfrm>
            <a:prstGeom prst="line">
              <a:avLst/>
            </a:prstGeom>
            <a:noFill/>
            <a:ln w="57150">
              <a:solidFill>
                <a:schemeClr val="accent2"/>
              </a:solidFill>
              <a:prstDash val="sysDot"/>
              <a:round/>
              <a:headEnd/>
              <a:tailEn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a:spAutoFit/>
            </a:bodyPr>
            <a:lstStyle/>
            <a:p>
              <a:pPr algn="ctr" defTabSz="914400" eaLnBrk="0" fontAlgn="base" hangingPunct="0">
                <a:spcBef>
                  <a:spcPct val="0"/>
                </a:spcBef>
                <a:spcAft>
                  <a:spcPct val="0"/>
                </a:spcAft>
              </a:pPr>
              <a:endParaRPr lang="en-US" smtClean="0">
                <a:solidFill>
                  <a:srgbClr val="FFFFFF"/>
                </a:solidFill>
              </a:endParaRPr>
            </a:p>
          </p:txBody>
        </p:sp>
      </p:grpSp>
      <p:grpSp>
        <p:nvGrpSpPr>
          <p:cNvPr id="3038229" name="Group 21"/>
          <p:cNvGrpSpPr>
            <a:grpSpLocks/>
          </p:cNvGrpSpPr>
          <p:nvPr/>
        </p:nvGrpSpPr>
        <p:grpSpPr bwMode="auto">
          <a:xfrm>
            <a:off x="2778125" y="3673475"/>
            <a:ext cx="5611813" cy="533400"/>
            <a:chOff x="1750" y="2314"/>
            <a:chExt cx="3535" cy="336"/>
          </a:xfrm>
        </p:grpSpPr>
        <p:sp>
          <p:nvSpPr>
            <p:cNvPr id="3038230" name="Text Box 22"/>
            <p:cNvSpPr txBox="1">
              <a:spLocks noChangeArrowheads="1"/>
            </p:cNvSpPr>
            <p:nvPr/>
          </p:nvSpPr>
          <p:spPr bwMode="auto">
            <a:xfrm>
              <a:off x="2357" y="2314"/>
              <a:ext cx="2928" cy="336"/>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defTabSz="914400" eaLnBrk="0" fontAlgn="base" hangingPunct="0">
                <a:lnSpc>
                  <a:spcPct val="90000"/>
                </a:lnSpc>
                <a:spcBef>
                  <a:spcPct val="0"/>
                </a:spcBef>
                <a:spcAft>
                  <a:spcPct val="0"/>
                </a:spcAft>
              </a:pPr>
              <a:r>
                <a:rPr lang="en-US" sz="1600" b="1" smtClean="0">
                  <a:solidFill>
                    <a:srgbClr val="FFCCFF"/>
                  </a:solidFill>
                </a:rPr>
                <a:t>Mood, sleep, and/or </a:t>
              </a:r>
              <a:br>
                <a:rPr lang="en-US" sz="1600" b="1" smtClean="0">
                  <a:solidFill>
                    <a:srgbClr val="FFCCFF"/>
                  </a:solidFill>
                </a:rPr>
              </a:br>
              <a:r>
                <a:rPr lang="en-US" sz="1600" b="1" smtClean="0">
                  <a:solidFill>
                    <a:srgbClr val="FFCCFF"/>
                  </a:solidFill>
                </a:rPr>
                <a:t>acute cognitive changes</a:t>
              </a:r>
            </a:p>
          </p:txBody>
        </p:sp>
        <p:sp>
          <p:nvSpPr>
            <p:cNvPr id="3038231" name="Line 23"/>
            <p:cNvSpPr>
              <a:spLocks noChangeShapeType="1"/>
            </p:cNvSpPr>
            <p:nvPr/>
          </p:nvSpPr>
          <p:spPr bwMode="auto">
            <a:xfrm>
              <a:off x="1750" y="2422"/>
              <a:ext cx="624" cy="0"/>
            </a:xfrm>
            <a:prstGeom prst="line">
              <a:avLst/>
            </a:prstGeom>
            <a:noFill/>
            <a:ln w="38100">
              <a:solidFill>
                <a:srgbClr val="FFCCFF"/>
              </a:solidFill>
              <a:round/>
              <a:headEnd/>
              <a:tailEn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grpSp>
      <p:grpSp>
        <p:nvGrpSpPr>
          <p:cNvPr id="3038232" name="Group 24"/>
          <p:cNvGrpSpPr>
            <a:grpSpLocks/>
          </p:cNvGrpSpPr>
          <p:nvPr/>
        </p:nvGrpSpPr>
        <p:grpSpPr bwMode="auto">
          <a:xfrm>
            <a:off x="377825" y="1450975"/>
            <a:ext cx="8766175" cy="5235575"/>
            <a:chOff x="238" y="914"/>
            <a:chExt cx="5522" cy="3298"/>
          </a:xfrm>
        </p:grpSpPr>
        <p:sp>
          <p:nvSpPr>
            <p:cNvPr id="3038233" name="Line 25"/>
            <p:cNvSpPr>
              <a:spLocks noChangeShapeType="1"/>
            </p:cNvSpPr>
            <p:nvPr/>
          </p:nvSpPr>
          <p:spPr bwMode="blackWhite">
            <a:xfrm>
              <a:off x="4531" y="1021"/>
              <a:ext cx="229" cy="1"/>
            </a:xfrm>
            <a:prstGeom prst="line">
              <a:avLst/>
            </a:prstGeom>
            <a:noFill/>
            <a:ln w="57150">
              <a:solidFill>
                <a:schemeClr val="accent2"/>
              </a:solidFill>
              <a:prstDash val="sysDot"/>
              <a:round/>
              <a:headEnd/>
              <a:tailEn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grpSp>
          <p:nvGrpSpPr>
            <p:cNvPr id="3038234" name="Group 26"/>
            <p:cNvGrpSpPr>
              <a:grpSpLocks/>
            </p:cNvGrpSpPr>
            <p:nvPr/>
          </p:nvGrpSpPr>
          <p:grpSpPr bwMode="auto">
            <a:xfrm>
              <a:off x="238" y="914"/>
              <a:ext cx="5522" cy="3298"/>
              <a:chOff x="238" y="914"/>
              <a:chExt cx="5522" cy="3298"/>
            </a:xfrm>
          </p:grpSpPr>
          <p:grpSp>
            <p:nvGrpSpPr>
              <p:cNvPr id="3038235" name="Group 27"/>
              <p:cNvGrpSpPr>
                <a:grpSpLocks/>
              </p:cNvGrpSpPr>
              <p:nvPr/>
            </p:nvGrpSpPr>
            <p:grpSpPr bwMode="auto">
              <a:xfrm>
                <a:off x="238" y="1172"/>
                <a:ext cx="4703" cy="3040"/>
                <a:chOff x="71" y="1097"/>
                <a:chExt cx="4703" cy="3040"/>
              </a:xfrm>
            </p:grpSpPr>
            <p:sp>
              <p:nvSpPr>
                <p:cNvPr id="3038236" name="Text Box 28"/>
                <p:cNvSpPr txBox="1">
                  <a:spLocks noChangeArrowheads="1"/>
                </p:cNvSpPr>
                <p:nvPr/>
              </p:nvSpPr>
              <p:spPr bwMode="auto">
                <a:xfrm>
                  <a:off x="1038" y="3906"/>
                  <a:ext cx="3024" cy="23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defTabSz="914400" eaLnBrk="0" fontAlgn="base" hangingPunct="0">
                    <a:spcBef>
                      <a:spcPct val="50000"/>
                    </a:spcBef>
                    <a:spcAft>
                      <a:spcPct val="0"/>
                    </a:spcAft>
                  </a:pPr>
                  <a:r>
                    <a:rPr lang="en-US" b="1" smtClean="0">
                      <a:solidFill>
                        <a:srgbClr val="F4D966"/>
                      </a:solidFill>
                    </a:rPr>
                    <a:t>Age (years)</a:t>
                  </a:r>
                </a:p>
              </p:txBody>
            </p:sp>
            <p:grpSp>
              <p:nvGrpSpPr>
                <p:cNvPr id="3038237" name="Group 29"/>
                <p:cNvGrpSpPr>
                  <a:grpSpLocks/>
                </p:cNvGrpSpPr>
                <p:nvPr/>
              </p:nvGrpSpPr>
              <p:grpSpPr bwMode="auto">
                <a:xfrm>
                  <a:off x="71" y="1097"/>
                  <a:ext cx="4703" cy="2833"/>
                  <a:chOff x="71" y="1097"/>
                  <a:chExt cx="4703" cy="2833"/>
                </a:xfrm>
              </p:grpSpPr>
              <p:sp>
                <p:nvSpPr>
                  <p:cNvPr id="3038238" name="Text Box 30"/>
                  <p:cNvSpPr txBox="1">
                    <a:spLocks noChangeArrowheads="1"/>
                  </p:cNvSpPr>
                  <p:nvPr/>
                </p:nvSpPr>
                <p:spPr bwMode="auto">
                  <a:xfrm flipV="1">
                    <a:off x="71" y="1419"/>
                    <a:ext cx="289" cy="1906"/>
                  </a:xfrm>
                  <a:prstGeom prst="rect">
                    <a:avLst/>
                  </a:prstGeom>
                  <a:noFill/>
                  <a:ln>
                    <a:noFill/>
                  </a:ln>
                  <a:effectLst>
                    <a:outerShdw dist="28398" dir="3806097"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eaVert">
                    <a:spAutoFit/>
                  </a:bodyPr>
                  <a:lstStyle/>
                  <a:p>
                    <a:pPr algn="ctr" defTabSz="914400" eaLnBrk="0" fontAlgn="base" hangingPunct="0">
                      <a:spcBef>
                        <a:spcPct val="50000"/>
                      </a:spcBef>
                      <a:spcAft>
                        <a:spcPct val="0"/>
                      </a:spcAft>
                    </a:pPr>
                    <a:r>
                      <a:rPr lang="en-US" b="1" smtClean="0">
                        <a:solidFill>
                          <a:srgbClr val="F4D966"/>
                        </a:solidFill>
                      </a:rPr>
                      <a:t>Estrogen Secretion</a:t>
                    </a:r>
                  </a:p>
                </p:txBody>
              </p:sp>
              <p:grpSp>
                <p:nvGrpSpPr>
                  <p:cNvPr id="3038239" name="Group 31"/>
                  <p:cNvGrpSpPr>
                    <a:grpSpLocks/>
                  </p:cNvGrpSpPr>
                  <p:nvPr/>
                </p:nvGrpSpPr>
                <p:grpSpPr bwMode="auto">
                  <a:xfrm>
                    <a:off x="309" y="1097"/>
                    <a:ext cx="4465" cy="2833"/>
                    <a:chOff x="210" y="1097"/>
                    <a:chExt cx="4465" cy="2833"/>
                  </a:xfrm>
                </p:grpSpPr>
                <p:grpSp>
                  <p:nvGrpSpPr>
                    <p:cNvPr id="3038240" name="Group 32"/>
                    <p:cNvGrpSpPr>
                      <a:grpSpLocks/>
                    </p:cNvGrpSpPr>
                    <p:nvPr/>
                  </p:nvGrpSpPr>
                  <p:grpSpPr bwMode="auto">
                    <a:xfrm>
                      <a:off x="210" y="1097"/>
                      <a:ext cx="4465" cy="2833"/>
                      <a:chOff x="741" y="1097"/>
                      <a:chExt cx="4465" cy="2833"/>
                    </a:xfrm>
                  </p:grpSpPr>
                  <p:grpSp>
                    <p:nvGrpSpPr>
                      <p:cNvPr id="3038241" name="Group 33"/>
                      <p:cNvGrpSpPr>
                        <a:grpSpLocks/>
                      </p:cNvGrpSpPr>
                      <p:nvPr/>
                    </p:nvGrpSpPr>
                    <p:grpSpPr bwMode="auto">
                      <a:xfrm>
                        <a:off x="865" y="1097"/>
                        <a:ext cx="4091" cy="2601"/>
                        <a:chOff x="865" y="1097"/>
                        <a:chExt cx="4091" cy="2601"/>
                      </a:xfrm>
                    </p:grpSpPr>
                    <p:sp>
                      <p:nvSpPr>
                        <p:cNvPr id="3038242" name="Line 34"/>
                        <p:cNvSpPr>
                          <a:spLocks noChangeShapeType="1"/>
                        </p:cNvSpPr>
                        <p:nvPr/>
                      </p:nvSpPr>
                      <p:spPr bwMode="auto">
                        <a:xfrm>
                          <a:off x="865" y="1097"/>
                          <a:ext cx="0" cy="260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38243" name="Line 35"/>
                        <p:cNvSpPr>
                          <a:spLocks noChangeShapeType="1"/>
                        </p:cNvSpPr>
                        <p:nvPr/>
                      </p:nvSpPr>
                      <p:spPr bwMode="auto">
                        <a:xfrm>
                          <a:off x="1449" y="1097"/>
                          <a:ext cx="0" cy="260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38244" name="Line 36"/>
                        <p:cNvSpPr>
                          <a:spLocks noChangeShapeType="1"/>
                        </p:cNvSpPr>
                        <p:nvPr/>
                      </p:nvSpPr>
                      <p:spPr bwMode="auto">
                        <a:xfrm>
                          <a:off x="2033" y="1097"/>
                          <a:ext cx="0" cy="260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38245" name="Line 37"/>
                        <p:cNvSpPr>
                          <a:spLocks noChangeShapeType="1"/>
                        </p:cNvSpPr>
                        <p:nvPr/>
                      </p:nvSpPr>
                      <p:spPr bwMode="auto">
                        <a:xfrm>
                          <a:off x="2618" y="1097"/>
                          <a:ext cx="0" cy="260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38246" name="Line 38"/>
                        <p:cNvSpPr>
                          <a:spLocks noChangeShapeType="1"/>
                        </p:cNvSpPr>
                        <p:nvPr/>
                      </p:nvSpPr>
                      <p:spPr bwMode="auto">
                        <a:xfrm>
                          <a:off x="3202" y="1097"/>
                          <a:ext cx="0" cy="260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38247" name="Line 39"/>
                        <p:cNvSpPr>
                          <a:spLocks noChangeShapeType="1"/>
                        </p:cNvSpPr>
                        <p:nvPr/>
                      </p:nvSpPr>
                      <p:spPr bwMode="auto">
                        <a:xfrm>
                          <a:off x="3787" y="1097"/>
                          <a:ext cx="0" cy="260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38248" name="Line 40"/>
                        <p:cNvSpPr>
                          <a:spLocks noChangeShapeType="1"/>
                        </p:cNvSpPr>
                        <p:nvPr/>
                      </p:nvSpPr>
                      <p:spPr bwMode="auto">
                        <a:xfrm>
                          <a:off x="4371" y="1097"/>
                          <a:ext cx="0" cy="260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38249" name="Line 41"/>
                        <p:cNvSpPr>
                          <a:spLocks noChangeShapeType="1"/>
                        </p:cNvSpPr>
                        <p:nvPr/>
                      </p:nvSpPr>
                      <p:spPr bwMode="auto">
                        <a:xfrm>
                          <a:off x="4956" y="1097"/>
                          <a:ext cx="0" cy="2601"/>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grpSp>
                  <p:grpSp>
                    <p:nvGrpSpPr>
                      <p:cNvPr id="3038250" name="Group 42"/>
                      <p:cNvGrpSpPr>
                        <a:grpSpLocks/>
                      </p:cNvGrpSpPr>
                      <p:nvPr/>
                    </p:nvGrpSpPr>
                    <p:grpSpPr bwMode="auto">
                      <a:xfrm>
                        <a:off x="741" y="3718"/>
                        <a:ext cx="4465" cy="212"/>
                        <a:chOff x="912" y="3421"/>
                        <a:chExt cx="4465" cy="212"/>
                      </a:xfrm>
                    </p:grpSpPr>
                    <p:sp>
                      <p:nvSpPr>
                        <p:cNvPr id="3038251" name="Text Box 43"/>
                        <p:cNvSpPr txBox="1">
                          <a:spLocks noChangeArrowheads="1"/>
                        </p:cNvSpPr>
                        <p:nvPr/>
                      </p:nvSpPr>
                      <p:spPr bwMode="auto">
                        <a:xfrm>
                          <a:off x="912" y="3421"/>
                          <a:ext cx="284"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defTabSz="914400" eaLnBrk="0" fontAlgn="base" hangingPunct="0">
                            <a:spcBef>
                              <a:spcPct val="50000"/>
                            </a:spcBef>
                            <a:spcAft>
                              <a:spcPct val="0"/>
                            </a:spcAft>
                          </a:pPr>
                          <a:r>
                            <a:rPr lang="en-US" sz="1600" smtClean="0">
                              <a:solidFill>
                                <a:srgbClr val="FFFFFF"/>
                              </a:solidFill>
                            </a:rPr>
                            <a:t>40</a:t>
                          </a:r>
                        </a:p>
                      </p:txBody>
                    </p:sp>
                    <p:sp>
                      <p:nvSpPr>
                        <p:cNvPr id="3038252" name="Text Box 44"/>
                        <p:cNvSpPr txBox="1">
                          <a:spLocks noChangeArrowheads="1"/>
                        </p:cNvSpPr>
                        <p:nvPr/>
                      </p:nvSpPr>
                      <p:spPr bwMode="auto">
                        <a:xfrm>
                          <a:off x="1503" y="3421"/>
                          <a:ext cx="267"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defTabSz="914400" eaLnBrk="0" fontAlgn="base" hangingPunct="0">
                            <a:spcBef>
                              <a:spcPct val="50000"/>
                            </a:spcBef>
                            <a:spcAft>
                              <a:spcPct val="0"/>
                            </a:spcAft>
                          </a:pPr>
                          <a:r>
                            <a:rPr lang="en-US" sz="1600" smtClean="0">
                              <a:solidFill>
                                <a:srgbClr val="FFFFFF"/>
                              </a:solidFill>
                            </a:rPr>
                            <a:t>45</a:t>
                          </a:r>
                        </a:p>
                      </p:txBody>
                    </p:sp>
                    <p:sp>
                      <p:nvSpPr>
                        <p:cNvPr id="3038253" name="Text Box 45"/>
                        <p:cNvSpPr txBox="1">
                          <a:spLocks noChangeArrowheads="1"/>
                        </p:cNvSpPr>
                        <p:nvPr/>
                      </p:nvSpPr>
                      <p:spPr bwMode="auto">
                        <a:xfrm>
                          <a:off x="2078" y="3421"/>
                          <a:ext cx="276"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defTabSz="914400" eaLnBrk="0" fontAlgn="base" hangingPunct="0">
                            <a:spcBef>
                              <a:spcPct val="50000"/>
                            </a:spcBef>
                            <a:spcAft>
                              <a:spcPct val="0"/>
                            </a:spcAft>
                          </a:pPr>
                          <a:r>
                            <a:rPr lang="en-US" sz="1600" smtClean="0">
                              <a:solidFill>
                                <a:srgbClr val="FFFFFF"/>
                              </a:solidFill>
                            </a:rPr>
                            <a:t>50</a:t>
                          </a:r>
                        </a:p>
                      </p:txBody>
                    </p:sp>
                    <p:sp>
                      <p:nvSpPr>
                        <p:cNvPr id="3038254" name="Text Box 46"/>
                        <p:cNvSpPr txBox="1">
                          <a:spLocks noChangeArrowheads="1"/>
                        </p:cNvSpPr>
                        <p:nvPr/>
                      </p:nvSpPr>
                      <p:spPr bwMode="auto">
                        <a:xfrm>
                          <a:off x="2661" y="3421"/>
                          <a:ext cx="276"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defTabSz="914400" eaLnBrk="0" fontAlgn="base" hangingPunct="0">
                            <a:spcBef>
                              <a:spcPct val="50000"/>
                            </a:spcBef>
                            <a:spcAft>
                              <a:spcPct val="0"/>
                            </a:spcAft>
                          </a:pPr>
                          <a:r>
                            <a:rPr lang="en-US" sz="1600" smtClean="0">
                              <a:solidFill>
                                <a:srgbClr val="FFFFFF"/>
                              </a:solidFill>
                            </a:rPr>
                            <a:t>55</a:t>
                          </a:r>
                        </a:p>
                      </p:txBody>
                    </p:sp>
                    <p:sp>
                      <p:nvSpPr>
                        <p:cNvPr id="3038255" name="Text Box 47"/>
                        <p:cNvSpPr txBox="1">
                          <a:spLocks noChangeArrowheads="1"/>
                        </p:cNvSpPr>
                        <p:nvPr/>
                      </p:nvSpPr>
                      <p:spPr bwMode="auto">
                        <a:xfrm>
                          <a:off x="3245" y="3421"/>
                          <a:ext cx="276"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defTabSz="914400" eaLnBrk="0" fontAlgn="base" hangingPunct="0">
                            <a:spcBef>
                              <a:spcPct val="50000"/>
                            </a:spcBef>
                            <a:spcAft>
                              <a:spcPct val="0"/>
                            </a:spcAft>
                          </a:pPr>
                          <a:r>
                            <a:rPr lang="en-US" sz="1600" smtClean="0">
                              <a:solidFill>
                                <a:srgbClr val="FFFFFF"/>
                              </a:solidFill>
                            </a:rPr>
                            <a:t>60</a:t>
                          </a:r>
                        </a:p>
                      </p:txBody>
                    </p:sp>
                    <p:sp>
                      <p:nvSpPr>
                        <p:cNvPr id="3038256" name="Text Box 48"/>
                        <p:cNvSpPr txBox="1">
                          <a:spLocks noChangeArrowheads="1"/>
                        </p:cNvSpPr>
                        <p:nvPr/>
                      </p:nvSpPr>
                      <p:spPr bwMode="auto">
                        <a:xfrm>
                          <a:off x="3828" y="3421"/>
                          <a:ext cx="276"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defTabSz="914400" eaLnBrk="0" fontAlgn="base" hangingPunct="0">
                            <a:spcBef>
                              <a:spcPct val="50000"/>
                            </a:spcBef>
                            <a:spcAft>
                              <a:spcPct val="0"/>
                            </a:spcAft>
                          </a:pPr>
                          <a:r>
                            <a:rPr lang="en-US" sz="1600" smtClean="0">
                              <a:solidFill>
                                <a:srgbClr val="FFFFFF"/>
                              </a:solidFill>
                            </a:rPr>
                            <a:t>65</a:t>
                          </a:r>
                        </a:p>
                      </p:txBody>
                    </p:sp>
                    <p:sp>
                      <p:nvSpPr>
                        <p:cNvPr id="3038257" name="Text Box 49"/>
                        <p:cNvSpPr txBox="1">
                          <a:spLocks noChangeArrowheads="1"/>
                        </p:cNvSpPr>
                        <p:nvPr/>
                      </p:nvSpPr>
                      <p:spPr bwMode="auto">
                        <a:xfrm>
                          <a:off x="4412" y="3421"/>
                          <a:ext cx="276"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defTabSz="914400" eaLnBrk="0" fontAlgn="base" hangingPunct="0">
                            <a:spcBef>
                              <a:spcPct val="50000"/>
                            </a:spcBef>
                            <a:spcAft>
                              <a:spcPct val="0"/>
                            </a:spcAft>
                          </a:pPr>
                          <a:r>
                            <a:rPr lang="en-US" sz="1600" smtClean="0">
                              <a:solidFill>
                                <a:srgbClr val="FFFFFF"/>
                              </a:solidFill>
                            </a:rPr>
                            <a:t>70</a:t>
                          </a:r>
                        </a:p>
                      </p:txBody>
                    </p:sp>
                    <p:sp>
                      <p:nvSpPr>
                        <p:cNvPr id="3038258" name="Text Box 50"/>
                        <p:cNvSpPr txBox="1">
                          <a:spLocks noChangeArrowheads="1"/>
                        </p:cNvSpPr>
                        <p:nvPr/>
                      </p:nvSpPr>
                      <p:spPr bwMode="auto">
                        <a:xfrm>
                          <a:off x="4996" y="3421"/>
                          <a:ext cx="381" cy="2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defTabSz="914400" eaLnBrk="0" fontAlgn="base" hangingPunct="0">
                            <a:spcBef>
                              <a:spcPct val="50000"/>
                            </a:spcBef>
                            <a:spcAft>
                              <a:spcPct val="0"/>
                            </a:spcAft>
                          </a:pPr>
                          <a:r>
                            <a:rPr lang="en-US" sz="1600" smtClean="0">
                              <a:solidFill>
                                <a:srgbClr val="FFFFFF"/>
                              </a:solidFill>
                            </a:rPr>
                            <a:t>75+</a:t>
                          </a:r>
                        </a:p>
                      </p:txBody>
                    </p:sp>
                  </p:grpSp>
                </p:grpSp>
                <p:sp>
                  <p:nvSpPr>
                    <p:cNvPr id="3038259" name="Line 51"/>
                    <p:cNvSpPr>
                      <a:spLocks noChangeShapeType="1"/>
                    </p:cNvSpPr>
                    <p:nvPr/>
                  </p:nvSpPr>
                  <p:spPr bwMode="auto">
                    <a:xfrm>
                      <a:off x="328" y="3709"/>
                      <a:ext cx="4102" cy="0"/>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grpSp>
            </p:grpSp>
          </p:grpSp>
          <p:sp>
            <p:nvSpPr>
              <p:cNvPr id="3038260" name="Text Box 52"/>
              <p:cNvSpPr txBox="1">
                <a:spLocks noChangeArrowheads="1"/>
              </p:cNvSpPr>
              <p:nvPr/>
            </p:nvSpPr>
            <p:spPr bwMode="blackWhite">
              <a:xfrm>
                <a:off x="4403" y="914"/>
                <a:ext cx="1357" cy="52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1750">
                    <a:solidFill>
                      <a:schemeClr val="tx1"/>
                    </a:solidFill>
                    <a:miter lim="800000"/>
                    <a:headEnd/>
                    <a:tailEnd/>
                  </a14:hiddenLine>
                </a:ext>
              </a:extLst>
            </p:spPr>
            <p:txBody>
              <a:bodyPr lIns="45720">
                <a:spAutoFit/>
              </a:bodyPr>
              <a:lstStyle>
                <a:lvl1pPr marL="623888" indent="-623888" algn="l">
                  <a:defRPr sz="2400">
                    <a:solidFill>
                      <a:schemeClr val="tx1"/>
                    </a:solidFill>
                    <a:latin typeface="Times New Roman" pitchFamily="18" charset="0"/>
                  </a:defRPr>
                </a:lvl1pPr>
                <a:lvl2pPr marL="973138" algn="l">
                  <a:defRPr sz="2400">
                    <a:solidFill>
                      <a:schemeClr val="tx1"/>
                    </a:solidFill>
                    <a:latin typeface="Times New Roman" pitchFamily="18" charset="0"/>
                  </a:defRPr>
                </a:lvl2pPr>
                <a:lvl3pPr marL="1087438"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defTabSz="914400" fontAlgn="base">
                  <a:spcBef>
                    <a:spcPct val="50000"/>
                  </a:spcBef>
                  <a:spcAft>
                    <a:spcPct val="0"/>
                  </a:spcAft>
                </a:pPr>
                <a:r>
                  <a:rPr lang="en-US" sz="1400" smtClean="0">
                    <a:solidFill>
                      <a:srgbClr val="FFFFFF"/>
                    </a:solidFill>
                    <a:latin typeface="Arial" pitchFamily="34" charset="0"/>
                  </a:rPr>
                  <a:t>	</a:t>
                </a:r>
                <a:r>
                  <a:rPr lang="en-US" sz="1600" smtClean="0">
                    <a:solidFill>
                      <a:srgbClr val="FFFFFF"/>
                    </a:solidFill>
                    <a:latin typeface="Arial" pitchFamily="34" charset="0"/>
                  </a:rPr>
                  <a:t>Development of Subclinical Disease</a:t>
                </a:r>
              </a:p>
            </p:txBody>
          </p:sp>
          <p:grpSp>
            <p:nvGrpSpPr>
              <p:cNvPr id="3038261" name="Group 53"/>
              <p:cNvGrpSpPr>
                <a:grpSpLocks/>
              </p:cNvGrpSpPr>
              <p:nvPr/>
            </p:nvGrpSpPr>
            <p:grpSpPr bwMode="auto">
              <a:xfrm>
                <a:off x="610" y="982"/>
                <a:ext cx="2480" cy="294"/>
                <a:chOff x="872" y="781"/>
                <a:chExt cx="2480" cy="294"/>
              </a:xfrm>
            </p:grpSpPr>
            <p:sp>
              <p:nvSpPr>
                <p:cNvPr id="3038262" name="Text Box 54"/>
                <p:cNvSpPr txBox="1">
                  <a:spLocks noChangeArrowheads="1"/>
                </p:cNvSpPr>
                <p:nvPr/>
              </p:nvSpPr>
              <p:spPr bwMode="blackWhite">
                <a:xfrm>
                  <a:off x="1245" y="781"/>
                  <a:ext cx="1737" cy="23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31750">
                      <a:solidFill>
                        <a:schemeClr val="tx1"/>
                      </a:solidFill>
                      <a:miter lim="800000"/>
                      <a:headEnd/>
                      <a:tailEnd/>
                    </a14:hiddenLine>
                  </a:ext>
                </a:extLst>
              </p:spPr>
              <p:txBody>
                <a:bodyPr>
                  <a:spAutoFit/>
                </a:bodyPr>
                <a:lstStyle/>
                <a:p>
                  <a:pPr algn="ctr" defTabSz="914400" fontAlgn="base">
                    <a:spcBef>
                      <a:spcPct val="50000"/>
                    </a:spcBef>
                    <a:spcAft>
                      <a:spcPct val="0"/>
                    </a:spcAft>
                  </a:pPr>
                  <a:r>
                    <a:rPr lang="en-US" b="1" smtClean="0">
                      <a:solidFill>
                        <a:srgbClr val="FF7C80"/>
                      </a:solidFill>
                    </a:rPr>
                    <a:t>Short-Term Symptoms</a:t>
                  </a:r>
                </a:p>
              </p:txBody>
            </p:sp>
            <p:sp>
              <p:nvSpPr>
                <p:cNvPr id="3038263" name="Freeform 55"/>
                <p:cNvSpPr>
                  <a:spLocks/>
                </p:cNvSpPr>
                <p:nvPr/>
              </p:nvSpPr>
              <p:spPr bwMode="blackWhite">
                <a:xfrm>
                  <a:off x="872" y="988"/>
                  <a:ext cx="2480" cy="87"/>
                </a:xfrm>
                <a:custGeom>
                  <a:avLst/>
                  <a:gdLst>
                    <a:gd name="T0" fmla="*/ 0 w 2227"/>
                    <a:gd name="T1" fmla="*/ 87 h 96"/>
                    <a:gd name="T2" fmla="*/ 0 w 2227"/>
                    <a:gd name="T3" fmla="*/ 0 h 96"/>
                    <a:gd name="T4" fmla="*/ 2227 w 2227"/>
                    <a:gd name="T5" fmla="*/ 0 h 96"/>
                    <a:gd name="T6" fmla="*/ 2227 w 2227"/>
                    <a:gd name="T7" fmla="*/ 96 h 96"/>
                  </a:gdLst>
                  <a:ahLst/>
                  <a:cxnLst>
                    <a:cxn ang="0">
                      <a:pos x="T0" y="T1"/>
                    </a:cxn>
                    <a:cxn ang="0">
                      <a:pos x="T2" y="T3"/>
                    </a:cxn>
                    <a:cxn ang="0">
                      <a:pos x="T4" y="T5"/>
                    </a:cxn>
                    <a:cxn ang="0">
                      <a:pos x="T6" y="T7"/>
                    </a:cxn>
                  </a:cxnLst>
                  <a:rect l="0" t="0" r="r" b="b"/>
                  <a:pathLst>
                    <a:path w="2227" h="96">
                      <a:moveTo>
                        <a:pt x="0" y="87"/>
                      </a:moveTo>
                      <a:lnTo>
                        <a:pt x="0" y="0"/>
                      </a:lnTo>
                      <a:lnTo>
                        <a:pt x="2227" y="0"/>
                      </a:lnTo>
                      <a:lnTo>
                        <a:pt x="2227" y="96"/>
                      </a:lnTo>
                    </a:path>
                  </a:pathLst>
                </a:custGeom>
                <a:noFill/>
                <a:ln w="31750" cap="flat" cmpd="sng">
                  <a:solidFill>
                    <a:srgbClr val="FF7C80"/>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xmlns="">
                      <a:solidFill>
                        <a:srgbClr val="000066"/>
                      </a:solid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grpSp>
          <p:grpSp>
            <p:nvGrpSpPr>
              <p:cNvPr id="3038264" name="Group 56"/>
              <p:cNvGrpSpPr>
                <a:grpSpLocks/>
              </p:cNvGrpSpPr>
              <p:nvPr/>
            </p:nvGrpSpPr>
            <p:grpSpPr bwMode="auto">
              <a:xfrm>
                <a:off x="2146" y="982"/>
                <a:ext cx="2550" cy="303"/>
                <a:chOff x="2408" y="781"/>
                <a:chExt cx="2550" cy="303"/>
              </a:xfrm>
            </p:grpSpPr>
            <p:sp>
              <p:nvSpPr>
                <p:cNvPr id="3038265" name="Text Box 57"/>
                <p:cNvSpPr txBox="1">
                  <a:spLocks noChangeArrowheads="1"/>
                </p:cNvSpPr>
                <p:nvPr/>
              </p:nvSpPr>
              <p:spPr bwMode="auto">
                <a:xfrm>
                  <a:off x="3065" y="781"/>
                  <a:ext cx="1763" cy="231"/>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31750">
                      <a:solidFill>
                        <a:schemeClr val="tx1"/>
                      </a:solidFill>
                      <a:miter lim="800000"/>
                      <a:headEnd/>
                      <a:tailEnd/>
                    </a14:hiddenLine>
                  </a:ext>
                </a:extLst>
              </p:spPr>
              <p:txBody>
                <a:bodyPr>
                  <a:spAutoFit/>
                </a:bodyPr>
                <a:lstStyle/>
                <a:p>
                  <a:pPr algn="ctr" defTabSz="914400" fontAlgn="base">
                    <a:spcBef>
                      <a:spcPct val="50000"/>
                    </a:spcBef>
                    <a:spcAft>
                      <a:spcPct val="0"/>
                    </a:spcAft>
                  </a:pPr>
                  <a:r>
                    <a:rPr lang="en-US" b="1" smtClean="0">
                      <a:solidFill>
                        <a:srgbClr val="66FFCC"/>
                      </a:solidFill>
                    </a:rPr>
                    <a:t>Long-Term Diseases</a:t>
                  </a:r>
                </a:p>
              </p:txBody>
            </p:sp>
            <p:sp>
              <p:nvSpPr>
                <p:cNvPr id="3038266" name="Freeform 58"/>
                <p:cNvSpPr>
                  <a:spLocks/>
                </p:cNvSpPr>
                <p:nvPr/>
              </p:nvSpPr>
              <p:spPr bwMode="auto">
                <a:xfrm>
                  <a:off x="2408" y="988"/>
                  <a:ext cx="2550" cy="96"/>
                </a:xfrm>
                <a:custGeom>
                  <a:avLst/>
                  <a:gdLst>
                    <a:gd name="T0" fmla="*/ 0 w 2227"/>
                    <a:gd name="T1" fmla="*/ 87 h 96"/>
                    <a:gd name="T2" fmla="*/ 0 w 2227"/>
                    <a:gd name="T3" fmla="*/ 0 h 96"/>
                    <a:gd name="T4" fmla="*/ 2227 w 2227"/>
                    <a:gd name="T5" fmla="*/ 0 h 96"/>
                    <a:gd name="T6" fmla="*/ 2227 w 2227"/>
                    <a:gd name="T7" fmla="*/ 96 h 96"/>
                  </a:gdLst>
                  <a:ahLst/>
                  <a:cxnLst>
                    <a:cxn ang="0">
                      <a:pos x="T0" y="T1"/>
                    </a:cxn>
                    <a:cxn ang="0">
                      <a:pos x="T2" y="T3"/>
                    </a:cxn>
                    <a:cxn ang="0">
                      <a:pos x="T4" y="T5"/>
                    </a:cxn>
                    <a:cxn ang="0">
                      <a:pos x="T6" y="T7"/>
                    </a:cxn>
                  </a:cxnLst>
                  <a:rect l="0" t="0" r="r" b="b"/>
                  <a:pathLst>
                    <a:path w="2227" h="96">
                      <a:moveTo>
                        <a:pt x="0" y="87"/>
                      </a:moveTo>
                      <a:lnTo>
                        <a:pt x="0" y="0"/>
                      </a:lnTo>
                      <a:lnTo>
                        <a:pt x="2227" y="0"/>
                      </a:lnTo>
                      <a:lnTo>
                        <a:pt x="2227" y="96"/>
                      </a:lnTo>
                    </a:path>
                  </a:pathLst>
                </a:custGeom>
                <a:noFill/>
                <a:ln w="31750" cap="flat" cmpd="sng">
                  <a:solidFill>
                    <a:srgbClr val="66FFCC"/>
                  </a:solidFill>
                  <a:prstDash val="solid"/>
                  <a:round/>
                  <a:headEnd type="none" w="med" len="med"/>
                  <a:tailEnd type="none" w="med" len="med"/>
                </a:ln>
                <a:effectLst>
                  <a:outerShdw dist="17961" dir="2700000" algn="ctr" rotWithShape="0">
                    <a:schemeClr val="bg2"/>
                  </a:outerShdw>
                </a:effectLst>
                <a:extLst>
                  <a:ext uri="{909E8E84-426E-40dd-AFC4-6F175D3DCCD1}">
                    <a14:hiddenFill xmlns:a14="http://schemas.microsoft.com/office/drawing/2010/main" xmlns="">
                      <a:solidFill>
                        <a:srgbClr val="000066"/>
                      </a:solid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grpSp>
        </p:grpSp>
        <p:sp>
          <p:nvSpPr>
            <p:cNvPr id="3038267" name="Freeform 59"/>
            <p:cNvSpPr>
              <a:spLocks/>
            </p:cNvSpPr>
            <p:nvPr/>
          </p:nvSpPr>
          <p:spPr bwMode="auto">
            <a:xfrm>
              <a:off x="606" y="1297"/>
              <a:ext cx="4093" cy="2451"/>
            </a:xfrm>
            <a:custGeom>
              <a:avLst/>
              <a:gdLst>
                <a:gd name="T0" fmla="*/ 0 w 4093"/>
                <a:gd name="T1" fmla="*/ 15 h 2451"/>
                <a:gd name="T2" fmla="*/ 454 w 4093"/>
                <a:gd name="T3" fmla="*/ 15 h 2451"/>
                <a:gd name="T4" fmla="*/ 698 w 4093"/>
                <a:gd name="T5" fmla="*/ 15 h 2451"/>
                <a:gd name="T6" fmla="*/ 899 w 4093"/>
                <a:gd name="T7" fmla="*/ 41 h 2451"/>
                <a:gd name="T8" fmla="*/ 942 w 4093"/>
                <a:gd name="T9" fmla="*/ 102 h 2451"/>
                <a:gd name="T10" fmla="*/ 986 w 4093"/>
                <a:gd name="T11" fmla="*/ 189 h 2451"/>
                <a:gd name="T12" fmla="*/ 1031 w 4093"/>
                <a:gd name="T13" fmla="*/ 442 h 2451"/>
                <a:gd name="T14" fmla="*/ 1067 w 4093"/>
                <a:gd name="T15" fmla="*/ 654 h 2451"/>
                <a:gd name="T16" fmla="*/ 1104 w 4093"/>
                <a:gd name="T17" fmla="*/ 898 h 2451"/>
                <a:gd name="T18" fmla="*/ 1134 w 4093"/>
                <a:gd name="T19" fmla="*/ 1193 h 2451"/>
                <a:gd name="T20" fmla="*/ 1152 w 4093"/>
                <a:gd name="T21" fmla="*/ 1429 h 2451"/>
                <a:gd name="T22" fmla="*/ 1187 w 4093"/>
                <a:gd name="T23" fmla="*/ 1602 h 2451"/>
                <a:gd name="T24" fmla="*/ 1221 w 4093"/>
                <a:gd name="T25" fmla="*/ 1882 h 2451"/>
                <a:gd name="T26" fmla="*/ 1257 w 4093"/>
                <a:gd name="T27" fmla="*/ 2197 h 2451"/>
                <a:gd name="T28" fmla="*/ 1309 w 4093"/>
                <a:gd name="T29" fmla="*/ 2301 h 2451"/>
                <a:gd name="T30" fmla="*/ 1370 w 4093"/>
                <a:gd name="T31" fmla="*/ 2406 h 2451"/>
                <a:gd name="T32" fmla="*/ 1457 w 4093"/>
                <a:gd name="T33" fmla="*/ 2406 h 2451"/>
                <a:gd name="T34" fmla="*/ 1571 w 4093"/>
                <a:gd name="T35" fmla="*/ 2450 h 2451"/>
                <a:gd name="T36" fmla="*/ 1763 w 4093"/>
                <a:gd name="T37" fmla="*/ 2415 h 2451"/>
                <a:gd name="T38" fmla="*/ 1920 w 4093"/>
                <a:gd name="T39" fmla="*/ 2432 h 2451"/>
                <a:gd name="T40" fmla="*/ 2059 w 4093"/>
                <a:gd name="T41" fmla="*/ 2415 h 2451"/>
                <a:gd name="T42" fmla="*/ 2243 w 4093"/>
                <a:gd name="T43" fmla="*/ 2432 h 2451"/>
                <a:gd name="T44" fmla="*/ 2347 w 4093"/>
                <a:gd name="T45" fmla="*/ 2415 h 2451"/>
                <a:gd name="T46" fmla="*/ 2653 w 4093"/>
                <a:gd name="T47" fmla="*/ 2432 h 2451"/>
                <a:gd name="T48" fmla="*/ 2941 w 4093"/>
                <a:gd name="T49" fmla="*/ 2415 h 2451"/>
                <a:gd name="T50" fmla="*/ 3447 w 4093"/>
                <a:gd name="T51" fmla="*/ 2432 h 2451"/>
                <a:gd name="T52" fmla="*/ 3657 w 4093"/>
                <a:gd name="T53" fmla="*/ 2450 h 2451"/>
                <a:gd name="T54" fmla="*/ 4093 w 4093"/>
                <a:gd name="T55" fmla="*/ 2432 h 2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93" h="2451">
                  <a:moveTo>
                    <a:pt x="0" y="15"/>
                  </a:moveTo>
                  <a:cubicBezTo>
                    <a:pt x="74" y="13"/>
                    <a:pt x="353" y="28"/>
                    <a:pt x="454" y="15"/>
                  </a:cubicBezTo>
                  <a:cubicBezTo>
                    <a:pt x="524" y="23"/>
                    <a:pt x="615" y="0"/>
                    <a:pt x="698" y="15"/>
                  </a:cubicBezTo>
                  <a:cubicBezTo>
                    <a:pt x="728" y="19"/>
                    <a:pt x="811" y="15"/>
                    <a:pt x="899" y="41"/>
                  </a:cubicBezTo>
                  <a:cubicBezTo>
                    <a:pt x="947" y="56"/>
                    <a:pt x="935" y="80"/>
                    <a:pt x="942" y="102"/>
                  </a:cubicBezTo>
                  <a:cubicBezTo>
                    <a:pt x="956" y="127"/>
                    <a:pt x="971" y="132"/>
                    <a:pt x="986" y="189"/>
                  </a:cubicBezTo>
                  <a:cubicBezTo>
                    <a:pt x="991" y="202"/>
                    <a:pt x="1027" y="429"/>
                    <a:pt x="1031" y="442"/>
                  </a:cubicBezTo>
                  <a:cubicBezTo>
                    <a:pt x="1044" y="519"/>
                    <a:pt x="1055" y="578"/>
                    <a:pt x="1067" y="654"/>
                  </a:cubicBezTo>
                  <a:cubicBezTo>
                    <a:pt x="1083" y="725"/>
                    <a:pt x="1111" y="867"/>
                    <a:pt x="1104" y="898"/>
                  </a:cubicBezTo>
                  <a:cubicBezTo>
                    <a:pt x="1118" y="995"/>
                    <a:pt x="1126" y="1105"/>
                    <a:pt x="1134" y="1193"/>
                  </a:cubicBezTo>
                  <a:cubicBezTo>
                    <a:pt x="1142" y="1281"/>
                    <a:pt x="1143" y="1361"/>
                    <a:pt x="1152" y="1429"/>
                  </a:cubicBezTo>
                  <a:cubicBezTo>
                    <a:pt x="1161" y="1497"/>
                    <a:pt x="1176" y="1527"/>
                    <a:pt x="1187" y="1602"/>
                  </a:cubicBezTo>
                  <a:cubicBezTo>
                    <a:pt x="1199" y="1746"/>
                    <a:pt x="1204" y="1779"/>
                    <a:pt x="1221" y="1882"/>
                  </a:cubicBezTo>
                  <a:cubicBezTo>
                    <a:pt x="1242" y="2030"/>
                    <a:pt x="1225" y="2052"/>
                    <a:pt x="1257" y="2197"/>
                  </a:cubicBezTo>
                  <a:cubicBezTo>
                    <a:pt x="1272" y="2267"/>
                    <a:pt x="1290" y="2266"/>
                    <a:pt x="1309" y="2301"/>
                  </a:cubicBezTo>
                  <a:cubicBezTo>
                    <a:pt x="1328" y="2336"/>
                    <a:pt x="1345" y="2389"/>
                    <a:pt x="1370" y="2406"/>
                  </a:cubicBezTo>
                  <a:cubicBezTo>
                    <a:pt x="1395" y="2423"/>
                    <a:pt x="1424" y="2399"/>
                    <a:pt x="1457" y="2406"/>
                  </a:cubicBezTo>
                  <a:cubicBezTo>
                    <a:pt x="1493" y="2406"/>
                    <a:pt x="1520" y="2449"/>
                    <a:pt x="1571" y="2450"/>
                  </a:cubicBezTo>
                  <a:cubicBezTo>
                    <a:pt x="1622" y="2451"/>
                    <a:pt x="1705" y="2418"/>
                    <a:pt x="1763" y="2415"/>
                  </a:cubicBezTo>
                  <a:cubicBezTo>
                    <a:pt x="1821" y="2412"/>
                    <a:pt x="1871" y="2432"/>
                    <a:pt x="1920" y="2432"/>
                  </a:cubicBezTo>
                  <a:cubicBezTo>
                    <a:pt x="1969" y="2432"/>
                    <a:pt x="2005" y="2415"/>
                    <a:pt x="2059" y="2415"/>
                  </a:cubicBezTo>
                  <a:cubicBezTo>
                    <a:pt x="2113" y="2415"/>
                    <a:pt x="2195" y="2432"/>
                    <a:pt x="2243" y="2432"/>
                  </a:cubicBezTo>
                  <a:cubicBezTo>
                    <a:pt x="2291" y="2432"/>
                    <a:pt x="2279" y="2415"/>
                    <a:pt x="2347" y="2415"/>
                  </a:cubicBezTo>
                  <a:cubicBezTo>
                    <a:pt x="2415" y="2415"/>
                    <a:pt x="2554" y="2432"/>
                    <a:pt x="2653" y="2432"/>
                  </a:cubicBezTo>
                  <a:cubicBezTo>
                    <a:pt x="2752" y="2432"/>
                    <a:pt x="2809" y="2415"/>
                    <a:pt x="2941" y="2415"/>
                  </a:cubicBezTo>
                  <a:cubicBezTo>
                    <a:pt x="3073" y="2415"/>
                    <a:pt x="3328" y="2426"/>
                    <a:pt x="3447" y="2432"/>
                  </a:cubicBezTo>
                  <a:cubicBezTo>
                    <a:pt x="3566" y="2438"/>
                    <a:pt x="3549" y="2450"/>
                    <a:pt x="3657" y="2450"/>
                  </a:cubicBezTo>
                  <a:cubicBezTo>
                    <a:pt x="3765" y="2450"/>
                    <a:pt x="4002" y="2436"/>
                    <a:pt x="4093" y="2432"/>
                  </a:cubicBezTo>
                </a:path>
              </a:pathLst>
            </a:custGeom>
            <a:noFill/>
            <a:ln w="57150" cap="flat" cmpd="sng">
              <a:solidFill>
                <a:srgbClr val="FFCC99"/>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28398" dir="1593903" algn="ctr" rotWithShape="0">
                      <a:schemeClr val="bg2"/>
                    </a:outerShdw>
                  </a:effectLst>
                </a14:hiddenEffects>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grpSp>
      <p:grpSp>
        <p:nvGrpSpPr>
          <p:cNvPr id="3038268" name="Group 60"/>
          <p:cNvGrpSpPr>
            <a:grpSpLocks/>
          </p:cNvGrpSpPr>
          <p:nvPr/>
        </p:nvGrpSpPr>
        <p:grpSpPr bwMode="auto">
          <a:xfrm>
            <a:off x="2716213" y="3267075"/>
            <a:ext cx="4719637" cy="336550"/>
            <a:chOff x="1711" y="2058"/>
            <a:chExt cx="2973" cy="212"/>
          </a:xfrm>
        </p:grpSpPr>
        <p:sp>
          <p:nvSpPr>
            <p:cNvPr id="3038269" name="Line 61"/>
            <p:cNvSpPr>
              <a:spLocks noChangeShapeType="1"/>
            </p:cNvSpPr>
            <p:nvPr/>
          </p:nvSpPr>
          <p:spPr bwMode="auto">
            <a:xfrm>
              <a:off x="1711" y="2251"/>
              <a:ext cx="2973" cy="0"/>
            </a:xfrm>
            <a:prstGeom prst="line">
              <a:avLst/>
            </a:prstGeom>
            <a:noFill/>
            <a:ln w="38100">
              <a:solidFill>
                <a:srgbClr val="FF3300"/>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pPr>
              <a:endParaRPr lang="en-US" smtClean="0">
                <a:solidFill>
                  <a:srgbClr val="FFFFFF"/>
                </a:solidFill>
              </a:endParaRPr>
            </a:p>
          </p:txBody>
        </p:sp>
        <p:sp>
          <p:nvSpPr>
            <p:cNvPr id="3038270" name="Text Box 62"/>
            <p:cNvSpPr txBox="1">
              <a:spLocks noChangeArrowheads="1"/>
            </p:cNvSpPr>
            <p:nvPr/>
          </p:nvSpPr>
          <p:spPr bwMode="auto">
            <a:xfrm>
              <a:off x="2314" y="2058"/>
              <a:ext cx="947"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FF3300"/>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0" rIns="0">
              <a:spAutoFit/>
            </a:bodyPr>
            <a:lstStyle/>
            <a:p>
              <a:pPr defTabSz="914400" eaLnBrk="0" fontAlgn="base" hangingPunct="0">
                <a:spcBef>
                  <a:spcPct val="50000"/>
                </a:spcBef>
                <a:spcAft>
                  <a:spcPct val="0"/>
                </a:spcAft>
              </a:pPr>
              <a:r>
                <a:rPr lang="en-US" sz="1600" b="1" smtClean="0">
                  <a:solidFill>
                    <a:srgbClr val="66CCFF"/>
                  </a:solidFill>
                </a:rPr>
                <a:t>Hot flushes</a:t>
              </a:r>
            </a:p>
          </p:txBody>
        </p:sp>
      </p:grpSp>
    </p:spTree>
    <p:extLst>
      <p:ext uri="{BB962C8B-B14F-4D97-AF65-F5344CB8AC3E}">
        <p14:creationId xmlns:p14="http://schemas.microsoft.com/office/powerpoint/2010/main" val="15495278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0382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038268"/>
                                        </p:tgtEl>
                                        <p:attrNameLst>
                                          <p:attrName>style.visibility</p:attrName>
                                        </p:attrNameLst>
                                      </p:cBhvr>
                                      <p:to>
                                        <p:strVal val="visible"/>
                                      </p:to>
                                    </p:set>
                                    <p:animEffect transition="in" filter="wipe(left)">
                                      <p:cBhvr>
                                        <p:cTn id="11" dur="500"/>
                                        <p:tgtEl>
                                          <p:spTgt spid="30382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038229"/>
                                        </p:tgtEl>
                                        <p:attrNameLst>
                                          <p:attrName>style.visibility</p:attrName>
                                        </p:attrNameLst>
                                      </p:cBhvr>
                                      <p:to>
                                        <p:strVal val="visible"/>
                                      </p:to>
                                    </p:set>
                                    <p:animEffect transition="in" filter="wipe(left)">
                                      <p:cBhvr>
                                        <p:cTn id="16" dur="500"/>
                                        <p:tgtEl>
                                          <p:spTgt spid="30382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038211"/>
                                        </p:tgtEl>
                                        <p:attrNameLst>
                                          <p:attrName>style.visibility</p:attrName>
                                        </p:attrNameLst>
                                      </p:cBhvr>
                                      <p:to>
                                        <p:strVal val="visible"/>
                                      </p:to>
                                    </p:set>
                                    <p:animEffect transition="in" filter="wipe(left)">
                                      <p:cBhvr>
                                        <p:cTn id="21" dur="500"/>
                                        <p:tgtEl>
                                          <p:spTgt spid="30382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038214"/>
                                        </p:tgtEl>
                                        <p:attrNameLst>
                                          <p:attrName>style.visibility</p:attrName>
                                        </p:attrNameLst>
                                      </p:cBhvr>
                                      <p:to>
                                        <p:strVal val="visible"/>
                                      </p:to>
                                    </p:set>
                                    <p:animEffect transition="in" filter="wipe(left)">
                                      <p:cBhvr>
                                        <p:cTn id="26" dur="500"/>
                                        <p:tgtEl>
                                          <p:spTgt spid="30382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038224"/>
                                        </p:tgtEl>
                                        <p:attrNameLst>
                                          <p:attrName>style.visibility</p:attrName>
                                        </p:attrNameLst>
                                      </p:cBhvr>
                                      <p:to>
                                        <p:strVal val="visible"/>
                                      </p:to>
                                    </p:set>
                                    <p:animEffect transition="in" filter="wipe(left)">
                                      <p:cBhvr>
                                        <p:cTn id="31" dur="500"/>
                                        <p:tgtEl>
                                          <p:spTgt spid="30382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038219"/>
                                        </p:tgtEl>
                                        <p:attrNameLst>
                                          <p:attrName>style.visibility</p:attrName>
                                        </p:attrNameLst>
                                      </p:cBhvr>
                                      <p:to>
                                        <p:strVal val="visible"/>
                                      </p:to>
                                    </p:set>
                                    <p:animEffect transition="in" filter="wipe(left)">
                                      <p:cBhvr>
                                        <p:cTn id="36" dur="500"/>
                                        <p:tgtEl>
                                          <p:spTgt spid="3038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535363"/>
          </a:xfrm>
        </p:spPr>
        <p:txBody>
          <a:bodyPr>
            <a:normAutofit/>
          </a:bodyPr>
          <a:lstStyle/>
          <a:p>
            <a:pPr marL="0" indent="0" algn="ctr">
              <a:lnSpc>
                <a:spcPct val="90000"/>
              </a:lnSpc>
              <a:spcBef>
                <a:spcPct val="50000"/>
              </a:spcBef>
              <a:buNone/>
            </a:pPr>
            <a:r>
              <a:rPr lang="en-US" sz="4800" dirty="0" smtClean="0">
                <a:cs typeface="Times New Roman" pitchFamily="18" charset="0"/>
              </a:rPr>
              <a:t>MANAGEMENT </a:t>
            </a:r>
            <a:r>
              <a:rPr lang="en-US" sz="4800" dirty="0">
                <a:cs typeface="Times New Roman" pitchFamily="18" charset="0"/>
              </a:rPr>
              <a:t>OPTIONS FOR MENOPAUSAL SYMPTOMS</a:t>
            </a:r>
          </a:p>
        </p:txBody>
      </p:sp>
    </p:spTree>
    <p:extLst>
      <p:ext uri="{BB962C8B-B14F-4D97-AF65-F5344CB8AC3E}">
        <p14:creationId xmlns:p14="http://schemas.microsoft.com/office/powerpoint/2010/main" val="46349577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09881" y="1165746"/>
            <a:ext cx="7748588" cy="3429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3975" y="4735286"/>
            <a:ext cx="3200400" cy="1741714"/>
          </a:xfrm>
          <a:prstGeom prst="rect">
            <a:avLst/>
          </a:prstGeom>
        </p:spPr>
      </p:pic>
    </p:spTree>
    <p:extLst>
      <p:ext uri="{BB962C8B-B14F-4D97-AF65-F5344CB8AC3E}">
        <p14:creationId xmlns:p14="http://schemas.microsoft.com/office/powerpoint/2010/main" val="78920741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08501"/>
          </a:xfrm>
        </p:spPr>
        <p:txBody>
          <a:bodyPr/>
          <a:lstStyle/>
          <a:p>
            <a:r>
              <a:rPr lang="en-US" dirty="0"/>
              <a:t>Oral </a:t>
            </a:r>
            <a:r>
              <a:rPr lang="en-US" dirty="0" smtClean="0"/>
              <a:t>Contraceptives</a:t>
            </a:r>
            <a:endParaRPr lang="en-US" dirty="0"/>
          </a:p>
        </p:txBody>
      </p:sp>
    </p:spTree>
    <p:extLst>
      <p:ext uri="{BB962C8B-B14F-4D97-AF65-F5344CB8AC3E}">
        <p14:creationId xmlns:p14="http://schemas.microsoft.com/office/powerpoint/2010/main" val="1764587819"/>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534400" cy="6079100"/>
          </a:xfrm>
        </p:spPr>
        <p:txBody>
          <a:bodyPr/>
          <a:lstStyle/>
          <a:p>
            <a:r>
              <a:rPr lang="en-US" dirty="0" smtClean="0"/>
              <a:t>Hormonal contraception offers a viable option for </a:t>
            </a:r>
            <a:br>
              <a:rPr lang="en-US" dirty="0" smtClean="0"/>
            </a:br>
            <a:r>
              <a:rPr lang="en-US" dirty="0" smtClean="0"/>
              <a:t>both symptomatic perimenopausal women and those </a:t>
            </a:r>
            <a:br>
              <a:rPr lang="en-US" dirty="0" smtClean="0"/>
            </a:br>
            <a:r>
              <a:rPr lang="en-US" dirty="0" smtClean="0"/>
              <a:t>who wish to avoid pregnancy</a:t>
            </a:r>
          </a:p>
          <a:p>
            <a:pPr lvl="0"/>
            <a:r>
              <a:rPr lang="en-US" dirty="0" smtClean="0"/>
              <a:t>Combination estrogen progestin contraceptives </a:t>
            </a:r>
            <a:br>
              <a:rPr lang="en-US" dirty="0" smtClean="0"/>
            </a:br>
            <a:r>
              <a:rPr lang="en-US" dirty="0" smtClean="0"/>
              <a:t>(pills, patch, ring) only appropriate for healthy, lean, nonsmoking perimenopausal women</a:t>
            </a:r>
          </a:p>
          <a:p>
            <a:r>
              <a:rPr lang="en-US" dirty="0" smtClean="0"/>
              <a:t>Contraindicated in women over age 35 who smoke</a:t>
            </a:r>
          </a:p>
          <a:p>
            <a:r>
              <a:rPr lang="en-US" dirty="0" smtClean="0"/>
              <a:t>Other potential contraindications include hypertension, diabetes, obesity, and other </a:t>
            </a:r>
            <a:r>
              <a:rPr lang="en-US" dirty="0" err="1" smtClean="0"/>
              <a:t>comorbidities</a:t>
            </a:r>
            <a:endParaRPr lang="en-US" dirty="0"/>
          </a:p>
        </p:txBody>
      </p:sp>
      <p:sp>
        <p:nvSpPr>
          <p:cNvPr id="3" name="Title 2"/>
          <p:cNvSpPr>
            <a:spLocks noGrp="1"/>
          </p:cNvSpPr>
          <p:nvPr>
            <p:ph type="title"/>
          </p:nvPr>
        </p:nvSpPr>
        <p:spPr>
          <a:xfrm>
            <a:off x="319088" y="304800"/>
            <a:ext cx="8505825" cy="1162499"/>
          </a:xfrm>
        </p:spPr>
        <p:txBody>
          <a:bodyPr/>
          <a:lstStyle/>
          <a:p>
            <a:r>
              <a:rPr lang="en-US" smtClean="0"/>
              <a:t>Why would perimenopausal women use hormonal contraception?</a:t>
            </a:r>
            <a:endParaRPr lang="en-US" dirty="0"/>
          </a:p>
        </p:txBody>
      </p:sp>
    </p:spTree>
    <p:extLst>
      <p:ext uri="{BB962C8B-B14F-4D97-AF65-F5344CB8AC3E}">
        <p14:creationId xmlns:p14="http://schemas.microsoft.com/office/powerpoint/2010/main" val="1904954444"/>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534400" cy="2761269"/>
          </a:xfrm>
        </p:spPr>
        <p:txBody>
          <a:bodyPr/>
          <a:lstStyle/>
          <a:p>
            <a:r>
              <a:rPr lang="en-US" smtClean="0"/>
              <a:t>Suppress vasomotor symptoms </a:t>
            </a:r>
          </a:p>
          <a:p>
            <a:r>
              <a:rPr lang="en-US" smtClean="0"/>
              <a:t>Restore predictable bleeding</a:t>
            </a:r>
          </a:p>
          <a:p>
            <a:r>
              <a:rPr lang="en-US" smtClean="0"/>
              <a:t>Decrease dysmenorrhea</a:t>
            </a:r>
          </a:p>
          <a:p>
            <a:r>
              <a:rPr lang="en-US" smtClean="0"/>
              <a:t>Enhance BMD</a:t>
            </a:r>
          </a:p>
          <a:p>
            <a:r>
              <a:rPr lang="en-US" smtClean="0"/>
              <a:t>Lower risk of endometrial and ovarian cancer</a:t>
            </a:r>
            <a:endParaRPr lang="en-US" dirty="0"/>
          </a:p>
        </p:txBody>
      </p:sp>
      <p:sp>
        <p:nvSpPr>
          <p:cNvPr id="3" name="Title 2"/>
          <p:cNvSpPr>
            <a:spLocks noGrp="1"/>
          </p:cNvSpPr>
          <p:nvPr>
            <p:ph type="title"/>
          </p:nvPr>
        </p:nvSpPr>
        <p:spPr/>
        <p:txBody>
          <a:bodyPr/>
          <a:lstStyle/>
          <a:p>
            <a:r>
              <a:rPr lang="en-US" smtClean="0"/>
              <a:t>Noncontraceptive benefits of OCs</a:t>
            </a:r>
            <a:endParaRPr lang="en-US" dirty="0"/>
          </a:p>
        </p:txBody>
      </p:sp>
    </p:spTree>
    <p:extLst>
      <p:ext uri="{BB962C8B-B14F-4D97-AF65-F5344CB8AC3E}">
        <p14:creationId xmlns:p14="http://schemas.microsoft.com/office/powerpoint/2010/main" val="4200681182"/>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534400" cy="3924664"/>
          </a:xfrm>
        </p:spPr>
        <p:txBody>
          <a:bodyPr/>
          <a:lstStyle/>
          <a:p>
            <a:r>
              <a:rPr lang="en-US" smtClean="0"/>
              <a:t>Individualization is required</a:t>
            </a:r>
          </a:p>
          <a:p>
            <a:r>
              <a:rPr lang="en-US" smtClean="0"/>
              <a:t>Consider stopping in early 50s, typical age of </a:t>
            </a:r>
            <a:br>
              <a:rPr lang="en-US" smtClean="0"/>
            </a:br>
            <a:r>
              <a:rPr lang="en-US" smtClean="0"/>
              <a:t>menopause</a:t>
            </a:r>
          </a:p>
          <a:p>
            <a:r>
              <a:rPr lang="en-US" smtClean="0"/>
              <a:t>Can transition from OCs to HT if still symptomatic</a:t>
            </a:r>
          </a:p>
          <a:p>
            <a:r>
              <a:rPr lang="en-US" smtClean="0"/>
              <a:t>As low-dose OCs have higher hormone levels than </a:t>
            </a:r>
            <a:br>
              <a:rPr lang="en-US" smtClean="0"/>
            </a:br>
            <a:r>
              <a:rPr lang="en-US" smtClean="0"/>
              <a:t>HT, hot flashes may reappear transiently</a:t>
            </a:r>
            <a:endParaRPr lang="en-US" dirty="0"/>
          </a:p>
        </p:txBody>
      </p:sp>
      <p:sp>
        <p:nvSpPr>
          <p:cNvPr id="3" name="Title 2"/>
          <p:cNvSpPr>
            <a:spLocks noGrp="1"/>
          </p:cNvSpPr>
          <p:nvPr>
            <p:ph type="title"/>
          </p:nvPr>
        </p:nvSpPr>
        <p:spPr/>
        <p:txBody>
          <a:bodyPr/>
          <a:lstStyle/>
          <a:p>
            <a:r>
              <a:rPr lang="en-US" smtClean="0"/>
              <a:t>When to stop OCs </a:t>
            </a:r>
            <a:endParaRPr lang="en-US" dirty="0"/>
          </a:p>
        </p:txBody>
      </p:sp>
      <p:sp>
        <p:nvSpPr>
          <p:cNvPr id="7" name="Footer Placeholder 6"/>
          <p:cNvSpPr>
            <a:spLocks noGrp="1"/>
          </p:cNvSpPr>
          <p:nvPr>
            <p:ph type="ftr" sz="quarter" idx="4294967295"/>
          </p:nvPr>
        </p:nvSpPr>
        <p:spPr>
          <a:xfrm>
            <a:off x="228600" y="5657851"/>
            <a:ext cx="8001000" cy="273844"/>
          </a:xfrm>
          <a:prstGeom prst="rect">
            <a:avLst/>
          </a:prstGeom>
        </p:spPr>
        <p:txBody>
          <a:bodyPr/>
          <a:lstStyle/>
          <a:p>
            <a:r>
              <a:rPr lang="de-DE" dirty="0" err="1" smtClean="0"/>
              <a:t>Kaunitz</a:t>
            </a:r>
            <a:r>
              <a:rPr lang="de-DE" dirty="0" smtClean="0"/>
              <a:t> </a:t>
            </a:r>
            <a:r>
              <a:rPr lang="de-DE" i="1" dirty="0" smtClean="0"/>
              <a:t>N Engl J </a:t>
            </a:r>
            <a:r>
              <a:rPr lang="de-DE" i="1" dirty="0" err="1" smtClean="0"/>
              <a:t>Med</a:t>
            </a:r>
            <a:r>
              <a:rPr lang="de-DE" i="1" dirty="0" smtClean="0"/>
              <a:t> </a:t>
            </a:r>
            <a:r>
              <a:rPr lang="de-DE" dirty="0" smtClean="0"/>
              <a:t>2008;358:1262-70 </a:t>
            </a:r>
            <a:endParaRPr lang="en-US" dirty="0"/>
          </a:p>
        </p:txBody>
      </p:sp>
    </p:spTree>
    <p:extLst>
      <p:ext uri="{BB962C8B-B14F-4D97-AF65-F5344CB8AC3E}">
        <p14:creationId xmlns:p14="http://schemas.microsoft.com/office/powerpoint/2010/main" val="3711813945"/>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162499"/>
          </a:xfrm>
        </p:spPr>
        <p:txBody>
          <a:bodyPr/>
          <a:lstStyle/>
          <a:p>
            <a:r>
              <a:rPr lang="en-US" dirty="0" smtClean="0"/>
              <a:t>Menopausal Hormone Therapy</a:t>
            </a:r>
            <a:endParaRPr lang="en-US" dirty="0"/>
          </a:p>
        </p:txBody>
      </p:sp>
    </p:spTree>
    <p:extLst>
      <p:ext uri="{BB962C8B-B14F-4D97-AF65-F5344CB8AC3E}">
        <p14:creationId xmlns:p14="http://schemas.microsoft.com/office/powerpoint/2010/main" val="2406520729"/>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i="1" dirty="0" smtClean="0"/>
              <a:t>Estrogen therapy (ET): </a:t>
            </a:r>
            <a:r>
              <a:rPr lang="en-US" dirty="0" smtClean="0"/>
              <a:t>Unopposed estrogen is prescribed both a) systemically for women who do not have a uterus, and b) locally in very low doses for any woman with vaginal symptoms </a:t>
            </a:r>
          </a:p>
          <a:p>
            <a:r>
              <a:rPr lang="en-US" i="1" dirty="0" smtClean="0"/>
              <a:t>Estrogen-</a:t>
            </a:r>
            <a:r>
              <a:rPr lang="en-US" i="1" dirty="0" err="1" smtClean="0"/>
              <a:t>progestogen</a:t>
            </a:r>
            <a:r>
              <a:rPr lang="en-US" i="1" dirty="0" smtClean="0"/>
              <a:t> therapy (EPT): </a:t>
            </a:r>
            <a:r>
              <a:rPr lang="en-US" dirty="0" err="1" smtClean="0"/>
              <a:t>Progestogen</a:t>
            </a:r>
            <a:r>
              <a:rPr lang="en-US" dirty="0" smtClean="0"/>
              <a:t> is added to ET to protect women with a uterus against endometrial cancer, which can be caused by estrogen alone</a:t>
            </a:r>
          </a:p>
          <a:p>
            <a:r>
              <a:rPr lang="en-US" i="1" dirty="0" err="1" smtClean="0"/>
              <a:t>Bioidentical</a:t>
            </a:r>
            <a:r>
              <a:rPr lang="en-US" i="1" dirty="0" smtClean="0"/>
              <a:t> hormone therapy (BHT): </a:t>
            </a:r>
            <a:r>
              <a:rPr lang="en-US" dirty="0" smtClean="0"/>
              <a:t>Consists of hormones chemically identical or very similar to those made in the body. Available from two sources: 1) FDA-approved and tested; 2) unapproved and untested from compounding pharmacies</a:t>
            </a:r>
            <a:endParaRPr lang="en-US" dirty="0"/>
          </a:p>
        </p:txBody>
      </p:sp>
      <p:sp>
        <p:nvSpPr>
          <p:cNvPr id="3" name="Title 2"/>
          <p:cNvSpPr>
            <a:spLocks noGrp="1"/>
          </p:cNvSpPr>
          <p:nvPr>
            <p:ph type="title"/>
          </p:nvPr>
        </p:nvSpPr>
        <p:spPr/>
        <p:txBody>
          <a:bodyPr/>
          <a:lstStyle/>
          <a:p>
            <a:r>
              <a:rPr lang="en-US" smtClean="0"/>
              <a:t>Terminology</a:t>
            </a:r>
            <a:endParaRPr lang="en-US" dirty="0"/>
          </a:p>
        </p:txBody>
      </p:sp>
    </p:spTree>
    <p:extLst>
      <p:ext uri="{BB962C8B-B14F-4D97-AF65-F5344CB8AC3E}">
        <p14:creationId xmlns:p14="http://schemas.microsoft.com/office/powerpoint/2010/main" val="215806022"/>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534400" cy="4097019"/>
          </a:xfrm>
        </p:spPr>
        <p:txBody>
          <a:bodyPr/>
          <a:lstStyle/>
          <a:p>
            <a:r>
              <a:rPr lang="en-US" smtClean="0"/>
              <a:t>All oral estrogens, most transdermal estrogen, </a:t>
            </a:r>
            <a:br>
              <a:rPr lang="en-US" smtClean="0"/>
            </a:br>
            <a:r>
              <a:rPr lang="en-US" smtClean="0"/>
              <a:t>and one vaginal estrogen are approved for moderate </a:t>
            </a:r>
            <a:br>
              <a:rPr lang="en-US" smtClean="0"/>
            </a:br>
            <a:r>
              <a:rPr lang="en-US" smtClean="0"/>
              <a:t>to severe vasomotor symptoms</a:t>
            </a:r>
          </a:p>
          <a:p>
            <a:r>
              <a:rPr lang="en-US" smtClean="0"/>
              <a:t>Some oral and transdermal products are approved </a:t>
            </a:r>
            <a:br>
              <a:rPr lang="en-US" smtClean="0"/>
            </a:br>
            <a:r>
              <a:rPr lang="en-US" smtClean="0"/>
              <a:t>for prevention of postmenopausal osteoporosis, but not </a:t>
            </a:r>
            <a:br>
              <a:rPr lang="en-US" smtClean="0"/>
            </a:br>
            <a:r>
              <a:rPr lang="en-US" smtClean="0"/>
              <a:t>for treatment</a:t>
            </a:r>
            <a:endParaRPr lang="en-US" dirty="0"/>
          </a:p>
        </p:txBody>
      </p:sp>
      <p:sp>
        <p:nvSpPr>
          <p:cNvPr id="3" name="Title 2"/>
          <p:cNvSpPr>
            <a:spLocks noGrp="1"/>
          </p:cNvSpPr>
          <p:nvPr>
            <p:ph type="title"/>
          </p:nvPr>
        </p:nvSpPr>
        <p:spPr/>
        <p:txBody>
          <a:bodyPr/>
          <a:lstStyle/>
          <a:p>
            <a:r>
              <a:rPr lang="en-US" dirty="0" smtClean="0"/>
              <a:t>FDA-approved indications for HT </a:t>
            </a:r>
            <a:endParaRPr lang="en-US" dirty="0"/>
          </a:p>
        </p:txBody>
      </p:sp>
    </p:spTree>
    <p:extLst>
      <p:ext uri="{BB962C8B-B14F-4D97-AF65-F5344CB8AC3E}">
        <p14:creationId xmlns:p14="http://schemas.microsoft.com/office/powerpoint/2010/main" val="1220197890"/>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534400" cy="4786439"/>
          </a:xfrm>
        </p:spPr>
        <p:txBody>
          <a:bodyPr/>
          <a:lstStyle/>
          <a:p>
            <a:r>
              <a:rPr lang="en-US" dirty="0" smtClean="0"/>
              <a:t>Local vaginal estrogen is approved for atrophic </a:t>
            </a:r>
            <a:r>
              <a:rPr lang="en-US" dirty="0" err="1" smtClean="0"/>
              <a:t>vaginitis</a:t>
            </a:r>
            <a:endParaRPr lang="en-US" dirty="0" smtClean="0"/>
          </a:p>
          <a:p>
            <a:r>
              <a:rPr lang="en-US" dirty="0" smtClean="0"/>
              <a:t>No vaginal product is approved for osteoporosis</a:t>
            </a:r>
          </a:p>
          <a:p>
            <a:r>
              <a:rPr lang="en-US" dirty="0" smtClean="0"/>
              <a:t>Two vaginal products are approved for </a:t>
            </a:r>
            <a:r>
              <a:rPr lang="en-US" dirty="0" err="1" smtClean="0"/>
              <a:t>dyspareunia</a:t>
            </a:r>
            <a:r>
              <a:rPr lang="en-US" dirty="0" smtClean="0"/>
              <a:t> as </a:t>
            </a:r>
            <a:br>
              <a:rPr lang="en-US" dirty="0" smtClean="0"/>
            </a:br>
            <a:r>
              <a:rPr lang="en-US" dirty="0" smtClean="0"/>
              <a:t>a symptom of </a:t>
            </a:r>
            <a:r>
              <a:rPr lang="en-US" dirty="0" err="1" smtClean="0"/>
              <a:t>vulvar</a:t>
            </a:r>
            <a:r>
              <a:rPr lang="en-US" dirty="0" smtClean="0"/>
              <a:t> and vaginal atrophy due to menopause</a:t>
            </a:r>
          </a:p>
          <a:p>
            <a:r>
              <a:rPr lang="en-US" dirty="0" smtClean="0"/>
              <a:t>One vaginal product is indicated for urinary urgency </a:t>
            </a:r>
            <a:br>
              <a:rPr lang="en-US" dirty="0" smtClean="0"/>
            </a:br>
            <a:r>
              <a:rPr lang="en-US" dirty="0" smtClean="0"/>
              <a:t>and </a:t>
            </a:r>
            <a:r>
              <a:rPr lang="en-US" dirty="0" err="1" smtClean="0"/>
              <a:t>dysuria</a:t>
            </a:r>
            <a:endParaRPr lang="en-US" dirty="0"/>
          </a:p>
        </p:txBody>
      </p:sp>
      <p:sp>
        <p:nvSpPr>
          <p:cNvPr id="3" name="Title 2"/>
          <p:cNvSpPr>
            <a:spLocks noGrp="1"/>
          </p:cNvSpPr>
          <p:nvPr>
            <p:ph type="title"/>
          </p:nvPr>
        </p:nvSpPr>
        <p:spPr>
          <a:xfrm>
            <a:off x="319088" y="304800"/>
            <a:ext cx="8505825" cy="1162499"/>
          </a:xfrm>
        </p:spPr>
        <p:txBody>
          <a:bodyPr/>
          <a:lstStyle/>
          <a:p>
            <a:r>
              <a:rPr lang="en-US" dirty="0" smtClean="0"/>
              <a:t>FDA-approved indications for vaginal HT</a:t>
            </a:r>
            <a:endParaRPr lang="en-US" dirty="0"/>
          </a:p>
        </p:txBody>
      </p:sp>
    </p:spTree>
    <p:extLst>
      <p:ext uri="{BB962C8B-B14F-4D97-AF65-F5344CB8AC3E}">
        <p14:creationId xmlns:p14="http://schemas.microsoft.com/office/powerpoint/2010/main" val="1420115729"/>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534400" cy="5389681"/>
          </a:xfrm>
        </p:spPr>
        <p:txBody>
          <a:bodyPr/>
          <a:lstStyle/>
          <a:p>
            <a:r>
              <a:rPr lang="en-US" dirty="0" smtClean="0"/>
              <a:t>Subsequent to the WHI trial in 2002, the US FDA </a:t>
            </a:r>
            <a:br>
              <a:rPr lang="en-US" dirty="0" smtClean="0"/>
            </a:br>
            <a:r>
              <a:rPr lang="en-US" dirty="0" smtClean="0"/>
              <a:t>and Health Canada require all estrogen-containing prescription therapies to carry a “black box” warning about the adverse HT risks which include cardiovascular disorders, endometrial cancer, breast cancer, and probable dementia</a:t>
            </a:r>
          </a:p>
          <a:p>
            <a:r>
              <a:rPr lang="en-US" dirty="0" smtClean="0"/>
              <a:t>Although only two products were studied in the WHI, </a:t>
            </a:r>
            <a:br>
              <a:rPr lang="en-US" dirty="0" smtClean="0"/>
            </a:br>
            <a:r>
              <a:rPr lang="en-US" dirty="0" smtClean="0"/>
              <a:t>all HT products—including “natural” bioidentical and compounded hormones—are assumed to have similar risks until proven otherwise</a:t>
            </a:r>
            <a:endParaRPr lang="en-US" dirty="0"/>
          </a:p>
        </p:txBody>
      </p:sp>
      <p:sp>
        <p:nvSpPr>
          <p:cNvPr id="3" name="Title 2"/>
          <p:cNvSpPr>
            <a:spLocks noGrp="1"/>
          </p:cNvSpPr>
          <p:nvPr>
            <p:ph type="title"/>
          </p:nvPr>
        </p:nvSpPr>
        <p:spPr/>
        <p:txBody>
          <a:bodyPr/>
          <a:lstStyle/>
          <a:p>
            <a:r>
              <a:rPr lang="en-US" dirty="0" smtClean="0"/>
              <a:t>Black Box warning for HT</a:t>
            </a:r>
            <a:endParaRPr lang="en-US" dirty="0"/>
          </a:p>
        </p:txBody>
      </p:sp>
    </p:spTree>
    <p:extLst>
      <p:ext uri="{BB962C8B-B14F-4D97-AF65-F5344CB8AC3E}">
        <p14:creationId xmlns:p14="http://schemas.microsoft.com/office/powerpoint/2010/main" val="60385237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Hormone therapy terminology</a:t>
            </a:r>
            <a:endParaRPr lang="en-US" dirty="0"/>
          </a:p>
        </p:txBody>
      </p:sp>
      <p:graphicFrame>
        <p:nvGraphicFramePr>
          <p:cNvPr id="4" name="Content Placeholder 3"/>
          <p:cNvGraphicFramePr>
            <a:graphicFrameLocks noGrp="1"/>
          </p:cNvGraphicFramePr>
          <p:nvPr>
            <p:ph idx="1"/>
            <p:extLst/>
          </p:nvPr>
        </p:nvGraphicFramePr>
        <p:xfrm>
          <a:off x="381000" y="9144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54928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lstStyle/>
          <a:p>
            <a:r>
              <a:rPr lang="en-US" dirty="0" smtClean="0"/>
              <a:t>Pfizer Advisory Board and Consultant</a:t>
            </a:r>
            <a:endParaRPr lang="en-US" dirty="0"/>
          </a:p>
        </p:txBody>
      </p:sp>
    </p:spTree>
    <p:extLst>
      <p:ext uri="{BB962C8B-B14F-4D97-AF65-F5344CB8AC3E}">
        <p14:creationId xmlns:p14="http://schemas.microsoft.com/office/powerpoint/2010/main" val="283446126"/>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 y="304800"/>
            <a:ext cx="9129713" cy="603250"/>
          </a:xfrm>
        </p:spPr>
        <p:txBody>
          <a:bodyPr>
            <a:noAutofit/>
          </a:bodyPr>
          <a:lstStyle/>
          <a:p>
            <a:r>
              <a:rPr lang="en-US" sz="3800" dirty="0">
                <a:cs typeface="Times New Roman" pitchFamily="18" charset="0"/>
              </a:rPr>
              <a:t>Hormone therapy—what we know today</a:t>
            </a:r>
            <a:endParaRPr lang="en-US" sz="3800" dirty="0"/>
          </a:p>
        </p:txBody>
      </p:sp>
      <p:graphicFrame>
        <p:nvGraphicFramePr>
          <p:cNvPr id="4" name="Content Placeholder 3"/>
          <p:cNvGraphicFramePr>
            <a:graphicFrameLocks noGrp="1"/>
          </p:cNvGraphicFramePr>
          <p:nvPr>
            <p:ph idx="1"/>
            <p:extLst/>
          </p:nvPr>
        </p:nvGraphicFramePr>
        <p:xfrm>
          <a:off x="381000" y="533400"/>
          <a:ext cx="84582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6884961"/>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8755" y="857251"/>
            <a:ext cx="5651653" cy="5177267"/>
          </a:xfrm>
          <a:prstGeom prst="rect">
            <a:avLst/>
          </a:prstGeom>
        </p:spPr>
      </p:pic>
      <p:sp>
        <p:nvSpPr>
          <p:cNvPr id="5" name="TextBox 4"/>
          <p:cNvSpPr txBox="1"/>
          <p:nvPr/>
        </p:nvSpPr>
        <p:spPr>
          <a:xfrm>
            <a:off x="159600" y="1163838"/>
            <a:ext cx="2129155" cy="715581"/>
          </a:xfrm>
          <a:prstGeom prst="rect">
            <a:avLst/>
          </a:prstGeom>
          <a:noFill/>
        </p:spPr>
        <p:txBody>
          <a:bodyPr wrap="square" rtlCol="0">
            <a:spAutoFit/>
          </a:bodyPr>
          <a:lstStyle/>
          <a:p>
            <a:pPr defTabSz="685800"/>
            <a:r>
              <a:rPr lang="en-US" sz="1350" b="1" dirty="0">
                <a:solidFill>
                  <a:prstClr val="black"/>
                </a:solidFill>
              </a:rPr>
              <a:t>Menopause Management — Getting Clinical Care Back on Track</a:t>
            </a:r>
          </a:p>
        </p:txBody>
      </p:sp>
      <p:sp>
        <p:nvSpPr>
          <p:cNvPr id="6" name="Rectangle 5"/>
          <p:cNvSpPr/>
          <p:nvPr/>
        </p:nvSpPr>
        <p:spPr>
          <a:xfrm>
            <a:off x="115677" y="5219930"/>
            <a:ext cx="1991300" cy="738664"/>
          </a:xfrm>
          <a:prstGeom prst="rect">
            <a:avLst/>
          </a:prstGeom>
        </p:spPr>
        <p:txBody>
          <a:bodyPr wrap="square">
            <a:spAutoFit/>
          </a:bodyPr>
          <a:lstStyle/>
          <a:p>
            <a:pPr defTabSz="685800"/>
            <a:r>
              <a:rPr lang="en-US" sz="1050" dirty="0">
                <a:solidFill>
                  <a:prstClr val="black"/>
                </a:solidFill>
              </a:rPr>
              <a:t>JoAnn E. Manson, M.D., </a:t>
            </a:r>
            <a:r>
              <a:rPr lang="en-US" sz="1050" dirty="0" err="1">
                <a:solidFill>
                  <a:prstClr val="black"/>
                </a:solidFill>
              </a:rPr>
              <a:t>Dr.P.H</a:t>
            </a:r>
            <a:r>
              <a:rPr lang="en-US" sz="1050" dirty="0">
                <a:solidFill>
                  <a:prstClr val="black"/>
                </a:solidFill>
              </a:rPr>
              <a:t>., and Andrew M. </a:t>
            </a:r>
            <a:r>
              <a:rPr lang="en-US" sz="1050" dirty="0" err="1">
                <a:solidFill>
                  <a:prstClr val="black"/>
                </a:solidFill>
              </a:rPr>
              <a:t>Kaunitz</a:t>
            </a:r>
            <a:r>
              <a:rPr lang="en-US" sz="1050" dirty="0">
                <a:solidFill>
                  <a:prstClr val="black"/>
                </a:solidFill>
              </a:rPr>
              <a:t>, M.D.</a:t>
            </a:r>
          </a:p>
          <a:p>
            <a:pPr defTabSz="685800"/>
            <a:r>
              <a:rPr lang="en-US" sz="1050" dirty="0">
                <a:solidFill>
                  <a:prstClr val="black"/>
                </a:solidFill>
              </a:rPr>
              <a:t>N ENGL J MED 374;9 NEJM.ORG March 3, 2016</a:t>
            </a:r>
          </a:p>
        </p:txBody>
      </p:sp>
    </p:spTree>
    <p:extLst>
      <p:ext uri="{BB962C8B-B14F-4D97-AF65-F5344CB8AC3E}">
        <p14:creationId xmlns:p14="http://schemas.microsoft.com/office/powerpoint/2010/main" val="1062958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Total Health Care Spending</a:t>
            </a:r>
            <a:endParaRPr lang="en-US" dirty="0"/>
          </a:p>
        </p:txBody>
      </p:sp>
      <p:sp>
        <p:nvSpPr>
          <p:cNvPr id="7" name="Content Placeholder 6"/>
          <p:cNvSpPr>
            <a:spLocks noGrp="1"/>
          </p:cNvSpPr>
          <p:nvPr>
            <p:ph idx="1"/>
          </p:nvPr>
        </p:nvSpPr>
        <p:spPr/>
        <p:txBody>
          <a:bodyPr/>
          <a:lstStyle/>
          <a:p>
            <a:endParaRPr lang="en-US"/>
          </a:p>
        </p:txBody>
      </p:sp>
      <p:sp>
        <p:nvSpPr>
          <p:cNvPr id="8" name="Text Placeholder 7"/>
          <p:cNvSpPr>
            <a:spLocks noGrp="1"/>
          </p:cNvSpPr>
          <p:nvPr>
            <p:ph type="body" sz="half" idx="2"/>
          </p:nvPr>
        </p:nvSpPr>
        <p:spPr/>
        <p:txBody>
          <a:bodyPr/>
          <a:lstStyle/>
          <a:p>
            <a:r>
              <a:rPr lang="en-US" b="1" dirty="0" smtClean="0"/>
              <a:t>- About </a:t>
            </a:r>
            <a:r>
              <a:rPr lang="en-US" b="1" dirty="0"/>
              <a:t>quarter of all visits are CAM </a:t>
            </a:r>
            <a:r>
              <a:rPr lang="en-US" b="1" dirty="0" smtClean="0"/>
              <a:t>practitioner</a:t>
            </a:r>
          </a:p>
          <a:p>
            <a:r>
              <a:rPr lang="en-US" b="1" dirty="0" smtClean="0"/>
              <a:t>- About </a:t>
            </a:r>
            <a:r>
              <a:rPr lang="en-US" b="1" dirty="0"/>
              <a:t>third of drug cost is </a:t>
            </a:r>
            <a:r>
              <a:rPr lang="en-US" b="1" dirty="0" smtClean="0"/>
              <a:t>CAM</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90" y="0"/>
            <a:ext cx="5298941" cy="6858000"/>
          </a:xfrm>
          <a:prstGeom prst="rect">
            <a:avLst/>
          </a:prstGeom>
        </p:spPr>
      </p:pic>
    </p:spTree>
    <p:extLst>
      <p:ext uri="{BB962C8B-B14F-4D97-AF65-F5344CB8AC3E}">
        <p14:creationId xmlns:p14="http://schemas.microsoft.com/office/powerpoint/2010/main" val="1208519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962150"/>
            <a:ext cx="5486400" cy="4895850"/>
          </a:xfrm>
          <a:prstGeom prst="rect">
            <a:avLst/>
          </a:prstGeom>
        </p:spPr>
      </p:pic>
      <p:sp>
        <p:nvSpPr>
          <p:cNvPr id="3" name="Title 2"/>
          <p:cNvSpPr>
            <a:spLocks noGrp="1"/>
          </p:cNvSpPr>
          <p:nvPr>
            <p:ph type="title"/>
          </p:nvPr>
        </p:nvSpPr>
        <p:spPr/>
        <p:txBody>
          <a:bodyPr/>
          <a:lstStyle/>
          <a:p>
            <a:r>
              <a:rPr lang="en-US" b="1" dirty="0" smtClean="0"/>
              <a:t>HT market by product</a:t>
            </a:r>
            <a:endParaRPr lang="en-US" b="1" dirty="0"/>
          </a:p>
        </p:txBody>
      </p:sp>
    </p:spTree>
    <p:extLst>
      <p:ext uri="{BB962C8B-B14F-4D97-AF65-F5344CB8AC3E}">
        <p14:creationId xmlns:p14="http://schemas.microsoft.com/office/powerpoint/2010/main" val="1547151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14" r="18503" b="8509"/>
          <a:stretch/>
        </p:blipFill>
        <p:spPr bwMode="auto">
          <a:xfrm>
            <a:off x="1066800" y="224402"/>
            <a:ext cx="6934200" cy="48656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6172200" y="6206698"/>
            <a:ext cx="2939779" cy="461665"/>
          </a:xfrm>
          <a:prstGeom prst="rect">
            <a:avLst/>
          </a:prstGeom>
        </p:spPr>
        <p:txBody>
          <a:bodyPr wrap="none">
            <a:spAutoFit/>
          </a:bodyPr>
          <a:lstStyle/>
          <a:p>
            <a:r>
              <a:rPr lang="en-US" sz="1200" dirty="0"/>
              <a:t>Menopause, Vol. 18, No. 4, </a:t>
            </a:r>
            <a:r>
              <a:rPr lang="en-US" sz="1200" dirty="0" smtClean="0"/>
              <a:t>2011</a:t>
            </a:r>
          </a:p>
          <a:p>
            <a:r>
              <a:rPr lang="en-US" sz="1200" dirty="0" smtClean="0"/>
              <a:t>The North American Menopause Society</a:t>
            </a:r>
          </a:p>
        </p:txBody>
      </p:sp>
      <p:sp>
        <p:nvSpPr>
          <p:cNvPr id="6" name="Rectangle 5"/>
          <p:cNvSpPr/>
          <p:nvPr/>
        </p:nvSpPr>
        <p:spPr>
          <a:xfrm>
            <a:off x="381000" y="5094982"/>
            <a:ext cx="8458200" cy="1077218"/>
          </a:xfrm>
          <a:prstGeom prst="rect">
            <a:avLst/>
          </a:prstGeom>
        </p:spPr>
        <p:txBody>
          <a:bodyPr wrap="square">
            <a:spAutoFit/>
          </a:bodyPr>
          <a:lstStyle/>
          <a:p>
            <a:r>
              <a:rPr lang="en-US" sz="1600" dirty="0"/>
              <a:t>FIG. 1. US reported MHT use by formulation, January 2000 through December 2009, IMS Health, National Disease and Therapeutic Index. MHT</a:t>
            </a:r>
            <a:r>
              <a:rPr lang="en-US" sz="1600" dirty="0" smtClean="0"/>
              <a:t>, menopausal </a:t>
            </a:r>
            <a:r>
              <a:rPr lang="en-US" sz="1600" dirty="0"/>
              <a:t>hormone therapy; WHI, Women’s Health Initiative; E; estrogen; P, </a:t>
            </a:r>
            <a:r>
              <a:rPr lang="en-US" sz="1600" dirty="0" err="1"/>
              <a:t>progestogen</a:t>
            </a:r>
            <a:r>
              <a:rPr lang="en-US" sz="1600" dirty="0"/>
              <a:t>; ET, estrogen therapy; EPT, estrogen + </a:t>
            </a:r>
            <a:r>
              <a:rPr lang="en-US" sz="1600" dirty="0" err="1"/>
              <a:t>progestogen</a:t>
            </a:r>
            <a:r>
              <a:rPr lang="en-US" sz="1600" dirty="0"/>
              <a:t> therapy.</a:t>
            </a:r>
          </a:p>
        </p:txBody>
      </p:sp>
    </p:spTree>
    <p:extLst>
      <p:ext uri="{BB962C8B-B14F-4D97-AF65-F5344CB8AC3E}">
        <p14:creationId xmlns:p14="http://schemas.microsoft.com/office/powerpoint/2010/main" val="4164596180"/>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7134225" cy="4933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304800" y="5867400"/>
            <a:ext cx="8610600" cy="800219"/>
          </a:xfrm>
          <a:prstGeom prst="rect">
            <a:avLst/>
          </a:prstGeom>
        </p:spPr>
        <p:txBody>
          <a:bodyPr wrap="square">
            <a:spAutoFit/>
          </a:bodyPr>
          <a:lstStyle/>
          <a:p>
            <a:r>
              <a:rPr lang="en-US" sz="1400" dirty="0"/>
              <a:t>FIG. 4. US vaginal MHT use by age group, January 2001 through December 2009, IMS Health, National Disease and Therapeutic Index. MHT,</a:t>
            </a:r>
          </a:p>
          <a:p>
            <a:r>
              <a:rPr lang="en-US" sz="1400" dirty="0"/>
              <a:t>menopausal hormone therapy</a:t>
            </a:r>
            <a:r>
              <a:rPr lang="en-US" dirty="0"/>
              <a:t>.</a:t>
            </a:r>
          </a:p>
        </p:txBody>
      </p:sp>
      <p:sp>
        <p:nvSpPr>
          <p:cNvPr id="4" name="Rectangle 3"/>
          <p:cNvSpPr/>
          <p:nvPr/>
        </p:nvSpPr>
        <p:spPr>
          <a:xfrm>
            <a:off x="2819400" y="6552426"/>
            <a:ext cx="6172200" cy="276999"/>
          </a:xfrm>
          <a:prstGeom prst="rect">
            <a:avLst/>
          </a:prstGeom>
        </p:spPr>
        <p:txBody>
          <a:bodyPr wrap="square">
            <a:spAutoFit/>
          </a:bodyPr>
          <a:lstStyle/>
          <a:p>
            <a:r>
              <a:rPr lang="en-US" sz="1200" dirty="0"/>
              <a:t>Menopause, Vol. 18, No. 4, </a:t>
            </a:r>
            <a:r>
              <a:rPr lang="en-US" sz="1200" dirty="0" smtClean="0"/>
              <a:t>2011 NAMS</a:t>
            </a:r>
            <a:endParaRPr lang="en-US" sz="1200" dirty="0"/>
          </a:p>
        </p:txBody>
      </p:sp>
      <p:sp>
        <p:nvSpPr>
          <p:cNvPr id="3" name="Title 2"/>
          <p:cNvSpPr>
            <a:spLocks noGrp="1"/>
          </p:cNvSpPr>
          <p:nvPr>
            <p:ph type="title"/>
          </p:nvPr>
        </p:nvSpPr>
        <p:spPr>
          <a:xfrm>
            <a:off x="319088" y="304800"/>
            <a:ext cx="8505825" cy="618760"/>
          </a:xfrm>
        </p:spPr>
        <p:txBody>
          <a:bodyPr/>
          <a:lstStyle/>
          <a:p>
            <a:r>
              <a:rPr lang="en-US" dirty="0" smtClean="0"/>
              <a:t>Vaginal Estrogen Use</a:t>
            </a:r>
            <a:endParaRPr lang="en-US" dirty="0"/>
          </a:p>
        </p:txBody>
      </p:sp>
    </p:spTree>
    <p:extLst>
      <p:ext uri="{BB962C8B-B14F-4D97-AF65-F5344CB8AC3E}">
        <p14:creationId xmlns:p14="http://schemas.microsoft.com/office/powerpoint/2010/main" val="3480865337"/>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76200" y="148718"/>
          <a:ext cx="8967848" cy="6556882"/>
        </p:xfrm>
        <a:graphic>
          <a:graphicData uri="http://schemas.openxmlformats.org/drawingml/2006/table">
            <a:tbl>
              <a:tblPr firstRow="1" firstCol="1" bandRow="1">
                <a:tableStyleId>{5C22544A-7EE6-4342-B048-85BDC9FD1C3A}</a:tableStyleId>
              </a:tblPr>
              <a:tblGrid>
                <a:gridCol w="2989283"/>
                <a:gridCol w="2337484"/>
                <a:gridCol w="3641081"/>
              </a:tblGrid>
              <a:tr h="393327">
                <a:tc gridSpan="3">
                  <a:txBody>
                    <a:bodyPr/>
                    <a:lstStyle/>
                    <a:p>
                      <a:pPr marL="0" marR="0" algn="l">
                        <a:lnSpc>
                          <a:spcPct val="100000"/>
                        </a:lnSpc>
                        <a:spcBef>
                          <a:spcPts val="0"/>
                        </a:spcBef>
                        <a:spcAft>
                          <a:spcPts val="0"/>
                        </a:spcAft>
                      </a:pPr>
                      <a:r>
                        <a:rPr lang="en-US" sz="1600" b="1" dirty="0">
                          <a:effectLst/>
                          <a:latin typeface="Calibri" pitchFamily="34" charset="0"/>
                        </a:rPr>
                        <a:t>Table </a:t>
                      </a:r>
                      <a:r>
                        <a:rPr lang="en-US" sz="1600" b="1" dirty="0" smtClean="0">
                          <a:effectLst/>
                          <a:latin typeface="Calibri" pitchFamily="34" charset="0"/>
                        </a:rPr>
                        <a:t>X. </a:t>
                      </a:r>
                      <a:r>
                        <a:rPr lang="en-US" sz="1600" b="1" dirty="0">
                          <a:effectLst/>
                          <a:latin typeface="Calibri" pitchFamily="34" charset="0"/>
                        </a:rPr>
                        <a:t>Estrogen therapy products approved for postmenopausal use in the United States</a:t>
                      </a:r>
                      <a:endParaRPr lang="en-US" sz="16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hMerge="1">
                  <a:txBody>
                    <a:bodyPr/>
                    <a:lstStyle/>
                    <a:p>
                      <a:endParaRPr lang="en-US"/>
                    </a:p>
                  </a:txBody>
                  <a:tcPr/>
                </a:tc>
                <a:tc hMerge="1">
                  <a:txBody>
                    <a:bodyPr/>
                    <a:lstStyle/>
                    <a:p>
                      <a:endParaRPr lang="en-US"/>
                    </a:p>
                  </a:txBody>
                  <a:tcPr/>
                </a:tc>
              </a:tr>
              <a:tr h="314661">
                <a:tc gridSpan="3">
                  <a:txBody>
                    <a:bodyPr/>
                    <a:lstStyle/>
                    <a:p>
                      <a:pPr marL="0" marR="0" algn="l">
                        <a:lnSpc>
                          <a:spcPct val="100000"/>
                        </a:lnSpc>
                        <a:spcBef>
                          <a:spcPts val="0"/>
                        </a:spcBef>
                        <a:spcAft>
                          <a:spcPts val="0"/>
                        </a:spcAft>
                      </a:pPr>
                      <a:r>
                        <a:rPr lang="en-US" sz="1300" b="1" i="1" dirty="0">
                          <a:effectLst/>
                          <a:latin typeface="Calibri" pitchFamily="34" charset="0"/>
                        </a:rPr>
                        <a:t>Oral products</a:t>
                      </a:r>
                      <a:endParaRPr lang="en-US" sz="1300" b="1" i="1" dirty="0">
                        <a:solidFill>
                          <a:srgbClr val="000000"/>
                        </a:solidFill>
                        <a:effectLst/>
                        <a:latin typeface="Calibri" pitchFamily="34" charset="0"/>
                        <a:ea typeface="Calibri"/>
                        <a:cs typeface="Times New Roman"/>
                      </a:endParaRPr>
                    </a:p>
                  </a:txBody>
                  <a:tcPr marL="42139" marR="42139" marT="0" marB="0" anchor="ctr">
                    <a:solidFill>
                      <a:schemeClr val="accent1">
                        <a:lumMod val="75000"/>
                      </a:schemeClr>
                    </a:solidFill>
                  </a:tcPr>
                </a:tc>
                <a:tc hMerge="1">
                  <a:txBody>
                    <a:bodyPr/>
                    <a:lstStyle/>
                    <a:p>
                      <a:endParaRPr lang="en-US"/>
                    </a:p>
                  </a:txBody>
                  <a:tcPr/>
                </a:tc>
                <a:tc hMerge="1">
                  <a:txBody>
                    <a:bodyPr/>
                    <a:lstStyle/>
                    <a:p>
                      <a:endParaRPr lang="en-US"/>
                    </a:p>
                  </a:txBody>
                  <a:tcPr/>
                </a:tc>
              </a:tr>
              <a:tr h="314661">
                <a:tc>
                  <a:txBody>
                    <a:bodyPr/>
                    <a:lstStyle/>
                    <a:p>
                      <a:pPr marL="0" marR="0" algn="l">
                        <a:lnSpc>
                          <a:spcPct val="100000"/>
                        </a:lnSpc>
                        <a:spcBef>
                          <a:spcPts val="0"/>
                        </a:spcBef>
                        <a:spcAft>
                          <a:spcPts val="0"/>
                        </a:spcAft>
                      </a:pPr>
                      <a:r>
                        <a:rPr lang="en-US" sz="1300" b="1" dirty="0">
                          <a:solidFill>
                            <a:schemeClr val="bg1"/>
                          </a:solidFill>
                          <a:effectLst/>
                          <a:latin typeface="Calibri" pitchFamily="34" charset="0"/>
                        </a:rPr>
                        <a:t>Composition</a:t>
                      </a:r>
                      <a:endParaRPr lang="en-US" sz="1300" b="1" dirty="0">
                        <a:solidFill>
                          <a:schemeClr val="bg1"/>
                        </a:solidFill>
                        <a:effectLst/>
                        <a:latin typeface="Calibri" pitchFamily="34" charset="0"/>
                        <a:ea typeface="Calibri"/>
                        <a:cs typeface="Times New Roman"/>
                      </a:endParaRPr>
                    </a:p>
                  </a:txBody>
                  <a:tcPr marL="42139" marR="42139" marT="0" marB="0" anchor="ctr">
                    <a:solidFill>
                      <a:schemeClr val="accent1">
                        <a:lumMod val="75000"/>
                      </a:schemeClr>
                    </a:solidFill>
                  </a:tcPr>
                </a:tc>
                <a:tc>
                  <a:txBody>
                    <a:bodyPr/>
                    <a:lstStyle/>
                    <a:p>
                      <a:pPr marL="0" marR="0" algn="l">
                        <a:lnSpc>
                          <a:spcPct val="100000"/>
                        </a:lnSpc>
                        <a:spcBef>
                          <a:spcPts val="0"/>
                        </a:spcBef>
                        <a:spcAft>
                          <a:spcPts val="0"/>
                        </a:spcAft>
                      </a:pPr>
                      <a:r>
                        <a:rPr lang="en-US" sz="1300" b="1" dirty="0">
                          <a:solidFill>
                            <a:schemeClr val="bg1"/>
                          </a:solidFill>
                          <a:effectLst/>
                          <a:latin typeface="Calibri" pitchFamily="34" charset="0"/>
                        </a:rPr>
                        <a:t>Product name(s)</a:t>
                      </a:r>
                      <a:endParaRPr lang="en-US" sz="1300" b="1" dirty="0">
                        <a:solidFill>
                          <a:schemeClr val="bg1"/>
                        </a:solidFill>
                        <a:effectLst/>
                        <a:latin typeface="Calibri" pitchFamily="34" charset="0"/>
                        <a:ea typeface="Calibri"/>
                        <a:cs typeface="Times New Roman"/>
                      </a:endParaRPr>
                    </a:p>
                  </a:txBody>
                  <a:tcPr marL="42139" marR="42139" marT="0" marB="0" anchor="ctr">
                    <a:solidFill>
                      <a:schemeClr val="accent1">
                        <a:lumMod val="75000"/>
                      </a:schemeClr>
                    </a:solidFill>
                  </a:tcPr>
                </a:tc>
                <a:tc>
                  <a:txBody>
                    <a:bodyPr/>
                    <a:lstStyle/>
                    <a:p>
                      <a:pPr marL="0" marR="0" algn="l">
                        <a:lnSpc>
                          <a:spcPct val="100000"/>
                        </a:lnSpc>
                        <a:spcBef>
                          <a:spcPts val="0"/>
                        </a:spcBef>
                        <a:spcAft>
                          <a:spcPts val="0"/>
                        </a:spcAft>
                      </a:pPr>
                      <a:r>
                        <a:rPr lang="en-US" sz="1300" b="1" dirty="0">
                          <a:solidFill>
                            <a:schemeClr val="bg1"/>
                          </a:solidFill>
                          <a:effectLst/>
                          <a:latin typeface="Calibri" pitchFamily="34" charset="0"/>
                        </a:rPr>
                        <a:t>Range of available dose strengths</a:t>
                      </a:r>
                      <a:endParaRPr lang="en-US" sz="1300" b="1" dirty="0">
                        <a:solidFill>
                          <a:schemeClr val="bg1"/>
                        </a:solidFill>
                        <a:effectLst/>
                        <a:latin typeface="Calibri" pitchFamily="34" charset="0"/>
                        <a:ea typeface="Calibri"/>
                        <a:cs typeface="Times New Roman"/>
                      </a:endParaRPr>
                    </a:p>
                  </a:txBody>
                  <a:tcPr marL="42139" marR="42139" marT="0" marB="0" anchor="ctr">
                    <a:solidFill>
                      <a:schemeClr val="accent1">
                        <a:lumMod val="75000"/>
                      </a:schemeClr>
                    </a:solidFill>
                  </a:tcPr>
                </a:tc>
              </a:tr>
              <a:tr h="217116">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Conjugated estrogens</a:t>
                      </a:r>
                      <a:endParaRPr lang="en-US" sz="13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a:effectLst/>
                          <a:latin typeface="Calibri" pitchFamily="34" charset="0"/>
                        </a:rPr>
                        <a:t>Premarin</a:t>
                      </a:r>
                      <a:endParaRPr lang="en-US" sz="13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a:effectLst/>
                          <a:latin typeface="Calibri" pitchFamily="34" charset="0"/>
                        </a:rPr>
                        <a:t>0.3-1.25 mg</a:t>
                      </a:r>
                      <a:endParaRPr lang="en-US" sz="13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r>
              <a:tr h="229937">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Synthetic conjugated estrogens</a:t>
                      </a:r>
                      <a:r>
                        <a:rPr lang="en-US" sz="1300" b="1" dirty="0" smtClean="0">
                          <a:solidFill>
                            <a:schemeClr val="tx1"/>
                          </a:solidFill>
                          <a:effectLst/>
                          <a:latin typeface="Calibri" pitchFamily="34" charset="0"/>
                        </a:rPr>
                        <a:t>, A*</a:t>
                      </a:r>
                      <a:endParaRPr lang="en-US" sz="13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a:effectLst/>
                          <a:latin typeface="Calibri" pitchFamily="34" charset="0"/>
                        </a:rPr>
                        <a:t>Cenestin</a:t>
                      </a:r>
                      <a:endParaRPr lang="en-US" sz="13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a:effectLst/>
                          <a:latin typeface="Calibri" pitchFamily="34" charset="0"/>
                        </a:rPr>
                        <a:t>0.3-1.25 mg</a:t>
                      </a:r>
                      <a:endParaRPr lang="en-US" sz="13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r>
              <a:tr h="229937">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Synthetic conjugated estrogens</a:t>
                      </a:r>
                      <a:r>
                        <a:rPr lang="en-US" sz="1300" b="1" dirty="0" smtClean="0">
                          <a:solidFill>
                            <a:schemeClr val="tx1"/>
                          </a:solidFill>
                          <a:effectLst/>
                          <a:latin typeface="Calibri" pitchFamily="34" charset="0"/>
                        </a:rPr>
                        <a:t>, B**</a:t>
                      </a:r>
                      <a:endParaRPr lang="en-US" sz="13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a:effectLst/>
                          <a:latin typeface="Calibri" pitchFamily="34" charset="0"/>
                        </a:rPr>
                        <a:t>Enjuvia</a:t>
                      </a:r>
                      <a:endParaRPr lang="en-US" sz="13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a:effectLst/>
                          <a:latin typeface="Calibri" pitchFamily="34" charset="0"/>
                        </a:rPr>
                        <a:t>0.3-1.25 mg</a:t>
                      </a:r>
                      <a:endParaRPr lang="en-US" sz="13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r>
              <a:tr h="217116">
                <a:tc>
                  <a:txBody>
                    <a:bodyPr/>
                    <a:lstStyle/>
                    <a:p>
                      <a:pPr marL="0" marR="0" algn="l">
                        <a:lnSpc>
                          <a:spcPct val="100000"/>
                        </a:lnSpc>
                        <a:spcBef>
                          <a:spcPts val="0"/>
                        </a:spcBef>
                        <a:spcAft>
                          <a:spcPts val="0"/>
                        </a:spcAft>
                      </a:pPr>
                      <a:r>
                        <a:rPr lang="en-US" sz="1300" b="1" dirty="0" err="1">
                          <a:solidFill>
                            <a:schemeClr val="tx1"/>
                          </a:solidFill>
                          <a:effectLst/>
                          <a:latin typeface="Calibri" pitchFamily="34" charset="0"/>
                        </a:rPr>
                        <a:t>Esterified</a:t>
                      </a:r>
                      <a:r>
                        <a:rPr lang="en-US" sz="1300" b="1" dirty="0">
                          <a:solidFill>
                            <a:schemeClr val="tx1"/>
                          </a:solidFill>
                          <a:effectLst/>
                          <a:latin typeface="Calibri" pitchFamily="34" charset="0"/>
                        </a:rPr>
                        <a:t> estrogens</a:t>
                      </a:r>
                      <a:endParaRPr lang="en-US" sz="13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a:effectLst/>
                          <a:latin typeface="Calibri" pitchFamily="34" charset="0"/>
                        </a:rPr>
                        <a:t>Menest</a:t>
                      </a:r>
                      <a:endParaRPr lang="en-US" sz="13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a:effectLst/>
                          <a:latin typeface="Calibri" pitchFamily="34" charset="0"/>
                        </a:rPr>
                        <a:t>0.3-1.25 mg</a:t>
                      </a:r>
                      <a:endParaRPr lang="en-US" sz="13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r>
              <a:tr h="217116">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17β-estradiol </a:t>
                      </a:r>
                      <a:endParaRPr lang="en-US" sz="13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a:effectLst/>
                          <a:latin typeface="Calibri" pitchFamily="34" charset="0"/>
                        </a:rPr>
                        <a:t>Estrace, various generics</a:t>
                      </a:r>
                      <a:endParaRPr lang="en-US" sz="13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a:effectLst/>
                          <a:latin typeface="Calibri" pitchFamily="34" charset="0"/>
                        </a:rPr>
                        <a:t>0.5-2.0 mg</a:t>
                      </a:r>
                      <a:endParaRPr lang="en-US" sz="13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r>
              <a:tr h="217116">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Estradiol acetate</a:t>
                      </a:r>
                      <a:endParaRPr lang="en-US" sz="13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err="1">
                          <a:effectLst/>
                          <a:latin typeface="Calibri" pitchFamily="34" charset="0"/>
                        </a:rPr>
                        <a:t>Femtrace</a:t>
                      </a:r>
                      <a:endParaRPr lang="en-US" sz="13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a:effectLst/>
                          <a:latin typeface="Calibri" pitchFamily="34" charset="0"/>
                        </a:rPr>
                        <a:t>0.45-1.8 mg</a:t>
                      </a:r>
                      <a:endParaRPr lang="en-US" sz="13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r>
              <a:tr h="434233">
                <a:tc>
                  <a:txBody>
                    <a:bodyPr/>
                    <a:lstStyle/>
                    <a:p>
                      <a:pPr marL="0" marR="0" algn="l">
                        <a:lnSpc>
                          <a:spcPct val="100000"/>
                        </a:lnSpc>
                        <a:spcBef>
                          <a:spcPts val="0"/>
                        </a:spcBef>
                        <a:spcAft>
                          <a:spcPts val="0"/>
                        </a:spcAft>
                      </a:pPr>
                      <a:r>
                        <a:rPr lang="en-US" sz="1300" b="1" dirty="0" err="1">
                          <a:solidFill>
                            <a:schemeClr val="tx1"/>
                          </a:solidFill>
                          <a:effectLst/>
                          <a:latin typeface="Calibri" pitchFamily="34" charset="0"/>
                        </a:rPr>
                        <a:t>Estropipate</a:t>
                      </a:r>
                      <a:endParaRPr lang="en-US" sz="13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a:effectLst/>
                          <a:latin typeface="Calibri" pitchFamily="34" charset="0"/>
                        </a:rPr>
                        <a:t>Ortho-</a:t>
                      </a:r>
                      <a:r>
                        <a:rPr lang="en-US" sz="1300" b="1" dirty="0" err="1">
                          <a:effectLst/>
                          <a:latin typeface="Calibri" pitchFamily="34" charset="0"/>
                        </a:rPr>
                        <a:t>Est</a:t>
                      </a:r>
                      <a:endParaRPr lang="en-US" sz="13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a:effectLst/>
                          <a:latin typeface="Calibri" pitchFamily="34" charset="0"/>
                        </a:rPr>
                        <a:t>0.625 mg (0.75 mg </a:t>
                      </a:r>
                      <a:r>
                        <a:rPr lang="en-US" sz="1300" b="1" dirty="0" err="1">
                          <a:effectLst/>
                          <a:latin typeface="Calibri" pitchFamily="34" charset="0"/>
                        </a:rPr>
                        <a:t>estropipate</a:t>
                      </a:r>
                      <a:r>
                        <a:rPr lang="en-US" sz="1300" b="1" dirty="0">
                          <a:effectLst/>
                          <a:latin typeface="Calibri" pitchFamily="34" charset="0"/>
                        </a:rPr>
                        <a:t>, calculated as sodium estrone sulfate 0.625 mg) to 5.0 mg </a:t>
                      </a:r>
                      <a:r>
                        <a:rPr lang="en-US" sz="1300" b="1" dirty="0" smtClean="0">
                          <a:effectLst/>
                          <a:latin typeface="Calibri" pitchFamily="34" charset="0"/>
                        </a:rPr>
                        <a:t/>
                      </a:r>
                      <a:br>
                        <a:rPr lang="en-US" sz="1300" b="1" dirty="0" smtClean="0">
                          <a:effectLst/>
                          <a:latin typeface="Calibri" pitchFamily="34" charset="0"/>
                        </a:rPr>
                      </a:br>
                      <a:r>
                        <a:rPr lang="en-US" sz="1300" b="1" dirty="0" smtClean="0">
                          <a:effectLst/>
                          <a:latin typeface="Calibri" pitchFamily="34" charset="0"/>
                        </a:rPr>
                        <a:t>(</a:t>
                      </a:r>
                      <a:r>
                        <a:rPr lang="en-US" sz="1300" b="1" dirty="0">
                          <a:effectLst/>
                          <a:latin typeface="Calibri" pitchFamily="34" charset="0"/>
                        </a:rPr>
                        <a:t>6.0 mg)</a:t>
                      </a:r>
                      <a:endParaRPr lang="en-US" sz="13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r>
              <a:tr h="301606">
                <a:tc gridSpan="3">
                  <a:txBody>
                    <a:bodyPr/>
                    <a:lstStyle/>
                    <a:p>
                      <a:pPr marL="0" marR="0" algn="l">
                        <a:lnSpc>
                          <a:spcPct val="100000"/>
                        </a:lnSpc>
                        <a:spcBef>
                          <a:spcPts val="0"/>
                        </a:spcBef>
                        <a:spcAft>
                          <a:spcPts val="0"/>
                        </a:spcAft>
                      </a:pPr>
                      <a:r>
                        <a:rPr lang="en-US" sz="1300" b="1" i="1" dirty="0" smtClean="0">
                          <a:effectLst/>
                          <a:latin typeface="Calibri" pitchFamily="34" charset="0"/>
                        </a:rPr>
                        <a:t>Transdermal products</a:t>
                      </a:r>
                      <a:endParaRPr lang="en-US" sz="1300" b="1" i="1" dirty="0">
                        <a:solidFill>
                          <a:srgbClr val="000000"/>
                        </a:solidFill>
                        <a:effectLst/>
                        <a:latin typeface="Calibri" pitchFamily="34" charset="0"/>
                        <a:ea typeface="Calibri"/>
                        <a:cs typeface="Times New Roman"/>
                      </a:endParaRPr>
                    </a:p>
                  </a:txBody>
                  <a:tcPr marL="42139" marR="42139" marT="0" marB="0" anchor="ctr">
                    <a:solidFill>
                      <a:schemeClr val="accent1">
                        <a:lumMod val="75000"/>
                      </a:schemeClr>
                    </a:solidFill>
                  </a:tcPr>
                </a:tc>
                <a:tc hMerge="1">
                  <a:txBody>
                    <a:bodyPr/>
                    <a:lstStyle/>
                    <a:p>
                      <a:endParaRPr lang="en-US"/>
                    </a:p>
                  </a:txBody>
                  <a:tcPr/>
                </a:tc>
                <a:tc hMerge="1">
                  <a:txBody>
                    <a:bodyPr/>
                    <a:lstStyle/>
                    <a:p>
                      <a:endParaRPr lang="en-US"/>
                    </a:p>
                  </a:txBody>
                  <a:tcPr/>
                </a:tc>
              </a:tr>
              <a:tr h="338129">
                <a:tc>
                  <a:txBody>
                    <a:bodyPr/>
                    <a:lstStyle/>
                    <a:p>
                      <a:pPr marL="0" marR="0" algn="l">
                        <a:lnSpc>
                          <a:spcPct val="100000"/>
                        </a:lnSpc>
                        <a:spcBef>
                          <a:spcPts val="0"/>
                        </a:spcBef>
                        <a:spcAft>
                          <a:spcPts val="0"/>
                        </a:spcAft>
                      </a:pPr>
                      <a:r>
                        <a:rPr lang="en-US" sz="1300" b="1" dirty="0">
                          <a:solidFill>
                            <a:schemeClr val="bg1"/>
                          </a:solidFill>
                          <a:effectLst/>
                          <a:latin typeface="Calibri" pitchFamily="34" charset="0"/>
                        </a:rPr>
                        <a:t>Composition</a:t>
                      </a:r>
                      <a:endParaRPr lang="en-US" sz="1300" b="1" dirty="0">
                        <a:solidFill>
                          <a:schemeClr val="bg1"/>
                        </a:solidFill>
                        <a:effectLst/>
                        <a:latin typeface="Calibri" pitchFamily="34" charset="0"/>
                        <a:ea typeface="Calibri"/>
                        <a:cs typeface="Times New Roman"/>
                      </a:endParaRPr>
                    </a:p>
                  </a:txBody>
                  <a:tcPr marL="42139" marR="42139" marT="0" marB="0" anchor="ctr">
                    <a:solidFill>
                      <a:schemeClr val="accent1">
                        <a:lumMod val="75000"/>
                      </a:schemeClr>
                    </a:solidFill>
                  </a:tcPr>
                </a:tc>
                <a:tc>
                  <a:txBody>
                    <a:bodyPr/>
                    <a:lstStyle/>
                    <a:p>
                      <a:pPr marL="0" marR="0" algn="l">
                        <a:lnSpc>
                          <a:spcPct val="100000"/>
                        </a:lnSpc>
                        <a:spcBef>
                          <a:spcPts val="0"/>
                        </a:spcBef>
                        <a:spcAft>
                          <a:spcPts val="0"/>
                        </a:spcAft>
                      </a:pPr>
                      <a:r>
                        <a:rPr lang="en-US" sz="1300" b="1" dirty="0">
                          <a:solidFill>
                            <a:schemeClr val="bg1"/>
                          </a:solidFill>
                          <a:effectLst/>
                          <a:latin typeface="Calibri" pitchFamily="34" charset="0"/>
                        </a:rPr>
                        <a:t>Product name(s)</a:t>
                      </a:r>
                      <a:endParaRPr lang="en-US" sz="1300" b="1" dirty="0">
                        <a:solidFill>
                          <a:schemeClr val="bg1"/>
                        </a:solidFill>
                        <a:effectLst/>
                        <a:latin typeface="Calibri" pitchFamily="34" charset="0"/>
                        <a:ea typeface="Calibri"/>
                        <a:cs typeface="Times New Roman"/>
                      </a:endParaRPr>
                    </a:p>
                  </a:txBody>
                  <a:tcPr marL="42139" marR="42139" marT="0" marB="0" anchor="ctr">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algn="l">
                        <a:lnSpc>
                          <a:spcPct val="100000"/>
                        </a:lnSpc>
                        <a:spcBef>
                          <a:spcPts val="0"/>
                        </a:spcBef>
                        <a:spcAft>
                          <a:spcPts val="0"/>
                        </a:spcAft>
                      </a:pPr>
                      <a:r>
                        <a:rPr lang="en-US" sz="1300" b="1" dirty="0">
                          <a:solidFill>
                            <a:schemeClr val="bg1"/>
                          </a:solidFill>
                          <a:effectLst/>
                          <a:latin typeface="Calibri" pitchFamily="34" charset="0"/>
                        </a:rPr>
                        <a:t>Dose details</a:t>
                      </a:r>
                      <a:endParaRPr lang="en-US" sz="1300" b="1" dirty="0">
                        <a:solidFill>
                          <a:schemeClr val="bg1"/>
                        </a:solidFill>
                        <a:effectLst/>
                        <a:latin typeface="Calibri" pitchFamily="34" charset="0"/>
                        <a:ea typeface="Calibri"/>
                        <a:cs typeface="Times New Roman"/>
                      </a:endParaRPr>
                    </a:p>
                  </a:txBody>
                  <a:tcPr marL="42139" marR="42139" marT="0" marB="0" anchor="ctr">
                    <a:lnL w="12700" cap="flat" cmpd="sng" algn="ctr">
                      <a:solidFill>
                        <a:schemeClr val="tx1"/>
                      </a:solidFill>
                      <a:prstDash val="solid"/>
                      <a:round/>
                      <a:headEnd type="none" w="med" len="med"/>
                      <a:tailEnd type="none" w="med" len="med"/>
                    </a:lnL>
                    <a:solidFill>
                      <a:schemeClr val="accent1">
                        <a:lumMod val="75000"/>
                      </a:schemeClr>
                    </a:solidFill>
                  </a:tcPr>
                </a:tc>
              </a:tr>
              <a:tr h="725032">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17β-estradiol matrix patch </a:t>
                      </a:r>
                    </a:p>
                    <a:p>
                      <a:pPr marL="0" marR="0" algn="l">
                        <a:lnSpc>
                          <a:spcPct val="100000"/>
                        </a:lnSpc>
                        <a:spcBef>
                          <a:spcPts val="0"/>
                        </a:spcBef>
                        <a:spcAft>
                          <a:spcPts val="0"/>
                        </a:spcAft>
                      </a:pPr>
                      <a:r>
                        <a:rPr lang="en-US" sz="1300" b="1" dirty="0">
                          <a:solidFill>
                            <a:schemeClr val="tx1"/>
                          </a:solidFill>
                          <a:effectLst/>
                          <a:latin typeface="Calibri" pitchFamily="34" charset="0"/>
                        </a:rPr>
                        <a:t> </a:t>
                      </a:r>
                      <a:endParaRPr lang="en-US" sz="13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err="1">
                          <a:effectLst/>
                          <a:latin typeface="Calibri" pitchFamily="34" charset="0"/>
                        </a:rPr>
                        <a:t>Alora</a:t>
                      </a:r>
                      <a:r>
                        <a:rPr lang="en-US" sz="1300" b="1" dirty="0">
                          <a:effectLst/>
                          <a:latin typeface="Calibri" pitchFamily="34" charset="0"/>
                        </a:rPr>
                        <a:t>, </a:t>
                      </a:r>
                      <a:r>
                        <a:rPr lang="en-US" sz="1300" b="1" dirty="0" err="1">
                          <a:effectLst/>
                          <a:latin typeface="Calibri" pitchFamily="34" charset="0"/>
                        </a:rPr>
                        <a:t>Climara</a:t>
                      </a:r>
                      <a:r>
                        <a:rPr lang="en-US" sz="1300" b="1" dirty="0">
                          <a:effectLst/>
                          <a:latin typeface="Calibri" pitchFamily="34" charset="0"/>
                        </a:rPr>
                        <a:t>, </a:t>
                      </a:r>
                      <a:r>
                        <a:rPr lang="en-US" sz="1300" b="1" dirty="0" err="1">
                          <a:effectLst/>
                          <a:latin typeface="Calibri" pitchFamily="34" charset="0"/>
                        </a:rPr>
                        <a:t>Esclim</a:t>
                      </a:r>
                      <a:r>
                        <a:rPr lang="en-US" sz="1300" b="1" dirty="0">
                          <a:effectLst/>
                          <a:latin typeface="Calibri" pitchFamily="34" charset="0"/>
                        </a:rPr>
                        <a:t>, </a:t>
                      </a:r>
                      <a:r>
                        <a:rPr lang="en-US" sz="1300" b="1" dirty="0" err="1">
                          <a:effectLst/>
                          <a:latin typeface="Calibri" pitchFamily="34" charset="0"/>
                        </a:rPr>
                        <a:t>Fempatch</a:t>
                      </a:r>
                      <a:r>
                        <a:rPr lang="en-US" sz="1300" b="1" dirty="0">
                          <a:effectLst/>
                          <a:latin typeface="Calibri" pitchFamily="34" charset="0"/>
                        </a:rPr>
                        <a:t>, </a:t>
                      </a:r>
                      <a:r>
                        <a:rPr lang="en-US" sz="1300" b="1" dirty="0" err="1">
                          <a:effectLst/>
                          <a:latin typeface="Calibri" pitchFamily="34" charset="0"/>
                        </a:rPr>
                        <a:t>Menostar</a:t>
                      </a:r>
                      <a:r>
                        <a:rPr lang="en-US" sz="1300" b="1" dirty="0">
                          <a:effectLst/>
                          <a:latin typeface="Calibri" pitchFamily="34" charset="0"/>
                        </a:rPr>
                        <a:t>, </a:t>
                      </a:r>
                      <a:r>
                        <a:rPr lang="en-US" sz="1300" b="1" dirty="0" err="1">
                          <a:effectLst/>
                          <a:latin typeface="Calibri" pitchFamily="34" charset="0"/>
                        </a:rPr>
                        <a:t>Vivelle</a:t>
                      </a:r>
                      <a:r>
                        <a:rPr lang="en-US" sz="1300" b="1" dirty="0">
                          <a:effectLst/>
                          <a:latin typeface="Calibri" pitchFamily="34" charset="0"/>
                        </a:rPr>
                        <a:t>, </a:t>
                      </a:r>
                      <a:r>
                        <a:rPr lang="en-US" sz="1300" b="1" dirty="0" err="1">
                          <a:effectLst/>
                          <a:latin typeface="Calibri" pitchFamily="34" charset="0"/>
                        </a:rPr>
                        <a:t>Vivelle</a:t>
                      </a:r>
                      <a:r>
                        <a:rPr lang="en-US" sz="1300" b="1" dirty="0">
                          <a:effectLst/>
                          <a:latin typeface="Calibri" pitchFamily="34" charset="0"/>
                        </a:rPr>
                        <a:t>-Dot, various generics</a:t>
                      </a:r>
                      <a:endParaRPr lang="en-US" sz="13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a:effectLst/>
                          <a:latin typeface="Calibri" pitchFamily="34" charset="0"/>
                        </a:rPr>
                        <a:t>0.014-0.1 mg delivered daily; </a:t>
                      </a:r>
                      <a:r>
                        <a:rPr lang="en-US" sz="1300" b="1" dirty="0" smtClean="0">
                          <a:effectLst/>
                          <a:latin typeface="Calibri" pitchFamily="34" charset="0"/>
                        </a:rPr>
                        <a:t/>
                      </a:r>
                      <a:br>
                        <a:rPr lang="en-US" sz="1300" b="1" dirty="0" smtClean="0">
                          <a:effectLst/>
                          <a:latin typeface="Calibri" pitchFamily="34" charset="0"/>
                        </a:rPr>
                      </a:br>
                      <a:r>
                        <a:rPr lang="en-US" sz="1300" b="1" dirty="0" smtClean="0">
                          <a:effectLst/>
                          <a:latin typeface="Calibri" pitchFamily="34" charset="0"/>
                        </a:rPr>
                        <a:t>applied </a:t>
                      </a:r>
                      <a:r>
                        <a:rPr lang="en-US" sz="1300" b="1" dirty="0">
                          <a:effectLst/>
                          <a:latin typeface="Calibri" pitchFamily="34" charset="0"/>
                        </a:rPr>
                        <a:t>once or twice weekly</a:t>
                      </a:r>
                      <a:endParaRPr lang="en-US" sz="13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r>
              <a:tr h="434233">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17β-estradiol reservoir patch</a:t>
                      </a:r>
                      <a:endParaRPr lang="en-US" sz="13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a:effectLst/>
                          <a:latin typeface="Calibri" pitchFamily="34" charset="0"/>
                        </a:rPr>
                        <a:t>Estraderm</a:t>
                      </a:r>
                      <a:endParaRPr lang="en-US" sz="13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a:effectLst/>
                          <a:latin typeface="Calibri" pitchFamily="34" charset="0"/>
                        </a:rPr>
                        <a:t>0.05-0.1 mg delivered daily; </a:t>
                      </a:r>
                      <a:br>
                        <a:rPr lang="en-US" sz="1300" b="1" dirty="0">
                          <a:effectLst/>
                          <a:latin typeface="Calibri" pitchFamily="34" charset="0"/>
                        </a:rPr>
                      </a:br>
                      <a:r>
                        <a:rPr lang="en-US" sz="1300" b="1" dirty="0">
                          <a:effectLst/>
                          <a:latin typeface="Calibri" pitchFamily="34" charset="0"/>
                        </a:rPr>
                        <a:t>applied twice weekly</a:t>
                      </a:r>
                      <a:endParaRPr lang="en-US" sz="13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r>
              <a:tr h="434233">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17β-estradiol transdermal gel</a:t>
                      </a:r>
                      <a:endParaRPr lang="en-US" sz="13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err="1">
                          <a:effectLst/>
                          <a:latin typeface="Calibri" pitchFamily="34" charset="0"/>
                        </a:rPr>
                        <a:t>EstroGel</a:t>
                      </a:r>
                      <a:r>
                        <a:rPr lang="en-US" sz="1300" b="1" dirty="0">
                          <a:effectLst/>
                          <a:latin typeface="Calibri" pitchFamily="34" charset="0"/>
                        </a:rPr>
                        <a:t>, </a:t>
                      </a:r>
                      <a:r>
                        <a:rPr lang="en-US" sz="1300" b="1" dirty="0" err="1">
                          <a:effectLst/>
                          <a:latin typeface="Calibri" pitchFamily="34" charset="0"/>
                        </a:rPr>
                        <a:t>Elestrin</a:t>
                      </a:r>
                      <a:r>
                        <a:rPr lang="en-US" sz="1300" b="1" dirty="0">
                          <a:effectLst/>
                          <a:latin typeface="Calibri" pitchFamily="34" charset="0"/>
                        </a:rPr>
                        <a:t>, </a:t>
                      </a:r>
                      <a:r>
                        <a:rPr lang="en-US" sz="1300" b="1" dirty="0" err="1">
                          <a:effectLst/>
                          <a:latin typeface="Calibri" pitchFamily="34" charset="0"/>
                        </a:rPr>
                        <a:t>Divigel</a:t>
                      </a:r>
                      <a:endParaRPr lang="en-US" sz="1300" b="1" dirty="0">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a:effectLst/>
                          <a:latin typeface="Calibri" pitchFamily="34" charset="0"/>
                        </a:rPr>
                        <a:t>Applied daily via metered pump or packet delivering 0.52-0.75 mg of 17β-estradiol in gel</a:t>
                      </a:r>
                      <a:endParaRPr lang="en-US" sz="1300" b="1" dirty="0">
                        <a:solidFill>
                          <a:srgbClr val="000000"/>
                        </a:solidFill>
                        <a:effectLst/>
                        <a:latin typeface="Calibri" pitchFamily="34" charset="0"/>
                        <a:ea typeface="Calibri"/>
                        <a:cs typeface="Times New Roman"/>
                      </a:endParaRPr>
                    </a:p>
                  </a:txBody>
                  <a:tcPr marL="42139" marR="42139" marT="0" marB="0">
                    <a:lnB w="12700" cap="flat" cmpd="sng" algn="ctr">
                      <a:solidFill>
                        <a:schemeClr val="tx1"/>
                      </a:solidFill>
                      <a:prstDash val="solid"/>
                      <a:round/>
                      <a:headEnd type="none" w="med" len="med"/>
                      <a:tailEnd type="none" w="med" len="med"/>
                    </a:lnB>
                    <a:solidFill>
                      <a:schemeClr val="accent1">
                        <a:lumMod val="75000"/>
                      </a:schemeClr>
                    </a:solidFill>
                  </a:tcPr>
                </a:tc>
              </a:tr>
              <a:tr h="288240">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17β-estradiol topical emulsion</a:t>
                      </a:r>
                      <a:endParaRPr lang="en-US" sz="1300" b="1" dirty="0">
                        <a:solidFill>
                          <a:schemeClr val="tx1"/>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a:effectLst/>
                          <a:latin typeface="Calibri" pitchFamily="34" charset="0"/>
                        </a:rPr>
                        <a:t>Estrasorb</a:t>
                      </a:r>
                      <a:endParaRPr lang="en-US" sz="1300" b="1">
                        <a:solidFill>
                          <a:srgbClr val="000000"/>
                        </a:solidFill>
                        <a:effectLst/>
                        <a:latin typeface="Calibri" pitchFamily="34" charset="0"/>
                        <a:ea typeface="Calibri"/>
                        <a:cs typeface="Times New Roman"/>
                      </a:endParaRPr>
                    </a:p>
                  </a:txBody>
                  <a:tcPr marL="42139" marR="42139"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a:effectLst/>
                          <a:latin typeface="Calibri" pitchFamily="34" charset="0"/>
                        </a:rPr>
                        <a:t>2 packets applied daily</a:t>
                      </a:r>
                      <a:endParaRPr lang="en-US" sz="1300" b="1" dirty="0">
                        <a:solidFill>
                          <a:srgbClr val="000000"/>
                        </a:solidFill>
                        <a:effectLst/>
                        <a:latin typeface="Calibri" pitchFamily="34" charset="0"/>
                        <a:ea typeface="Calibri"/>
                        <a:cs typeface="Times New Roman"/>
                      </a:endParaRPr>
                    </a:p>
                  </a:txBody>
                  <a:tcPr marL="42139" marR="42139"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04262">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300" b="1" dirty="0" smtClean="0">
                          <a:solidFill>
                            <a:schemeClr val="tx1"/>
                          </a:solidFill>
                          <a:effectLst/>
                          <a:latin typeface="Calibri" pitchFamily="34" charset="0"/>
                        </a:rPr>
                        <a:t>17β-estradiol transdermal spray</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300" b="1" dirty="0" smtClean="0">
                        <a:solidFill>
                          <a:schemeClr val="tx1"/>
                        </a:solidFill>
                        <a:effectLst/>
                        <a:latin typeface="Calibri" pitchFamily="34" charset="0"/>
                        <a:ea typeface="Calibri"/>
                        <a:cs typeface="Times New Roman"/>
                      </a:endParaRPr>
                    </a:p>
                  </a:txBody>
                  <a:tcPr marL="42139" marR="42139" marT="0" marB="0">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err="1" smtClean="0">
                          <a:effectLst/>
                          <a:latin typeface="Calibri" pitchFamily="34" charset="0"/>
                        </a:rPr>
                        <a:t>Evamist</a:t>
                      </a:r>
                      <a:endParaRPr lang="en-US" sz="1300" b="1" dirty="0" smtClean="0">
                        <a:effectLst/>
                        <a:latin typeface="Calibri" pitchFamily="34" charset="0"/>
                      </a:endParaRPr>
                    </a:p>
                    <a:p>
                      <a:pPr marL="0" marR="0" algn="l">
                        <a:lnSpc>
                          <a:spcPct val="100000"/>
                        </a:lnSpc>
                        <a:spcBef>
                          <a:spcPts val="0"/>
                        </a:spcBef>
                        <a:spcAft>
                          <a:spcPts val="0"/>
                        </a:spcAft>
                      </a:pPr>
                      <a:endParaRPr lang="en-US" sz="1300" b="1" dirty="0" smtClean="0">
                        <a:effectLst/>
                        <a:latin typeface="Calibri" pitchFamily="34" charset="0"/>
                      </a:endParaRPr>
                    </a:p>
                  </a:txBody>
                  <a:tcPr marL="42139" marR="42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effectLst/>
                          <a:latin typeface="Calibri" pitchFamily="34" charset="0"/>
                        </a:rPr>
                        <a:t>1 spray/d, up to 2-3/d if needed</a:t>
                      </a:r>
                    </a:p>
                    <a:p>
                      <a:pPr marL="0" marR="0" algn="l">
                        <a:lnSpc>
                          <a:spcPct val="100000"/>
                        </a:lnSpc>
                        <a:spcBef>
                          <a:spcPts val="0"/>
                        </a:spcBef>
                        <a:spcAft>
                          <a:spcPts val="0"/>
                        </a:spcAft>
                      </a:pPr>
                      <a:endParaRPr lang="en-US" sz="1300" b="1" dirty="0" smtClean="0">
                        <a:solidFill>
                          <a:srgbClr val="000000"/>
                        </a:solidFill>
                        <a:effectLst/>
                        <a:latin typeface="Calibri" pitchFamily="34" charset="0"/>
                        <a:cs typeface="Times New Roman"/>
                      </a:endParaRPr>
                    </a:p>
                  </a:txBody>
                  <a:tcPr marL="42139" marR="42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6858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b="1" dirty="0" smtClean="0">
                        <a:solidFill>
                          <a:schemeClr val="tx1"/>
                        </a:solidFill>
                        <a:effectLst/>
                        <a:latin typeface="Calibri"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200" b="1" baseline="0" dirty="0" smtClean="0">
                          <a:solidFill>
                            <a:schemeClr val="tx1"/>
                          </a:solidFill>
                          <a:effectLst/>
                          <a:latin typeface="Calibri" pitchFamily="34" charset="0"/>
                          <a:ea typeface="Calibri"/>
                          <a:cs typeface="Times New Roman"/>
                        </a:rPr>
                        <a:t>*    9 estrogens</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200" b="1" baseline="0" dirty="0" smtClean="0">
                          <a:solidFill>
                            <a:schemeClr val="tx1"/>
                          </a:solidFill>
                          <a:effectLst/>
                          <a:latin typeface="Calibri" pitchFamily="34" charset="0"/>
                          <a:ea typeface="Calibri"/>
                          <a:cs typeface="Times New Roman"/>
                        </a:rPr>
                        <a:t>** 10 estrogens</a:t>
                      </a:r>
                      <a:endParaRPr lang="en-US" sz="1200" b="1" dirty="0" smtClean="0">
                        <a:solidFill>
                          <a:schemeClr val="tx1"/>
                        </a:solidFill>
                        <a:effectLst/>
                        <a:latin typeface="Calibri" pitchFamily="34" charset="0"/>
                        <a:ea typeface="Calibri"/>
                        <a:cs typeface="Times New Roman"/>
                      </a:endParaRPr>
                    </a:p>
                  </a:txBody>
                  <a:tcPr marL="42139" marR="42139" marT="0" marB="0">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endParaRPr lang="en-US" b="1" dirty="0"/>
                    </a:p>
                  </a:txBody>
                  <a:tcPr marL="42139" marR="42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US" b="1" dirty="0"/>
                    </a:p>
                  </a:txBody>
                  <a:tcPr marL="42139" marR="42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Tree>
    <p:extLst>
      <p:ext uri="{BB962C8B-B14F-4D97-AF65-F5344CB8AC3E}">
        <p14:creationId xmlns:p14="http://schemas.microsoft.com/office/powerpoint/2010/main" val="3363530254"/>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76201" y="0"/>
          <a:ext cx="8991600" cy="6799230"/>
        </p:xfrm>
        <a:graphic>
          <a:graphicData uri="http://schemas.openxmlformats.org/drawingml/2006/table">
            <a:tbl>
              <a:tblPr firstRow="1" firstCol="1" bandRow="1">
                <a:tableStyleId>{5C22544A-7EE6-4342-B048-85BDC9FD1C3A}</a:tableStyleId>
              </a:tblPr>
              <a:tblGrid>
                <a:gridCol w="2997200"/>
                <a:gridCol w="2343675"/>
                <a:gridCol w="3650725"/>
              </a:tblGrid>
              <a:tr h="376796">
                <a:tc gridSpan="3">
                  <a:txBody>
                    <a:bodyPr/>
                    <a:lstStyle/>
                    <a:p>
                      <a:pPr marL="0" marR="0" algn="l">
                        <a:lnSpc>
                          <a:spcPct val="115000"/>
                        </a:lnSpc>
                        <a:spcBef>
                          <a:spcPts val="0"/>
                        </a:spcBef>
                        <a:spcAft>
                          <a:spcPts val="0"/>
                        </a:spcAft>
                      </a:pPr>
                      <a:r>
                        <a:rPr lang="en-US" sz="1600" b="1" dirty="0">
                          <a:effectLst/>
                          <a:latin typeface="Calibri" pitchFamily="34" charset="0"/>
                        </a:rPr>
                        <a:t>Table </a:t>
                      </a:r>
                      <a:r>
                        <a:rPr lang="en-US" sz="1600" b="1" dirty="0" smtClean="0">
                          <a:effectLst/>
                          <a:latin typeface="Calibri" pitchFamily="34" charset="0"/>
                        </a:rPr>
                        <a:t>X. </a:t>
                      </a:r>
                      <a:r>
                        <a:rPr lang="en-US" sz="1600" b="1" dirty="0">
                          <a:effectLst/>
                          <a:latin typeface="Calibri" pitchFamily="34" charset="0"/>
                        </a:rPr>
                        <a:t>Estrogen therapy products approved </a:t>
                      </a:r>
                      <a:r>
                        <a:rPr lang="en-US" sz="1600" b="1" dirty="0" smtClean="0">
                          <a:effectLst/>
                          <a:latin typeface="Calibri" pitchFamily="34" charset="0"/>
                        </a:rPr>
                        <a:t>for</a:t>
                      </a:r>
                      <a:r>
                        <a:rPr lang="en-US" sz="1600" b="1" baseline="0" dirty="0" smtClean="0">
                          <a:effectLst/>
                          <a:latin typeface="Calibri" pitchFamily="34" charset="0"/>
                        </a:rPr>
                        <a:t> </a:t>
                      </a:r>
                      <a:r>
                        <a:rPr lang="en-US" sz="1600" b="1" dirty="0" smtClean="0">
                          <a:effectLst/>
                          <a:latin typeface="Calibri" pitchFamily="34" charset="0"/>
                        </a:rPr>
                        <a:t>postmenopausal use in US (cont’d)</a:t>
                      </a:r>
                      <a:endParaRPr lang="en-US" sz="1600" b="1" dirty="0">
                        <a:solidFill>
                          <a:srgbClr val="000000"/>
                        </a:solidFill>
                        <a:effectLst/>
                        <a:latin typeface="Calibri" pitchFamily="34" charset="0"/>
                        <a:ea typeface="Calibri"/>
                        <a:cs typeface="Times New Roman"/>
                      </a:endParaRPr>
                    </a:p>
                  </a:txBody>
                  <a:tcPr marL="40818" marR="40818" marT="0" marB="0">
                    <a:solidFill>
                      <a:schemeClr val="accent1">
                        <a:lumMod val="75000"/>
                      </a:schemeClr>
                    </a:solidFill>
                  </a:tcPr>
                </a:tc>
                <a:tc hMerge="1">
                  <a:txBody>
                    <a:bodyPr/>
                    <a:lstStyle/>
                    <a:p>
                      <a:endParaRPr lang="en-US"/>
                    </a:p>
                  </a:txBody>
                  <a:tcPr/>
                </a:tc>
                <a:tc hMerge="1">
                  <a:txBody>
                    <a:bodyPr/>
                    <a:lstStyle/>
                    <a:p>
                      <a:endParaRPr lang="en-US"/>
                    </a:p>
                  </a:txBody>
                  <a:tcPr/>
                </a:tc>
              </a:tr>
              <a:tr h="493580">
                <a:tc gridSpan="3">
                  <a:txBody>
                    <a:bodyPr/>
                    <a:lstStyle/>
                    <a:p>
                      <a:pPr marL="0" marR="0" algn="l">
                        <a:lnSpc>
                          <a:spcPct val="150000"/>
                        </a:lnSpc>
                        <a:spcBef>
                          <a:spcPts val="0"/>
                        </a:spcBef>
                        <a:spcAft>
                          <a:spcPts val="0"/>
                        </a:spcAft>
                      </a:pPr>
                      <a:r>
                        <a:rPr lang="en-US" sz="1300" b="1" i="1" dirty="0" smtClean="0">
                          <a:effectLst/>
                          <a:latin typeface="Calibri" pitchFamily="34" charset="0"/>
                        </a:rPr>
                        <a:t>Vaginal </a:t>
                      </a:r>
                      <a:r>
                        <a:rPr lang="en-US" sz="1300" b="1" i="1" dirty="0">
                          <a:effectLst/>
                          <a:latin typeface="Calibri" pitchFamily="34" charset="0"/>
                        </a:rPr>
                        <a:t>products</a:t>
                      </a:r>
                      <a:endParaRPr lang="en-US" sz="1300" b="1" i="1" dirty="0">
                        <a:solidFill>
                          <a:srgbClr val="000000"/>
                        </a:solidFill>
                        <a:effectLst/>
                        <a:latin typeface="Calibri" pitchFamily="34" charset="0"/>
                        <a:ea typeface="Calibri"/>
                        <a:cs typeface="Times New Roman"/>
                      </a:endParaRPr>
                    </a:p>
                  </a:txBody>
                  <a:tcPr marL="40818" marR="40818" marT="0" marB="0" anchor="ctr">
                    <a:solidFill>
                      <a:schemeClr val="accent1">
                        <a:lumMod val="75000"/>
                      </a:schemeClr>
                    </a:solidFill>
                  </a:tcPr>
                </a:tc>
                <a:tc hMerge="1">
                  <a:txBody>
                    <a:bodyPr/>
                    <a:lstStyle/>
                    <a:p>
                      <a:endParaRPr lang="en-US"/>
                    </a:p>
                  </a:txBody>
                  <a:tcPr/>
                </a:tc>
                <a:tc hMerge="1">
                  <a:txBody>
                    <a:bodyPr/>
                    <a:lstStyle/>
                    <a:p>
                      <a:endParaRPr lang="en-US"/>
                    </a:p>
                  </a:txBody>
                  <a:tcPr/>
                </a:tc>
              </a:tr>
              <a:tr h="341966">
                <a:tc>
                  <a:txBody>
                    <a:bodyPr/>
                    <a:lstStyle/>
                    <a:p>
                      <a:pPr marL="0" marR="0" algn="l">
                        <a:lnSpc>
                          <a:spcPct val="100000"/>
                        </a:lnSpc>
                        <a:spcBef>
                          <a:spcPts val="0"/>
                        </a:spcBef>
                        <a:spcAft>
                          <a:spcPts val="0"/>
                        </a:spcAft>
                      </a:pPr>
                      <a:r>
                        <a:rPr lang="en-US" sz="1300" b="1" dirty="0">
                          <a:solidFill>
                            <a:schemeClr val="bg1"/>
                          </a:solidFill>
                          <a:effectLst/>
                          <a:latin typeface="Calibri" pitchFamily="34" charset="0"/>
                        </a:rPr>
                        <a:t>Composition</a:t>
                      </a:r>
                      <a:endParaRPr lang="en-US" sz="1300" b="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c>
                  <a:txBody>
                    <a:bodyPr/>
                    <a:lstStyle/>
                    <a:p>
                      <a:pPr marL="0" marR="0" algn="l">
                        <a:lnSpc>
                          <a:spcPct val="100000"/>
                        </a:lnSpc>
                        <a:spcBef>
                          <a:spcPts val="0"/>
                        </a:spcBef>
                        <a:spcAft>
                          <a:spcPts val="0"/>
                        </a:spcAft>
                      </a:pPr>
                      <a:r>
                        <a:rPr lang="en-US" sz="1300" b="1" dirty="0">
                          <a:solidFill>
                            <a:schemeClr val="bg1"/>
                          </a:solidFill>
                          <a:effectLst/>
                          <a:latin typeface="Calibri" pitchFamily="34" charset="0"/>
                        </a:rPr>
                        <a:t>Product name(s)</a:t>
                      </a:r>
                      <a:endParaRPr lang="en-US" sz="1300" b="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c>
                  <a:txBody>
                    <a:bodyPr/>
                    <a:lstStyle/>
                    <a:p>
                      <a:pPr marL="0" marR="0" algn="l">
                        <a:lnSpc>
                          <a:spcPct val="100000"/>
                        </a:lnSpc>
                        <a:spcBef>
                          <a:spcPts val="0"/>
                        </a:spcBef>
                        <a:spcAft>
                          <a:spcPts val="0"/>
                        </a:spcAft>
                      </a:pPr>
                      <a:r>
                        <a:rPr lang="en-US" sz="1300" b="1" dirty="0">
                          <a:solidFill>
                            <a:schemeClr val="bg1"/>
                          </a:solidFill>
                          <a:effectLst/>
                          <a:latin typeface="Calibri" pitchFamily="34" charset="0"/>
                        </a:rPr>
                        <a:t>Dose details</a:t>
                      </a:r>
                      <a:endParaRPr lang="en-US" sz="1300" b="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r>
              <a:tr h="829182">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17β-estradiol vaginal </a:t>
                      </a:r>
                      <a:r>
                        <a:rPr lang="en-US" sz="1300" b="1" dirty="0" smtClean="0">
                          <a:solidFill>
                            <a:schemeClr val="tx1"/>
                          </a:solidFill>
                          <a:effectLst/>
                          <a:latin typeface="Calibri" pitchFamily="34" charset="0"/>
                        </a:rPr>
                        <a:t>cream*</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err="1">
                          <a:solidFill>
                            <a:schemeClr val="tx1"/>
                          </a:solidFill>
                          <a:effectLst/>
                          <a:latin typeface="Calibri" pitchFamily="34" charset="0"/>
                        </a:rPr>
                        <a:t>Estrace</a:t>
                      </a:r>
                      <a:r>
                        <a:rPr lang="en-US" sz="1300" b="1" dirty="0">
                          <a:solidFill>
                            <a:schemeClr val="tx1"/>
                          </a:solidFill>
                          <a:effectLst/>
                          <a:latin typeface="Calibri" pitchFamily="34" charset="0"/>
                        </a:rPr>
                        <a:t> Vaginal Cream</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a:solidFill>
                            <a:schemeClr val="tx1"/>
                          </a:solidFill>
                          <a:effectLst/>
                          <a:latin typeface="Calibri" pitchFamily="34" charset="0"/>
                        </a:rPr>
                        <a:t>Initially 2-4 g/d for 1-2 wk, followed by maintenance dose of 1 g/d</a:t>
                      </a:r>
                    </a:p>
                    <a:p>
                      <a:pPr marL="0" marR="0" algn="l">
                        <a:lnSpc>
                          <a:spcPct val="100000"/>
                        </a:lnSpc>
                        <a:spcBef>
                          <a:spcPts val="0"/>
                        </a:spcBef>
                        <a:spcAft>
                          <a:spcPts val="0"/>
                        </a:spcAft>
                      </a:pPr>
                      <a:r>
                        <a:rPr lang="en-US" sz="1300" b="1">
                          <a:solidFill>
                            <a:schemeClr val="tx1"/>
                          </a:solidFill>
                          <a:effectLst/>
                          <a:latin typeface="Calibri" pitchFamily="34" charset="0"/>
                        </a:rPr>
                        <a:t>(0.1 mg active ingredient/g)</a:t>
                      </a:r>
                      <a:endParaRPr lang="en-US" sz="1300" b="1">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1273912">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Conjugated estrogens </a:t>
                      </a:r>
                      <a:r>
                        <a:rPr lang="en-US" sz="1300" b="1" dirty="0" smtClean="0">
                          <a:solidFill>
                            <a:schemeClr val="tx1"/>
                          </a:solidFill>
                          <a:effectLst/>
                          <a:latin typeface="Calibri" pitchFamily="34" charset="0"/>
                        </a:rPr>
                        <a:t>cream*</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err="1">
                          <a:solidFill>
                            <a:schemeClr val="tx1"/>
                          </a:solidFill>
                          <a:effectLst/>
                          <a:latin typeface="Calibri" pitchFamily="34" charset="0"/>
                        </a:rPr>
                        <a:t>Premarin</a:t>
                      </a:r>
                      <a:r>
                        <a:rPr lang="en-US" sz="1300" b="1" dirty="0">
                          <a:solidFill>
                            <a:schemeClr val="tx1"/>
                          </a:solidFill>
                          <a:effectLst/>
                          <a:latin typeface="Calibri" pitchFamily="34" charset="0"/>
                        </a:rPr>
                        <a:t> Vaginal Cream</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smtClean="0">
                          <a:solidFill>
                            <a:schemeClr val="tx1"/>
                          </a:solidFill>
                          <a:effectLst/>
                          <a:latin typeface="Calibri" pitchFamily="34" charset="0"/>
                        </a:rPr>
                        <a:t>For vaginal atrophy: 0.5-2 g/d for</a:t>
                      </a:r>
                      <a:r>
                        <a:rPr lang="en-US" sz="1300" b="1" baseline="0" dirty="0" smtClean="0">
                          <a:solidFill>
                            <a:schemeClr val="tx1"/>
                          </a:solidFill>
                          <a:effectLst/>
                          <a:latin typeface="Calibri" pitchFamily="34" charset="0"/>
                        </a:rPr>
                        <a:t> </a:t>
                      </a:r>
                      <a:r>
                        <a:rPr lang="en-US" sz="1300" b="1" dirty="0" smtClean="0">
                          <a:solidFill>
                            <a:schemeClr val="tx1"/>
                          </a:solidFill>
                          <a:effectLst/>
                          <a:latin typeface="Calibri" pitchFamily="34" charset="0"/>
                        </a:rPr>
                        <a:t>21 d then off 7 d</a:t>
                      </a:r>
                    </a:p>
                    <a:p>
                      <a:pPr marL="0" marR="0" algn="l">
                        <a:lnSpc>
                          <a:spcPct val="100000"/>
                        </a:lnSpc>
                        <a:spcBef>
                          <a:spcPts val="0"/>
                        </a:spcBef>
                        <a:spcAft>
                          <a:spcPts val="0"/>
                        </a:spcAft>
                      </a:pPr>
                      <a:r>
                        <a:rPr lang="en-US" sz="1300" b="1" dirty="0" smtClean="0">
                          <a:solidFill>
                            <a:schemeClr val="tx1"/>
                          </a:solidFill>
                          <a:effectLst/>
                          <a:latin typeface="Calibri" pitchFamily="34" charset="0"/>
                        </a:rPr>
                        <a:t>For </a:t>
                      </a:r>
                      <a:r>
                        <a:rPr lang="en-US" sz="1300" b="1" dirty="0" err="1" smtClean="0">
                          <a:solidFill>
                            <a:schemeClr val="tx1"/>
                          </a:solidFill>
                          <a:effectLst/>
                          <a:latin typeface="Calibri" pitchFamily="34" charset="0"/>
                        </a:rPr>
                        <a:t>dyspareunia</a:t>
                      </a:r>
                      <a:r>
                        <a:rPr lang="en-US" sz="1300" b="1" dirty="0" smtClean="0">
                          <a:solidFill>
                            <a:schemeClr val="tx1"/>
                          </a:solidFill>
                          <a:effectLst/>
                          <a:latin typeface="Calibri" pitchFamily="34" charset="0"/>
                        </a:rPr>
                        <a:t>: 0.5 g/d for 21 d then off 7 d , or twice</a:t>
                      </a:r>
                      <a:r>
                        <a:rPr lang="en-US" sz="1300" b="1" baseline="0" dirty="0" smtClean="0">
                          <a:solidFill>
                            <a:schemeClr val="tx1"/>
                          </a:solidFill>
                          <a:effectLst/>
                          <a:latin typeface="Calibri" pitchFamily="34" charset="0"/>
                        </a:rPr>
                        <a:t> weekly</a:t>
                      </a:r>
                      <a:endParaRPr lang="en-US" sz="1300" b="1" dirty="0" smtClean="0">
                        <a:solidFill>
                          <a:schemeClr val="tx1"/>
                        </a:solidFill>
                        <a:effectLst/>
                        <a:latin typeface="Calibri" pitchFamily="34" charset="0"/>
                      </a:endParaRPr>
                    </a:p>
                    <a:p>
                      <a:pPr marL="0" marR="0" algn="l">
                        <a:lnSpc>
                          <a:spcPct val="100000"/>
                        </a:lnSpc>
                        <a:spcBef>
                          <a:spcPts val="0"/>
                        </a:spcBef>
                        <a:spcAft>
                          <a:spcPts val="0"/>
                        </a:spcAft>
                      </a:pPr>
                      <a:r>
                        <a:rPr lang="en-US" sz="1300" b="1" dirty="0" smtClean="0">
                          <a:solidFill>
                            <a:schemeClr val="tx1"/>
                          </a:solidFill>
                          <a:effectLst/>
                          <a:latin typeface="Calibri" pitchFamily="34" charset="0"/>
                        </a:rPr>
                        <a:t>(0.625 mg active ingredient/g)</a:t>
                      </a:r>
                    </a:p>
                    <a:p>
                      <a:pPr marL="0" marR="0" algn="l">
                        <a:lnSpc>
                          <a:spcPct val="100000"/>
                        </a:lnSpc>
                        <a:spcBef>
                          <a:spcPts val="0"/>
                        </a:spcBef>
                        <a:spcAft>
                          <a:spcPts val="0"/>
                        </a:spcAft>
                      </a:pPr>
                      <a:endParaRPr lang="en-US" sz="1300" b="1" dirty="0" smtClean="0">
                        <a:solidFill>
                          <a:schemeClr val="tx1"/>
                        </a:solidFill>
                        <a:effectLst/>
                        <a:latin typeface="Calibri" pitchFamily="34" charset="0"/>
                      </a:endParaRPr>
                    </a:p>
                    <a:p>
                      <a:pPr marL="0" marR="0" algn="l">
                        <a:lnSpc>
                          <a:spcPct val="100000"/>
                        </a:lnSpc>
                        <a:spcBef>
                          <a:spcPts val="0"/>
                        </a:spcBef>
                        <a:spcAft>
                          <a:spcPts val="0"/>
                        </a:spcAft>
                      </a:pP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875564">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17β-estradiol vaginal ring</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err="1">
                          <a:solidFill>
                            <a:schemeClr val="tx1"/>
                          </a:solidFill>
                          <a:effectLst/>
                          <a:latin typeface="Calibri" pitchFamily="34" charset="0"/>
                        </a:rPr>
                        <a:t>Estring</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Device containing 2 mg releases </a:t>
                      </a:r>
                      <a:br>
                        <a:rPr lang="en-US" sz="1300" b="1" dirty="0">
                          <a:solidFill>
                            <a:schemeClr val="tx1"/>
                          </a:solidFill>
                          <a:effectLst/>
                          <a:latin typeface="Calibri" pitchFamily="34" charset="0"/>
                        </a:rPr>
                      </a:br>
                      <a:r>
                        <a:rPr lang="en-US" sz="1300" b="1" dirty="0">
                          <a:solidFill>
                            <a:schemeClr val="tx1"/>
                          </a:solidFill>
                          <a:effectLst/>
                          <a:latin typeface="Calibri" pitchFamily="34" charset="0"/>
                        </a:rPr>
                        <a:t>7.5 µg/d for 90 days </a:t>
                      </a:r>
                      <a:r>
                        <a:rPr lang="en-US" sz="1300" b="1" dirty="0" smtClean="0">
                          <a:solidFill>
                            <a:schemeClr val="tx1"/>
                          </a:solidFill>
                          <a:effectLst/>
                          <a:latin typeface="Calibri" pitchFamily="34" charset="0"/>
                        </a:rPr>
                        <a:t>(for </a:t>
                      </a:r>
                      <a:r>
                        <a:rPr lang="en-US" sz="1300" b="1" dirty="0" err="1" smtClean="0">
                          <a:solidFill>
                            <a:schemeClr val="tx1"/>
                          </a:solidFill>
                          <a:effectLst/>
                          <a:latin typeface="Calibri" pitchFamily="34" charset="0"/>
                        </a:rPr>
                        <a:t>vulvovaginal</a:t>
                      </a:r>
                      <a:r>
                        <a:rPr lang="en-US" sz="1300" b="1" dirty="0" smtClean="0">
                          <a:solidFill>
                            <a:schemeClr val="tx1"/>
                          </a:solidFill>
                          <a:effectLst/>
                          <a:latin typeface="Calibri" pitchFamily="34" charset="0"/>
                        </a:rPr>
                        <a:t> atrophy)</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1025898">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Estradiol acetate </a:t>
                      </a:r>
                      <a:r>
                        <a:rPr lang="en-US" sz="1300" b="1">
                          <a:solidFill>
                            <a:schemeClr val="tx1"/>
                          </a:solidFill>
                          <a:effectLst/>
                          <a:latin typeface="Calibri" pitchFamily="34" charset="0"/>
                        </a:rPr>
                        <a:t>vaginal </a:t>
                      </a:r>
                      <a:r>
                        <a:rPr lang="en-US" sz="1300" b="1" smtClean="0">
                          <a:solidFill>
                            <a:schemeClr val="tx1"/>
                          </a:solidFill>
                          <a:effectLst/>
                          <a:latin typeface="Calibri" pitchFamily="34" charset="0"/>
                        </a:rPr>
                        <a:t>ring</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err="1">
                          <a:solidFill>
                            <a:schemeClr val="tx1"/>
                          </a:solidFill>
                          <a:effectLst/>
                          <a:latin typeface="Calibri" pitchFamily="34" charset="0"/>
                        </a:rPr>
                        <a:t>Femring</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Device containing 12.4 mg or 24. 8 mg estradiol acetate releases 0.05 mg/d or 0.10 mg/d estradiol for 90 days </a:t>
                      </a:r>
                      <a:r>
                        <a:rPr lang="en-US" sz="1300" b="1" dirty="0" smtClean="0">
                          <a:solidFill>
                            <a:schemeClr val="tx1"/>
                          </a:solidFill>
                          <a:effectLst/>
                          <a:latin typeface="Calibri" pitchFamily="34" charset="0"/>
                        </a:rPr>
                        <a:t>(both doses release </a:t>
                      </a:r>
                      <a:r>
                        <a:rPr lang="en-US" sz="1300" b="1" i="0" dirty="0" smtClean="0">
                          <a:solidFill>
                            <a:schemeClr val="tx1"/>
                          </a:solidFill>
                          <a:effectLst/>
                          <a:latin typeface="Calibri" pitchFamily="34" charset="0"/>
                        </a:rPr>
                        <a:t>systemic levels for treatment of </a:t>
                      </a:r>
                      <a:r>
                        <a:rPr lang="en-US" sz="1300" b="1" i="0" dirty="0" err="1" smtClean="0">
                          <a:solidFill>
                            <a:schemeClr val="tx1"/>
                          </a:solidFill>
                          <a:effectLst/>
                          <a:latin typeface="Calibri" pitchFamily="34" charset="0"/>
                        </a:rPr>
                        <a:t>vulvovaginal</a:t>
                      </a:r>
                      <a:r>
                        <a:rPr lang="en-US" sz="1300" b="1" i="0" dirty="0" smtClean="0">
                          <a:solidFill>
                            <a:schemeClr val="tx1"/>
                          </a:solidFill>
                          <a:effectLst/>
                          <a:latin typeface="Calibri" pitchFamily="34" charset="0"/>
                        </a:rPr>
                        <a:t> atrophy and vasomotor symptoms</a:t>
                      </a:r>
                      <a:r>
                        <a:rPr lang="en-US" sz="1300" b="1" dirty="0" smtClean="0">
                          <a:solidFill>
                            <a:schemeClr val="tx1"/>
                          </a:solidFill>
                          <a:effectLst/>
                          <a:latin typeface="Calibri" pitchFamily="34" charset="0"/>
                        </a:rPr>
                        <a:t>)</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899036">
                <a:tc>
                  <a:txBody>
                    <a:bodyPr/>
                    <a:lstStyle/>
                    <a:p>
                      <a:pPr marL="0" marR="0" algn="l">
                        <a:lnSpc>
                          <a:spcPct val="100000"/>
                        </a:lnSpc>
                        <a:spcBef>
                          <a:spcPts val="0"/>
                        </a:spcBef>
                        <a:spcAft>
                          <a:spcPts val="0"/>
                        </a:spcAft>
                      </a:pPr>
                      <a:r>
                        <a:rPr lang="en-US" sz="1300" b="1" dirty="0">
                          <a:solidFill>
                            <a:schemeClr val="tx1"/>
                          </a:solidFill>
                          <a:effectLst/>
                          <a:latin typeface="Calibri" pitchFamily="34" charset="0"/>
                        </a:rPr>
                        <a:t>Estradiol </a:t>
                      </a:r>
                      <a:r>
                        <a:rPr lang="en-US" sz="1300" b="1" dirty="0" err="1">
                          <a:solidFill>
                            <a:schemeClr val="tx1"/>
                          </a:solidFill>
                          <a:effectLst/>
                          <a:latin typeface="Calibri" pitchFamily="34" charset="0"/>
                        </a:rPr>
                        <a:t>hemihydrate</a:t>
                      </a:r>
                      <a:r>
                        <a:rPr lang="en-US" sz="1300" b="1" dirty="0">
                          <a:solidFill>
                            <a:schemeClr val="tx1"/>
                          </a:solidFill>
                          <a:effectLst/>
                          <a:latin typeface="Calibri" pitchFamily="34" charset="0"/>
                        </a:rPr>
                        <a:t> vaginal tablet</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err="1" smtClean="0">
                          <a:solidFill>
                            <a:schemeClr val="tx1"/>
                          </a:solidFill>
                          <a:effectLst/>
                          <a:latin typeface="Calibri" pitchFamily="34" charset="0"/>
                        </a:rPr>
                        <a:t>Vagifem</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smtClean="0">
                          <a:solidFill>
                            <a:schemeClr val="tx1"/>
                          </a:solidFill>
                          <a:effectLst/>
                          <a:latin typeface="Calibri" pitchFamily="34" charset="0"/>
                        </a:rPr>
                        <a:t>Initially </a:t>
                      </a:r>
                      <a:r>
                        <a:rPr lang="en-US" sz="1300" b="1" dirty="0">
                          <a:solidFill>
                            <a:schemeClr val="tx1"/>
                          </a:solidFill>
                          <a:effectLst/>
                          <a:latin typeface="Calibri" pitchFamily="34" charset="0"/>
                        </a:rPr>
                        <a:t>1 tablet/d for 2 wk, followed by 1 tablet twice weekly (tablet </a:t>
                      </a:r>
                      <a:r>
                        <a:rPr lang="en-US" sz="1300" b="1" dirty="0" smtClean="0">
                          <a:solidFill>
                            <a:schemeClr val="tx1"/>
                          </a:solidFill>
                          <a:effectLst/>
                          <a:latin typeface="Calibri" pitchFamily="34" charset="0"/>
                        </a:rPr>
                        <a:t>10 </a:t>
                      </a:r>
                      <a:r>
                        <a:rPr lang="en-US" sz="1300" b="1" dirty="0">
                          <a:solidFill>
                            <a:schemeClr val="tx1"/>
                          </a:solidFill>
                          <a:effectLst/>
                          <a:latin typeface="Calibri" pitchFamily="34" charset="0"/>
                        </a:rPr>
                        <a:t>µg of estradiol hemihydrates, equivalent to </a:t>
                      </a:r>
                      <a:r>
                        <a:rPr lang="en-US" sz="1300" b="1" dirty="0" smtClean="0">
                          <a:solidFill>
                            <a:schemeClr val="tx1"/>
                          </a:solidFill>
                          <a:effectLst/>
                          <a:latin typeface="Calibri" pitchFamily="34" charset="0"/>
                        </a:rPr>
                        <a:t>10 </a:t>
                      </a:r>
                      <a:r>
                        <a:rPr lang="en-US" sz="1300" b="1" dirty="0">
                          <a:solidFill>
                            <a:schemeClr val="tx1"/>
                          </a:solidFill>
                          <a:effectLst/>
                          <a:latin typeface="Calibri" pitchFamily="34" charset="0"/>
                        </a:rPr>
                        <a:t>µg of </a:t>
                      </a:r>
                      <a:r>
                        <a:rPr lang="en-US" sz="1300" b="1" dirty="0" smtClean="0">
                          <a:solidFill>
                            <a:schemeClr val="tx1"/>
                          </a:solidFill>
                          <a:effectLst/>
                          <a:latin typeface="Calibri" pitchFamily="34" charset="0"/>
                        </a:rPr>
                        <a:t>estradiol; for </a:t>
                      </a:r>
                      <a:r>
                        <a:rPr lang="en-US" sz="1300" b="1" dirty="0" err="1" smtClean="0">
                          <a:solidFill>
                            <a:schemeClr val="tx1"/>
                          </a:solidFill>
                          <a:effectLst/>
                          <a:latin typeface="Calibri" pitchFamily="34" charset="0"/>
                        </a:rPr>
                        <a:t>vulvovaginal</a:t>
                      </a:r>
                      <a:r>
                        <a:rPr lang="en-US" sz="1300" b="1" dirty="0" smtClean="0">
                          <a:solidFill>
                            <a:schemeClr val="tx1"/>
                          </a:solidFill>
                          <a:effectLst/>
                          <a:latin typeface="Calibri" pitchFamily="34" charset="0"/>
                        </a:rPr>
                        <a:t> atrophy)</a:t>
                      </a:r>
                      <a:endParaRPr lang="en-US" sz="1300" b="1" dirty="0">
                        <a:solidFill>
                          <a:schemeClr val="tx1"/>
                        </a:solidFill>
                        <a:effectLst/>
                        <a:latin typeface="Calibri" pitchFamily="34" charset="0"/>
                      </a:endParaRPr>
                    </a:p>
                    <a:p>
                      <a:pPr marL="0" marR="0" algn="l">
                        <a:lnSpc>
                          <a:spcPct val="100000"/>
                        </a:lnSpc>
                        <a:spcBef>
                          <a:spcPts val="0"/>
                        </a:spcBef>
                        <a:spcAft>
                          <a:spcPts val="0"/>
                        </a:spcAft>
                      </a:pP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591732">
                <a:tc gridSpan="3">
                  <a:txBody>
                    <a:bodyPr/>
                    <a:lstStyle/>
                    <a:p>
                      <a:pPr marL="0" marR="0" algn="l">
                        <a:lnSpc>
                          <a:spcPct val="115000"/>
                        </a:lnSpc>
                        <a:spcBef>
                          <a:spcPts val="0"/>
                        </a:spcBef>
                        <a:spcAft>
                          <a:spcPts val="0"/>
                        </a:spcAft>
                      </a:pPr>
                      <a:r>
                        <a:rPr lang="en-US" sz="1300" b="1" dirty="0" smtClean="0">
                          <a:solidFill>
                            <a:schemeClr val="bg1"/>
                          </a:solidFill>
                          <a:effectLst/>
                          <a:latin typeface="Calibri" pitchFamily="34" charset="0"/>
                          <a:ea typeface="Calibri"/>
                          <a:cs typeface="Times New Roman"/>
                        </a:rPr>
                        <a:t>*</a:t>
                      </a:r>
                      <a:r>
                        <a:rPr lang="en-US" sz="1300" b="0" dirty="0" smtClean="0">
                          <a:solidFill>
                            <a:schemeClr val="bg1"/>
                          </a:solidFill>
                          <a:effectLst/>
                          <a:latin typeface="Calibri" pitchFamily="34" charset="0"/>
                          <a:ea typeface="Calibri"/>
                          <a:cs typeface="Times New Roman"/>
                        </a:rPr>
                        <a:t>N.B.</a:t>
                      </a:r>
                      <a:r>
                        <a:rPr lang="en-US" sz="1300" b="0" baseline="0" dirty="0" smtClean="0">
                          <a:solidFill>
                            <a:schemeClr val="bg1"/>
                          </a:solidFill>
                          <a:effectLst/>
                          <a:latin typeface="Calibri" pitchFamily="34" charset="0"/>
                          <a:ea typeface="Calibri"/>
                          <a:cs typeface="Times New Roman"/>
                        </a:rPr>
                        <a:t> Higher doses of vaginal estrogen are systemic, meant to relieve hot flashes as well as vaginal atrophy; the lower doses are intended for vaginal symptoms only even though a small amount does get absorbed.</a:t>
                      </a:r>
                      <a:endParaRPr lang="en-US" sz="1300" b="0" dirty="0">
                        <a:solidFill>
                          <a:schemeClr val="bg1"/>
                        </a:solidFill>
                        <a:effectLst/>
                        <a:latin typeface="Calibri" pitchFamily="34" charset="0"/>
                        <a:ea typeface="Calibri"/>
                        <a:cs typeface="Times New Roman"/>
                      </a:endParaRPr>
                    </a:p>
                  </a:txBody>
                  <a:tcPr marL="40818" marR="40818" marT="0" marB="0">
                    <a:solidFill>
                      <a:schemeClr val="accent1">
                        <a:lumMod val="75000"/>
                      </a:schemeClr>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535502653"/>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412" y="304800"/>
          <a:ext cx="9147412" cy="5577883"/>
        </p:xfrm>
        <a:graphic>
          <a:graphicData uri="http://schemas.openxmlformats.org/drawingml/2006/table">
            <a:tbl>
              <a:tblPr firstRow="1" firstCol="1" bandRow="1">
                <a:tableStyleId>{5C22544A-7EE6-4342-B048-85BDC9FD1C3A}</a:tableStyleId>
              </a:tblPr>
              <a:tblGrid>
                <a:gridCol w="1627929"/>
                <a:gridCol w="1860490"/>
                <a:gridCol w="2403134"/>
                <a:gridCol w="3255859"/>
              </a:tblGrid>
              <a:tr h="485843">
                <a:tc gridSpan="4">
                  <a:txBody>
                    <a:bodyPr/>
                    <a:lstStyle/>
                    <a:p>
                      <a:pPr marL="0" marR="0" algn="l">
                        <a:lnSpc>
                          <a:spcPct val="115000"/>
                        </a:lnSpc>
                        <a:spcBef>
                          <a:spcPts val="0"/>
                        </a:spcBef>
                        <a:spcAft>
                          <a:spcPts val="0"/>
                        </a:spcAft>
                      </a:pPr>
                      <a:r>
                        <a:rPr lang="en-US" sz="1600" b="1" dirty="0">
                          <a:effectLst/>
                          <a:latin typeface="Calibri" pitchFamily="34" charset="0"/>
                        </a:rPr>
                        <a:t>Table </a:t>
                      </a:r>
                      <a:r>
                        <a:rPr lang="en-US" sz="1600" b="1" dirty="0" smtClean="0">
                          <a:effectLst/>
                          <a:latin typeface="Calibri" pitchFamily="34" charset="0"/>
                        </a:rPr>
                        <a:t>XX. Combination EPT products comparing estrogen and progestogen doses</a:t>
                      </a:r>
                      <a:endParaRPr lang="en-US" sz="1600" b="1" dirty="0">
                        <a:solidFill>
                          <a:srgbClr val="000000"/>
                        </a:solidFill>
                        <a:effectLst/>
                        <a:latin typeface="Calibri" pitchFamily="34" charset="0"/>
                        <a:ea typeface="Calibri"/>
                        <a:cs typeface="Times New Roman"/>
                      </a:endParaRPr>
                    </a:p>
                  </a:txBody>
                  <a:tcPr marL="40818" marR="40818"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3984">
                <a:tc gridSpan="4">
                  <a:txBody>
                    <a:bodyPr/>
                    <a:lstStyle/>
                    <a:p>
                      <a:pPr marL="0" marR="0" algn="l">
                        <a:lnSpc>
                          <a:spcPct val="150000"/>
                        </a:lnSpc>
                        <a:spcBef>
                          <a:spcPts val="0"/>
                        </a:spcBef>
                        <a:spcAft>
                          <a:spcPts val="0"/>
                        </a:spcAft>
                      </a:pPr>
                      <a:endParaRPr lang="en-US" sz="1300" b="1" i="1" dirty="0">
                        <a:solidFill>
                          <a:srgbClr val="000000"/>
                        </a:solidFill>
                        <a:effectLst/>
                        <a:latin typeface="Calibri" pitchFamily="34" charset="0"/>
                        <a:ea typeface="Calibri"/>
                        <a:cs typeface="Times New Roman"/>
                      </a:endParaRPr>
                    </a:p>
                  </a:txBody>
                  <a:tcPr marL="40818" marR="40818" marT="0" marB="0" anchor="ctr">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7428">
                <a:tc>
                  <a:txBody>
                    <a:bodyPr/>
                    <a:lstStyle/>
                    <a:p>
                      <a:pPr marL="0" marR="0" algn="l">
                        <a:lnSpc>
                          <a:spcPct val="100000"/>
                        </a:lnSpc>
                        <a:spcBef>
                          <a:spcPts val="0"/>
                        </a:spcBef>
                        <a:spcAft>
                          <a:spcPts val="0"/>
                        </a:spcAft>
                      </a:pPr>
                      <a:r>
                        <a:rPr lang="en-US" sz="1300" b="1" dirty="0" smtClean="0">
                          <a:solidFill>
                            <a:schemeClr val="bg1"/>
                          </a:solidFill>
                          <a:effectLst/>
                          <a:latin typeface="Calibri" pitchFamily="34" charset="0"/>
                        </a:rPr>
                        <a:t>Product name(s)</a:t>
                      </a:r>
                      <a:endParaRPr lang="en-US" sz="1300" b="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c>
                  <a:txBody>
                    <a:bodyPr/>
                    <a:lstStyle/>
                    <a:p>
                      <a:pPr marL="0" marR="0" algn="l">
                        <a:lnSpc>
                          <a:spcPct val="100000"/>
                        </a:lnSpc>
                        <a:spcBef>
                          <a:spcPts val="0"/>
                        </a:spcBef>
                        <a:spcAft>
                          <a:spcPts val="0"/>
                        </a:spcAft>
                      </a:pPr>
                      <a:r>
                        <a:rPr lang="en-US" sz="1300" b="1" dirty="0" smtClean="0">
                          <a:solidFill>
                            <a:schemeClr val="bg1"/>
                          </a:solidFill>
                          <a:effectLst/>
                          <a:latin typeface="Calibri" pitchFamily="34" charset="0"/>
                          <a:ea typeface="Calibri"/>
                          <a:cs typeface="Times New Roman"/>
                        </a:rPr>
                        <a:t>Standard/low</a:t>
                      </a:r>
                      <a:r>
                        <a:rPr lang="en-US" sz="1300" b="1" baseline="0" dirty="0" smtClean="0">
                          <a:solidFill>
                            <a:schemeClr val="bg1"/>
                          </a:solidFill>
                          <a:effectLst/>
                          <a:latin typeface="Calibri" pitchFamily="34" charset="0"/>
                          <a:ea typeface="Calibri"/>
                          <a:cs typeface="Times New Roman"/>
                        </a:rPr>
                        <a:t> dose</a:t>
                      </a:r>
                      <a:endParaRPr lang="en-US" sz="1300" b="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c>
                  <a:txBody>
                    <a:bodyPr/>
                    <a:lstStyle/>
                    <a:p>
                      <a:pPr marL="0" marR="0" algn="l">
                        <a:lnSpc>
                          <a:spcPct val="100000"/>
                        </a:lnSpc>
                        <a:spcBef>
                          <a:spcPts val="0"/>
                        </a:spcBef>
                        <a:spcAft>
                          <a:spcPts val="0"/>
                        </a:spcAft>
                      </a:pPr>
                      <a:r>
                        <a:rPr lang="en-US" sz="1300" b="1" dirty="0" smtClean="0">
                          <a:solidFill>
                            <a:schemeClr val="bg1"/>
                          </a:solidFill>
                          <a:effectLst/>
                          <a:latin typeface="Calibri" pitchFamily="34" charset="0"/>
                          <a:ea typeface="Calibri"/>
                          <a:cs typeface="Times New Roman"/>
                        </a:rPr>
                        <a:t>Estrogen</a:t>
                      </a:r>
                      <a:endParaRPr lang="en-US" sz="1300" b="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c>
                  <a:txBody>
                    <a:bodyPr/>
                    <a:lstStyle/>
                    <a:p>
                      <a:pPr marL="0" marR="0" algn="l">
                        <a:lnSpc>
                          <a:spcPct val="100000"/>
                        </a:lnSpc>
                        <a:spcBef>
                          <a:spcPts val="0"/>
                        </a:spcBef>
                        <a:spcAft>
                          <a:spcPts val="0"/>
                        </a:spcAft>
                      </a:pPr>
                      <a:r>
                        <a:rPr lang="en-US" sz="1300" b="1" dirty="0" smtClean="0">
                          <a:solidFill>
                            <a:schemeClr val="bg1"/>
                          </a:solidFill>
                          <a:effectLst/>
                          <a:latin typeface="Calibri" pitchFamily="34" charset="0"/>
                        </a:rPr>
                        <a:t>Progestogen</a:t>
                      </a:r>
                      <a:endParaRPr lang="en-US" sz="1300" b="1" dirty="0">
                        <a:solidFill>
                          <a:schemeClr val="bg1"/>
                        </a:solidFill>
                        <a:effectLst/>
                        <a:latin typeface="Calibri" pitchFamily="34" charset="0"/>
                        <a:ea typeface="Calibri"/>
                        <a:cs typeface="Times New Roman"/>
                      </a:endParaRPr>
                    </a:p>
                  </a:txBody>
                  <a:tcPr marL="40818" marR="40818" marT="0" marB="0" anchor="ctr">
                    <a:solidFill>
                      <a:schemeClr val="accent1">
                        <a:lumMod val="75000"/>
                      </a:schemeClr>
                    </a:solidFill>
                  </a:tcPr>
                </a:tc>
              </a:tr>
              <a:tr h="777196">
                <a:tc>
                  <a:txBody>
                    <a:bodyPr/>
                    <a:lstStyle/>
                    <a:p>
                      <a:pPr marL="0" marR="0" algn="l">
                        <a:lnSpc>
                          <a:spcPct val="100000"/>
                        </a:lnSpc>
                        <a:spcBef>
                          <a:spcPts val="0"/>
                        </a:spcBef>
                        <a:spcAft>
                          <a:spcPts val="0"/>
                        </a:spcAft>
                      </a:pPr>
                      <a:r>
                        <a:rPr lang="en-US" sz="1300" b="1" dirty="0" err="1" smtClean="0">
                          <a:solidFill>
                            <a:schemeClr val="tx1"/>
                          </a:solidFill>
                          <a:effectLst/>
                          <a:latin typeface="Calibri" pitchFamily="34" charset="0"/>
                        </a:rPr>
                        <a:t>Prempro</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smtClean="0">
                          <a:solidFill>
                            <a:schemeClr val="tx1"/>
                          </a:solidFill>
                          <a:effectLst/>
                          <a:latin typeface="Calibri" pitchFamily="34" charset="0"/>
                        </a:rPr>
                        <a:t>Standard</a:t>
                      </a:r>
                    </a:p>
                    <a:p>
                      <a:pPr marL="0" marR="0" algn="l">
                        <a:lnSpc>
                          <a:spcPct val="100000"/>
                        </a:lnSpc>
                        <a:spcBef>
                          <a:spcPts val="0"/>
                        </a:spcBef>
                        <a:spcAft>
                          <a:spcPts val="0"/>
                        </a:spcAft>
                      </a:pPr>
                      <a:r>
                        <a:rPr lang="en-US" sz="1300" b="1" dirty="0" smtClean="0">
                          <a:solidFill>
                            <a:schemeClr val="tx1"/>
                          </a:solidFill>
                          <a:effectLst/>
                          <a:latin typeface="Calibri" pitchFamily="34" charset="0"/>
                        </a:rPr>
                        <a:t/>
                      </a:r>
                      <a:br>
                        <a:rPr lang="en-US" sz="1300" b="1" dirty="0" smtClean="0">
                          <a:solidFill>
                            <a:schemeClr val="tx1"/>
                          </a:solidFill>
                          <a:effectLst/>
                          <a:latin typeface="Calibri" pitchFamily="34" charset="0"/>
                        </a:rPr>
                      </a:br>
                      <a:r>
                        <a:rPr lang="en-US" sz="1300" b="1" dirty="0" smtClean="0">
                          <a:solidFill>
                            <a:schemeClr val="tx1"/>
                          </a:solidFill>
                          <a:effectLst/>
                          <a:latin typeface="Calibri" pitchFamily="34" charset="0"/>
                        </a:rPr>
                        <a:t>Low</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smtClean="0">
                          <a:solidFill>
                            <a:schemeClr val="tx1"/>
                          </a:solidFill>
                          <a:effectLst/>
                          <a:latin typeface="Calibri" pitchFamily="34" charset="0"/>
                          <a:ea typeface="Calibri"/>
                          <a:cs typeface="Times New Roman"/>
                        </a:rPr>
                        <a:t>0.625 mg conjugated estrogens</a:t>
                      </a:r>
                    </a:p>
                    <a:p>
                      <a:pPr marL="0" marR="0" algn="l">
                        <a:lnSpc>
                          <a:spcPct val="100000"/>
                        </a:lnSpc>
                        <a:spcBef>
                          <a:spcPts val="0"/>
                        </a:spcBef>
                        <a:spcAft>
                          <a:spcPts val="0"/>
                        </a:spcAft>
                      </a:pPr>
                      <a:endParaRPr lang="en-US" sz="1300" b="1" dirty="0" smtClean="0">
                        <a:solidFill>
                          <a:schemeClr val="tx1"/>
                        </a:solidFill>
                        <a:effectLst/>
                        <a:latin typeface="Calibri" pitchFamily="34" charset="0"/>
                        <a:ea typeface="Calibri"/>
                        <a:cs typeface="Times New Roman"/>
                      </a:endParaRPr>
                    </a:p>
                    <a:p>
                      <a:pPr marL="0" marR="0" algn="l">
                        <a:lnSpc>
                          <a:spcPct val="100000"/>
                        </a:lnSpc>
                        <a:spcBef>
                          <a:spcPts val="0"/>
                        </a:spcBef>
                        <a:spcAft>
                          <a:spcPts val="0"/>
                        </a:spcAft>
                      </a:pPr>
                      <a:r>
                        <a:rPr lang="en-US" sz="1300" b="1" dirty="0" smtClean="0">
                          <a:solidFill>
                            <a:schemeClr val="tx1"/>
                          </a:solidFill>
                          <a:effectLst/>
                          <a:latin typeface="Calibri" pitchFamily="34" charset="0"/>
                          <a:ea typeface="Calibri"/>
                          <a:cs typeface="Times New Roman"/>
                        </a:rPr>
                        <a:t>0.3 or 0.45 conjugated estrogens</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effectLst/>
                          <a:latin typeface="Calibri" pitchFamily="34" charset="0"/>
                        </a:rPr>
                        <a:t>2.5 or 5 mg </a:t>
                      </a:r>
                      <a:r>
                        <a:rPr lang="en-US" sz="1300" b="1" kern="1200" dirty="0" err="1" smtClean="0">
                          <a:solidFill>
                            <a:schemeClr val="dk1"/>
                          </a:solidFill>
                          <a:latin typeface="+mn-lt"/>
                          <a:ea typeface="+mn-ea"/>
                          <a:cs typeface="+mn-cs"/>
                        </a:rPr>
                        <a:t>medroxyprogesterone</a:t>
                      </a:r>
                      <a:r>
                        <a:rPr lang="en-US" sz="1300" b="1" kern="1200" dirty="0" smtClean="0">
                          <a:solidFill>
                            <a:schemeClr val="dk1"/>
                          </a:solidFill>
                          <a:latin typeface="+mn-lt"/>
                          <a:ea typeface="+mn-ea"/>
                          <a:cs typeface="+mn-cs"/>
                        </a:rPr>
                        <a:t> acetate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effectLst/>
                          <a:latin typeface="+mn-lt"/>
                          <a:ea typeface="+mn-ea"/>
                          <a:cs typeface="+mn-cs"/>
                        </a:rPr>
                        <a:t>1.5 mg </a:t>
                      </a:r>
                      <a:r>
                        <a:rPr lang="en-US" sz="1300" b="1" kern="1200" dirty="0" err="1" smtClean="0">
                          <a:solidFill>
                            <a:schemeClr val="dk1"/>
                          </a:solidFill>
                          <a:latin typeface="+mn-lt"/>
                          <a:ea typeface="+mn-ea"/>
                          <a:cs typeface="+mn-cs"/>
                        </a:rPr>
                        <a:t>medroxyprogesterone</a:t>
                      </a:r>
                      <a:r>
                        <a:rPr lang="en-US" sz="1300" b="1" kern="1200" dirty="0" smtClean="0">
                          <a:solidFill>
                            <a:schemeClr val="dk1"/>
                          </a:solidFill>
                          <a:latin typeface="+mn-lt"/>
                          <a:ea typeface="+mn-ea"/>
                          <a:cs typeface="+mn-cs"/>
                        </a:rPr>
                        <a:t> acetate</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1007315">
                <a:tc>
                  <a:txBody>
                    <a:bodyPr/>
                    <a:lstStyle/>
                    <a:p>
                      <a:pPr marL="0" marR="0" algn="l">
                        <a:lnSpc>
                          <a:spcPct val="100000"/>
                        </a:lnSpc>
                        <a:spcBef>
                          <a:spcPts val="0"/>
                        </a:spcBef>
                        <a:spcAft>
                          <a:spcPts val="0"/>
                        </a:spcAft>
                      </a:pPr>
                      <a:r>
                        <a:rPr lang="en-US" sz="1300" b="1" dirty="0" err="1" smtClean="0">
                          <a:solidFill>
                            <a:schemeClr val="tx1"/>
                          </a:solidFill>
                          <a:effectLst/>
                          <a:latin typeface="Calibri" pitchFamily="34" charset="0"/>
                          <a:ea typeface="+mn-ea"/>
                          <a:cs typeface="+mn-cs"/>
                        </a:rPr>
                        <a:t>Femhrt</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smtClean="0">
                          <a:solidFill>
                            <a:schemeClr val="tx1"/>
                          </a:solidFill>
                          <a:effectLst/>
                          <a:latin typeface="Calibri" pitchFamily="34" charset="0"/>
                        </a:rPr>
                        <a:t>Standard</a:t>
                      </a:r>
                    </a:p>
                    <a:p>
                      <a:pPr marL="0" marR="0" algn="l">
                        <a:lnSpc>
                          <a:spcPct val="100000"/>
                        </a:lnSpc>
                        <a:spcBef>
                          <a:spcPts val="0"/>
                        </a:spcBef>
                        <a:spcAft>
                          <a:spcPts val="0"/>
                        </a:spcAft>
                      </a:pPr>
                      <a:r>
                        <a:rPr lang="en-US" sz="1300" b="1" dirty="0" smtClean="0">
                          <a:solidFill>
                            <a:schemeClr val="tx1"/>
                          </a:solidFill>
                          <a:effectLst/>
                          <a:latin typeface="Calibri" pitchFamily="34" charset="0"/>
                        </a:rPr>
                        <a:t/>
                      </a:r>
                      <a:br>
                        <a:rPr lang="en-US" sz="1300" b="1" dirty="0" smtClean="0">
                          <a:solidFill>
                            <a:schemeClr val="tx1"/>
                          </a:solidFill>
                          <a:effectLst/>
                          <a:latin typeface="Calibri" pitchFamily="34" charset="0"/>
                        </a:rPr>
                      </a:br>
                      <a:r>
                        <a:rPr lang="en-US" sz="1300" b="1" dirty="0" smtClean="0">
                          <a:solidFill>
                            <a:schemeClr val="tx1"/>
                          </a:solidFill>
                          <a:effectLst/>
                          <a:latin typeface="Calibri" pitchFamily="34" charset="0"/>
                        </a:rPr>
                        <a:t>Low</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smtClean="0">
                          <a:solidFill>
                            <a:schemeClr val="tx1"/>
                          </a:solidFill>
                          <a:effectLst/>
                          <a:latin typeface="Calibri" pitchFamily="34" charset="0"/>
                          <a:ea typeface="Calibri"/>
                          <a:cs typeface="Times New Roman"/>
                        </a:rPr>
                        <a:t>5 </a:t>
                      </a:r>
                      <a:r>
                        <a:rPr lang="en-US" sz="1300" b="1" kern="1200" dirty="0" smtClean="0">
                          <a:solidFill>
                            <a:schemeClr val="dk1"/>
                          </a:solidFill>
                          <a:latin typeface="+mn-lt"/>
                          <a:ea typeface="+mn-ea"/>
                          <a:cs typeface="+mn-cs"/>
                        </a:rPr>
                        <a:t>µg </a:t>
                      </a:r>
                      <a:r>
                        <a:rPr lang="en-US" sz="1300" b="1" kern="1200" dirty="0" err="1" smtClean="0">
                          <a:solidFill>
                            <a:schemeClr val="dk1"/>
                          </a:solidFill>
                          <a:latin typeface="+mn-lt"/>
                          <a:ea typeface="+mn-ea"/>
                          <a:cs typeface="+mn-cs"/>
                        </a:rPr>
                        <a:t>ethinyl</a:t>
                      </a:r>
                      <a:r>
                        <a:rPr lang="en-US" sz="1300" b="1" kern="1200" dirty="0" smtClean="0">
                          <a:solidFill>
                            <a:schemeClr val="dk1"/>
                          </a:solidFill>
                          <a:latin typeface="+mn-lt"/>
                          <a:ea typeface="+mn-ea"/>
                          <a:cs typeface="+mn-cs"/>
                        </a:rPr>
                        <a:t> estradiol </a:t>
                      </a:r>
                    </a:p>
                    <a:p>
                      <a:pPr marL="0" marR="0" algn="l">
                        <a:lnSpc>
                          <a:spcPct val="100000"/>
                        </a:lnSpc>
                        <a:spcBef>
                          <a:spcPts val="0"/>
                        </a:spcBef>
                        <a:spcAft>
                          <a:spcPts val="0"/>
                        </a:spcAft>
                      </a:pPr>
                      <a:r>
                        <a:rPr lang="en-US" sz="1300" b="1" kern="1200" dirty="0" smtClean="0">
                          <a:solidFill>
                            <a:schemeClr val="dk1"/>
                          </a:solidFill>
                          <a:latin typeface="+mn-lt"/>
                          <a:ea typeface="+mn-ea"/>
                          <a:cs typeface="+mn-cs"/>
                        </a:rPr>
                        <a:t/>
                      </a:r>
                      <a:br>
                        <a:rPr lang="en-US" sz="1300" b="1" kern="1200" dirty="0" smtClean="0">
                          <a:solidFill>
                            <a:schemeClr val="dk1"/>
                          </a:solidFill>
                          <a:latin typeface="+mn-lt"/>
                          <a:ea typeface="+mn-ea"/>
                          <a:cs typeface="+mn-cs"/>
                        </a:rPr>
                      </a:br>
                      <a:r>
                        <a:rPr lang="en-US" sz="1300" b="1" kern="1200" dirty="0" smtClean="0">
                          <a:solidFill>
                            <a:schemeClr val="dk1"/>
                          </a:solidFill>
                          <a:latin typeface="+mn-lt"/>
                          <a:ea typeface="+mn-ea"/>
                          <a:cs typeface="+mn-cs"/>
                        </a:rPr>
                        <a:t>2.5 µg </a:t>
                      </a:r>
                      <a:r>
                        <a:rPr lang="en-US" sz="1300" b="1" kern="1200" dirty="0" err="1" smtClean="0">
                          <a:solidFill>
                            <a:schemeClr val="dk1"/>
                          </a:solidFill>
                          <a:latin typeface="+mn-lt"/>
                          <a:ea typeface="+mn-ea"/>
                          <a:cs typeface="+mn-cs"/>
                        </a:rPr>
                        <a:t>ethinyl</a:t>
                      </a:r>
                      <a:r>
                        <a:rPr lang="en-US" sz="1300" b="1" kern="1200" dirty="0" smtClean="0">
                          <a:solidFill>
                            <a:schemeClr val="dk1"/>
                          </a:solidFill>
                          <a:latin typeface="+mn-lt"/>
                          <a:ea typeface="+mn-ea"/>
                          <a:cs typeface="+mn-cs"/>
                        </a:rPr>
                        <a:t> estradiol </a:t>
                      </a:r>
                      <a:br>
                        <a:rPr lang="en-US" sz="1300" b="1" kern="1200" dirty="0" smtClean="0">
                          <a:solidFill>
                            <a:schemeClr val="dk1"/>
                          </a:solidFill>
                          <a:latin typeface="+mn-lt"/>
                          <a:ea typeface="+mn-ea"/>
                          <a:cs typeface="+mn-cs"/>
                        </a:rPr>
                      </a:br>
                      <a:endParaRPr lang="en-US" sz="1300" b="1" kern="1200" dirty="0" smtClean="0">
                        <a:solidFill>
                          <a:schemeClr val="dk1"/>
                        </a:solidFill>
                        <a:latin typeface="+mn-lt"/>
                        <a:ea typeface="+mn-ea"/>
                        <a:cs typeface="+mn-cs"/>
                      </a:endParaRPr>
                    </a:p>
                    <a:p>
                      <a:pPr marL="0" marR="0" algn="l">
                        <a:lnSpc>
                          <a:spcPct val="100000"/>
                        </a:lnSpc>
                        <a:spcBef>
                          <a:spcPts val="0"/>
                        </a:spcBef>
                        <a:spcAft>
                          <a:spcPts val="0"/>
                        </a:spcAft>
                      </a:pP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effectLst/>
                          <a:latin typeface="Calibri" pitchFamily="34" charset="0"/>
                        </a:rPr>
                        <a:t>1 mg </a:t>
                      </a:r>
                      <a:r>
                        <a:rPr lang="en-US" sz="1300" b="1" dirty="0" err="1" smtClean="0">
                          <a:latin typeface="+mn-lt"/>
                          <a:ea typeface="Calibri"/>
                          <a:cs typeface="Times New Roman"/>
                        </a:rPr>
                        <a:t>norethindrone</a:t>
                      </a:r>
                      <a:r>
                        <a:rPr lang="en-US" sz="1300" b="1" dirty="0" smtClean="0">
                          <a:latin typeface="+mn-lt"/>
                          <a:ea typeface="Calibri"/>
                          <a:cs typeface="Times New Roman"/>
                        </a:rPr>
                        <a:t> acetate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mn-lt"/>
                          <a:ea typeface="Calibri"/>
                          <a:cs typeface="Times New Roman"/>
                        </a:rPr>
                        <a:t/>
                      </a:r>
                      <a:br>
                        <a:rPr lang="en-US" sz="1300" b="1" dirty="0" smtClean="0">
                          <a:latin typeface="+mn-lt"/>
                          <a:ea typeface="Calibri"/>
                          <a:cs typeface="Times New Roman"/>
                        </a:rPr>
                      </a:br>
                      <a:r>
                        <a:rPr kumimoji="0" lang="en-US" sz="1300" b="1" i="0" u="none" strike="noStrike" kern="1200" cap="none" spc="0" normalizeH="0" baseline="0" noProof="0" dirty="0" smtClean="0">
                          <a:ln>
                            <a:noFill/>
                          </a:ln>
                          <a:solidFill>
                            <a:srgbClr val="FFFFFF"/>
                          </a:solidFill>
                          <a:effectLst/>
                          <a:uLnTx/>
                          <a:uFillTx/>
                          <a:latin typeface="Calibri" pitchFamily="34" charset="0"/>
                          <a:ea typeface="+mn-ea"/>
                          <a:cs typeface="+mn-cs"/>
                        </a:rPr>
                        <a:t>0.5 mg </a:t>
                      </a:r>
                      <a:r>
                        <a:rPr kumimoji="0" lang="en-US" sz="1300" b="1" i="0" u="none" strike="noStrike" kern="1200" cap="none" spc="0" normalizeH="0" baseline="0" noProof="0" dirty="0" err="1" smtClean="0">
                          <a:ln>
                            <a:noFill/>
                          </a:ln>
                          <a:solidFill>
                            <a:srgbClr val="FFFFFF"/>
                          </a:solidFill>
                          <a:effectLst/>
                          <a:uLnTx/>
                          <a:uFillTx/>
                          <a:latin typeface="+mn-lt"/>
                          <a:ea typeface="Calibri"/>
                          <a:cs typeface="Times New Roman"/>
                        </a:rPr>
                        <a:t>norethindrone</a:t>
                      </a:r>
                      <a:r>
                        <a:rPr kumimoji="0" lang="en-US" sz="1300" b="1" i="0" u="none" strike="noStrike" kern="1200" cap="none" spc="0" normalizeH="0" baseline="0" noProof="0" dirty="0" smtClean="0">
                          <a:ln>
                            <a:noFill/>
                          </a:ln>
                          <a:solidFill>
                            <a:srgbClr val="FFFFFF"/>
                          </a:solidFill>
                          <a:effectLst/>
                          <a:uLnTx/>
                          <a:uFillTx/>
                          <a:latin typeface="+mn-lt"/>
                          <a:ea typeface="Calibri"/>
                          <a:cs typeface="Times New Roman"/>
                        </a:rPr>
                        <a:t> acetate</a:t>
                      </a:r>
                      <a:endParaRPr lang="en-US" sz="1300" b="1" dirty="0" smtClean="0">
                        <a:solidFill>
                          <a:schemeClr val="tx1"/>
                        </a:solidFill>
                        <a:effectLst/>
                        <a:latin typeface="Calibri" pitchFamily="34" charset="0"/>
                      </a:endParaRPr>
                    </a:p>
                    <a:p>
                      <a:pPr marL="0" marR="0" algn="l">
                        <a:lnSpc>
                          <a:spcPct val="100000"/>
                        </a:lnSpc>
                        <a:spcBef>
                          <a:spcPts val="0"/>
                        </a:spcBef>
                        <a:spcAft>
                          <a:spcPts val="0"/>
                        </a:spcAft>
                      </a:pP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922812">
                <a:tc>
                  <a:txBody>
                    <a:bodyPr/>
                    <a:lstStyle/>
                    <a:p>
                      <a:pPr marL="0" marR="0" algn="l">
                        <a:lnSpc>
                          <a:spcPct val="100000"/>
                        </a:lnSpc>
                        <a:spcBef>
                          <a:spcPts val="0"/>
                        </a:spcBef>
                        <a:spcAft>
                          <a:spcPts val="0"/>
                        </a:spcAft>
                      </a:pPr>
                      <a:r>
                        <a:rPr lang="en-US" sz="1300" b="1" dirty="0" err="1" smtClean="0">
                          <a:solidFill>
                            <a:schemeClr val="tx1"/>
                          </a:solidFill>
                          <a:effectLst/>
                          <a:latin typeface="Calibri" pitchFamily="34" charset="0"/>
                        </a:rPr>
                        <a:t>Activella</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smtClean="0">
                          <a:solidFill>
                            <a:schemeClr val="tx1"/>
                          </a:solidFill>
                          <a:effectLst/>
                          <a:latin typeface="Calibri" pitchFamily="34" charset="0"/>
                          <a:ea typeface="+mn-ea"/>
                          <a:cs typeface="+mn-cs"/>
                        </a:rPr>
                        <a:t>Standard</a:t>
                      </a:r>
                      <a:br>
                        <a:rPr lang="en-US" sz="1300" b="1" dirty="0" smtClean="0">
                          <a:solidFill>
                            <a:schemeClr val="tx1"/>
                          </a:solidFill>
                          <a:effectLst/>
                          <a:latin typeface="Calibri" pitchFamily="34" charset="0"/>
                          <a:ea typeface="+mn-ea"/>
                          <a:cs typeface="+mn-cs"/>
                        </a:rPr>
                      </a:br>
                      <a:endParaRPr lang="en-US" sz="1300" b="1" dirty="0" smtClean="0">
                        <a:solidFill>
                          <a:schemeClr val="tx1"/>
                        </a:solidFill>
                        <a:effectLst/>
                        <a:latin typeface="Calibri" pitchFamily="34" charset="0"/>
                        <a:ea typeface="+mn-ea"/>
                        <a:cs typeface="+mn-cs"/>
                      </a:endParaRPr>
                    </a:p>
                    <a:p>
                      <a:pPr marL="0" marR="0" algn="l">
                        <a:lnSpc>
                          <a:spcPct val="100000"/>
                        </a:lnSpc>
                        <a:spcBef>
                          <a:spcPts val="0"/>
                        </a:spcBef>
                        <a:spcAft>
                          <a:spcPts val="0"/>
                        </a:spcAft>
                      </a:pPr>
                      <a:r>
                        <a:rPr lang="en-US" sz="1300" b="1" dirty="0" smtClean="0">
                          <a:solidFill>
                            <a:schemeClr val="tx1"/>
                          </a:solidFill>
                          <a:effectLst/>
                          <a:latin typeface="Calibri" pitchFamily="34" charset="0"/>
                          <a:ea typeface="+mn-ea"/>
                          <a:cs typeface="+mn-cs"/>
                        </a:rPr>
                        <a:t>Low</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effectLst/>
                          <a:latin typeface="Calibri" pitchFamily="34" charset="0"/>
                          <a:ea typeface="Calibri"/>
                          <a:cs typeface="Times New Roman"/>
                        </a:rPr>
                        <a:t>1 mg </a:t>
                      </a:r>
                      <a:r>
                        <a:rPr lang="en-US" sz="1300" b="1" dirty="0" smtClean="0">
                          <a:latin typeface="+mn-lt"/>
                          <a:ea typeface="Calibri"/>
                          <a:cs typeface="Times New Roman"/>
                        </a:rPr>
                        <a:t>17</a:t>
                      </a:r>
                      <a:r>
                        <a:rPr lang="el-GR" sz="1300" b="1" dirty="0" smtClean="0">
                          <a:latin typeface="+mn-lt"/>
                          <a:ea typeface="Calibri"/>
                          <a:cs typeface="Symbol"/>
                        </a:rPr>
                        <a:t>β</a:t>
                      </a:r>
                      <a:r>
                        <a:rPr lang="en-US" sz="1300" b="1" dirty="0" smtClean="0">
                          <a:latin typeface="+mn-lt"/>
                          <a:ea typeface="Calibri"/>
                          <a:cs typeface="Symbol"/>
                        </a:rPr>
                        <a:t>-</a:t>
                      </a:r>
                      <a:r>
                        <a:rPr lang="en-US" sz="1300" b="1" dirty="0" smtClean="0">
                          <a:latin typeface="+mn-lt"/>
                          <a:ea typeface="Calibri"/>
                          <a:cs typeface="Times New Roman"/>
                        </a:rPr>
                        <a:t>estradiol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1" dirty="0" smtClean="0">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effectLst/>
                          <a:latin typeface="Calibri" pitchFamily="34" charset="0"/>
                          <a:ea typeface="Calibri"/>
                          <a:cs typeface="Times New Roman"/>
                        </a:rPr>
                        <a:t>0.5 mg </a:t>
                      </a:r>
                      <a:r>
                        <a:rPr lang="en-US" sz="1300" b="1" dirty="0" smtClean="0">
                          <a:latin typeface="+mn-lt"/>
                          <a:ea typeface="Calibri"/>
                          <a:cs typeface="Times New Roman"/>
                        </a:rPr>
                        <a:t>17</a:t>
                      </a:r>
                      <a:r>
                        <a:rPr lang="el-GR" sz="1300" b="1" dirty="0" smtClean="0">
                          <a:latin typeface="+mn-lt"/>
                          <a:ea typeface="Calibri"/>
                          <a:cs typeface="Symbol"/>
                        </a:rPr>
                        <a:t>β</a:t>
                      </a:r>
                      <a:r>
                        <a:rPr lang="en-US" sz="1300" b="1" dirty="0" smtClean="0">
                          <a:latin typeface="+mn-lt"/>
                          <a:ea typeface="Calibri"/>
                          <a:cs typeface="Symbol"/>
                        </a:rPr>
                        <a:t>-</a:t>
                      </a:r>
                      <a:r>
                        <a:rPr lang="en-US" sz="1300" b="1" dirty="0" smtClean="0">
                          <a:latin typeface="+mn-lt"/>
                          <a:ea typeface="Calibri"/>
                          <a:cs typeface="Times New Roman"/>
                        </a:rPr>
                        <a:t>estradiol</a:t>
                      </a:r>
                      <a:endParaRPr lang="en-US" sz="1300" b="1"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1" dirty="0">
                        <a:solidFill>
                          <a:schemeClr val="tx1"/>
                        </a:solidFill>
                        <a:effectLst/>
                        <a:latin typeface="+mn-lt"/>
                        <a:ea typeface="Calibri"/>
                        <a:cs typeface="Times New Roman"/>
                      </a:endParaRPr>
                    </a:p>
                  </a:txBody>
                  <a:tcPr marL="40818" marR="40818" marT="0" marB="0">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mn-lt"/>
                          <a:ea typeface="+mn-ea"/>
                          <a:cs typeface="+mn-cs"/>
                        </a:rPr>
                        <a:t>0.5 mg </a:t>
                      </a:r>
                      <a:r>
                        <a:rPr lang="en-US" sz="1300" b="1" kern="1200" dirty="0" err="1" smtClean="0">
                          <a:solidFill>
                            <a:schemeClr val="dk1"/>
                          </a:solidFill>
                          <a:latin typeface="+mn-lt"/>
                          <a:ea typeface="+mn-ea"/>
                          <a:cs typeface="+mn-cs"/>
                        </a:rPr>
                        <a:t>norethindrone</a:t>
                      </a:r>
                      <a:r>
                        <a:rPr lang="en-US" sz="1300" b="1" kern="1200" dirty="0" smtClean="0">
                          <a:solidFill>
                            <a:schemeClr val="dk1"/>
                          </a:solidFill>
                          <a:latin typeface="+mn-lt"/>
                          <a:ea typeface="+mn-ea"/>
                          <a:cs typeface="+mn-cs"/>
                        </a:rPr>
                        <a:t> acetate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mn-lt"/>
                          <a:ea typeface="+mn-ea"/>
                          <a:cs typeface="+mn-cs"/>
                        </a:rPr>
                        <a:t/>
                      </a:r>
                      <a:br>
                        <a:rPr lang="en-US" sz="1300" b="1" kern="1200" dirty="0" smtClean="0">
                          <a:solidFill>
                            <a:schemeClr val="dk1"/>
                          </a:solidFill>
                          <a:latin typeface="+mn-lt"/>
                          <a:ea typeface="+mn-ea"/>
                          <a:cs typeface="+mn-cs"/>
                        </a:rPr>
                      </a:br>
                      <a:r>
                        <a:rPr lang="en-US" sz="1300" b="1" kern="1200" dirty="0" smtClean="0">
                          <a:solidFill>
                            <a:schemeClr val="dk1"/>
                          </a:solidFill>
                          <a:latin typeface="+mn-lt"/>
                          <a:ea typeface="+mn-ea"/>
                          <a:cs typeface="+mn-cs"/>
                        </a:rPr>
                        <a:t>0.1 mg </a:t>
                      </a:r>
                      <a:r>
                        <a:rPr lang="en-US" sz="1300" b="1" kern="1200" dirty="0" err="1" smtClean="0">
                          <a:solidFill>
                            <a:schemeClr val="dk1"/>
                          </a:solidFill>
                          <a:latin typeface="+mn-lt"/>
                          <a:ea typeface="+mn-ea"/>
                          <a:cs typeface="+mn-cs"/>
                        </a:rPr>
                        <a:t>norethindrone</a:t>
                      </a:r>
                      <a:r>
                        <a:rPr lang="en-US" sz="1300" b="1" kern="1200" dirty="0" smtClean="0">
                          <a:solidFill>
                            <a:schemeClr val="dk1"/>
                          </a:solidFill>
                          <a:latin typeface="+mn-lt"/>
                          <a:ea typeface="+mn-ea"/>
                          <a:cs typeface="+mn-cs"/>
                        </a:rPr>
                        <a:t> acetate </a:t>
                      </a:r>
                      <a:endParaRPr lang="en-US" sz="1300" b="1" dirty="0" smtClean="0">
                        <a:solidFill>
                          <a:schemeClr val="tx1"/>
                        </a:solidFill>
                        <a:effectLst/>
                        <a:latin typeface="Calibri" pitchFamily="34" charset="0"/>
                        <a:ea typeface="Calibri"/>
                        <a:cs typeface="Times New Roman"/>
                      </a:endParaRPr>
                    </a:p>
                    <a:p>
                      <a:pPr marL="0" marR="0" algn="l">
                        <a:lnSpc>
                          <a:spcPct val="100000"/>
                        </a:lnSpc>
                        <a:spcBef>
                          <a:spcPts val="0"/>
                        </a:spcBef>
                        <a:spcAft>
                          <a:spcPts val="0"/>
                        </a:spcAft>
                      </a:pP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922812">
                <a:tc>
                  <a:txBody>
                    <a:bodyPr/>
                    <a:lstStyle/>
                    <a:p>
                      <a:pPr marL="0" marR="0" algn="l">
                        <a:lnSpc>
                          <a:spcPct val="100000"/>
                        </a:lnSpc>
                        <a:spcBef>
                          <a:spcPts val="0"/>
                        </a:spcBef>
                        <a:spcAft>
                          <a:spcPts val="0"/>
                        </a:spcAft>
                      </a:pPr>
                      <a:r>
                        <a:rPr lang="en-US" sz="1300" b="1" dirty="0" err="1" smtClean="0">
                          <a:solidFill>
                            <a:schemeClr val="tx1"/>
                          </a:solidFill>
                          <a:effectLst/>
                          <a:latin typeface="Calibri" pitchFamily="34" charset="0"/>
                        </a:rPr>
                        <a:t>Angeliq</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dirty="0" smtClean="0">
                          <a:solidFill>
                            <a:schemeClr val="tx1"/>
                          </a:solidFill>
                          <a:effectLst/>
                          <a:latin typeface="Calibri" pitchFamily="34" charset="0"/>
                        </a:rPr>
                        <a:t>Low</a:t>
                      </a:r>
                    </a:p>
                    <a:p>
                      <a:pPr marL="0" marR="0" algn="l">
                        <a:lnSpc>
                          <a:spcPct val="100000"/>
                        </a:lnSpc>
                        <a:spcBef>
                          <a:spcPts val="0"/>
                        </a:spcBef>
                        <a:spcAft>
                          <a:spcPts val="0"/>
                        </a:spcAft>
                      </a:pPr>
                      <a:endParaRPr lang="en-US" sz="1300" b="1" dirty="0" smtClean="0">
                        <a:solidFill>
                          <a:schemeClr val="tx1"/>
                        </a:solidFill>
                        <a:effectLst/>
                        <a:latin typeface="Calibri" pitchFamily="34" charset="0"/>
                        <a:ea typeface="Calibri"/>
                        <a:cs typeface="Times New Roman"/>
                      </a:endParaRPr>
                    </a:p>
                    <a:p>
                      <a:pPr marL="0" marR="0" algn="l">
                        <a:lnSpc>
                          <a:spcPct val="100000"/>
                        </a:lnSpc>
                        <a:spcBef>
                          <a:spcPts val="0"/>
                        </a:spcBef>
                        <a:spcAft>
                          <a:spcPts val="0"/>
                        </a:spcAft>
                      </a:pPr>
                      <a:r>
                        <a:rPr lang="en-US" sz="1300" b="1" dirty="0" smtClean="0">
                          <a:solidFill>
                            <a:schemeClr val="tx1"/>
                          </a:solidFill>
                          <a:effectLst/>
                          <a:latin typeface="Calibri" pitchFamily="34" charset="0"/>
                          <a:ea typeface="Calibri"/>
                          <a:cs typeface="Times New Roman"/>
                        </a:rPr>
                        <a:t>Lower</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kern="1200" dirty="0" smtClean="0">
                          <a:solidFill>
                            <a:schemeClr val="dk1"/>
                          </a:solidFill>
                          <a:latin typeface="+mn-lt"/>
                          <a:ea typeface="+mn-ea"/>
                          <a:cs typeface="+mn-cs"/>
                        </a:rPr>
                        <a:t>0.5 mg 17</a:t>
                      </a:r>
                      <a:r>
                        <a:rPr lang="el-GR" sz="1300" b="1" dirty="0" smtClean="0">
                          <a:latin typeface="+mn-lt"/>
                          <a:ea typeface="Calibri"/>
                          <a:cs typeface="Symbol"/>
                        </a:rPr>
                        <a:t>β</a:t>
                      </a:r>
                      <a:r>
                        <a:rPr lang="en-US" sz="1300" b="1" kern="1200" dirty="0" smtClean="0">
                          <a:solidFill>
                            <a:schemeClr val="dk1"/>
                          </a:solidFill>
                          <a:latin typeface="+mn-lt"/>
                          <a:ea typeface="+mn-ea"/>
                          <a:cs typeface="+mn-cs"/>
                        </a:rPr>
                        <a:t>-estradiol</a:t>
                      </a:r>
                    </a:p>
                    <a:p>
                      <a:pPr marL="0" marR="0" algn="l">
                        <a:lnSpc>
                          <a:spcPct val="100000"/>
                        </a:lnSpc>
                        <a:spcBef>
                          <a:spcPts val="0"/>
                        </a:spcBef>
                        <a:spcAft>
                          <a:spcPts val="0"/>
                        </a:spcAft>
                      </a:pPr>
                      <a:endParaRPr lang="en-US" sz="1300" b="1" kern="1200" dirty="0" smtClean="0">
                        <a:solidFill>
                          <a:schemeClr val="dk1"/>
                        </a:solidFill>
                        <a:effectLst/>
                        <a:latin typeface="+mn-lt"/>
                        <a:ea typeface="+mn-ea"/>
                        <a:cs typeface="+mn-cs"/>
                      </a:endParaRPr>
                    </a:p>
                    <a:p>
                      <a:pPr marL="0" marR="0" algn="l">
                        <a:lnSpc>
                          <a:spcPct val="100000"/>
                        </a:lnSpc>
                        <a:spcBef>
                          <a:spcPts val="0"/>
                        </a:spcBef>
                        <a:spcAft>
                          <a:spcPts val="0"/>
                        </a:spcAft>
                      </a:pPr>
                      <a:r>
                        <a:rPr lang="en-US" sz="1300" b="1" kern="1200" dirty="0" smtClean="0">
                          <a:solidFill>
                            <a:schemeClr val="dk1"/>
                          </a:solidFill>
                          <a:latin typeface="+mn-lt"/>
                          <a:ea typeface="+mn-ea"/>
                          <a:cs typeface="+mn-cs"/>
                        </a:rPr>
                        <a:t>0.25 mg 17</a:t>
                      </a:r>
                      <a:r>
                        <a:rPr lang="el-GR" sz="1300" b="1" dirty="0" smtClean="0">
                          <a:latin typeface="+mn-lt"/>
                          <a:ea typeface="Calibri"/>
                          <a:cs typeface="Symbol"/>
                        </a:rPr>
                        <a:t>β</a:t>
                      </a:r>
                      <a:r>
                        <a:rPr lang="en-US" sz="1300" b="1" kern="1200" dirty="0" smtClean="0">
                          <a:solidFill>
                            <a:schemeClr val="dk1"/>
                          </a:solidFill>
                          <a:latin typeface="+mn-lt"/>
                          <a:ea typeface="+mn-ea"/>
                          <a:cs typeface="+mn-cs"/>
                        </a:rPr>
                        <a:t>-estradiol </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c>
                  <a:txBody>
                    <a:bodyPr/>
                    <a:lstStyle/>
                    <a:p>
                      <a:pPr marL="0" marR="0" algn="l">
                        <a:lnSpc>
                          <a:spcPct val="100000"/>
                        </a:lnSpc>
                        <a:spcBef>
                          <a:spcPts val="0"/>
                        </a:spcBef>
                        <a:spcAft>
                          <a:spcPts val="0"/>
                        </a:spcAft>
                      </a:pPr>
                      <a:r>
                        <a:rPr lang="en-US" sz="1300" b="1" kern="1200" dirty="0" smtClean="0">
                          <a:solidFill>
                            <a:schemeClr val="dk1"/>
                          </a:solidFill>
                          <a:latin typeface="+mn-lt"/>
                          <a:ea typeface="+mn-ea"/>
                          <a:cs typeface="+mn-cs"/>
                        </a:rPr>
                        <a:t>1 mg </a:t>
                      </a:r>
                      <a:r>
                        <a:rPr lang="en-US" sz="1300" b="1" kern="1200" dirty="0" err="1" smtClean="0">
                          <a:solidFill>
                            <a:schemeClr val="dk1"/>
                          </a:solidFill>
                          <a:latin typeface="+mn-lt"/>
                          <a:ea typeface="+mn-ea"/>
                          <a:cs typeface="+mn-cs"/>
                        </a:rPr>
                        <a:t>drospirenone</a:t>
                      </a:r>
                      <a:endParaRPr lang="en-US" sz="1300" b="1" kern="1200" dirty="0" smtClean="0">
                        <a:solidFill>
                          <a:schemeClr val="dk1"/>
                        </a:solidFill>
                        <a:latin typeface="+mn-lt"/>
                        <a:ea typeface="+mn-ea"/>
                        <a:cs typeface="+mn-cs"/>
                      </a:endParaRPr>
                    </a:p>
                    <a:p>
                      <a:pPr marL="0" marR="0" algn="l">
                        <a:lnSpc>
                          <a:spcPct val="100000"/>
                        </a:lnSpc>
                        <a:spcBef>
                          <a:spcPts val="0"/>
                        </a:spcBef>
                        <a:spcAft>
                          <a:spcPts val="0"/>
                        </a:spcAft>
                      </a:pPr>
                      <a:endParaRPr lang="en-US" sz="1300" b="1" kern="1200" dirty="0" smtClean="0">
                        <a:solidFill>
                          <a:schemeClr val="dk1"/>
                        </a:solidFill>
                        <a:latin typeface="+mn-lt"/>
                        <a:ea typeface="+mn-ea"/>
                        <a:cs typeface="+mn-cs"/>
                      </a:endParaRPr>
                    </a:p>
                    <a:p>
                      <a:pPr marL="0" marR="0" algn="l">
                        <a:lnSpc>
                          <a:spcPct val="100000"/>
                        </a:lnSpc>
                        <a:spcBef>
                          <a:spcPts val="0"/>
                        </a:spcBef>
                        <a:spcAft>
                          <a:spcPts val="0"/>
                        </a:spcAft>
                      </a:pPr>
                      <a:r>
                        <a:rPr lang="en-US" sz="1300" b="1" kern="1200" dirty="0" smtClean="0">
                          <a:solidFill>
                            <a:schemeClr val="dk1"/>
                          </a:solidFill>
                          <a:latin typeface="+mn-lt"/>
                          <a:ea typeface="+mn-ea"/>
                          <a:cs typeface="+mn-cs"/>
                        </a:rPr>
                        <a:t>0.5 mg </a:t>
                      </a:r>
                      <a:r>
                        <a:rPr lang="en-US" sz="1300" b="1" kern="1200" dirty="0" err="1" smtClean="0">
                          <a:solidFill>
                            <a:schemeClr val="dk1"/>
                          </a:solidFill>
                          <a:latin typeface="+mn-lt"/>
                          <a:ea typeface="+mn-ea"/>
                          <a:cs typeface="+mn-cs"/>
                        </a:rPr>
                        <a:t>drospirenone</a:t>
                      </a:r>
                      <a:endParaRPr lang="en-US" sz="1300" b="1" dirty="0">
                        <a:solidFill>
                          <a:schemeClr val="tx1"/>
                        </a:solidFill>
                        <a:effectLst/>
                        <a:latin typeface="Calibri" pitchFamily="34" charset="0"/>
                        <a:ea typeface="Calibri"/>
                        <a:cs typeface="Times New Roman"/>
                      </a:endParaRPr>
                    </a:p>
                  </a:txBody>
                  <a:tcPr marL="40818" marR="40818" marT="0" marB="0">
                    <a:solidFill>
                      <a:schemeClr val="accent1">
                        <a:lumMod val="75000"/>
                      </a:schemeClr>
                    </a:solidFill>
                  </a:tcPr>
                </a:tc>
              </a:tr>
              <a:tr h="615209">
                <a:tc gridSpan="4">
                  <a:txBody>
                    <a:bodyPr/>
                    <a:lstStyle/>
                    <a:p>
                      <a:pPr marL="0" marR="0" algn="l">
                        <a:lnSpc>
                          <a:spcPct val="115000"/>
                        </a:lnSpc>
                        <a:spcBef>
                          <a:spcPts val="0"/>
                        </a:spcBef>
                        <a:spcAft>
                          <a:spcPts val="0"/>
                        </a:spcAft>
                      </a:pPr>
                      <a:endParaRPr lang="en-US" sz="1300" b="1" dirty="0">
                        <a:solidFill>
                          <a:schemeClr val="bg1"/>
                        </a:solidFill>
                        <a:effectLst/>
                        <a:latin typeface="+mj-lt"/>
                        <a:ea typeface="Calibri"/>
                        <a:cs typeface="Times New Roman"/>
                      </a:endParaRPr>
                    </a:p>
                  </a:txBody>
                  <a:tcPr marL="40818" marR="40818" marT="0" marB="0">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496354282"/>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88" y="304800"/>
            <a:ext cx="8505825" cy="618760"/>
          </a:xfrm>
        </p:spPr>
        <p:txBody>
          <a:bodyPr/>
          <a:lstStyle/>
          <a:p>
            <a:r>
              <a:rPr lang="en-US" dirty="0" smtClean="0"/>
              <a:t>Counseling and Addressing Concerns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4913410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319088" y="2084696"/>
            <a:ext cx="8534400" cy="4405313"/>
          </a:xfrm>
        </p:spPr>
        <p:txBody>
          <a:bodyPr>
            <a:normAutofit/>
          </a:bodyPr>
          <a:lstStyle/>
          <a:p>
            <a:r>
              <a:rPr lang="en-US" dirty="0" smtClean="0"/>
              <a:t>- 	</a:t>
            </a:r>
            <a:r>
              <a:rPr lang="en-US" dirty="0"/>
              <a:t>To define </a:t>
            </a:r>
            <a:r>
              <a:rPr lang="en-US" dirty="0" err="1"/>
              <a:t>perimenopause</a:t>
            </a:r>
            <a:r>
              <a:rPr lang="en-US" dirty="0"/>
              <a:t> and menopause</a:t>
            </a:r>
          </a:p>
          <a:p>
            <a:pPr lvl="0"/>
            <a:r>
              <a:rPr lang="en-US" dirty="0" smtClean="0"/>
              <a:t>-	Discuss </a:t>
            </a:r>
            <a:r>
              <a:rPr lang="en-US" dirty="0"/>
              <a:t>the clinical presentation of </a:t>
            </a:r>
            <a:r>
              <a:rPr lang="en-US" dirty="0" smtClean="0"/>
              <a:t>	menopause </a:t>
            </a:r>
            <a:r>
              <a:rPr lang="en-US" dirty="0"/>
              <a:t>and impact on quality of life</a:t>
            </a:r>
          </a:p>
          <a:p>
            <a:pPr lvl="0"/>
            <a:r>
              <a:rPr lang="en-US" dirty="0" smtClean="0"/>
              <a:t>- 	Be </a:t>
            </a:r>
            <a:r>
              <a:rPr lang="en-US" dirty="0"/>
              <a:t>able to manage treatment options for </a:t>
            </a:r>
            <a:r>
              <a:rPr lang="en-US" dirty="0" smtClean="0"/>
              <a:t>	menopausal </a:t>
            </a:r>
            <a:r>
              <a:rPr lang="en-US" dirty="0"/>
              <a:t>symptoms</a:t>
            </a:r>
          </a:p>
          <a:p>
            <a:pPr lvl="0"/>
            <a:r>
              <a:rPr lang="en-US" dirty="0" smtClean="0"/>
              <a:t>- 	Identify </a:t>
            </a:r>
            <a:r>
              <a:rPr lang="en-US" dirty="0"/>
              <a:t>resources to help patients and </a:t>
            </a:r>
            <a:r>
              <a:rPr lang="en-US" dirty="0" smtClean="0"/>
              <a:t>	providers </a:t>
            </a:r>
            <a:r>
              <a:rPr lang="en-US" dirty="0"/>
              <a:t>manage menopause</a:t>
            </a:r>
          </a:p>
          <a:p>
            <a:endParaRPr lang="en-US" dirty="0"/>
          </a:p>
        </p:txBody>
      </p:sp>
    </p:spTree>
    <p:extLst>
      <p:ext uri="{BB962C8B-B14F-4D97-AF65-F5344CB8AC3E}">
        <p14:creationId xmlns:p14="http://schemas.microsoft.com/office/powerpoint/2010/main" val="3963030890"/>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Diagnosis of breast cancer increases with EPT use beyond </a:t>
            </a:r>
            <a:br>
              <a:rPr lang="en-US" dirty="0" smtClean="0"/>
            </a:br>
            <a:r>
              <a:rPr lang="en-US" dirty="0" smtClean="0"/>
              <a:t>3-5 years</a:t>
            </a:r>
          </a:p>
          <a:p>
            <a:r>
              <a:rPr lang="en-US" dirty="0" smtClean="0"/>
              <a:t>Unclear whether EPT risk differs between continuous and sequential </a:t>
            </a:r>
            <a:r>
              <a:rPr lang="en-US" dirty="0" err="1" smtClean="0"/>
              <a:t>progestogen</a:t>
            </a:r>
            <a:endParaRPr lang="en-US" dirty="0" smtClean="0"/>
          </a:p>
          <a:p>
            <a:r>
              <a:rPr lang="en-US" dirty="0" smtClean="0"/>
              <a:t>EPT and to a lesser extent ET increase breast cell proliferation, breast pain, mammographic density, repeat mammograms, and breast biopsies</a:t>
            </a:r>
          </a:p>
          <a:p>
            <a:r>
              <a:rPr lang="en-US" dirty="0" smtClean="0"/>
              <a:t>EPT may impede diagnostic interpretation of mammograms</a:t>
            </a:r>
          </a:p>
          <a:p>
            <a:r>
              <a:rPr lang="en-US" dirty="0" smtClean="0"/>
              <a:t>Increased breast cancer diagnosis declined 3 years post </a:t>
            </a:r>
            <a:br>
              <a:rPr lang="en-US" dirty="0" smtClean="0"/>
            </a:br>
            <a:r>
              <a:rPr lang="en-US" dirty="0" smtClean="0"/>
              <a:t>EPT cessation</a:t>
            </a:r>
            <a:endParaRPr lang="en-US" dirty="0"/>
          </a:p>
        </p:txBody>
      </p:sp>
      <p:sp>
        <p:nvSpPr>
          <p:cNvPr id="5" name="Footer Placeholder 3"/>
          <p:cNvSpPr>
            <a:spLocks noGrp="1"/>
          </p:cNvSpPr>
          <p:nvPr>
            <p:ph type="ftr" sz="quarter" idx="3"/>
          </p:nvPr>
        </p:nvSpPr>
        <p:spPr/>
        <p:txBody>
          <a:bodyPr/>
          <a:lstStyle/>
          <a:p>
            <a:r>
              <a:rPr lang="en-US" dirty="0" smtClean="0"/>
              <a:t>NAMS </a:t>
            </a:r>
            <a:r>
              <a:rPr lang="en-US" i="1" dirty="0" smtClean="0"/>
              <a:t>Menopause</a:t>
            </a:r>
            <a:r>
              <a:rPr lang="en-US" dirty="0" smtClean="0"/>
              <a:t> 2012;19:257-71</a:t>
            </a:r>
            <a:endParaRPr lang="en-US" dirty="0"/>
          </a:p>
        </p:txBody>
      </p:sp>
      <p:sp>
        <p:nvSpPr>
          <p:cNvPr id="3" name="Title 2"/>
          <p:cNvSpPr>
            <a:spLocks noGrp="1"/>
          </p:cNvSpPr>
          <p:nvPr>
            <p:ph type="title"/>
          </p:nvPr>
        </p:nvSpPr>
        <p:spPr/>
        <p:txBody>
          <a:bodyPr/>
          <a:lstStyle/>
          <a:p>
            <a:r>
              <a:rPr lang="en-US" smtClean="0"/>
              <a:t>EPT &amp; breast cancer </a:t>
            </a:r>
            <a:endParaRPr lang="en-US" dirty="0"/>
          </a:p>
        </p:txBody>
      </p:sp>
    </p:spTree>
    <p:extLst>
      <p:ext uri="{BB962C8B-B14F-4D97-AF65-F5344CB8AC3E}">
        <p14:creationId xmlns:p14="http://schemas.microsoft.com/office/powerpoint/2010/main" val="18275081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Breast cancer mortality was higher in women assigned </a:t>
            </a:r>
            <a:br>
              <a:rPr lang="en-US" dirty="0" smtClean="0"/>
            </a:br>
            <a:r>
              <a:rPr lang="en-US" dirty="0" smtClean="0"/>
              <a:t>to EPT than in those assigned to placebo</a:t>
            </a:r>
          </a:p>
          <a:p>
            <a:r>
              <a:rPr lang="en-US" dirty="0" smtClean="0"/>
              <a:t>Women starting EPT shortly after menopause </a:t>
            </a:r>
            <a:br>
              <a:rPr lang="en-US" dirty="0" smtClean="0"/>
            </a:br>
            <a:r>
              <a:rPr lang="en-US" dirty="0" smtClean="0"/>
              <a:t>experienced increased breast cancer risk, but those </a:t>
            </a:r>
            <a:br>
              <a:rPr lang="en-US" dirty="0" smtClean="0"/>
            </a:br>
            <a:r>
              <a:rPr lang="en-US" dirty="0" smtClean="0"/>
              <a:t>with a gap time greater than 5 years did not</a:t>
            </a:r>
            <a:endParaRPr lang="en-US" dirty="0"/>
          </a:p>
        </p:txBody>
      </p:sp>
      <p:sp>
        <p:nvSpPr>
          <p:cNvPr id="5" name="Footer Placeholder 3"/>
          <p:cNvSpPr>
            <a:spLocks noGrp="1"/>
          </p:cNvSpPr>
          <p:nvPr>
            <p:ph type="ftr" sz="quarter" idx="3"/>
          </p:nvPr>
        </p:nvSpPr>
        <p:spPr/>
        <p:txBody>
          <a:bodyPr/>
          <a:lstStyle/>
          <a:p>
            <a:r>
              <a:rPr lang="en-US" dirty="0" smtClean="0"/>
              <a:t>NAMS </a:t>
            </a:r>
            <a:r>
              <a:rPr lang="en-US" i="1" dirty="0" smtClean="0"/>
              <a:t>Menopause</a:t>
            </a:r>
            <a:r>
              <a:rPr lang="en-US" dirty="0" smtClean="0"/>
              <a:t> 2012;19:257-71</a:t>
            </a:r>
            <a:endParaRPr lang="en-US" dirty="0"/>
          </a:p>
        </p:txBody>
      </p:sp>
      <p:sp>
        <p:nvSpPr>
          <p:cNvPr id="3" name="Title 2"/>
          <p:cNvSpPr>
            <a:spLocks noGrp="1"/>
          </p:cNvSpPr>
          <p:nvPr>
            <p:ph type="title"/>
          </p:nvPr>
        </p:nvSpPr>
        <p:spPr/>
        <p:txBody>
          <a:bodyPr/>
          <a:lstStyle/>
          <a:p>
            <a:r>
              <a:rPr lang="en-US" smtClean="0"/>
              <a:t>EPT &amp; breast cancer (continued)</a:t>
            </a:r>
            <a:endParaRPr lang="en-US" dirty="0"/>
          </a:p>
        </p:txBody>
      </p:sp>
    </p:spTree>
    <p:extLst>
      <p:ext uri="{BB962C8B-B14F-4D97-AF65-F5344CB8AC3E}">
        <p14:creationId xmlns:p14="http://schemas.microsoft.com/office/powerpoint/2010/main" val="1364848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ET arm of the WHI showed no increased cancer risk </a:t>
            </a:r>
            <a:br>
              <a:rPr lang="en-US" dirty="0" smtClean="0"/>
            </a:br>
            <a:r>
              <a:rPr lang="en-US" dirty="0" smtClean="0"/>
              <a:t>after mean 7.1 years on study</a:t>
            </a:r>
          </a:p>
          <a:p>
            <a:r>
              <a:rPr lang="en-US" dirty="0" smtClean="0"/>
              <a:t>There was a significantly decreased risk of breast </a:t>
            </a:r>
            <a:br>
              <a:rPr lang="en-US" dirty="0" smtClean="0"/>
            </a:br>
            <a:r>
              <a:rPr lang="en-US" dirty="0" smtClean="0"/>
              <a:t>cancer after 7.1 years, which persisted after discontinuation</a:t>
            </a:r>
          </a:p>
          <a:p>
            <a:r>
              <a:rPr lang="en-US" dirty="0" smtClean="0"/>
              <a:t>ET and EPT use in breast cancer survivors may </a:t>
            </a:r>
            <a:br>
              <a:rPr lang="en-US" dirty="0" smtClean="0"/>
            </a:br>
            <a:r>
              <a:rPr lang="en-US" dirty="0" smtClean="0"/>
              <a:t>increase recurrence risk</a:t>
            </a:r>
            <a:endParaRPr lang="en-US" dirty="0"/>
          </a:p>
        </p:txBody>
      </p:sp>
      <p:sp>
        <p:nvSpPr>
          <p:cNvPr id="4" name="Footer Placeholder 3"/>
          <p:cNvSpPr>
            <a:spLocks noGrp="1"/>
          </p:cNvSpPr>
          <p:nvPr>
            <p:ph type="ftr" sz="quarter" idx="3"/>
          </p:nvPr>
        </p:nvSpPr>
        <p:spPr>
          <a:xfrm>
            <a:off x="1485900" y="5657851"/>
            <a:ext cx="6000750" cy="273844"/>
          </a:xfrm>
        </p:spPr>
        <p:txBody>
          <a:bodyPr/>
          <a:lstStyle/>
          <a:p>
            <a:r>
              <a:rPr lang="en-US" dirty="0" err="1" smtClean="0"/>
              <a:t>Stefanick</a:t>
            </a:r>
            <a:r>
              <a:rPr lang="en-US" dirty="0" smtClean="0"/>
              <a:t> ML </a:t>
            </a:r>
            <a:r>
              <a:rPr lang="en-US" i="1" dirty="0" smtClean="0"/>
              <a:t>JAMA</a:t>
            </a:r>
            <a:r>
              <a:rPr lang="en-US" dirty="0" smtClean="0"/>
              <a:t> 2006;295:1647-57; NAMS </a:t>
            </a:r>
            <a:r>
              <a:rPr lang="en-US" i="1" dirty="0" smtClean="0"/>
              <a:t>Menopause</a:t>
            </a:r>
            <a:r>
              <a:rPr lang="en-US" dirty="0" smtClean="0"/>
              <a:t> 2012;19:257-71</a:t>
            </a:r>
          </a:p>
        </p:txBody>
      </p:sp>
      <p:sp>
        <p:nvSpPr>
          <p:cNvPr id="3" name="Title 2"/>
          <p:cNvSpPr>
            <a:spLocks noGrp="1"/>
          </p:cNvSpPr>
          <p:nvPr>
            <p:ph type="title"/>
          </p:nvPr>
        </p:nvSpPr>
        <p:spPr/>
        <p:txBody>
          <a:bodyPr/>
          <a:lstStyle/>
          <a:p>
            <a:r>
              <a:rPr lang="en-US" smtClean="0"/>
              <a:t>ET &amp; breast cancer</a:t>
            </a:r>
            <a:endParaRPr lang="en-US" dirty="0"/>
          </a:p>
        </p:txBody>
      </p:sp>
    </p:spTree>
    <p:extLst>
      <p:ext uri="{BB962C8B-B14F-4D97-AF65-F5344CB8AC3E}">
        <p14:creationId xmlns:p14="http://schemas.microsoft.com/office/powerpoint/2010/main" val="35147949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regarding HT in women over age 50 should not </a:t>
            </a:r>
            <a:br>
              <a:rPr lang="en-US" dirty="0" smtClean="0"/>
            </a:br>
            <a:r>
              <a:rPr lang="en-US" dirty="0" smtClean="0"/>
              <a:t>be extrapolated to younger postmenopausal women</a:t>
            </a:r>
          </a:p>
          <a:p>
            <a:r>
              <a:rPr lang="en-US" dirty="0" smtClean="0"/>
              <a:t>Likely that risks attributable to HT are smaller and benefits greater in these younger women</a:t>
            </a:r>
          </a:p>
          <a:p>
            <a:r>
              <a:rPr lang="en-US" dirty="0" smtClean="0"/>
              <a:t>Use of HT or oral contraceptives until median age of menopause is recommended, at which time decision </a:t>
            </a:r>
            <a:br>
              <a:rPr lang="en-US" dirty="0" smtClean="0"/>
            </a:br>
            <a:r>
              <a:rPr lang="en-US" dirty="0" smtClean="0"/>
              <a:t>can be reevaluated</a:t>
            </a:r>
            <a:endParaRPr lang="en-US" dirty="0"/>
          </a:p>
        </p:txBody>
      </p:sp>
      <p:sp>
        <p:nvSpPr>
          <p:cNvPr id="5" name="Footer Placeholder 3"/>
          <p:cNvSpPr>
            <a:spLocks noGrp="1"/>
          </p:cNvSpPr>
          <p:nvPr>
            <p:ph type="ftr" sz="quarter" idx="3"/>
          </p:nvPr>
        </p:nvSpPr>
        <p:spPr/>
        <p:txBody>
          <a:bodyPr/>
          <a:lstStyle/>
          <a:p>
            <a:r>
              <a:rPr lang="en-US" dirty="0" smtClean="0"/>
              <a:t>NAMS </a:t>
            </a:r>
            <a:r>
              <a:rPr lang="en-US" i="1" dirty="0" smtClean="0"/>
              <a:t>Menopause</a:t>
            </a:r>
            <a:r>
              <a:rPr lang="en-US" dirty="0" smtClean="0"/>
              <a:t> 2012;19:257-71</a:t>
            </a:r>
            <a:endParaRPr lang="en-US" dirty="0"/>
          </a:p>
        </p:txBody>
      </p:sp>
      <p:sp>
        <p:nvSpPr>
          <p:cNvPr id="3" name="Title 2"/>
          <p:cNvSpPr>
            <a:spLocks noGrp="1"/>
          </p:cNvSpPr>
          <p:nvPr>
            <p:ph type="title"/>
          </p:nvPr>
        </p:nvSpPr>
        <p:spPr/>
        <p:txBody>
          <a:bodyPr/>
          <a:lstStyle/>
          <a:p>
            <a:r>
              <a:rPr lang="en-US" smtClean="0"/>
              <a:t>HT &amp; premature menopause/POI</a:t>
            </a:r>
            <a:endParaRPr lang="en-US" dirty="0"/>
          </a:p>
        </p:txBody>
      </p:sp>
    </p:spTree>
    <p:extLst>
      <p:ext uri="{BB962C8B-B14F-4D97-AF65-F5344CB8AC3E}">
        <p14:creationId xmlns:p14="http://schemas.microsoft.com/office/powerpoint/2010/main" val="4551199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Primary menopause-related indication for protestogen use is endometrial protection from systemic ET</a:t>
            </a:r>
          </a:p>
          <a:p>
            <a:r>
              <a:rPr lang="en-US" smtClean="0"/>
              <a:t>Adequate progestogen recommended for women </a:t>
            </a:r>
            <a:br>
              <a:rPr lang="en-US" smtClean="0"/>
            </a:br>
            <a:r>
              <a:rPr lang="en-US" smtClean="0"/>
              <a:t>with an intact uterus using systemic ET</a:t>
            </a:r>
          </a:p>
          <a:p>
            <a:r>
              <a:rPr lang="en-US" smtClean="0"/>
              <a:t>Progestogen generally not indicated with low-dose </a:t>
            </a:r>
            <a:br>
              <a:rPr lang="en-US" smtClean="0"/>
            </a:br>
            <a:r>
              <a:rPr lang="en-US" smtClean="0"/>
              <a:t>local ET for vaginal atrophy</a:t>
            </a:r>
            <a:endParaRPr lang="en-US" dirty="0"/>
          </a:p>
        </p:txBody>
      </p:sp>
      <p:sp>
        <p:nvSpPr>
          <p:cNvPr id="5" name="Footer Placeholder 3"/>
          <p:cNvSpPr>
            <a:spLocks noGrp="1"/>
          </p:cNvSpPr>
          <p:nvPr>
            <p:ph type="ftr" sz="quarter" idx="3"/>
          </p:nvPr>
        </p:nvSpPr>
        <p:spPr/>
        <p:txBody>
          <a:bodyPr/>
          <a:lstStyle/>
          <a:p>
            <a:r>
              <a:rPr lang="en-US" dirty="0" smtClean="0"/>
              <a:t>NAMS </a:t>
            </a:r>
            <a:r>
              <a:rPr lang="en-US" i="1" dirty="0" smtClean="0"/>
              <a:t>Menopause</a:t>
            </a:r>
            <a:r>
              <a:rPr lang="en-US" dirty="0" smtClean="0"/>
              <a:t> 2012;19:257-71</a:t>
            </a:r>
            <a:endParaRPr lang="en-US" dirty="0"/>
          </a:p>
        </p:txBody>
      </p:sp>
      <p:sp>
        <p:nvSpPr>
          <p:cNvPr id="3" name="Title 2"/>
          <p:cNvSpPr>
            <a:spLocks noGrp="1"/>
          </p:cNvSpPr>
          <p:nvPr>
            <p:ph type="title"/>
          </p:nvPr>
        </p:nvSpPr>
        <p:spPr/>
        <p:txBody>
          <a:bodyPr/>
          <a:lstStyle/>
          <a:p>
            <a:r>
              <a:rPr lang="en-US" smtClean="0"/>
              <a:t>Progestogen indication </a:t>
            </a:r>
            <a:endParaRPr lang="en-US" dirty="0"/>
          </a:p>
        </p:txBody>
      </p:sp>
    </p:spTree>
    <p:extLst>
      <p:ext uri="{BB962C8B-B14F-4D97-AF65-F5344CB8AC3E}">
        <p14:creationId xmlns:p14="http://schemas.microsoft.com/office/powerpoint/2010/main" val="39995908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Many well-tested, government-approved HT products </a:t>
            </a:r>
            <a:br>
              <a:rPr lang="en-US" dirty="0" smtClean="0"/>
            </a:br>
            <a:r>
              <a:rPr lang="en-US" dirty="0" smtClean="0"/>
              <a:t>contain bioidentical hormones</a:t>
            </a:r>
          </a:p>
          <a:p>
            <a:r>
              <a:rPr lang="en-US" dirty="0" smtClean="0"/>
              <a:t>Usually refers to compounded formulations</a:t>
            </a:r>
          </a:p>
          <a:p>
            <a:r>
              <a:rPr lang="en-US" dirty="0" smtClean="0"/>
              <a:t>Compounded preparations and salivary hormone testing </a:t>
            </a:r>
            <a:br>
              <a:rPr lang="en-US" dirty="0" smtClean="0"/>
            </a:br>
            <a:r>
              <a:rPr lang="en-US" dirty="0" smtClean="0"/>
              <a:t>not recommended</a:t>
            </a:r>
          </a:p>
          <a:p>
            <a:r>
              <a:rPr lang="en-US" dirty="0" smtClean="0"/>
              <a:t>Compounded HT not tested for efficacy, safety, batch standardization, or purity </a:t>
            </a:r>
          </a:p>
          <a:p>
            <a:r>
              <a:rPr lang="en-US" dirty="0" smtClean="0"/>
              <a:t>Some compounders make unsubstantiated claims about </a:t>
            </a:r>
            <a:br>
              <a:rPr lang="en-US" dirty="0" smtClean="0"/>
            </a:br>
            <a:r>
              <a:rPr lang="en-US" dirty="0" smtClean="0"/>
              <a:t>safety and effectiveness</a:t>
            </a:r>
          </a:p>
          <a:p>
            <a:r>
              <a:rPr lang="en-US" dirty="0" smtClean="0"/>
              <a:t>Compounded HT should include patient information</a:t>
            </a:r>
            <a:endParaRPr lang="en-US" dirty="0"/>
          </a:p>
        </p:txBody>
      </p:sp>
      <p:sp>
        <p:nvSpPr>
          <p:cNvPr id="3" name="Title 2"/>
          <p:cNvSpPr>
            <a:spLocks noGrp="1"/>
          </p:cNvSpPr>
          <p:nvPr>
            <p:ph type="title"/>
          </p:nvPr>
        </p:nvSpPr>
        <p:spPr/>
        <p:txBody>
          <a:bodyPr/>
          <a:lstStyle/>
          <a:p>
            <a:r>
              <a:rPr lang="en-US" smtClean="0"/>
              <a:t>Bioidentical hormones</a:t>
            </a:r>
            <a:endParaRPr lang="en-US" dirty="0"/>
          </a:p>
        </p:txBody>
      </p:sp>
      <p:sp>
        <p:nvSpPr>
          <p:cNvPr id="7" name="Footer Placeholder 6"/>
          <p:cNvSpPr>
            <a:spLocks noGrp="1"/>
          </p:cNvSpPr>
          <p:nvPr>
            <p:ph type="ftr" sz="quarter" idx="3"/>
          </p:nvPr>
        </p:nvSpPr>
        <p:spPr/>
        <p:txBody>
          <a:bodyPr/>
          <a:lstStyle/>
          <a:p>
            <a:r>
              <a:rPr lang="en-US" dirty="0" smtClean="0"/>
              <a:t>NAMS </a:t>
            </a:r>
            <a:r>
              <a:rPr lang="en-US" i="1" dirty="0" smtClean="0"/>
              <a:t>Menopause</a:t>
            </a:r>
            <a:r>
              <a:rPr lang="en-US" dirty="0" smtClean="0"/>
              <a:t> 2012;19:257-71 </a:t>
            </a:r>
            <a:endParaRPr lang="en-US" dirty="0"/>
          </a:p>
        </p:txBody>
      </p:sp>
    </p:spTree>
    <p:extLst>
      <p:ext uri="{BB962C8B-B14F-4D97-AF65-F5344CB8AC3E}">
        <p14:creationId xmlns:p14="http://schemas.microsoft.com/office/powerpoint/2010/main" val="10907886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With EPT, increased risk of breast cancer incidence </a:t>
            </a:r>
            <a:br>
              <a:rPr lang="en-US" dirty="0" smtClean="0"/>
            </a:br>
            <a:r>
              <a:rPr lang="en-US" dirty="0" smtClean="0"/>
              <a:t>and mortality with 3-5 years of use</a:t>
            </a:r>
          </a:p>
          <a:p>
            <a:r>
              <a:rPr lang="en-US" dirty="0" smtClean="0"/>
              <a:t>With ET, no increase of breast cancer with early postmenopausal use; a decrease was found after </a:t>
            </a:r>
            <a:br>
              <a:rPr lang="en-US" dirty="0" smtClean="0"/>
            </a:br>
            <a:r>
              <a:rPr lang="en-US" dirty="0" smtClean="0"/>
              <a:t>hiatus in estrogen exposure</a:t>
            </a:r>
          </a:p>
          <a:p>
            <a:r>
              <a:rPr lang="en-US" dirty="0" smtClean="0"/>
              <a:t>With ET, potential CAD and CHD benefits with early use</a:t>
            </a:r>
          </a:p>
          <a:p>
            <a:r>
              <a:rPr lang="en-US" dirty="0" smtClean="0"/>
              <a:t>Initial increase in CHD risk when EPT is initiated further </a:t>
            </a:r>
            <a:br>
              <a:rPr lang="en-US" dirty="0" smtClean="0"/>
            </a:br>
            <a:r>
              <a:rPr lang="en-US" dirty="0" smtClean="0"/>
              <a:t>from menopause</a:t>
            </a:r>
            <a:endParaRPr lang="en-US" dirty="0"/>
          </a:p>
        </p:txBody>
      </p:sp>
      <p:sp>
        <p:nvSpPr>
          <p:cNvPr id="5" name="Footer Placeholder 3"/>
          <p:cNvSpPr>
            <a:spLocks noGrp="1"/>
          </p:cNvSpPr>
          <p:nvPr>
            <p:ph type="ftr" sz="quarter" idx="3"/>
          </p:nvPr>
        </p:nvSpPr>
        <p:spPr/>
        <p:txBody>
          <a:bodyPr/>
          <a:lstStyle/>
          <a:p>
            <a:r>
              <a:rPr lang="en-US" dirty="0" smtClean="0"/>
              <a:t>NAMS </a:t>
            </a:r>
            <a:r>
              <a:rPr lang="en-US" i="1" dirty="0" smtClean="0"/>
              <a:t>Menopause</a:t>
            </a:r>
            <a:r>
              <a:rPr lang="en-US" dirty="0" smtClean="0"/>
              <a:t> 2012;19:257-71</a:t>
            </a:r>
            <a:endParaRPr lang="en-US" dirty="0"/>
          </a:p>
        </p:txBody>
      </p:sp>
      <p:sp>
        <p:nvSpPr>
          <p:cNvPr id="3" name="Title 2"/>
          <p:cNvSpPr>
            <a:spLocks noGrp="1"/>
          </p:cNvSpPr>
          <p:nvPr>
            <p:ph type="title"/>
          </p:nvPr>
        </p:nvSpPr>
        <p:spPr/>
        <p:txBody>
          <a:bodyPr/>
          <a:lstStyle/>
          <a:p>
            <a:r>
              <a:rPr lang="en-US" smtClean="0"/>
              <a:t>Duration of use </a:t>
            </a:r>
            <a:endParaRPr lang="en-US" dirty="0"/>
          </a:p>
        </p:txBody>
      </p:sp>
    </p:spTree>
    <p:extLst>
      <p:ext uri="{BB962C8B-B14F-4D97-AF65-F5344CB8AC3E}">
        <p14:creationId xmlns:p14="http://schemas.microsoft.com/office/powerpoint/2010/main" val="3100106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900"/>
              </a:spcBef>
            </a:pPr>
            <a:r>
              <a:rPr lang="en-US" dirty="0" smtClean="0"/>
              <a:t>Extending EPT use is acceptable for:</a:t>
            </a:r>
          </a:p>
          <a:p>
            <a:pPr lvl="1">
              <a:spcBef>
                <a:spcPts val="900"/>
              </a:spcBef>
            </a:pPr>
            <a:r>
              <a:rPr lang="en-US" dirty="0" smtClean="0"/>
              <a:t>Women who request it and are aware of its risks</a:t>
            </a:r>
          </a:p>
          <a:p>
            <a:pPr lvl="1">
              <a:spcBef>
                <a:spcPts val="900"/>
              </a:spcBef>
            </a:pPr>
            <a:r>
              <a:rPr lang="en-US" dirty="0" smtClean="0"/>
              <a:t>Prevention of osteoporosis for women at high risk </a:t>
            </a:r>
            <a:br>
              <a:rPr lang="en-US" dirty="0" smtClean="0"/>
            </a:br>
            <a:r>
              <a:rPr lang="en-US" dirty="0" smtClean="0"/>
              <a:t>of osteoporotic fracture when alternate therapies </a:t>
            </a:r>
            <a:br>
              <a:rPr lang="en-US" dirty="0" smtClean="0"/>
            </a:br>
            <a:r>
              <a:rPr lang="en-US" dirty="0" smtClean="0"/>
              <a:t>are not appropriate </a:t>
            </a:r>
            <a:endParaRPr lang="en-US" dirty="0"/>
          </a:p>
        </p:txBody>
      </p:sp>
      <p:sp>
        <p:nvSpPr>
          <p:cNvPr id="5" name="Footer Placeholder 3"/>
          <p:cNvSpPr>
            <a:spLocks noGrp="1"/>
          </p:cNvSpPr>
          <p:nvPr>
            <p:ph type="ftr" sz="quarter" idx="3"/>
          </p:nvPr>
        </p:nvSpPr>
        <p:spPr/>
        <p:txBody>
          <a:bodyPr/>
          <a:lstStyle/>
          <a:p>
            <a:r>
              <a:rPr lang="en-US" dirty="0" smtClean="0"/>
              <a:t>NAMS </a:t>
            </a:r>
            <a:r>
              <a:rPr lang="en-US" i="1" dirty="0" smtClean="0"/>
              <a:t>Menopause</a:t>
            </a:r>
            <a:r>
              <a:rPr lang="en-US" dirty="0" smtClean="0"/>
              <a:t> 2012;19:257-71</a:t>
            </a:r>
            <a:endParaRPr lang="en-US" dirty="0"/>
          </a:p>
        </p:txBody>
      </p:sp>
      <p:sp>
        <p:nvSpPr>
          <p:cNvPr id="3" name="Title 2"/>
          <p:cNvSpPr>
            <a:spLocks noGrp="1"/>
          </p:cNvSpPr>
          <p:nvPr>
            <p:ph type="title"/>
          </p:nvPr>
        </p:nvSpPr>
        <p:spPr/>
        <p:txBody>
          <a:bodyPr/>
          <a:lstStyle/>
          <a:p>
            <a:r>
              <a:rPr lang="en-US" smtClean="0"/>
              <a:t>Duration of use (continued)</a:t>
            </a:r>
            <a:endParaRPr lang="en-US" dirty="0"/>
          </a:p>
        </p:txBody>
      </p:sp>
    </p:spTree>
    <p:extLst>
      <p:ext uri="{BB962C8B-B14F-4D97-AF65-F5344CB8AC3E}">
        <p14:creationId xmlns:p14="http://schemas.microsoft.com/office/powerpoint/2010/main" val="3173313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 years after EPT discontinuation: </a:t>
            </a:r>
          </a:p>
          <a:p>
            <a:pPr lvl="1"/>
            <a:r>
              <a:rPr lang="en-US" dirty="0" smtClean="0"/>
              <a:t>Rate of CVD, fractures, and colon cancer same as placebo</a:t>
            </a:r>
          </a:p>
          <a:p>
            <a:pPr lvl="1"/>
            <a:r>
              <a:rPr lang="en-US" dirty="0" smtClean="0"/>
              <a:t>Increase in all cancers and mortality from breast cancer</a:t>
            </a:r>
          </a:p>
          <a:p>
            <a:r>
              <a:rPr lang="en-US" dirty="0" smtClean="0"/>
              <a:t>3 years after ET discontinuation:</a:t>
            </a:r>
          </a:p>
          <a:p>
            <a:pPr lvl="1"/>
            <a:r>
              <a:rPr lang="en-US" dirty="0" smtClean="0"/>
              <a:t>No increase in CHD, DVT, stroke, hip fracture, colorectal cancer, or total mortality</a:t>
            </a:r>
          </a:p>
          <a:p>
            <a:pPr lvl="1"/>
            <a:r>
              <a:rPr lang="en-US" dirty="0" smtClean="0"/>
              <a:t>Decrease in breast cancer persisted</a:t>
            </a:r>
            <a:endParaRPr lang="en-US" dirty="0"/>
          </a:p>
        </p:txBody>
      </p:sp>
      <p:sp>
        <p:nvSpPr>
          <p:cNvPr id="4" name="Footer Placeholder 3"/>
          <p:cNvSpPr>
            <a:spLocks noGrp="1"/>
          </p:cNvSpPr>
          <p:nvPr>
            <p:ph type="ftr" sz="quarter" idx="3"/>
          </p:nvPr>
        </p:nvSpPr>
        <p:spPr/>
        <p:txBody>
          <a:bodyPr/>
          <a:lstStyle/>
          <a:p>
            <a:r>
              <a:rPr lang="en-US" dirty="0" err="1" smtClean="0"/>
              <a:t>Heiss</a:t>
            </a:r>
            <a:r>
              <a:rPr lang="en-US" dirty="0" smtClean="0"/>
              <a:t> G </a:t>
            </a:r>
            <a:r>
              <a:rPr lang="en-US" i="1" dirty="0" smtClean="0"/>
              <a:t>JAMA</a:t>
            </a:r>
            <a:r>
              <a:rPr lang="en-US" dirty="0" smtClean="0"/>
              <a:t> 2008;299:1036-45; </a:t>
            </a:r>
            <a:r>
              <a:rPr lang="en-US" dirty="0" err="1" smtClean="0"/>
              <a:t>LaCroix</a:t>
            </a:r>
            <a:r>
              <a:rPr lang="en-US" dirty="0" smtClean="0"/>
              <a:t> AZ </a:t>
            </a:r>
            <a:r>
              <a:rPr lang="en-US" i="1" dirty="0" smtClean="0"/>
              <a:t>JAMA</a:t>
            </a:r>
            <a:r>
              <a:rPr lang="en-US" dirty="0" smtClean="0"/>
              <a:t> 2011;305:1305-14</a:t>
            </a:r>
            <a:endParaRPr lang="en-US" dirty="0"/>
          </a:p>
        </p:txBody>
      </p:sp>
      <p:sp>
        <p:nvSpPr>
          <p:cNvPr id="3" name="Title 2"/>
          <p:cNvSpPr>
            <a:spLocks noGrp="1"/>
          </p:cNvSpPr>
          <p:nvPr>
            <p:ph type="title"/>
          </p:nvPr>
        </p:nvSpPr>
        <p:spPr/>
        <p:txBody>
          <a:bodyPr/>
          <a:lstStyle/>
          <a:p>
            <a:r>
              <a:rPr lang="en-US" smtClean="0"/>
              <a:t>Discontinuation</a:t>
            </a:r>
            <a:endParaRPr lang="en-US" dirty="0"/>
          </a:p>
        </p:txBody>
      </p:sp>
    </p:spTree>
    <p:extLst>
      <p:ext uri="{BB962C8B-B14F-4D97-AF65-F5344CB8AC3E}">
        <p14:creationId xmlns:p14="http://schemas.microsoft.com/office/powerpoint/2010/main" val="27505394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HRs for all-cause mortality neutral for ET and EPT</a:t>
            </a:r>
          </a:p>
          <a:p>
            <a:r>
              <a:rPr lang="en-US" dirty="0" smtClean="0"/>
              <a:t>50% chance of vasomotor symptoms recurring</a:t>
            </a:r>
          </a:p>
          <a:p>
            <a:r>
              <a:rPr lang="en-US" dirty="0" smtClean="0"/>
              <a:t>Symptom recurrence similar whether tapered or abrupt </a:t>
            </a:r>
          </a:p>
          <a:p>
            <a:r>
              <a:rPr lang="en-US" dirty="0" smtClean="0"/>
              <a:t>Decision to continue HT should be individualized</a:t>
            </a:r>
            <a:endParaRPr lang="en-US" dirty="0"/>
          </a:p>
        </p:txBody>
      </p:sp>
      <p:sp>
        <p:nvSpPr>
          <p:cNvPr id="5" name="Footer Placeholder 3"/>
          <p:cNvSpPr>
            <a:spLocks noGrp="1"/>
          </p:cNvSpPr>
          <p:nvPr>
            <p:ph type="ftr" sz="quarter" idx="3"/>
          </p:nvPr>
        </p:nvSpPr>
        <p:spPr/>
        <p:txBody>
          <a:bodyPr/>
          <a:lstStyle/>
          <a:p>
            <a:r>
              <a:rPr lang="en-US" dirty="0" smtClean="0"/>
              <a:t>NAMS </a:t>
            </a:r>
            <a:r>
              <a:rPr lang="en-US" i="1" dirty="0" smtClean="0"/>
              <a:t>Menopause</a:t>
            </a:r>
            <a:r>
              <a:rPr lang="en-US" dirty="0" smtClean="0"/>
              <a:t> 2012;19:257-71</a:t>
            </a:r>
            <a:endParaRPr lang="en-US" dirty="0"/>
          </a:p>
        </p:txBody>
      </p:sp>
      <p:sp>
        <p:nvSpPr>
          <p:cNvPr id="3" name="Title 2"/>
          <p:cNvSpPr>
            <a:spLocks noGrp="1"/>
          </p:cNvSpPr>
          <p:nvPr>
            <p:ph type="title"/>
          </p:nvPr>
        </p:nvSpPr>
        <p:spPr/>
        <p:txBody>
          <a:bodyPr/>
          <a:lstStyle/>
          <a:p>
            <a:r>
              <a:rPr lang="en-US" smtClean="0"/>
              <a:t>Discontinuation (continued)</a:t>
            </a:r>
            <a:endParaRPr lang="en-US" dirty="0"/>
          </a:p>
        </p:txBody>
      </p:sp>
    </p:spTree>
    <p:extLst>
      <p:ext uri="{BB962C8B-B14F-4D97-AF65-F5344CB8AC3E}">
        <p14:creationId xmlns:p14="http://schemas.microsoft.com/office/powerpoint/2010/main" val="2638863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Menopause Management- Getting Clinical Care Back on Track</a:t>
            </a:r>
            <a:endParaRPr lang="en-US" dirty="0"/>
          </a:p>
        </p:txBody>
      </p:sp>
      <p:sp>
        <p:nvSpPr>
          <p:cNvPr id="3" name="Content Placeholder 2"/>
          <p:cNvSpPr>
            <a:spLocks noGrp="1"/>
          </p:cNvSpPr>
          <p:nvPr>
            <p:ph idx="1"/>
          </p:nvPr>
        </p:nvSpPr>
        <p:spPr>
          <a:xfrm>
            <a:off x="304800" y="1713055"/>
            <a:ext cx="8534400" cy="3493777"/>
          </a:xfrm>
        </p:spPr>
        <p:txBody>
          <a:bodyPr/>
          <a:lstStyle/>
          <a:p>
            <a:endParaRPr lang="en-US" dirty="0" smtClean="0"/>
          </a:p>
          <a:p>
            <a:r>
              <a:rPr lang="en-US" dirty="0" smtClean="0"/>
              <a:t>-Over 50 million menopausal women by 2020 in US</a:t>
            </a:r>
          </a:p>
          <a:p>
            <a:r>
              <a:rPr lang="en-US" dirty="0" smtClean="0"/>
              <a:t>-2009 survey of IM resident revealed 75% feel uncomfortable treating menopausal women due to lack of training in residency</a:t>
            </a:r>
          </a:p>
          <a:p>
            <a:r>
              <a:rPr lang="en-US" dirty="0" smtClean="0"/>
              <a:t>-Ob </a:t>
            </a:r>
            <a:r>
              <a:rPr lang="en-US" dirty="0" err="1" smtClean="0"/>
              <a:t>Gyn</a:t>
            </a:r>
            <a:r>
              <a:rPr lang="en-US" dirty="0" smtClean="0"/>
              <a:t> residency also lacks sufficient training </a:t>
            </a:r>
            <a:endParaRPr lang="en-US" dirty="0"/>
          </a:p>
        </p:txBody>
      </p:sp>
      <p:sp>
        <p:nvSpPr>
          <p:cNvPr id="4" name="TextBox 3"/>
          <p:cNvSpPr txBox="1"/>
          <p:nvPr/>
        </p:nvSpPr>
        <p:spPr>
          <a:xfrm>
            <a:off x="1924334" y="5936776"/>
            <a:ext cx="4634602" cy="369332"/>
          </a:xfrm>
          <a:prstGeom prst="rect">
            <a:avLst/>
          </a:prstGeom>
          <a:noFill/>
        </p:spPr>
        <p:txBody>
          <a:bodyPr wrap="none" rtlCol="0">
            <a:spAutoFit/>
          </a:bodyPr>
          <a:lstStyle/>
          <a:p>
            <a:r>
              <a:rPr lang="en-US" dirty="0" smtClean="0"/>
              <a:t>Manson &amp; </a:t>
            </a:r>
            <a:r>
              <a:rPr lang="en-US" dirty="0" err="1" smtClean="0"/>
              <a:t>Kauntiz</a:t>
            </a:r>
            <a:r>
              <a:rPr lang="en-US" dirty="0" smtClean="0"/>
              <a:t>, NEJM 2016 374(9), 803</a:t>
            </a:r>
            <a:endParaRPr lang="en-US" dirty="0"/>
          </a:p>
        </p:txBody>
      </p:sp>
    </p:spTree>
    <p:extLst>
      <p:ext uri="{BB962C8B-B14F-4D97-AF65-F5344CB8AC3E}">
        <p14:creationId xmlns:p14="http://schemas.microsoft.com/office/powerpoint/2010/main" val="3962551616"/>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HT formulation, route of administration, and timing of initiation produce different effects</a:t>
            </a:r>
          </a:p>
          <a:p>
            <a:r>
              <a:rPr lang="en-US" dirty="0" smtClean="0"/>
              <a:t>Individual benefit-risk profiles are essential</a:t>
            </a:r>
          </a:p>
          <a:p>
            <a:r>
              <a:rPr lang="en-US" dirty="0" smtClean="0"/>
              <a:t>Absolute risks in healthy women ages 50-59 are low</a:t>
            </a:r>
          </a:p>
          <a:p>
            <a:r>
              <a:rPr lang="en-US" dirty="0" smtClean="0"/>
              <a:t>Long-term use or HT initiation in older women, however, has greater risks</a:t>
            </a:r>
          </a:p>
          <a:p>
            <a:r>
              <a:rPr lang="en-US" dirty="0" smtClean="0"/>
              <a:t>Breast cancer risk increases with EPT beyond 3-5 years</a:t>
            </a:r>
          </a:p>
          <a:p>
            <a:r>
              <a:rPr lang="en-US" dirty="0" smtClean="0"/>
              <a:t>ET can be considered for longer duration of use due to </a:t>
            </a:r>
            <a:br>
              <a:rPr lang="en-US" dirty="0" smtClean="0"/>
            </a:br>
            <a:r>
              <a:rPr lang="en-US" dirty="0" smtClean="0"/>
              <a:t>its more favorable safety profile</a:t>
            </a:r>
            <a:endParaRPr lang="en-US" dirty="0"/>
          </a:p>
        </p:txBody>
      </p:sp>
      <p:sp>
        <p:nvSpPr>
          <p:cNvPr id="4" name="Footer Placeholder 3"/>
          <p:cNvSpPr>
            <a:spLocks noGrp="1"/>
          </p:cNvSpPr>
          <p:nvPr>
            <p:ph type="ftr" sz="quarter" idx="3"/>
          </p:nvPr>
        </p:nvSpPr>
        <p:spPr/>
        <p:txBody>
          <a:bodyPr/>
          <a:lstStyle/>
          <a:p>
            <a:r>
              <a:rPr lang="en-US" dirty="0" smtClean="0"/>
              <a:t>NAMS </a:t>
            </a:r>
            <a:r>
              <a:rPr lang="en-US" i="1" dirty="0" smtClean="0"/>
              <a:t>Menopause</a:t>
            </a:r>
            <a:r>
              <a:rPr lang="en-US" dirty="0" smtClean="0"/>
              <a:t> 2012;19:257-71</a:t>
            </a:r>
            <a:endParaRPr lang="en-US" dirty="0"/>
          </a:p>
        </p:txBody>
      </p:sp>
      <p:sp>
        <p:nvSpPr>
          <p:cNvPr id="3" name="Title 2"/>
          <p:cNvSpPr>
            <a:spLocks noGrp="1"/>
          </p:cNvSpPr>
          <p:nvPr>
            <p:ph type="title"/>
          </p:nvPr>
        </p:nvSpPr>
        <p:spPr/>
        <p:txBody>
          <a:bodyPr/>
          <a:lstStyle/>
          <a:p>
            <a:r>
              <a:rPr lang="en-US" dirty="0" smtClean="0"/>
              <a:t>HT summary</a:t>
            </a:r>
            <a:endParaRPr lang="en-US" dirty="0"/>
          </a:p>
        </p:txBody>
      </p:sp>
    </p:spTree>
    <p:extLst>
      <p:ext uri="{BB962C8B-B14F-4D97-AF65-F5344CB8AC3E}">
        <p14:creationId xmlns:p14="http://schemas.microsoft.com/office/powerpoint/2010/main" val="26337321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485900" y="2057400"/>
          <a:ext cx="6172200" cy="2865120"/>
        </p:xfrm>
        <a:graphic>
          <a:graphicData uri="http://schemas.openxmlformats.org/drawingml/2006/table">
            <a:tbl>
              <a:tblPr firstRow="1" bandRow="1">
                <a:tableStyleId>{5C22544A-7EE6-4342-B048-85BDC9FD1C3A}</a:tableStyleId>
              </a:tblPr>
              <a:tblGrid>
                <a:gridCol w="2934932"/>
                <a:gridCol w="3237268"/>
              </a:tblGrid>
              <a:tr h="228600">
                <a:tc>
                  <a:txBody>
                    <a:bodyPr/>
                    <a:lstStyle/>
                    <a:p>
                      <a:r>
                        <a:rPr lang="en-US" sz="1100" dirty="0" smtClean="0"/>
                        <a:t>Test</a:t>
                      </a:r>
                      <a:endParaRPr lang="en-US" sz="1100" dirty="0"/>
                    </a:p>
                  </a:txBody>
                  <a:tcPr marL="68580" marR="68580" marT="34290" marB="34290">
                    <a:solidFill>
                      <a:srgbClr val="000099"/>
                    </a:solidFill>
                  </a:tcPr>
                </a:tc>
                <a:tc>
                  <a:txBody>
                    <a:bodyPr/>
                    <a:lstStyle/>
                    <a:p>
                      <a:r>
                        <a:rPr lang="en-US" sz="1100" dirty="0" smtClean="0"/>
                        <a:t>How Often</a:t>
                      </a:r>
                      <a:endParaRPr lang="en-US" sz="1100" dirty="0"/>
                    </a:p>
                  </a:txBody>
                  <a:tcPr marL="68580" marR="68580" marT="34290" marB="34290">
                    <a:solidFill>
                      <a:srgbClr val="000099"/>
                    </a:solidFill>
                  </a:tcPr>
                </a:tc>
              </a:tr>
              <a:tr h="228600">
                <a:tc>
                  <a:txBody>
                    <a:bodyPr/>
                    <a:lstStyle/>
                    <a:p>
                      <a:r>
                        <a:rPr lang="en-US" sz="1100" dirty="0" smtClean="0"/>
                        <a:t>Blood pressure</a:t>
                      </a:r>
                    </a:p>
                  </a:txBody>
                  <a:tcPr marL="68580" marR="68580" marT="34290" marB="34290"/>
                </a:tc>
                <a:tc>
                  <a:txBody>
                    <a:bodyPr/>
                    <a:lstStyle/>
                    <a:p>
                      <a:r>
                        <a:rPr lang="en-US" sz="1100" dirty="0" smtClean="0"/>
                        <a:t>At least</a:t>
                      </a:r>
                      <a:r>
                        <a:rPr lang="en-US" sz="1100" baseline="0" dirty="0" smtClean="0"/>
                        <a:t> every 2 years if normal (below 120/80)</a:t>
                      </a:r>
                      <a:endParaRPr lang="en-US" sz="1100" dirty="0"/>
                    </a:p>
                  </a:txBody>
                  <a:tcPr marL="68580" marR="68580" marT="34290" marB="34290"/>
                </a:tc>
              </a:tr>
              <a:tr h="228600">
                <a:tc>
                  <a:txBody>
                    <a:bodyPr/>
                    <a:lstStyle/>
                    <a:p>
                      <a:r>
                        <a:rPr lang="en-US" sz="1100" dirty="0" smtClean="0"/>
                        <a:t>Bone mineral density</a:t>
                      </a:r>
                    </a:p>
                  </a:txBody>
                  <a:tcPr marL="68580" marR="68580" marT="34290" marB="34290"/>
                </a:tc>
                <a:tc>
                  <a:txBody>
                    <a:bodyPr/>
                    <a:lstStyle/>
                    <a:p>
                      <a:r>
                        <a:rPr lang="en-US" sz="1100" dirty="0" smtClean="0"/>
                        <a:t>Discuss with healthcare provider if at risk</a:t>
                      </a:r>
                      <a:endParaRPr lang="en-US" sz="1100" dirty="0"/>
                    </a:p>
                  </a:txBody>
                  <a:tcPr marL="68580" marR="68580" marT="34290" marB="34290"/>
                </a:tc>
              </a:tr>
              <a:tr h="228600">
                <a:tc>
                  <a:txBody>
                    <a:bodyPr/>
                    <a:lstStyle/>
                    <a:p>
                      <a:r>
                        <a:rPr lang="en-US" sz="1100" dirty="0" smtClean="0"/>
                        <a:t>Cholesterol</a:t>
                      </a:r>
                    </a:p>
                  </a:txBody>
                  <a:tcPr marL="68580" marR="68580" marT="34290" marB="34290"/>
                </a:tc>
                <a:tc>
                  <a:txBody>
                    <a:bodyPr/>
                    <a:lstStyle/>
                    <a:p>
                      <a:r>
                        <a:rPr lang="en-US" sz="1100" dirty="0" smtClean="0"/>
                        <a:t>Regularly if at risk for heart disease</a:t>
                      </a:r>
                      <a:endParaRPr lang="en-US" sz="1100" dirty="0"/>
                    </a:p>
                  </a:txBody>
                  <a:tcPr marL="68580" marR="68580" marT="34290" marB="34290"/>
                </a:tc>
              </a:tr>
              <a:tr h="388620">
                <a:tc>
                  <a:txBody>
                    <a:bodyPr/>
                    <a:lstStyle/>
                    <a:p>
                      <a:r>
                        <a:rPr lang="en-US" sz="1100" dirty="0" smtClean="0"/>
                        <a:t>Colonoscopy, fecal occult blood test, or </a:t>
                      </a:r>
                      <a:r>
                        <a:rPr lang="en-US" sz="1100" dirty="0" err="1" smtClean="0"/>
                        <a:t>sigmoidoscopy</a:t>
                      </a:r>
                      <a:endParaRPr lang="en-US" sz="1100" dirty="0" smtClean="0"/>
                    </a:p>
                  </a:txBody>
                  <a:tcPr marL="68580" marR="68580" marT="34290" marB="34290"/>
                </a:tc>
                <a:tc>
                  <a:txBody>
                    <a:bodyPr/>
                    <a:lstStyle/>
                    <a:p>
                      <a:r>
                        <a:rPr lang="en-US" sz="1100" dirty="0" smtClean="0"/>
                        <a:t>Beginning at age 50</a:t>
                      </a:r>
                      <a:endParaRPr lang="en-US" sz="1100" dirty="0"/>
                    </a:p>
                  </a:txBody>
                  <a:tcPr marL="68580" marR="68580" marT="34290" marB="34290"/>
                </a:tc>
              </a:tr>
              <a:tr h="228600">
                <a:tc>
                  <a:txBody>
                    <a:bodyPr/>
                    <a:lstStyle/>
                    <a:p>
                      <a:r>
                        <a:rPr lang="en-US" sz="1100" dirty="0" smtClean="0"/>
                        <a:t>Fasting blood</a:t>
                      </a:r>
                      <a:r>
                        <a:rPr lang="en-US" sz="1100" baseline="0" dirty="0" smtClean="0"/>
                        <a:t> glucose</a:t>
                      </a:r>
                      <a:endParaRPr lang="en-US" sz="1100" dirty="0" smtClean="0"/>
                    </a:p>
                  </a:txBody>
                  <a:tcPr marL="68580" marR="68580" marT="34290" marB="34290"/>
                </a:tc>
                <a:tc>
                  <a:txBody>
                    <a:bodyPr/>
                    <a:lstStyle/>
                    <a:p>
                      <a:r>
                        <a:rPr lang="en-US" sz="1100" dirty="0" smtClean="0"/>
                        <a:t>Regularly if overweight with additional risk factors</a:t>
                      </a:r>
                      <a:endParaRPr lang="en-US" sz="1100" dirty="0"/>
                    </a:p>
                  </a:txBody>
                  <a:tcPr marL="68580" marR="68580" marT="34290" marB="34290"/>
                </a:tc>
              </a:tr>
              <a:tr h="228600">
                <a:tc>
                  <a:txBody>
                    <a:bodyPr/>
                    <a:lstStyle/>
                    <a:p>
                      <a:r>
                        <a:rPr lang="en-US" sz="1100" dirty="0" smtClean="0"/>
                        <a:t>Mammogram</a:t>
                      </a:r>
                      <a:endParaRPr lang="en-US" sz="1100" dirty="0"/>
                    </a:p>
                  </a:txBody>
                  <a:tcPr marL="68580" marR="68580" marT="34290" marB="34290"/>
                </a:tc>
                <a:tc>
                  <a:txBody>
                    <a:bodyPr/>
                    <a:lstStyle/>
                    <a:p>
                      <a:r>
                        <a:rPr lang="en-US" sz="1100" dirty="0" smtClean="0"/>
                        <a:t>Every 2 years</a:t>
                      </a:r>
                      <a:r>
                        <a:rPr lang="en-US" sz="1100" baseline="0" dirty="0" smtClean="0"/>
                        <a:t> at age 50</a:t>
                      </a:r>
                      <a:endParaRPr lang="en-US" sz="1100" dirty="0"/>
                    </a:p>
                  </a:txBody>
                  <a:tcPr marL="68580" marR="68580" marT="34290" marB="34290"/>
                </a:tc>
              </a:tr>
              <a:tr h="388620">
                <a:tc>
                  <a:txBody>
                    <a:bodyPr/>
                    <a:lstStyle/>
                    <a:p>
                      <a:r>
                        <a:rPr lang="en-US" sz="1100" dirty="0" smtClean="0"/>
                        <a:t>Pap test</a:t>
                      </a:r>
                      <a:endParaRPr lang="en-US" sz="1100" dirty="0"/>
                    </a:p>
                  </a:txBody>
                  <a:tcPr marL="68580" marR="68580" marT="34290" marB="34290"/>
                </a:tc>
                <a:tc>
                  <a:txBody>
                    <a:bodyPr/>
                    <a:lstStyle/>
                    <a:p>
                      <a:r>
                        <a:rPr lang="en-US" sz="1100" dirty="0" smtClean="0"/>
                        <a:t>Every 3 years or every 5 years if combined with HPV test</a:t>
                      </a:r>
                      <a:endParaRPr lang="en-US" sz="1100" dirty="0"/>
                    </a:p>
                  </a:txBody>
                  <a:tcPr marL="68580" marR="68580" marT="34290" marB="34290"/>
                </a:tc>
              </a:tr>
              <a:tr h="228600">
                <a:tc>
                  <a:txBody>
                    <a:bodyPr/>
                    <a:lstStyle/>
                    <a:p>
                      <a:r>
                        <a:rPr lang="en-US" sz="1100" dirty="0" smtClean="0"/>
                        <a:t>Pelvic exam</a:t>
                      </a:r>
                      <a:endParaRPr lang="en-US" sz="1100" dirty="0"/>
                    </a:p>
                  </a:txBody>
                  <a:tcPr marL="68580" marR="68580" marT="34290" marB="34290"/>
                </a:tc>
                <a:tc>
                  <a:txBody>
                    <a:bodyPr/>
                    <a:lstStyle/>
                    <a:p>
                      <a:r>
                        <a:rPr lang="en-US" sz="1100" dirty="0" smtClean="0"/>
                        <a:t>Yearly</a:t>
                      </a:r>
                      <a:endParaRPr lang="en-US" sz="1100" dirty="0"/>
                    </a:p>
                  </a:txBody>
                  <a:tcPr marL="68580" marR="68580" marT="34290" marB="34290"/>
                </a:tc>
              </a:tr>
              <a:tr h="388620">
                <a:tc>
                  <a:txBody>
                    <a:bodyPr/>
                    <a:lstStyle/>
                    <a:p>
                      <a:r>
                        <a:rPr lang="en-US" sz="1100" dirty="0" smtClean="0"/>
                        <a:t>Sexually transmitted infection</a:t>
                      </a:r>
                      <a:endParaRPr lang="en-US" sz="1100" dirty="0"/>
                    </a:p>
                  </a:txBody>
                  <a:tcPr marL="68580" marR="68580" marT="34290" marB="34290"/>
                </a:tc>
                <a:tc>
                  <a:txBody>
                    <a:bodyPr/>
                    <a:lstStyle/>
                    <a:p>
                      <a:r>
                        <a:rPr lang="en-US" sz="1100" dirty="0" smtClean="0"/>
                        <a:t>Both partners, including HIV, before initiating sexual intercourse</a:t>
                      </a:r>
                      <a:endParaRPr lang="en-US" sz="1100" dirty="0"/>
                    </a:p>
                  </a:txBody>
                  <a:tcPr marL="68580" marR="68580" marT="34290" marB="34290"/>
                </a:tc>
              </a:tr>
            </a:tbl>
          </a:graphicData>
        </a:graphic>
      </p:graphicFrame>
      <p:sp>
        <p:nvSpPr>
          <p:cNvPr id="3" name="Title 2"/>
          <p:cNvSpPr>
            <a:spLocks noGrp="1"/>
          </p:cNvSpPr>
          <p:nvPr>
            <p:ph type="title"/>
          </p:nvPr>
        </p:nvSpPr>
        <p:spPr/>
        <p:txBody>
          <a:bodyPr/>
          <a:lstStyle/>
          <a:p>
            <a:r>
              <a:rPr lang="en-US" dirty="0"/>
              <a:t>Screening tests for women ages 50-64</a:t>
            </a:r>
          </a:p>
        </p:txBody>
      </p:sp>
      <p:sp>
        <p:nvSpPr>
          <p:cNvPr id="2" name="Footer Placeholder 1"/>
          <p:cNvSpPr>
            <a:spLocks noGrp="1"/>
          </p:cNvSpPr>
          <p:nvPr>
            <p:ph type="ftr" sz="quarter" idx="3"/>
          </p:nvPr>
        </p:nvSpPr>
        <p:spPr/>
        <p:txBody>
          <a:bodyPr/>
          <a:lstStyle/>
          <a:p>
            <a:r>
              <a:rPr lang="en-US" dirty="0" smtClean="0"/>
              <a:t>Adapted from U.S. Dept. of Health and Human Services Office on Women’s Health www.womenshealth.gov. Accessed 8/27/12 </a:t>
            </a:r>
            <a:endParaRPr lang="en-US" dirty="0"/>
          </a:p>
        </p:txBody>
      </p:sp>
    </p:spTree>
    <p:extLst>
      <p:ext uri="{BB962C8B-B14F-4D97-AF65-F5344CB8AC3E}">
        <p14:creationId xmlns:p14="http://schemas.microsoft.com/office/powerpoint/2010/main" val="22466141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Midlife women do not consider menopause a time of health complaints, increased disease risk or a time </a:t>
            </a:r>
            <a:br>
              <a:rPr lang="en-US" dirty="0" smtClean="0"/>
            </a:br>
            <a:r>
              <a:rPr lang="en-US" dirty="0" smtClean="0"/>
              <a:t>for medical care, but rather a normal developmental phase </a:t>
            </a:r>
          </a:p>
          <a:p>
            <a:r>
              <a:rPr lang="en-US" dirty="0" smtClean="0"/>
              <a:t>51% in early postmenopause said they were happier </a:t>
            </a:r>
            <a:br>
              <a:rPr lang="en-US" dirty="0" smtClean="0"/>
            </a:br>
            <a:r>
              <a:rPr lang="en-US" dirty="0" smtClean="0"/>
              <a:t>and more fulfilled than in their 20s, 30s, or 40s</a:t>
            </a:r>
          </a:p>
          <a:p>
            <a:r>
              <a:rPr lang="en-US" dirty="0" smtClean="0"/>
              <a:t>About 75% of women surveyed reported making some kind of lifestyle change at menopause</a:t>
            </a:r>
          </a:p>
          <a:p>
            <a:r>
              <a:rPr lang="en-US" dirty="0" smtClean="0"/>
              <a:t>Women with negative attitudes toward menopause </a:t>
            </a:r>
            <a:br>
              <a:rPr lang="en-US" dirty="0" smtClean="0"/>
            </a:br>
            <a:r>
              <a:rPr lang="en-US" dirty="0" smtClean="0"/>
              <a:t>report more menopausal symptoms</a:t>
            </a:r>
          </a:p>
          <a:p>
            <a:endParaRPr lang="en-US" dirty="0"/>
          </a:p>
        </p:txBody>
      </p:sp>
      <p:sp>
        <p:nvSpPr>
          <p:cNvPr id="4" name="Footer Placeholder 3"/>
          <p:cNvSpPr>
            <a:spLocks noGrp="1"/>
          </p:cNvSpPr>
          <p:nvPr>
            <p:ph type="ftr" sz="quarter" idx="3"/>
          </p:nvPr>
        </p:nvSpPr>
        <p:spPr/>
        <p:txBody>
          <a:bodyPr/>
          <a:lstStyle/>
          <a:p>
            <a:r>
              <a:rPr lang="en-US" dirty="0" smtClean="0"/>
              <a:t>Ayers </a:t>
            </a:r>
            <a:r>
              <a:rPr lang="en-US" i="1" dirty="0" err="1" smtClean="0"/>
              <a:t>Maturitas</a:t>
            </a:r>
            <a:r>
              <a:rPr lang="en-US" dirty="0" smtClean="0"/>
              <a:t> 2010;65:28-36; Woods </a:t>
            </a:r>
            <a:r>
              <a:rPr lang="en-US" i="1" dirty="0" smtClean="0"/>
              <a:t>Menopause</a:t>
            </a:r>
            <a:r>
              <a:rPr lang="en-US" dirty="0" smtClean="0"/>
              <a:t> 1999;6:167-73; NAMS </a:t>
            </a:r>
            <a:r>
              <a:rPr lang="en-US" i="1" dirty="0" smtClean="0"/>
              <a:t>Menopause</a:t>
            </a:r>
            <a:r>
              <a:rPr lang="en-US" dirty="0" smtClean="0"/>
              <a:t> 1999;5:197-202; NAMS </a:t>
            </a:r>
            <a:r>
              <a:rPr lang="en-US" i="1" dirty="0" smtClean="0"/>
              <a:t>Menopause</a:t>
            </a:r>
            <a:r>
              <a:rPr lang="en-US" dirty="0" smtClean="0"/>
              <a:t> 1999;6:122-8</a:t>
            </a:r>
            <a:endParaRPr lang="en-US" dirty="0"/>
          </a:p>
        </p:txBody>
      </p:sp>
      <p:sp>
        <p:nvSpPr>
          <p:cNvPr id="3" name="Title 2"/>
          <p:cNvSpPr>
            <a:spLocks noGrp="1"/>
          </p:cNvSpPr>
          <p:nvPr>
            <p:ph type="title"/>
          </p:nvPr>
        </p:nvSpPr>
        <p:spPr/>
        <p:txBody>
          <a:bodyPr/>
          <a:lstStyle/>
          <a:p>
            <a:r>
              <a:rPr lang="en-US" smtClean="0"/>
              <a:t>How women view menopause </a:t>
            </a:r>
            <a:endParaRPr lang="en-US" dirty="0"/>
          </a:p>
        </p:txBody>
      </p:sp>
    </p:spTree>
    <p:extLst>
      <p:ext uri="{BB962C8B-B14F-4D97-AF65-F5344CB8AC3E}">
        <p14:creationId xmlns:p14="http://schemas.microsoft.com/office/powerpoint/2010/main" val="29783015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counseling</a:t>
            </a:r>
            <a:endParaRPr lang="en-US" dirty="0"/>
          </a:p>
        </p:txBody>
      </p:sp>
      <p:sp>
        <p:nvSpPr>
          <p:cNvPr id="3" name="Rectangle 4"/>
          <p:cNvSpPr>
            <a:spLocks noChangeArrowheads="1"/>
          </p:cNvSpPr>
          <p:nvPr/>
        </p:nvSpPr>
        <p:spPr bwMode="auto">
          <a:xfrm>
            <a:off x="1969580" y="2171700"/>
            <a:ext cx="2571750" cy="1257300"/>
          </a:xfrm>
          <a:prstGeom prst="rect">
            <a:avLst/>
          </a:prstGeom>
          <a:solidFill>
            <a:srgbClr val="000099"/>
          </a:solidFill>
          <a:ln w="9525">
            <a:solidFill>
              <a:srgbClr val="000099"/>
            </a:solidFill>
            <a:miter lim="800000"/>
            <a:headEnd/>
            <a:tailEnd/>
          </a:ln>
        </p:spPr>
        <p:txBody>
          <a:bodyPr wrap="none" lIns="0" tIns="0" rIns="0" bIns="0" anchor="ctr"/>
          <a:lstStyle/>
          <a:p>
            <a:pPr algn="ctr" defTabSz="342900">
              <a:buClr>
                <a:srgbClr val="2D2F2B"/>
              </a:buClr>
            </a:pPr>
            <a:endParaRPr lang="en-US" sz="2400" dirty="0">
              <a:solidFill>
                <a:prstClr val="black"/>
              </a:solidFill>
              <a:cs typeface="Arial"/>
            </a:endParaRPr>
          </a:p>
          <a:p>
            <a:pPr algn="ctr" defTabSz="342900">
              <a:buClr>
                <a:srgbClr val="2D2F2B"/>
              </a:buClr>
            </a:pPr>
            <a:r>
              <a:rPr lang="en-US" sz="2400" dirty="0">
                <a:solidFill>
                  <a:srgbClr val="FFFFFF"/>
                </a:solidFill>
                <a:cs typeface="Arial"/>
              </a:rPr>
              <a:t>Listen</a:t>
            </a:r>
          </a:p>
          <a:p>
            <a:pPr algn="ctr" defTabSz="342900"/>
            <a:endParaRPr lang="en-US" sz="2400" dirty="0">
              <a:solidFill>
                <a:prstClr val="black"/>
              </a:solidFill>
              <a:cs typeface="Arial"/>
            </a:endParaRPr>
          </a:p>
        </p:txBody>
      </p:sp>
      <p:sp>
        <p:nvSpPr>
          <p:cNvPr id="4" name="Rectangle 5"/>
          <p:cNvSpPr>
            <a:spLocks noChangeArrowheads="1"/>
          </p:cNvSpPr>
          <p:nvPr/>
        </p:nvSpPr>
        <p:spPr bwMode="auto">
          <a:xfrm>
            <a:off x="4548188" y="2171700"/>
            <a:ext cx="2628900" cy="1257300"/>
          </a:xfrm>
          <a:prstGeom prst="rect">
            <a:avLst/>
          </a:prstGeom>
          <a:solidFill>
            <a:srgbClr val="990000"/>
          </a:solidFill>
          <a:ln w="9525">
            <a:solidFill>
              <a:srgbClr val="000099"/>
            </a:solidFill>
            <a:miter lim="800000"/>
            <a:headEnd/>
            <a:tailEnd/>
          </a:ln>
        </p:spPr>
        <p:txBody>
          <a:bodyPr wrap="none" lIns="0" tIns="0" rIns="0" bIns="0" anchor="ctr"/>
          <a:lstStyle/>
          <a:p>
            <a:pPr algn="ctr" defTabSz="342900">
              <a:lnSpc>
                <a:spcPct val="85000"/>
              </a:lnSpc>
              <a:buClr>
                <a:srgbClr val="2D2F2B"/>
              </a:buClr>
            </a:pPr>
            <a:endParaRPr lang="en-US" sz="2400">
              <a:solidFill>
                <a:srgbClr val="FFFFFF"/>
              </a:solidFill>
              <a:cs typeface="Arial"/>
            </a:endParaRPr>
          </a:p>
          <a:p>
            <a:pPr algn="ctr" defTabSz="342900">
              <a:lnSpc>
                <a:spcPct val="85000"/>
              </a:lnSpc>
              <a:buClr>
                <a:srgbClr val="2D2F2B"/>
              </a:buClr>
            </a:pPr>
            <a:r>
              <a:rPr lang="en-US" sz="2400">
                <a:solidFill>
                  <a:srgbClr val="FFFFFF"/>
                </a:solidFill>
                <a:cs typeface="Arial"/>
              </a:rPr>
              <a:t>Respect </a:t>
            </a:r>
          </a:p>
          <a:p>
            <a:pPr algn="ctr" defTabSz="342900">
              <a:lnSpc>
                <a:spcPct val="85000"/>
              </a:lnSpc>
              <a:buClr>
                <a:srgbClr val="2D2F2B"/>
              </a:buClr>
            </a:pPr>
            <a:r>
              <a:rPr lang="en-US" sz="2400">
                <a:solidFill>
                  <a:srgbClr val="FFFFFF"/>
                </a:solidFill>
                <a:cs typeface="Arial"/>
              </a:rPr>
              <a:t>and validate</a:t>
            </a:r>
          </a:p>
          <a:p>
            <a:pPr algn="ctr" defTabSz="342900">
              <a:lnSpc>
                <a:spcPct val="85000"/>
              </a:lnSpc>
            </a:pPr>
            <a:endParaRPr lang="en-US" sz="2400">
              <a:solidFill>
                <a:srgbClr val="FFFFFF"/>
              </a:solidFill>
              <a:cs typeface="Arial"/>
            </a:endParaRPr>
          </a:p>
        </p:txBody>
      </p:sp>
      <p:sp>
        <p:nvSpPr>
          <p:cNvPr id="5" name="Rectangle 6"/>
          <p:cNvSpPr>
            <a:spLocks noChangeArrowheads="1"/>
          </p:cNvSpPr>
          <p:nvPr/>
        </p:nvSpPr>
        <p:spPr bwMode="auto">
          <a:xfrm>
            <a:off x="4555046" y="3429000"/>
            <a:ext cx="2619375" cy="1257300"/>
          </a:xfrm>
          <a:prstGeom prst="rect">
            <a:avLst/>
          </a:prstGeom>
          <a:solidFill>
            <a:schemeClr val="accent2"/>
          </a:solidFill>
          <a:ln w="9525">
            <a:solidFill>
              <a:srgbClr val="000099"/>
            </a:solidFill>
            <a:miter lim="800000"/>
            <a:headEnd/>
            <a:tailEnd/>
          </a:ln>
        </p:spPr>
        <p:txBody>
          <a:bodyPr wrap="none" lIns="0" tIns="0" rIns="0" bIns="0" anchor="ctr"/>
          <a:lstStyle/>
          <a:p>
            <a:pPr algn="ctr" defTabSz="342900">
              <a:buClr>
                <a:srgbClr val="2D2F2B"/>
              </a:buClr>
            </a:pPr>
            <a:endParaRPr lang="en-US" sz="2400" dirty="0">
              <a:solidFill>
                <a:srgbClr val="FFFFFF"/>
              </a:solidFill>
              <a:cs typeface="Arial"/>
            </a:endParaRPr>
          </a:p>
          <a:p>
            <a:pPr algn="ctr" defTabSz="342900">
              <a:buClr>
                <a:srgbClr val="2D2F2B"/>
              </a:buClr>
            </a:pPr>
            <a:r>
              <a:rPr lang="en-US" sz="2400" dirty="0">
                <a:solidFill>
                  <a:srgbClr val="FFFFFF"/>
                </a:solidFill>
                <a:cs typeface="Arial"/>
              </a:rPr>
              <a:t>Build trust </a:t>
            </a:r>
          </a:p>
          <a:p>
            <a:pPr algn="ctr" defTabSz="342900"/>
            <a:endParaRPr lang="en-US" sz="2400" dirty="0">
              <a:solidFill>
                <a:srgbClr val="FFFFFF"/>
              </a:solidFill>
              <a:cs typeface="Arial"/>
            </a:endParaRPr>
          </a:p>
        </p:txBody>
      </p:sp>
      <p:sp>
        <p:nvSpPr>
          <p:cNvPr id="6" name="Rectangle 7"/>
          <p:cNvSpPr>
            <a:spLocks noChangeArrowheads="1"/>
          </p:cNvSpPr>
          <p:nvPr/>
        </p:nvSpPr>
        <p:spPr bwMode="auto">
          <a:xfrm>
            <a:off x="1966913" y="3429000"/>
            <a:ext cx="2581275" cy="1257300"/>
          </a:xfrm>
          <a:prstGeom prst="rect">
            <a:avLst/>
          </a:prstGeom>
          <a:solidFill>
            <a:srgbClr val="009900"/>
          </a:solidFill>
          <a:ln w="9525">
            <a:solidFill>
              <a:srgbClr val="000099"/>
            </a:solidFill>
            <a:miter lim="800000"/>
            <a:headEnd/>
            <a:tailEnd/>
          </a:ln>
        </p:spPr>
        <p:txBody>
          <a:bodyPr wrap="none" lIns="0" tIns="0" rIns="0" bIns="0" anchor="ctr"/>
          <a:lstStyle/>
          <a:p>
            <a:pPr algn="ctr" defTabSz="342900"/>
            <a:r>
              <a:rPr lang="en-US" sz="2400">
                <a:solidFill>
                  <a:srgbClr val="FFFFFF"/>
                </a:solidFill>
                <a:cs typeface="Arial"/>
              </a:rPr>
              <a:t>Support</a:t>
            </a:r>
          </a:p>
        </p:txBody>
      </p:sp>
      <p:sp>
        <p:nvSpPr>
          <p:cNvPr id="7" name="Line 8"/>
          <p:cNvSpPr>
            <a:spLocks noChangeShapeType="1"/>
          </p:cNvSpPr>
          <p:nvPr/>
        </p:nvSpPr>
        <p:spPr bwMode="auto">
          <a:xfrm>
            <a:off x="1976438" y="2171700"/>
            <a:ext cx="5200650" cy="0"/>
          </a:xfrm>
          <a:prstGeom prst="line">
            <a:avLst/>
          </a:prstGeom>
          <a:noFill/>
          <a:ln w="9525">
            <a:solidFill>
              <a:srgbClr val="000099"/>
            </a:solidFill>
            <a:round/>
            <a:headEnd/>
            <a:tailEnd/>
          </a:ln>
        </p:spPr>
        <p:txBody>
          <a:bodyPr/>
          <a:lstStyle/>
          <a:p>
            <a:pPr defTabSz="342900"/>
            <a:endParaRPr lang="en-US" sz="2400">
              <a:solidFill>
                <a:prstClr val="black"/>
              </a:solidFill>
              <a:cs typeface="Arial"/>
            </a:endParaRPr>
          </a:p>
        </p:txBody>
      </p:sp>
      <p:sp>
        <p:nvSpPr>
          <p:cNvPr id="8" name="Line 9"/>
          <p:cNvSpPr>
            <a:spLocks noChangeShapeType="1"/>
          </p:cNvSpPr>
          <p:nvPr/>
        </p:nvSpPr>
        <p:spPr bwMode="auto">
          <a:xfrm>
            <a:off x="1966913" y="4686300"/>
            <a:ext cx="5210175" cy="0"/>
          </a:xfrm>
          <a:prstGeom prst="line">
            <a:avLst/>
          </a:prstGeom>
          <a:noFill/>
          <a:ln w="9525">
            <a:solidFill>
              <a:srgbClr val="000099"/>
            </a:solidFill>
            <a:round/>
            <a:headEnd/>
            <a:tailEnd/>
          </a:ln>
        </p:spPr>
        <p:txBody>
          <a:bodyPr/>
          <a:lstStyle/>
          <a:p>
            <a:pPr defTabSz="342900"/>
            <a:endParaRPr lang="en-US" sz="2400">
              <a:solidFill>
                <a:prstClr val="black"/>
              </a:solidFill>
              <a:cs typeface="Arial"/>
            </a:endParaRPr>
          </a:p>
        </p:txBody>
      </p:sp>
      <p:sp>
        <p:nvSpPr>
          <p:cNvPr id="9" name="Line 10"/>
          <p:cNvSpPr>
            <a:spLocks noChangeShapeType="1"/>
          </p:cNvSpPr>
          <p:nvPr/>
        </p:nvSpPr>
        <p:spPr bwMode="auto">
          <a:xfrm>
            <a:off x="1966913" y="2171700"/>
            <a:ext cx="0" cy="2514600"/>
          </a:xfrm>
          <a:prstGeom prst="line">
            <a:avLst/>
          </a:prstGeom>
          <a:noFill/>
          <a:ln w="9525">
            <a:solidFill>
              <a:srgbClr val="000099"/>
            </a:solidFill>
            <a:round/>
            <a:headEnd/>
            <a:tailEnd/>
          </a:ln>
        </p:spPr>
        <p:txBody>
          <a:bodyPr/>
          <a:lstStyle/>
          <a:p>
            <a:pPr defTabSz="342900"/>
            <a:endParaRPr lang="en-US" sz="2400">
              <a:solidFill>
                <a:prstClr val="black"/>
              </a:solidFill>
              <a:cs typeface="Arial"/>
            </a:endParaRPr>
          </a:p>
        </p:txBody>
      </p:sp>
      <p:sp>
        <p:nvSpPr>
          <p:cNvPr id="10" name="Line 11"/>
          <p:cNvSpPr>
            <a:spLocks noChangeShapeType="1"/>
          </p:cNvSpPr>
          <p:nvPr/>
        </p:nvSpPr>
        <p:spPr bwMode="auto">
          <a:xfrm>
            <a:off x="7177088" y="2171700"/>
            <a:ext cx="0" cy="2514600"/>
          </a:xfrm>
          <a:prstGeom prst="line">
            <a:avLst/>
          </a:prstGeom>
          <a:noFill/>
          <a:ln w="9525">
            <a:solidFill>
              <a:srgbClr val="000099"/>
            </a:solidFill>
            <a:round/>
            <a:headEnd/>
            <a:tailEnd/>
          </a:ln>
        </p:spPr>
        <p:txBody>
          <a:bodyPr/>
          <a:lstStyle/>
          <a:p>
            <a:pPr defTabSz="342900"/>
            <a:endParaRPr lang="en-US" sz="2400">
              <a:solidFill>
                <a:prstClr val="black"/>
              </a:solidFill>
              <a:cs typeface="Arial"/>
            </a:endParaRPr>
          </a:p>
        </p:txBody>
      </p:sp>
      <p:sp>
        <p:nvSpPr>
          <p:cNvPr id="12" name="Footer Placeholder 11"/>
          <p:cNvSpPr>
            <a:spLocks noGrp="1"/>
          </p:cNvSpPr>
          <p:nvPr>
            <p:ph type="ftr" sz="quarter" idx="3"/>
          </p:nvPr>
        </p:nvSpPr>
        <p:spPr/>
        <p:txBody>
          <a:bodyPr/>
          <a:lstStyle/>
          <a:p>
            <a:r>
              <a:rPr lang="en-US" dirty="0" smtClean="0"/>
              <a:t>Nichols MP In: </a:t>
            </a:r>
            <a:r>
              <a:rPr lang="en-US" i="1" dirty="0" smtClean="0"/>
              <a:t>The Lost Art of Listening </a:t>
            </a:r>
            <a:r>
              <a:rPr lang="en-US" dirty="0" smtClean="0"/>
              <a:t>2nd ed. New York: Guildford Press, 2009 </a:t>
            </a:r>
            <a:endParaRPr lang="en-US" dirty="0"/>
          </a:p>
        </p:txBody>
      </p:sp>
    </p:spTree>
    <p:extLst>
      <p:ext uri="{BB962C8B-B14F-4D97-AF65-F5344CB8AC3E}">
        <p14:creationId xmlns:p14="http://schemas.microsoft.com/office/powerpoint/2010/main" val="13429431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According to the Study of Women’s Health Across the Nation (SWAN) differences in menopausal symptoms exist across ethnic groups compared to Caucasian women </a:t>
            </a:r>
          </a:p>
          <a:p>
            <a:r>
              <a:rPr lang="en-US" smtClean="0"/>
              <a:t>Healthcare providers must consider each woman as </a:t>
            </a:r>
            <a:br>
              <a:rPr lang="en-US" smtClean="0"/>
            </a:br>
            <a:r>
              <a:rPr lang="en-US" smtClean="0"/>
              <a:t>a unique individual, including any cultural beliefs that </a:t>
            </a:r>
            <a:br>
              <a:rPr lang="en-US" smtClean="0"/>
            </a:br>
            <a:r>
              <a:rPr lang="en-US" smtClean="0"/>
              <a:t>might affect a woman’s view of menopause or various treatment options</a:t>
            </a:r>
          </a:p>
          <a:p>
            <a:endParaRPr lang="en-US" dirty="0" smtClean="0"/>
          </a:p>
        </p:txBody>
      </p:sp>
      <p:sp>
        <p:nvSpPr>
          <p:cNvPr id="4" name="Footer Placeholder 3"/>
          <p:cNvSpPr>
            <a:spLocks noGrp="1"/>
          </p:cNvSpPr>
          <p:nvPr>
            <p:ph type="ftr" sz="quarter" idx="3"/>
          </p:nvPr>
        </p:nvSpPr>
        <p:spPr/>
        <p:txBody>
          <a:bodyPr/>
          <a:lstStyle/>
          <a:p>
            <a:r>
              <a:rPr lang="en-US" dirty="0" smtClean="0"/>
              <a:t>Green R </a:t>
            </a:r>
            <a:r>
              <a:rPr lang="en-US" i="1" dirty="0" err="1" smtClean="0"/>
              <a:t>Womens</a:t>
            </a:r>
            <a:r>
              <a:rPr lang="en-US" i="1" dirty="0" smtClean="0"/>
              <a:t> Health </a:t>
            </a:r>
            <a:r>
              <a:rPr lang="en-US" dirty="0" smtClean="0"/>
              <a:t>2009;5:127-33</a:t>
            </a:r>
            <a:endParaRPr lang="en-US" dirty="0"/>
          </a:p>
        </p:txBody>
      </p:sp>
      <p:sp>
        <p:nvSpPr>
          <p:cNvPr id="3" name="Title 2"/>
          <p:cNvSpPr>
            <a:spLocks noGrp="1"/>
          </p:cNvSpPr>
          <p:nvPr>
            <p:ph type="title"/>
          </p:nvPr>
        </p:nvSpPr>
        <p:spPr/>
        <p:txBody>
          <a:bodyPr/>
          <a:lstStyle/>
          <a:p>
            <a:r>
              <a:rPr lang="en-US" smtClean="0"/>
              <a:t>Counseling multiethnic women</a:t>
            </a:r>
            <a:endParaRPr lang="en-US" dirty="0"/>
          </a:p>
        </p:txBody>
      </p:sp>
    </p:spTree>
    <p:extLst>
      <p:ext uri="{BB962C8B-B14F-4D97-AF65-F5344CB8AC3E}">
        <p14:creationId xmlns:p14="http://schemas.microsoft.com/office/powerpoint/2010/main" val="9892817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40 million postmenopausal women in US</a:t>
            </a:r>
          </a:p>
          <a:p>
            <a:r>
              <a:rPr lang="en-US" dirty="0" smtClean="0"/>
              <a:t>Nearly 1/3 of adult women in racial and ethnic minorities (3.5M African-American, 1-2M Hispanic, 1M Asian)</a:t>
            </a:r>
          </a:p>
          <a:p>
            <a:r>
              <a:rPr lang="en-US" dirty="0" smtClean="0"/>
              <a:t>Almost 10% of the US population foreign born</a:t>
            </a:r>
          </a:p>
          <a:p>
            <a:r>
              <a:rPr lang="en-US" dirty="0" smtClean="0"/>
              <a:t>Nearly 15% speak a foreign language at home</a:t>
            </a:r>
          </a:p>
          <a:p>
            <a:r>
              <a:rPr lang="en-US" dirty="0" smtClean="0"/>
              <a:t>Make an effort to understand cultural differences among midlife women</a:t>
            </a:r>
            <a:endParaRPr lang="en-US" dirty="0"/>
          </a:p>
        </p:txBody>
      </p:sp>
      <p:sp>
        <p:nvSpPr>
          <p:cNvPr id="4" name="Footer Placeholder 3"/>
          <p:cNvSpPr>
            <a:spLocks noGrp="1"/>
          </p:cNvSpPr>
          <p:nvPr>
            <p:ph type="ftr" sz="quarter" idx="3"/>
          </p:nvPr>
        </p:nvSpPr>
        <p:spPr/>
        <p:txBody>
          <a:bodyPr/>
          <a:lstStyle/>
          <a:p>
            <a:r>
              <a:rPr lang="en-US" dirty="0" err="1" smtClean="0"/>
              <a:t>Misra</a:t>
            </a:r>
            <a:r>
              <a:rPr lang="en-US" dirty="0" smtClean="0"/>
              <a:t> D </a:t>
            </a:r>
            <a:r>
              <a:rPr lang="en-US" i="1" dirty="0" smtClean="0"/>
              <a:t>Women’s Health Data Book</a:t>
            </a:r>
            <a:r>
              <a:rPr lang="en-US" dirty="0" smtClean="0"/>
              <a:t>, 3rd ed. Washington, DC: Jacobs Institute of</a:t>
            </a:r>
          </a:p>
          <a:p>
            <a:r>
              <a:rPr lang="en-US" dirty="0" smtClean="0"/>
              <a:t>Women’s Health and The Henry J. Kaiser Family Foundation, 2001</a:t>
            </a:r>
            <a:endParaRPr lang="en-US" dirty="0"/>
          </a:p>
        </p:txBody>
      </p:sp>
      <p:sp>
        <p:nvSpPr>
          <p:cNvPr id="3" name="Title 2"/>
          <p:cNvSpPr>
            <a:spLocks noGrp="1"/>
          </p:cNvSpPr>
          <p:nvPr>
            <p:ph type="title"/>
          </p:nvPr>
        </p:nvSpPr>
        <p:spPr/>
        <p:txBody>
          <a:bodyPr/>
          <a:lstStyle/>
          <a:p>
            <a:r>
              <a:rPr lang="en-US" smtClean="0"/>
              <a:t>Multiethnic population </a:t>
            </a:r>
            <a:endParaRPr lang="en-US" dirty="0"/>
          </a:p>
        </p:txBody>
      </p:sp>
    </p:spTree>
    <p:extLst>
      <p:ext uri="{BB962C8B-B14F-4D97-AF65-F5344CB8AC3E}">
        <p14:creationId xmlns:p14="http://schemas.microsoft.com/office/powerpoint/2010/main" val="3768242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0"/>
            <a:ext cx="7772400" cy="1384300"/>
          </a:xfrm>
        </p:spPr>
        <p:txBody>
          <a:bodyPr/>
          <a:lstStyle/>
          <a:p>
            <a:pPr eaLnBrk="1" hangingPunct="1">
              <a:defRPr/>
            </a:pPr>
            <a:r>
              <a:rPr lang="en-US" sz="4000">
                <a:ea typeface="ＭＳ Ｐゴシック" charset="0"/>
                <a:cs typeface="ＭＳ Ｐゴシック" charset="0"/>
              </a:rPr>
              <a:t>Counseling in Perimenopausal </a:t>
            </a:r>
            <a:br>
              <a:rPr lang="en-US" sz="4000">
                <a:ea typeface="ＭＳ Ｐゴシック" charset="0"/>
                <a:cs typeface="ＭＳ Ｐゴシック" charset="0"/>
              </a:rPr>
            </a:br>
            <a:r>
              <a:rPr lang="en-US" sz="4000">
                <a:ea typeface="ＭＳ Ｐゴシック" charset="0"/>
                <a:cs typeface="ＭＳ Ｐゴシック" charset="0"/>
              </a:rPr>
              <a:t>African-American Women</a:t>
            </a:r>
            <a:endParaRPr lang="en-US">
              <a:ea typeface="ＭＳ Ｐゴシック" charset="0"/>
              <a:cs typeface="ＭＳ Ｐゴシック" charset="0"/>
            </a:endParaRPr>
          </a:p>
        </p:txBody>
      </p:sp>
      <p:sp>
        <p:nvSpPr>
          <p:cNvPr id="68611" name="Text Box 3"/>
          <p:cNvSpPr txBox="1">
            <a:spLocks noChangeArrowheads="1"/>
          </p:cNvSpPr>
          <p:nvPr/>
        </p:nvSpPr>
        <p:spPr bwMode="auto">
          <a:xfrm>
            <a:off x="457200" y="1431925"/>
            <a:ext cx="8229600" cy="701675"/>
          </a:xfrm>
          <a:prstGeom prst="rect">
            <a:avLst/>
          </a:prstGeom>
          <a:noFill/>
          <a:ln w="9525">
            <a:noFill/>
            <a:miter lim="800000"/>
            <a:headEnd/>
            <a:tailEnd/>
          </a:ln>
          <a:effectLst>
            <a:outerShdw blurRad="63500" dist="17961" dir="2700000" algn="ctr" rotWithShape="0">
              <a:schemeClr val="bg2">
                <a:alpha val="74998"/>
              </a:schemeClr>
            </a:outerShdw>
          </a:effec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buFont typeface="Wingdings" charset="0"/>
              <a:defRPr sz="2000">
                <a:solidFill>
                  <a:schemeClr val="tx1"/>
                </a:solidFill>
                <a:latin typeface="Tahoma" charset="0"/>
                <a:ea typeface="MS PGothic" charset="0"/>
                <a:cs typeface="MS PGothic" charset="0"/>
              </a:defRPr>
            </a:lvl6pPr>
            <a:lvl7pPr eaLnBrk="0" hangingPunct="0">
              <a:buFont typeface="Wingdings" charset="0"/>
              <a:defRPr sz="2000">
                <a:solidFill>
                  <a:schemeClr val="tx1"/>
                </a:solidFill>
                <a:latin typeface="Tahoma" charset="0"/>
                <a:ea typeface="MS PGothic" charset="0"/>
                <a:cs typeface="MS PGothic" charset="0"/>
              </a:defRPr>
            </a:lvl7pPr>
            <a:lvl8pPr eaLnBrk="0" hangingPunct="0">
              <a:buFont typeface="Wingdings" charset="0"/>
              <a:defRPr sz="2000">
                <a:solidFill>
                  <a:schemeClr val="tx1"/>
                </a:solidFill>
                <a:latin typeface="Tahoma" charset="0"/>
                <a:ea typeface="MS PGothic" charset="0"/>
                <a:cs typeface="MS PGothic" charset="0"/>
              </a:defRPr>
            </a:lvl8pPr>
            <a:lvl9pPr eaLnBrk="0" hangingPunct="0">
              <a:buFont typeface="Wingdings" charset="0"/>
              <a:defRPr sz="2000">
                <a:solidFill>
                  <a:schemeClr val="tx1"/>
                </a:solidFill>
                <a:latin typeface="Tahoma" charset="0"/>
                <a:ea typeface="MS PGothic" charset="0"/>
                <a:cs typeface="MS PGothic" charset="0"/>
              </a:defRPr>
            </a:lvl9pPr>
          </a:lstStyle>
          <a:p>
            <a:pPr>
              <a:spcBef>
                <a:spcPct val="50000"/>
              </a:spcBef>
              <a:defRPr/>
            </a:pPr>
            <a:r>
              <a:rPr lang="en-US" sz="2000" b="1" smtClean="0">
                <a:effectLst>
                  <a:outerShdw blurRad="38100" dist="38100" dir="2700000" algn="tl">
                    <a:srgbClr val="000000"/>
                  </a:outerShdw>
                </a:effectLst>
                <a:latin typeface="Arial" charset="0"/>
              </a:rPr>
              <a:t>A study of 33 African-American and 35 Caucasian perimenopausal women who had similar serum hormone levels and symptoms</a:t>
            </a:r>
          </a:p>
        </p:txBody>
      </p:sp>
      <p:sp>
        <p:nvSpPr>
          <p:cNvPr id="68612" name="Text Box 4"/>
          <p:cNvSpPr txBox="1">
            <a:spLocks noChangeArrowheads="1"/>
          </p:cNvSpPr>
          <p:nvPr/>
        </p:nvSpPr>
        <p:spPr bwMode="auto">
          <a:xfrm>
            <a:off x="381000" y="6415088"/>
            <a:ext cx="8229600" cy="304800"/>
          </a:xfrm>
          <a:prstGeom prst="rect">
            <a:avLst/>
          </a:prstGeom>
          <a:noFill/>
          <a:ln w="9525">
            <a:noFill/>
            <a:miter lim="800000"/>
            <a:headEnd/>
            <a:tailEnd/>
          </a:ln>
          <a:effectLst>
            <a:outerShdw blurRad="63500" dist="17961" dir="2700000" algn="ctr" rotWithShape="0">
              <a:schemeClr val="bg2">
                <a:alpha val="74998"/>
              </a:schemeClr>
            </a:outerShdw>
          </a:effectLst>
        </p:spPr>
        <p:txBody>
          <a:bodyPr>
            <a:spAutoFit/>
          </a:bodyPr>
          <a:lstStyle/>
          <a:p>
            <a:pPr>
              <a:spcBef>
                <a:spcPct val="50000"/>
              </a:spcBef>
              <a:defRPr/>
            </a:pPr>
            <a:r>
              <a:rPr lang="en-US" sz="1400">
                <a:latin typeface="Arial" charset="0"/>
                <a:ea typeface="+mn-ea"/>
                <a:cs typeface="+mn-cs"/>
              </a:rPr>
              <a:t>Pham KT et at. </a:t>
            </a:r>
            <a:r>
              <a:rPr lang="en-US" sz="1400" i="1">
                <a:latin typeface="Arial" charset="0"/>
                <a:ea typeface="+mn-ea"/>
                <a:cs typeface="+mn-cs"/>
              </a:rPr>
              <a:t>J Gen Intern Med</a:t>
            </a:r>
            <a:r>
              <a:rPr lang="en-US" sz="1400">
                <a:latin typeface="Arial" charset="0"/>
                <a:ea typeface="+mn-ea"/>
                <a:cs typeface="+mn-cs"/>
              </a:rPr>
              <a:t>. 1997;12:230.</a:t>
            </a:r>
          </a:p>
        </p:txBody>
      </p:sp>
      <p:graphicFrame>
        <p:nvGraphicFramePr>
          <p:cNvPr id="124932" name="Object 2"/>
          <p:cNvGraphicFramePr>
            <a:graphicFrameLocks noGrp="1" noChangeAspect="1"/>
          </p:cNvGraphicFramePr>
          <p:nvPr>
            <p:ph type="chart" idx="1"/>
            <p:extLst/>
          </p:nvPr>
        </p:nvGraphicFramePr>
        <p:xfrm>
          <a:off x="738188" y="2362200"/>
          <a:ext cx="7667625" cy="4114800"/>
        </p:xfrm>
        <a:graphic>
          <a:graphicData uri="http://schemas.openxmlformats.org/presentationml/2006/ole">
            <mc:AlternateContent xmlns:mc="http://schemas.openxmlformats.org/markup-compatibility/2006">
              <mc:Choice xmlns:v="urn:schemas-microsoft-com:vml" Requires="v">
                <p:oleObj spid="_x0000_s5133" name="Chart" r:id="rId4" imgW="8143968" imgH="4362585" progId="MSGraph.Chart.8">
                  <p:embed followColorScheme="full"/>
                </p:oleObj>
              </mc:Choice>
              <mc:Fallback>
                <p:oleObj name="Chart" r:id="rId4" imgW="8143968" imgH="4362585" progId="MSGraph.Chart.8">
                  <p:embed followColorScheme="full"/>
                  <p:pic>
                    <p:nvPicPr>
                      <p:cNvPr id="0" name=""/>
                      <p:cNvPicPr>
                        <a:picLocks noChangeAspect="1" noChangeArrowheads="1"/>
                      </p:cNvPicPr>
                      <p:nvPr/>
                    </p:nvPicPr>
                    <p:blipFill>
                      <a:blip r:embed="rId5"/>
                      <a:srcRect/>
                      <a:stretch>
                        <a:fillRect/>
                      </a:stretch>
                    </p:blipFill>
                    <p:spPr bwMode="auto">
                      <a:xfrm>
                        <a:off x="738188" y="2362200"/>
                        <a:ext cx="766762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97836981"/>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cs typeface="Times New Roman" pitchFamily="18" charset="0"/>
              </a:rPr>
              <a:t>Alternatives to hormone therapy</a:t>
            </a:r>
            <a:endParaRPr lang="en-US" dirty="0"/>
          </a:p>
        </p:txBody>
      </p:sp>
      <p:sp>
        <p:nvSpPr>
          <p:cNvPr id="3" name="Content Placeholder 2"/>
          <p:cNvSpPr>
            <a:spLocks noGrp="1"/>
          </p:cNvSpPr>
          <p:nvPr>
            <p:ph idx="1"/>
          </p:nvPr>
        </p:nvSpPr>
        <p:spPr>
          <a:xfrm>
            <a:off x="304800" y="1371600"/>
            <a:ext cx="8229600" cy="4800600"/>
          </a:xfrm>
        </p:spPr>
        <p:txBody>
          <a:bodyPr>
            <a:noAutofit/>
          </a:bodyPr>
          <a:lstStyle/>
          <a:p>
            <a:pPr fontAlgn="ctr">
              <a:spcBef>
                <a:spcPts val="600"/>
              </a:spcBef>
            </a:pPr>
            <a:r>
              <a:rPr lang="en-US" sz="2200" dirty="0" smtClean="0"/>
              <a:t>Non-hormonal </a:t>
            </a:r>
            <a:r>
              <a:rPr lang="en-US" sz="2200" dirty="0"/>
              <a:t>prescription drugs (off-label use):</a:t>
            </a:r>
          </a:p>
          <a:p>
            <a:pPr lvl="1" fontAlgn="ctr">
              <a:spcBef>
                <a:spcPts val="600"/>
              </a:spcBef>
            </a:pPr>
            <a:r>
              <a:rPr lang="en-US" sz="1800" dirty="0"/>
              <a:t>Antidepressant </a:t>
            </a:r>
          </a:p>
          <a:p>
            <a:pPr lvl="2" fontAlgn="ctr">
              <a:spcBef>
                <a:spcPts val="600"/>
              </a:spcBef>
            </a:pPr>
            <a:r>
              <a:rPr lang="en-US" sz="1600" dirty="0"/>
              <a:t>SSRIs: fluoxetine, paroxetine, </a:t>
            </a:r>
            <a:r>
              <a:rPr lang="en-US" sz="1600" dirty="0" smtClean="0"/>
              <a:t>escitalopram</a:t>
            </a:r>
            <a:endParaRPr lang="en-US" sz="1600" dirty="0"/>
          </a:p>
          <a:p>
            <a:pPr lvl="2" fontAlgn="ctr">
              <a:spcBef>
                <a:spcPts val="600"/>
              </a:spcBef>
            </a:pPr>
            <a:r>
              <a:rPr lang="en-US" sz="1600" dirty="0"/>
              <a:t>SNRIs: venlafaxine and </a:t>
            </a:r>
            <a:r>
              <a:rPr lang="en-US" sz="1600" dirty="0" err="1"/>
              <a:t>desvenlafaxine</a:t>
            </a:r>
            <a:endParaRPr lang="en-US" sz="1600" dirty="0"/>
          </a:p>
          <a:p>
            <a:pPr lvl="1" fontAlgn="ctr">
              <a:spcBef>
                <a:spcPts val="600"/>
              </a:spcBef>
            </a:pPr>
            <a:r>
              <a:rPr lang="en-US" sz="1800" dirty="0"/>
              <a:t>Hypnotic</a:t>
            </a:r>
          </a:p>
          <a:p>
            <a:pPr lvl="2" fontAlgn="ctr">
              <a:spcBef>
                <a:spcPts val="600"/>
              </a:spcBef>
            </a:pPr>
            <a:r>
              <a:rPr lang="en-US" sz="1600" dirty="0" err="1"/>
              <a:t>Eszopiclone</a:t>
            </a:r>
            <a:endParaRPr lang="en-US" sz="1600" dirty="0"/>
          </a:p>
          <a:p>
            <a:pPr lvl="1" fontAlgn="ctr">
              <a:spcBef>
                <a:spcPts val="600"/>
              </a:spcBef>
            </a:pPr>
            <a:r>
              <a:rPr lang="en-US" sz="1800" dirty="0"/>
              <a:t>Anticonvulsant</a:t>
            </a:r>
          </a:p>
          <a:p>
            <a:pPr lvl="2" fontAlgn="ctr">
              <a:spcBef>
                <a:spcPts val="600"/>
              </a:spcBef>
            </a:pPr>
            <a:r>
              <a:rPr lang="en-US" sz="1600" dirty="0"/>
              <a:t>Gabapentin</a:t>
            </a:r>
          </a:p>
          <a:p>
            <a:pPr lvl="1" fontAlgn="ctr">
              <a:spcBef>
                <a:spcPts val="600"/>
              </a:spcBef>
            </a:pPr>
            <a:r>
              <a:rPr lang="en-US" sz="1800" dirty="0" smtClean="0"/>
              <a:t>Antihypertensive</a:t>
            </a:r>
            <a:endParaRPr lang="en-US" sz="1800" dirty="0"/>
          </a:p>
          <a:p>
            <a:pPr lvl="2" fontAlgn="ctr">
              <a:spcBef>
                <a:spcPts val="600"/>
              </a:spcBef>
            </a:pPr>
            <a:r>
              <a:rPr lang="en-US" sz="1600" dirty="0"/>
              <a:t>Clonidine</a:t>
            </a:r>
          </a:p>
          <a:p>
            <a:pPr lvl="1" fontAlgn="ctr">
              <a:spcBef>
                <a:spcPts val="600"/>
              </a:spcBef>
            </a:pPr>
            <a:r>
              <a:rPr lang="en-US" sz="1800" dirty="0"/>
              <a:t>Neuropathic pain drug</a:t>
            </a:r>
          </a:p>
          <a:p>
            <a:pPr lvl="2" fontAlgn="ctr">
              <a:spcBef>
                <a:spcPts val="600"/>
              </a:spcBef>
            </a:pPr>
            <a:r>
              <a:rPr lang="en-US" sz="1600" dirty="0" err="1"/>
              <a:t>Pregabalin</a:t>
            </a:r>
            <a:endParaRPr lang="en-US" sz="1600" dirty="0"/>
          </a:p>
        </p:txBody>
      </p:sp>
    </p:spTree>
    <p:extLst>
      <p:ext uri="{BB962C8B-B14F-4D97-AF65-F5344CB8AC3E}">
        <p14:creationId xmlns:p14="http://schemas.microsoft.com/office/powerpoint/2010/main" val="3086540446"/>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solidFill>
                  <a:srgbClr val="FFECC9"/>
                </a:solidFill>
                <a:cs typeface="Times New Roman" pitchFamily="18" charset="0"/>
              </a:rPr>
              <a:t>Alternatives to hormone </a:t>
            </a:r>
            <a:r>
              <a:rPr lang="en-US" sz="3800" dirty="0" smtClean="0">
                <a:solidFill>
                  <a:srgbClr val="FFECC9"/>
                </a:solidFill>
                <a:cs typeface="Times New Roman" pitchFamily="18" charset="0"/>
              </a:rPr>
              <a:t>therapy (cont’d)</a:t>
            </a:r>
            <a:endParaRPr lang="en-US" sz="3800" dirty="0">
              <a:solidFill>
                <a:srgbClr val="FFECC9"/>
              </a:solidFill>
            </a:endParaRPr>
          </a:p>
        </p:txBody>
      </p:sp>
      <p:sp>
        <p:nvSpPr>
          <p:cNvPr id="3" name="Content Placeholder 2"/>
          <p:cNvSpPr>
            <a:spLocks noGrp="1"/>
          </p:cNvSpPr>
          <p:nvPr>
            <p:ph idx="1"/>
          </p:nvPr>
        </p:nvSpPr>
        <p:spPr>
          <a:xfrm>
            <a:off x="457200" y="1600200"/>
            <a:ext cx="8229600" cy="4800600"/>
          </a:xfrm>
        </p:spPr>
        <p:txBody>
          <a:bodyPr>
            <a:noAutofit/>
          </a:bodyPr>
          <a:lstStyle/>
          <a:p>
            <a:pPr fontAlgn="ctr">
              <a:spcBef>
                <a:spcPts val="600"/>
              </a:spcBef>
            </a:pPr>
            <a:r>
              <a:rPr lang="en-US" sz="2200" dirty="0"/>
              <a:t>Complementary &amp; Alternative Medicine</a:t>
            </a:r>
          </a:p>
          <a:p>
            <a:pPr lvl="1" fontAlgn="ctr">
              <a:spcBef>
                <a:spcPts val="600"/>
              </a:spcBef>
            </a:pPr>
            <a:r>
              <a:rPr lang="en-US" sz="1800" dirty="0"/>
              <a:t>Soy </a:t>
            </a:r>
            <a:r>
              <a:rPr lang="en-US" sz="1800" dirty="0" err="1"/>
              <a:t>isoflavones</a:t>
            </a:r>
            <a:endParaRPr lang="en-US" sz="1800" dirty="0"/>
          </a:p>
          <a:p>
            <a:pPr lvl="1" fontAlgn="ctr">
              <a:spcBef>
                <a:spcPts val="600"/>
              </a:spcBef>
            </a:pPr>
            <a:r>
              <a:rPr lang="en-US" sz="1800" dirty="0"/>
              <a:t>Traditional Chinese medicine</a:t>
            </a:r>
          </a:p>
          <a:p>
            <a:pPr lvl="1" fontAlgn="ctr">
              <a:spcBef>
                <a:spcPts val="600"/>
              </a:spcBef>
            </a:pPr>
            <a:r>
              <a:rPr lang="en-US" sz="1800" dirty="0"/>
              <a:t>Herbs</a:t>
            </a:r>
          </a:p>
          <a:p>
            <a:pPr lvl="2" fontAlgn="ctr">
              <a:spcBef>
                <a:spcPts val="600"/>
              </a:spcBef>
            </a:pPr>
            <a:r>
              <a:rPr lang="en-US" sz="1600" dirty="0"/>
              <a:t>Black cohosh</a:t>
            </a:r>
          </a:p>
          <a:p>
            <a:pPr lvl="2" fontAlgn="ctr">
              <a:spcBef>
                <a:spcPts val="600"/>
              </a:spcBef>
            </a:pPr>
            <a:r>
              <a:rPr lang="en-US" sz="1600" dirty="0"/>
              <a:t>Cranberry</a:t>
            </a:r>
          </a:p>
          <a:p>
            <a:pPr lvl="2" fontAlgn="ctr">
              <a:spcBef>
                <a:spcPts val="600"/>
              </a:spcBef>
            </a:pPr>
            <a:r>
              <a:rPr lang="en-US" sz="1600" dirty="0"/>
              <a:t>St. John’s </a:t>
            </a:r>
            <a:r>
              <a:rPr lang="en-US" sz="1600" dirty="0" err="1"/>
              <a:t>wort</a:t>
            </a:r>
            <a:endParaRPr lang="en-US" sz="1600" dirty="0"/>
          </a:p>
          <a:p>
            <a:pPr lvl="2" fontAlgn="ctr">
              <a:spcBef>
                <a:spcPts val="600"/>
              </a:spcBef>
            </a:pPr>
            <a:r>
              <a:rPr lang="en-US" sz="1600" dirty="0"/>
              <a:t>Valerian</a:t>
            </a:r>
          </a:p>
          <a:p>
            <a:pPr lvl="2" fontAlgn="ctr">
              <a:spcBef>
                <a:spcPts val="600"/>
              </a:spcBef>
            </a:pPr>
            <a:r>
              <a:rPr lang="en-US" sz="1600" dirty="0" err="1"/>
              <a:t>Vitex</a:t>
            </a:r>
            <a:endParaRPr lang="en-US" sz="1600" dirty="0"/>
          </a:p>
          <a:p>
            <a:pPr fontAlgn="ctr">
              <a:spcBef>
                <a:spcPts val="600"/>
              </a:spcBef>
            </a:pPr>
            <a:r>
              <a:rPr lang="en-US" sz="2200" dirty="0"/>
              <a:t>Over-the-counter hormones (dietary supplements)</a:t>
            </a:r>
          </a:p>
          <a:p>
            <a:pPr lvl="1" fontAlgn="ctr">
              <a:spcBef>
                <a:spcPts val="600"/>
              </a:spcBef>
            </a:pPr>
            <a:r>
              <a:rPr lang="en-US" sz="1800" dirty="0"/>
              <a:t>Topical progesterone</a:t>
            </a:r>
          </a:p>
          <a:p>
            <a:pPr lvl="1" fontAlgn="ctr">
              <a:spcBef>
                <a:spcPts val="600"/>
              </a:spcBef>
            </a:pPr>
            <a:r>
              <a:rPr lang="en-US" sz="1800" dirty="0" smtClean="0"/>
              <a:t>Melatonin</a:t>
            </a:r>
            <a:endParaRPr lang="en-US" sz="1800" dirty="0"/>
          </a:p>
        </p:txBody>
      </p:sp>
    </p:spTree>
    <p:extLst>
      <p:ext uri="{BB962C8B-B14F-4D97-AF65-F5344CB8AC3E}">
        <p14:creationId xmlns:p14="http://schemas.microsoft.com/office/powerpoint/2010/main" val="2843358446"/>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cs typeface="Times New Roman" pitchFamily="18" charset="0"/>
              </a:rPr>
              <a:t>Alternatives to hormone </a:t>
            </a:r>
            <a:r>
              <a:rPr lang="en-US" sz="3800" dirty="0" smtClean="0">
                <a:cs typeface="Times New Roman" pitchFamily="18" charset="0"/>
              </a:rPr>
              <a:t>therapy (cont’d)</a:t>
            </a:r>
            <a:endParaRPr lang="en-US" sz="3800" dirty="0"/>
          </a:p>
        </p:txBody>
      </p:sp>
      <p:sp>
        <p:nvSpPr>
          <p:cNvPr id="3" name="Content Placeholder 2"/>
          <p:cNvSpPr>
            <a:spLocks noGrp="1"/>
          </p:cNvSpPr>
          <p:nvPr>
            <p:ph idx="1"/>
          </p:nvPr>
        </p:nvSpPr>
        <p:spPr>
          <a:xfrm>
            <a:off x="457200" y="1447800"/>
            <a:ext cx="8229600" cy="4800600"/>
          </a:xfrm>
        </p:spPr>
        <p:txBody>
          <a:bodyPr>
            <a:noAutofit/>
          </a:bodyPr>
          <a:lstStyle/>
          <a:p>
            <a:pPr fontAlgn="ctr">
              <a:spcBef>
                <a:spcPts val="600"/>
              </a:spcBef>
            </a:pPr>
            <a:r>
              <a:rPr lang="en-US" sz="2300" dirty="0"/>
              <a:t>Lifestyle changes</a:t>
            </a:r>
          </a:p>
          <a:p>
            <a:pPr lvl="1" fontAlgn="ctr">
              <a:spcBef>
                <a:spcPts val="600"/>
              </a:spcBef>
            </a:pPr>
            <a:r>
              <a:rPr lang="en-US" sz="2000" dirty="0"/>
              <a:t>Try relaxation techniques (</a:t>
            </a:r>
            <a:r>
              <a:rPr lang="en-US" sz="2000" dirty="0" err="1"/>
              <a:t>eg</a:t>
            </a:r>
            <a:r>
              <a:rPr lang="en-US" sz="2000" dirty="0"/>
              <a:t>, yoga, meditation)</a:t>
            </a:r>
          </a:p>
          <a:p>
            <a:pPr lvl="1" fontAlgn="ctr">
              <a:spcBef>
                <a:spcPts val="600"/>
              </a:spcBef>
            </a:pPr>
            <a:r>
              <a:rPr lang="en-US" sz="2000" dirty="0"/>
              <a:t>Eat a healthy diet</a:t>
            </a:r>
          </a:p>
          <a:p>
            <a:pPr lvl="1" fontAlgn="ctr">
              <a:spcBef>
                <a:spcPts val="600"/>
              </a:spcBef>
            </a:pPr>
            <a:r>
              <a:rPr lang="en-US" sz="2000" dirty="0"/>
              <a:t>Get regular exercise</a:t>
            </a:r>
          </a:p>
          <a:p>
            <a:pPr lvl="1" fontAlgn="ctr">
              <a:spcBef>
                <a:spcPts val="600"/>
              </a:spcBef>
            </a:pPr>
            <a:r>
              <a:rPr lang="en-US" sz="2000" dirty="0"/>
              <a:t>Avoid hot flash triggers (</a:t>
            </a:r>
            <a:r>
              <a:rPr lang="en-US" sz="2000" dirty="0" err="1"/>
              <a:t>eg</a:t>
            </a:r>
            <a:r>
              <a:rPr lang="en-US" sz="2000" dirty="0"/>
              <a:t>, caffeine, alcohol, spicy food)</a:t>
            </a:r>
          </a:p>
          <a:p>
            <a:pPr lvl="1" fontAlgn="ctr">
              <a:spcBef>
                <a:spcPts val="600"/>
              </a:spcBef>
            </a:pPr>
            <a:r>
              <a:rPr lang="en-US" sz="2000" dirty="0"/>
              <a:t>Keep cool</a:t>
            </a:r>
          </a:p>
          <a:p>
            <a:pPr lvl="2" fontAlgn="ctr">
              <a:spcBef>
                <a:spcPts val="600"/>
              </a:spcBef>
            </a:pPr>
            <a:r>
              <a:rPr lang="en-US" sz="1800" dirty="0"/>
              <a:t>Dress in layers (</a:t>
            </a:r>
            <a:r>
              <a:rPr lang="en-US" sz="1800" dirty="0" err="1"/>
              <a:t>eg</a:t>
            </a:r>
            <a:r>
              <a:rPr lang="en-US" sz="1800" dirty="0"/>
              <a:t>, light or wicking clothing)</a:t>
            </a:r>
          </a:p>
          <a:p>
            <a:pPr lvl="2" fontAlgn="ctr">
              <a:spcBef>
                <a:spcPts val="600"/>
              </a:spcBef>
            </a:pPr>
            <a:r>
              <a:rPr lang="en-US" sz="1800" dirty="0"/>
              <a:t>Sleep in cool room (</a:t>
            </a:r>
            <a:r>
              <a:rPr lang="en-US" sz="1800" dirty="0" err="1"/>
              <a:t>eg</a:t>
            </a:r>
            <a:r>
              <a:rPr lang="en-US" sz="1800" dirty="0"/>
              <a:t>, fan</a:t>
            </a:r>
            <a:r>
              <a:rPr lang="en-US" sz="1800" dirty="0" smtClean="0"/>
              <a:t>, </a:t>
            </a:r>
            <a:r>
              <a:rPr lang="en-US" sz="1800" dirty="0" err="1" smtClean="0"/>
              <a:t>thermoregulating</a:t>
            </a:r>
            <a:r>
              <a:rPr lang="en-US" sz="1800" dirty="0" smtClean="0"/>
              <a:t> </a:t>
            </a:r>
            <a:r>
              <a:rPr lang="en-US" sz="1800" dirty="0"/>
              <a:t>pillow)</a:t>
            </a:r>
          </a:p>
          <a:p>
            <a:pPr lvl="2" fontAlgn="ctr">
              <a:spcBef>
                <a:spcPts val="600"/>
              </a:spcBef>
            </a:pPr>
            <a:r>
              <a:rPr lang="en-US" sz="1800" dirty="0"/>
              <a:t>Consume cold drinks</a:t>
            </a:r>
          </a:p>
          <a:p>
            <a:pPr fontAlgn="ctr">
              <a:spcBef>
                <a:spcPts val="600"/>
              </a:spcBef>
            </a:pPr>
            <a:r>
              <a:rPr lang="en-US" sz="2300" dirty="0"/>
              <a:t>Reduce sexual discomfort and increase sensitivity with moisturizers, lubricants, and vibrators</a:t>
            </a:r>
          </a:p>
        </p:txBody>
      </p:sp>
    </p:spTree>
    <p:extLst>
      <p:ext uri="{BB962C8B-B14F-4D97-AF65-F5344CB8AC3E}">
        <p14:creationId xmlns:p14="http://schemas.microsoft.com/office/powerpoint/2010/main" val="72898117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menopause?</a:t>
            </a:r>
          </a:p>
        </p:txBody>
      </p:sp>
      <p:graphicFrame>
        <p:nvGraphicFramePr>
          <p:cNvPr id="4" name="Content Placeholder 3"/>
          <p:cNvGraphicFramePr>
            <a:graphicFrameLocks noGrp="1"/>
          </p:cNvGraphicFramePr>
          <p:nvPr>
            <p:ph idx="1"/>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5043767"/>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Tools for Practice</a:t>
            </a:r>
            <a:endParaRPr lang="en-US" dirty="0"/>
          </a:p>
        </p:txBody>
      </p:sp>
    </p:spTree>
    <p:extLst>
      <p:ext uri="{BB962C8B-B14F-4D97-AF65-F5344CB8AC3E}">
        <p14:creationId xmlns:p14="http://schemas.microsoft.com/office/powerpoint/2010/main" val="4390672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Menopause health questionnaire</a:t>
            </a:r>
            <a:endParaRPr lang="en-US" dirty="0"/>
          </a:p>
        </p:txBody>
      </p:sp>
      <p:graphicFrame>
        <p:nvGraphicFramePr>
          <p:cNvPr id="3" name="Object 2"/>
          <p:cNvGraphicFramePr>
            <a:graphicFrameLocks noChangeAspect="1"/>
          </p:cNvGraphicFramePr>
          <p:nvPr>
            <p:extLst/>
          </p:nvPr>
        </p:nvGraphicFramePr>
        <p:xfrm>
          <a:off x="3182665" y="1973430"/>
          <a:ext cx="2778673" cy="3429000"/>
        </p:xfrm>
        <a:graphic>
          <a:graphicData uri="http://schemas.openxmlformats.org/presentationml/2006/ole">
            <mc:AlternateContent xmlns:mc="http://schemas.openxmlformats.org/markup-compatibility/2006">
              <mc:Choice xmlns:v="urn:schemas-microsoft-com:vml" Requires="v">
                <p:oleObj spid="_x0000_s7181" name="Acrobat Document" r:id="rId3" imgW="5830114" imgH="7542857" progId="AcroExch.Document.7">
                  <p:embed/>
                </p:oleObj>
              </mc:Choice>
              <mc:Fallback>
                <p:oleObj name="Acrobat Document" r:id="rId3" imgW="5830114" imgH="7542857"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665" y="1973430"/>
                        <a:ext cx="2778673" cy="3429000"/>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Footer Placeholder 3"/>
          <p:cNvSpPr>
            <a:spLocks noGrp="1"/>
          </p:cNvSpPr>
          <p:nvPr>
            <p:ph type="ftr" sz="quarter" idx="3"/>
          </p:nvPr>
        </p:nvSpPr>
        <p:spPr/>
        <p:txBody>
          <a:bodyPr/>
          <a:lstStyle/>
          <a:p>
            <a:r>
              <a:rPr lang="en-US" dirty="0" smtClean="0"/>
              <a:t>NAMS www.menopause.org</a:t>
            </a:r>
            <a:endParaRPr lang="en-US" dirty="0"/>
          </a:p>
        </p:txBody>
      </p:sp>
    </p:spTree>
    <p:extLst>
      <p:ext uri="{BB962C8B-B14F-4D97-AF65-F5344CB8AC3E}">
        <p14:creationId xmlns:p14="http://schemas.microsoft.com/office/powerpoint/2010/main" val="35839476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Greene Climacteric Scale</a:t>
            </a:r>
          </a:p>
          <a:p>
            <a:r>
              <a:rPr lang="en-US" b="1" dirty="0" smtClean="0"/>
              <a:t>Menopause Rating Scale</a:t>
            </a:r>
          </a:p>
          <a:p>
            <a:r>
              <a:rPr lang="en-US" dirty="0" smtClean="0"/>
              <a:t>Menopausal Symptom List</a:t>
            </a:r>
          </a:p>
          <a:p>
            <a:r>
              <a:rPr lang="en-US" dirty="0" smtClean="0"/>
              <a:t>Utian Quality of Life Score</a:t>
            </a:r>
          </a:p>
          <a:p>
            <a:r>
              <a:rPr lang="en-US" dirty="0" smtClean="0"/>
              <a:t>Women’s Health Questionnaire</a:t>
            </a:r>
            <a:endParaRPr lang="en-US" dirty="0"/>
          </a:p>
        </p:txBody>
      </p:sp>
      <p:sp>
        <p:nvSpPr>
          <p:cNvPr id="3" name="Title 2"/>
          <p:cNvSpPr>
            <a:spLocks noGrp="1"/>
          </p:cNvSpPr>
          <p:nvPr>
            <p:ph type="title"/>
          </p:nvPr>
        </p:nvSpPr>
        <p:spPr/>
        <p:txBody>
          <a:bodyPr/>
          <a:lstStyle/>
          <a:p>
            <a:r>
              <a:rPr lang="en-US" smtClean="0"/>
              <a:t>Using validated, menopause-specific tools </a:t>
            </a:r>
            <a:endParaRPr lang="en-US" dirty="0"/>
          </a:p>
        </p:txBody>
      </p:sp>
    </p:spTree>
    <p:extLst>
      <p:ext uri="{BB962C8B-B14F-4D97-AF65-F5344CB8AC3E}">
        <p14:creationId xmlns:p14="http://schemas.microsoft.com/office/powerpoint/2010/main" val="41165384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3050" y="2514601"/>
            <a:ext cx="6229350" cy="3600986"/>
          </a:xfrm>
          <a:prstGeom prst="rect">
            <a:avLst/>
          </a:prstGeom>
        </p:spPr>
        <p:txBody>
          <a:bodyPr wrap="square">
            <a:spAutoFit/>
          </a:bodyPr>
          <a:lstStyle/>
          <a:p>
            <a:r>
              <a:rPr lang="en-US" b="1" dirty="0">
                <a:solidFill>
                  <a:schemeClr val="bg1"/>
                </a:solidFill>
                <a:ea typeface="Calibri"/>
                <a:cs typeface="Times New Roman"/>
              </a:rPr>
              <a:t>A free mobile app for menopause symptom management from The North American Menopause Society</a:t>
            </a:r>
            <a:endParaRPr lang="en-US" b="1" dirty="0">
              <a:solidFill>
                <a:schemeClr val="bg1"/>
              </a:solidFill>
              <a:latin typeface="Calibri"/>
              <a:ea typeface="Calibri"/>
              <a:cs typeface="Times New Roman"/>
            </a:endParaRPr>
          </a:p>
          <a:p>
            <a:r>
              <a:rPr lang="en-US" b="1" dirty="0">
                <a:solidFill>
                  <a:schemeClr val="bg1"/>
                </a:solidFill>
                <a:ea typeface="Calibri"/>
                <a:cs typeface="Times New Roman"/>
              </a:rPr>
              <a:t> </a:t>
            </a:r>
            <a:endParaRPr lang="en-US" b="1" dirty="0">
              <a:solidFill>
                <a:schemeClr val="bg1"/>
              </a:solidFill>
              <a:latin typeface="Calibri"/>
              <a:ea typeface="Calibri"/>
              <a:cs typeface="Times New Roman"/>
            </a:endParaRPr>
          </a:p>
          <a:p>
            <a:r>
              <a:rPr lang="en-US" b="1" dirty="0">
                <a:solidFill>
                  <a:schemeClr val="bg1"/>
                </a:solidFill>
                <a:ea typeface="Calibri"/>
                <a:cs typeface="Times New Roman"/>
              </a:rPr>
              <a:t>Clinical decision-support tool </a:t>
            </a:r>
            <a:endParaRPr lang="en-US" b="1" dirty="0">
              <a:solidFill>
                <a:schemeClr val="bg1"/>
              </a:solidFill>
              <a:latin typeface="Calibri"/>
              <a:ea typeface="Calibri"/>
              <a:cs typeface="Times New Roman"/>
            </a:endParaRPr>
          </a:p>
          <a:p>
            <a:r>
              <a:rPr lang="en-US" b="1" dirty="0">
                <a:solidFill>
                  <a:schemeClr val="bg1"/>
                </a:solidFill>
                <a:ea typeface="Calibri"/>
                <a:cs typeface="Times New Roman"/>
              </a:rPr>
              <a:t> </a:t>
            </a:r>
            <a:endParaRPr lang="en-US" b="1" dirty="0">
              <a:solidFill>
                <a:schemeClr val="bg1"/>
              </a:solidFill>
              <a:latin typeface="Calibri"/>
              <a:ea typeface="Calibri"/>
              <a:cs typeface="Times New Roman"/>
            </a:endParaRPr>
          </a:p>
          <a:p>
            <a:r>
              <a:rPr lang="en-US" b="1" dirty="0">
                <a:solidFill>
                  <a:schemeClr val="bg1"/>
                </a:solidFill>
                <a:ea typeface="Calibri"/>
                <a:cs typeface="Times New Roman"/>
              </a:rPr>
              <a:t>Available for iPhones and iPads</a:t>
            </a:r>
            <a:endParaRPr lang="en-US" b="1" dirty="0">
              <a:solidFill>
                <a:schemeClr val="bg1"/>
              </a:solidFill>
              <a:latin typeface="Calibri"/>
              <a:ea typeface="Calibri"/>
              <a:cs typeface="Times New Roman"/>
            </a:endParaRPr>
          </a:p>
          <a:p>
            <a:r>
              <a:rPr lang="en-US" b="1" dirty="0">
                <a:solidFill>
                  <a:schemeClr val="bg1"/>
                </a:solidFill>
                <a:ea typeface="Calibri"/>
                <a:cs typeface="Times New Roman"/>
              </a:rPr>
              <a:t> </a:t>
            </a:r>
            <a:endParaRPr lang="en-US" b="1" dirty="0">
              <a:solidFill>
                <a:schemeClr val="bg1"/>
              </a:solidFill>
              <a:latin typeface="Calibri"/>
              <a:ea typeface="Calibri"/>
              <a:cs typeface="Times New Roman"/>
            </a:endParaRPr>
          </a:p>
          <a:p>
            <a:r>
              <a:rPr lang="en-US" b="1" dirty="0">
                <a:solidFill>
                  <a:schemeClr val="bg1"/>
                </a:solidFill>
                <a:ea typeface="Calibri"/>
                <a:cs typeface="Times New Roman"/>
              </a:rPr>
              <a:t>Dual mode for Clinicians and Women/Patients</a:t>
            </a:r>
            <a:endParaRPr lang="en-US" b="1" dirty="0">
              <a:solidFill>
                <a:schemeClr val="bg1"/>
              </a:solidFill>
              <a:latin typeface="Calibri"/>
              <a:ea typeface="Calibri"/>
              <a:cs typeface="Times New Roman"/>
            </a:endParaRPr>
          </a:p>
          <a:p>
            <a:r>
              <a:rPr lang="en-US" b="1" dirty="0">
                <a:solidFill>
                  <a:schemeClr val="bg1"/>
                </a:solidFill>
                <a:ea typeface="Calibri"/>
                <a:cs typeface="Times New Roman"/>
              </a:rPr>
              <a:t> </a:t>
            </a:r>
            <a:endParaRPr lang="en-US" b="1" dirty="0">
              <a:solidFill>
                <a:schemeClr val="bg1"/>
              </a:solidFill>
              <a:latin typeface="Calibri"/>
              <a:ea typeface="Calibri"/>
              <a:cs typeface="Times New Roman"/>
            </a:endParaRPr>
          </a:p>
          <a:p>
            <a:r>
              <a:rPr lang="en-US" b="1" dirty="0">
                <a:solidFill>
                  <a:schemeClr val="bg1"/>
                </a:solidFill>
                <a:ea typeface="Calibri"/>
                <a:cs typeface="Times New Roman"/>
              </a:rPr>
              <a:t>Learn more at:  </a:t>
            </a:r>
            <a:r>
              <a:rPr lang="en-US" b="1" i="1" dirty="0">
                <a:solidFill>
                  <a:schemeClr val="bg1"/>
                </a:solidFill>
                <a:ea typeface="Calibri"/>
                <a:cs typeface="Times New Roman"/>
              </a:rPr>
              <a:t>Menopause</a:t>
            </a:r>
            <a:r>
              <a:rPr lang="en-US" b="1" dirty="0">
                <a:solidFill>
                  <a:schemeClr val="bg1"/>
                </a:solidFill>
                <a:ea typeface="Calibri"/>
                <a:cs typeface="Times New Roman"/>
              </a:rPr>
              <a:t> 2015; 22(3):[e-pub 10/13/14] or at </a:t>
            </a:r>
            <a:r>
              <a:rPr lang="en-US" b="1" u="sng" dirty="0">
                <a:solidFill>
                  <a:schemeClr val="bg1"/>
                </a:solidFill>
                <a:ea typeface="Calibri"/>
                <a:cs typeface="Times New Roman"/>
                <a:hlinkClick r:id="rId2"/>
              </a:rPr>
              <a:t>www.menopause.org</a:t>
            </a:r>
            <a:r>
              <a:rPr lang="en-US" b="1" dirty="0">
                <a:solidFill>
                  <a:schemeClr val="bg1"/>
                </a:solidFill>
                <a:ea typeface="Calibri"/>
                <a:cs typeface="Times New Roman"/>
              </a:rPr>
              <a:t>  </a:t>
            </a:r>
            <a:endParaRPr lang="en-US" b="1" dirty="0">
              <a:solidFill>
                <a:schemeClr val="bg1"/>
              </a:solidFill>
              <a:latin typeface="Calibri"/>
              <a:ea typeface="Calibri"/>
              <a:cs typeface="Times New Roman"/>
            </a:endParaRPr>
          </a:p>
          <a:p>
            <a:r>
              <a:rPr lang="en-US" sz="1200" dirty="0">
                <a:solidFill>
                  <a:srgbClr val="0070C0"/>
                </a:solidFill>
                <a:ea typeface="Calibri"/>
                <a:cs typeface="Times New Roman"/>
              </a:rPr>
              <a:t> </a:t>
            </a:r>
            <a:endParaRPr lang="en-US" sz="1200" dirty="0">
              <a:latin typeface="Calibri"/>
              <a:ea typeface="Calibri"/>
              <a:cs typeface="Times New Roman"/>
            </a:endParaRPr>
          </a:p>
        </p:txBody>
      </p:sp>
      <p:grpSp>
        <p:nvGrpSpPr>
          <p:cNvPr id="22" name="Group 21"/>
          <p:cNvGrpSpPr>
            <a:grpSpLocks noChangeAspect="1"/>
          </p:cNvGrpSpPr>
          <p:nvPr/>
        </p:nvGrpSpPr>
        <p:grpSpPr>
          <a:xfrm>
            <a:off x="3825103" y="800100"/>
            <a:ext cx="1718447" cy="1643299"/>
            <a:chOff x="2803315" y="1539174"/>
            <a:chExt cx="3420357" cy="3270784"/>
          </a:xfrm>
        </p:grpSpPr>
        <p:pic>
          <p:nvPicPr>
            <p:cNvPr id="23" name="Picture 22" descr="pr_source.png"/>
            <p:cNvPicPr/>
            <p:nvPr/>
          </p:nvPicPr>
          <p:blipFill>
            <a:blip r:embed="rId3" cstate="print"/>
            <a:stretch>
              <a:fillRect/>
            </a:stretch>
          </p:blipFill>
          <p:spPr>
            <a:xfrm>
              <a:off x="3200400" y="1912620"/>
              <a:ext cx="2730010" cy="2735580"/>
            </a:xfrm>
            <a:prstGeom prst="rect">
              <a:avLst/>
            </a:prstGeom>
          </p:spPr>
        </p:pic>
        <p:sp>
          <p:nvSpPr>
            <p:cNvPr id="24" name="AutoShape 28"/>
            <p:cNvSpPr>
              <a:spLocks noChangeArrowheads="1"/>
            </p:cNvSpPr>
            <p:nvPr/>
          </p:nvSpPr>
          <p:spPr bwMode="auto">
            <a:xfrm>
              <a:off x="3200400" y="1905000"/>
              <a:ext cx="2743200" cy="2743200"/>
            </a:xfrm>
            <a:prstGeom prst="roundRect">
              <a:avLst>
                <a:gd name="adj" fmla="val 16667"/>
              </a:avLst>
            </a:prstGeom>
            <a:noFill/>
            <a:ln w="762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68580" tIns="34290" rIns="68580" bIns="34290" anchor="t" anchorCtr="0" upright="1">
              <a:noAutofit/>
            </a:bodyPr>
            <a:lstStyle/>
            <a:p>
              <a:endParaRPr lang="en-US" sz="1350">
                <a:solidFill>
                  <a:prstClr val="black"/>
                </a:solidFill>
              </a:endParaRPr>
            </a:p>
          </p:txBody>
        </p:sp>
        <p:sp>
          <p:nvSpPr>
            <p:cNvPr id="25" name="Moon 24"/>
            <p:cNvSpPr/>
            <p:nvPr/>
          </p:nvSpPr>
          <p:spPr>
            <a:xfrm rot="9293274">
              <a:off x="5750871" y="1762549"/>
              <a:ext cx="457200" cy="873015"/>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Moon 25"/>
            <p:cNvSpPr/>
            <p:nvPr/>
          </p:nvSpPr>
          <p:spPr>
            <a:xfrm rot="12517994">
              <a:off x="5766472" y="3936943"/>
              <a:ext cx="457200" cy="873015"/>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Moon 26"/>
            <p:cNvSpPr/>
            <p:nvPr/>
          </p:nvSpPr>
          <p:spPr>
            <a:xfrm rot="2124296">
              <a:off x="2803315" y="1539174"/>
              <a:ext cx="799363" cy="1233904"/>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Moon 27"/>
            <p:cNvSpPr/>
            <p:nvPr/>
          </p:nvSpPr>
          <p:spPr>
            <a:xfrm rot="18763635">
              <a:off x="3138212" y="4100428"/>
              <a:ext cx="457200" cy="873015"/>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930" y="5543551"/>
            <a:ext cx="542621" cy="303610"/>
          </a:xfrm>
          <a:prstGeom prst="rect">
            <a:avLst/>
          </a:prstGeom>
        </p:spPr>
      </p:pic>
    </p:spTree>
    <p:extLst>
      <p:ext uri="{BB962C8B-B14F-4D97-AF65-F5344CB8AC3E}">
        <p14:creationId xmlns:p14="http://schemas.microsoft.com/office/powerpoint/2010/main" val="9354652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6"/>
          <p:cNvGraphicFramePr>
            <a:graphicFrameLocks noGrp="1"/>
          </p:cNvGraphicFramePr>
          <p:nvPr>
            <p:extLst/>
          </p:nvPr>
        </p:nvGraphicFramePr>
        <p:xfrm>
          <a:off x="3671516" y="2844397"/>
          <a:ext cx="2439086" cy="1491276"/>
        </p:xfrm>
        <a:graphic>
          <a:graphicData uri="http://schemas.openxmlformats.org/drawingml/2006/table">
            <a:tbl>
              <a:tblPr/>
              <a:tblGrid>
                <a:gridCol w="566531"/>
                <a:gridCol w="695993"/>
                <a:gridCol w="714911"/>
                <a:gridCol w="461651"/>
              </a:tblGrid>
              <a:tr h="2283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solidFill>
                            <a:schemeClr val="bg1"/>
                          </a:solidFill>
                        </a:ln>
                        <a:solidFill>
                          <a:schemeClr val="bg1"/>
                        </a:solidFill>
                        <a:effectLst/>
                        <a:latin typeface="Arial" charset="0"/>
                      </a:endParaRPr>
                    </a:p>
                  </a:txBody>
                  <a:tcPr marL="68589" marR="68589" marT="34250" marB="34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solidFill>
                              <a:schemeClr val="bg1"/>
                            </a:solidFill>
                          </a:ln>
                          <a:solidFill>
                            <a:schemeClr val="bg1"/>
                          </a:solidFill>
                          <a:effectLst/>
                          <a:latin typeface="Arial" charset="0"/>
                        </a:rPr>
                        <a:t>Years Since Menopause Onset</a:t>
                      </a:r>
                      <a:endParaRPr kumimoji="0" lang="en-US" sz="800" b="0" i="0" u="none" strike="noStrike" cap="none" normalizeH="0" baseline="30000" dirty="0" smtClean="0">
                        <a:ln>
                          <a:solidFill>
                            <a:schemeClr val="bg1"/>
                          </a:solidFill>
                        </a:ln>
                        <a:solidFill>
                          <a:schemeClr val="bg1"/>
                        </a:solidFill>
                        <a:effectLst/>
                        <a:latin typeface="Arial" charset="0"/>
                      </a:endParaRPr>
                    </a:p>
                  </a:txBody>
                  <a:tcPr marL="68589" marR="68589" marT="34250" marB="34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283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solidFill>
                            <a:schemeClr val="bg1"/>
                          </a:solidFill>
                        </a:ln>
                        <a:solidFill>
                          <a:schemeClr val="bg1"/>
                        </a:solidFill>
                        <a:effectLst/>
                        <a:latin typeface="Arial" charset="0"/>
                      </a:endParaRPr>
                    </a:p>
                  </a:txBody>
                  <a:tcPr marL="68589" marR="68589" marT="34250" marB="34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sng" strike="noStrike" cap="none" normalizeH="0" baseline="0" dirty="0" smtClean="0">
                          <a:ln>
                            <a:solidFill>
                              <a:schemeClr val="bg1"/>
                            </a:solidFill>
                          </a:ln>
                          <a:solidFill>
                            <a:schemeClr val="bg1"/>
                          </a:solidFill>
                          <a:effectLst/>
                          <a:latin typeface="Arial" charset="0"/>
                        </a:rPr>
                        <a:t>&lt;</a:t>
                      </a:r>
                      <a:r>
                        <a:rPr kumimoji="0" lang="en-US" sz="800" b="0" i="0" u="none" strike="noStrike" cap="none" normalizeH="0" baseline="0" dirty="0" smtClean="0">
                          <a:ln>
                            <a:solidFill>
                              <a:schemeClr val="bg1"/>
                            </a:solidFill>
                          </a:ln>
                          <a:solidFill>
                            <a:schemeClr val="bg1"/>
                          </a:solidFill>
                          <a:effectLst/>
                          <a:latin typeface="Arial" charset="0"/>
                        </a:rPr>
                        <a:t>5</a:t>
                      </a:r>
                    </a:p>
                  </a:txBody>
                  <a:tcPr marL="68589" marR="68589" marT="34250" marB="34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chemeClr val="bg1"/>
                            </a:solidFill>
                          </a:ln>
                          <a:solidFill>
                            <a:schemeClr val="bg1"/>
                          </a:solidFill>
                          <a:effectLst/>
                          <a:latin typeface="Arial" charset="0"/>
                        </a:rPr>
                        <a:t>6 to 10</a:t>
                      </a:r>
                    </a:p>
                  </a:txBody>
                  <a:tcPr marL="68589" marR="68589" marT="34250" marB="34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chemeClr val="bg1"/>
                            </a:solidFill>
                          </a:ln>
                          <a:solidFill>
                            <a:schemeClr val="bg1"/>
                          </a:solidFill>
                          <a:effectLst/>
                          <a:latin typeface="Arial" charset="0"/>
                        </a:rPr>
                        <a:t>&gt;10</a:t>
                      </a:r>
                      <a:endParaRPr kumimoji="0" lang="en-US" sz="800" b="0" i="0" u="none" strike="noStrike" cap="none" normalizeH="0" baseline="30000" dirty="0" smtClean="0">
                        <a:ln>
                          <a:solidFill>
                            <a:schemeClr val="bg1"/>
                          </a:solidFill>
                        </a:ln>
                        <a:solidFill>
                          <a:schemeClr val="bg1"/>
                        </a:solidFill>
                        <a:effectLst/>
                        <a:latin typeface="Arial" charset="0"/>
                      </a:endParaRPr>
                    </a:p>
                  </a:txBody>
                  <a:tcPr marL="68589" marR="68589" marT="34250" marB="34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97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chemeClr val="bg1"/>
                            </a:solidFill>
                          </a:ln>
                          <a:solidFill>
                            <a:schemeClr val="bg1"/>
                          </a:solidFill>
                          <a:effectLst/>
                          <a:latin typeface="Arial" charset="0"/>
                        </a:rPr>
                        <a:t>Low (&lt;5%)</a:t>
                      </a:r>
                    </a:p>
                  </a:txBody>
                  <a:tcPr marL="68589" marR="68589" marT="34250" marB="34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rgbClr val="000000"/>
                            </a:solidFill>
                          </a:ln>
                          <a:solidFill>
                            <a:srgbClr val="002060"/>
                          </a:solidFill>
                          <a:effectLst/>
                          <a:latin typeface="Arial" charset="0"/>
                        </a:rPr>
                        <a:t>HT OK</a:t>
                      </a:r>
                    </a:p>
                  </a:txBody>
                  <a:tcPr marL="68589" marR="68589" marT="34250" marB="342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rgbClr val="000000"/>
                            </a:solidFill>
                          </a:ln>
                          <a:solidFill>
                            <a:srgbClr val="002060"/>
                          </a:solidFill>
                          <a:effectLst/>
                          <a:latin typeface="Arial" charset="0"/>
                        </a:rPr>
                        <a:t>HT OK</a:t>
                      </a:r>
                    </a:p>
                  </a:txBody>
                  <a:tcPr marL="68589" marR="68589" marT="34250" marB="342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chemeClr val="bg1"/>
                            </a:solidFill>
                          </a:ln>
                          <a:solidFill>
                            <a:schemeClr val="bg1"/>
                          </a:solidFill>
                          <a:effectLst/>
                          <a:latin typeface="Arial" charset="0"/>
                        </a:rPr>
                        <a:t>Avoid HT</a:t>
                      </a:r>
                    </a:p>
                  </a:txBody>
                  <a:tcPr marL="68589" marR="68589" marT="34250" marB="342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4379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chemeClr val="bg1"/>
                            </a:solidFill>
                          </a:ln>
                          <a:solidFill>
                            <a:schemeClr val="bg1"/>
                          </a:solidFill>
                          <a:effectLst/>
                          <a:latin typeface="Arial" charset="0"/>
                        </a:rPr>
                        <a:t>Moderate</a:t>
                      </a:r>
                      <a:r>
                        <a:rPr kumimoji="0" lang="en-US" sz="800" b="0" i="0" u="none" strike="noStrike" cap="none" normalizeH="0" baseline="30000" dirty="0" smtClean="0">
                          <a:ln>
                            <a:solidFill>
                              <a:schemeClr val="bg1"/>
                            </a:solidFill>
                          </a:ln>
                          <a:solidFill>
                            <a:schemeClr val="bg1"/>
                          </a:solidFill>
                          <a:effectLst/>
                          <a:latin typeface="Arial" charset="0"/>
                        </a:rPr>
                        <a:t> </a:t>
                      </a:r>
                      <a:r>
                        <a:rPr kumimoji="0" lang="en-US" sz="800" b="0" i="0" u="none" strike="noStrike" cap="none" normalizeH="0" baseline="0" dirty="0" smtClean="0">
                          <a:ln>
                            <a:solidFill>
                              <a:schemeClr val="bg1"/>
                            </a:solidFill>
                          </a:ln>
                          <a:solidFill>
                            <a:schemeClr val="bg1"/>
                          </a:solidFill>
                          <a:effectLst/>
                          <a:latin typeface="Arial" charset="0"/>
                        </a:rPr>
                        <a:t>(5% to 10%)</a:t>
                      </a:r>
                    </a:p>
                  </a:txBody>
                  <a:tcPr marL="68589" marR="68589" marT="34250" marB="342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rgbClr val="000000"/>
                            </a:solidFill>
                          </a:ln>
                          <a:solidFill>
                            <a:srgbClr val="002060"/>
                          </a:solidFill>
                          <a:effectLst/>
                          <a:latin typeface="Arial" charset="0"/>
                        </a:rPr>
                        <a:t>HT OK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rgbClr val="000000"/>
                            </a:solidFill>
                          </a:ln>
                          <a:solidFill>
                            <a:srgbClr val="002060"/>
                          </a:solidFill>
                          <a:effectLst/>
                          <a:latin typeface="Arial" charset="0"/>
                        </a:rPr>
                        <a:t>(choose transdermal)</a:t>
                      </a:r>
                    </a:p>
                  </a:txBody>
                  <a:tcPr marL="68589" marR="68589" marT="34250" marB="342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rgbClr val="000000"/>
                            </a:solidFill>
                          </a:ln>
                          <a:solidFill>
                            <a:srgbClr val="002060"/>
                          </a:solidFill>
                          <a:effectLst/>
                          <a:latin typeface="Arial" charset="0"/>
                        </a:rPr>
                        <a:t>HT OK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rgbClr val="000000"/>
                            </a:solidFill>
                          </a:ln>
                          <a:solidFill>
                            <a:srgbClr val="002060"/>
                          </a:solidFill>
                          <a:effectLst/>
                          <a:latin typeface="Arial" charset="0"/>
                        </a:rPr>
                        <a:t>(choose transdermal)</a:t>
                      </a:r>
                    </a:p>
                  </a:txBody>
                  <a:tcPr marL="68589" marR="68589" marT="34250" marB="342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chemeClr val="bg1"/>
                            </a:solidFill>
                          </a:ln>
                          <a:solidFill>
                            <a:schemeClr val="bg1"/>
                          </a:solidFill>
                          <a:effectLst/>
                          <a:latin typeface="Arial" charset="0"/>
                        </a:rPr>
                        <a:t>Avoid HT</a:t>
                      </a:r>
                    </a:p>
                  </a:txBody>
                  <a:tcPr marL="68589" marR="68589" marT="34250" marB="342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2994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chemeClr val="bg1"/>
                            </a:solidFill>
                          </a:ln>
                          <a:solidFill>
                            <a:schemeClr val="bg1"/>
                          </a:solidFill>
                          <a:effectLst/>
                          <a:latin typeface="Arial" charset="0"/>
                        </a:rPr>
                        <a:t>High </a:t>
                      </a:r>
                      <a:br>
                        <a:rPr kumimoji="0" lang="en-US" sz="800" b="0" i="0" u="none" strike="noStrike" cap="none" normalizeH="0" baseline="0" dirty="0" smtClean="0">
                          <a:ln>
                            <a:solidFill>
                              <a:schemeClr val="bg1"/>
                            </a:solidFill>
                          </a:ln>
                          <a:solidFill>
                            <a:schemeClr val="bg1"/>
                          </a:solidFill>
                          <a:effectLst/>
                          <a:latin typeface="Arial" charset="0"/>
                        </a:rPr>
                      </a:br>
                      <a:r>
                        <a:rPr kumimoji="0" lang="en-US" sz="800" b="0" i="0" u="none" strike="noStrike" cap="none" normalizeH="0" baseline="0" dirty="0" smtClean="0">
                          <a:ln>
                            <a:solidFill>
                              <a:schemeClr val="bg1"/>
                            </a:solidFill>
                          </a:ln>
                          <a:solidFill>
                            <a:schemeClr val="bg1"/>
                          </a:solidFill>
                          <a:effectLst/>
                          <a:latin typeface="Arial" charset="0"/>
                        </a:rPr>
                        <a:t>(&gt;10%)</a:t>
                      </a:r>
                    </a:p>
                  </a:txBody>
                  <a:tcPr marL="68589" marR="68589" marT="34250" marB="34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chemeClr val="bg1"/>
                            </a:solidFill>
                          </a:ln>
                          <a:solidFill>
                            <a:schemeClr val="bg1"/>
                          </a:solidFill>
                          <a:effectLst/>
                          <a:latin typeface="Arial" charset="0"/>
                        </a:rPr>
                        <a:t>Avoid HT</a:t>
                      </a:r>
                    </a:p>
                  </a:txBody>
                  <a:tcPr marL="68589" marR="68589" marT="34250" marB="342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chemeClr val="bg1"/>
                            </a:solidFill>
                          </a:ln>
                          <a:solidFill>
                            <a:schemeClr val="bg1"/>
                          </a:solidFill>
                          <a:effectLst/>
                          <a:latin typeface="Arial" charset="0"/>
                        </a:rPr>
                        <a:t>Avoid HT</a:t>
                      </a:r>
                    </a:p>
                  </a:txBody>
                  <a:tcPr marL="68589" marR="68589" marT="34250" marB="342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solidFill>
                              <a:schemeClr val="bg1"/>
                            </a:solidFill>
                          </a:ln>
                          <a:solidFill>
                            <a:schemeClr val="bg1"/>
                          </a:solidFill>
                          <a:effectLst/>
                          <a:latin typeface="Arial" charset="0"/>
                        </a:rPr>
                        <a:t>Avoid HT</a:t>
                      </a:r>
                    </a:p>
                  </a:txBody>
                  <a:tcPr marL="68589" marR="68589" marT="34250" marB="342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bl>
          </a:graphicData>
        </a:graphic>
      </p:graphicFrame>
      <p:sp>
        <p:nvSpPr>
          <p:cNvPr id="3" name="Text Box 37"/>
          <p:cNvSpPr txBox="1">
            <a:spLocks noChangeArrowheads="1"/>
          </p:cNvSpPr>
          <p:nvPr/>
        </p:nvSpPr>
        <p:spPr bwMode="auto">
          <a:xfrm rot="-5400000">
            <a:off x="2630501" y="3453374"/>
            <a:ext cx="1805130" cy="29382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62378" tIns="31189" rIns="62378" bIns="31189">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750" dirty="0">
                <a:solidFill>
                  <a:schemeClr val="bg1"/>
                </a:solidFill>
                <a:latin typeface="Arial" panose="020B0604020202020204" pitchFamily="34" charset="0"/>
                <a:cs typeface="Arial" panose="020B0604020202020204" pitchFamily="34" charset="0"/>
              </a:rPr>
              <a:t> CVD Risk Over 10 Years</a:t>
            </a:r>
            <a:br>
              <a:rPr lang="en-US" altLang="en-US" sz="750" dirty="0">
                <a:solidFill>
                  <a:schemeClr val="bg1"/>
                </a:solidFill>
                <a:latin typeface="Arial" panose="020B0604020202020204" pitchFamily="34" charset="0"/>
                <a:cs typeface="Arial" panose="020B0604020202020204" pitchFamily="34" charset="0"/>
              </a:rPr>
            </a:br>
            <a:r>
              <a:rPr lang="en-US" altLang="en-US" sz="750" dirty="0">
                <a:solidFill>
                  <a:schemeClr val="bg1"/>
                </a:solidFill>
                <a:latin typeface="Arial" panose="020B0604020202020204" pitchFamily="34" charset="0"/>
                <a:cs typeface="Arial" panose="020B0604020202020204" pitchFamily="34" charset="0"/>
              </a:rPr>
              <a:t> (ACC/AHA Risk prediction  score)</a:t>
            </a:r>
            <a:endParaRPr lang="en-US" altLang="en-US" sz="750" baseline="30000" dirty="0">
              <a:solidFill>
                <a:schemeClr val="bg1"/>
              </a:solidFill>
              <a:latin typeface="Arial" panose="020B0604020202020204" pitchFamily="34" charset="0"/>
              <a:cs typeface="Arial" panose="020B0604020202020204" pitchFamily="34" charset="0"/>
            </a:endParaRPr>
          </a:p>
        </p:txBody>
      </p:sp>
      <p:sp>
        <p:nvSpPr>
          <p:cNvPr id="4" name="Text Box 39"/>
          <p:cNvSpPr txBox="1">
            <a:spLocks noChangeArrowheads="1"/>
          </p:cNvSpPr>
          <p:nvPr/>
        </p:nvSpPr>
        <p:spPr bwMode="auto">
          <a:xfrm>
            <a:off x="3651510" y="2661454"/>
            <a:ext cx="2508235" cy="17840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62378" tIns="31189" rIns="62378" bIns="31189">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750" dirty="0">
                <a:solidFill>
                  <a:srgbClr val="FFFF00"/>
                </a:solidFill>
                <a:latin typeface="Arial" panose="020B0604020202020204" pitchFamily="34" charset="0"/>
                <a:cs typeface="Arial" panose="020B0604020202020204" pitchFamily="34" charset="0"/>
              </a:rPr>
              <a:t>Assess CVD risk and time since menopause onset</a:t>
            </a:r>
            <a:endParaRPr lang="en-US" altLang="en-US" sz="750" baseline="30000" dirty="0">
              <a:solidFill>
                <a:srgbClr val="FFFF00"/>
              </a:solidFill>
              <a:latin typeface="Arial" panose="020B0604020202020204" pitchFamily="34" charset="0"/>
              <a:cs typeface="Arial" panose="020B0604020202020204" pitchFamily="34" charset="0"/>
            </a:endParaRPr>
          </a:p>
        </p:txBody>
      </p:sp>
      <p:sp>
        <p:nvSpPr>
          <p:cNvPr id="6" name="Text Box 43"/>
          <p:cNvSpPr txBox="1">
            <a:spLocks noChangeArrowheads="1"/>
          </p:cNvSpPr>
          <p:nvPr/>
        </p:nvSpPr>
        <p:spPr bwMode="auto">
          <a:xfrm>
            <a:off x="2814213" y="1104743"/>
            <a:ext cx="3503840" cy="316903"/>
          </a:xfrm>
          <a:prstGeom prst="rect">
            <a:avLst/>
          </a:prstGeom>
          <a:solidFill>
            <a:srgbClr val="FFFF00"/>
          </a:solidFill>
          <a:ln w="12700">
            <a:solidFill>
              <a:srgbClr val="FFFFFF"/>
            </a:solidFill>
            <a:miter lim="800000"/>
            <a:headEnd/>
            <a:tailEnd/>
          </a:ln>
          <a:extLst/>
        </p:spPr>
        <p:txBody>
          <a:bodyPr lIns="62378" tIns="31189" rIns="62378" bIns="31189">
            <a:spAutoFit/>
          </a:bodyPr>
          <a:lstStyle>
            <a:lvl1pPr eaLnBrk="0" hangingPunct="0">
              <a:tabLst>
                <a:tab pos="288925" algn="l"/>
              </a:tabLst>
              <a:defRPr sz="3700" b="1">
                <a:solidFill>
                  <a:schemeClr val="tx1"/>
                </a:solidFill>
                <a:latin typeface="Times New Roman" pitchFamily="18" charset="0"/>
              </a:defRPr>
            </a:lvl1pPr>
            <a:lvl2pPr marL="742950" indent="-285750" eaLnBrk="0" hangingPunct="0">
              <a:tabLst>
                <a:tab pos="288925" algn="l"/>
              </a:tabLst>
              <a:defRPr sz="3700" b="1">
                <a:solidFill>
                  <a:schemeClr val="tx1"/>
                </a:solidFill>
                <a:latin typeface="Times New Roman" pitchFamily="18" charset="0"/>
              </a:defRPr>
            </a:lvl2pPr>
            <a:lvl3pPr marL="1143000" indent="-228600" eaLnBrk="0" hangingPunct="0">
              <a:tabLst>
                <a:tab pos="288925" algn="l"/>
              </a:tabLst>
              <a:defRPr sz="3700" b="1">
                <a:solidFill>
                  <a:schemeClr val="tx1"/>
                </a:solidFill>
                <a:latin typeface="Times New Roman" pitchFamily="18" charset="0"/>
              </a:defRPr>
            </a:lvl3pPr>
            <a:lvl4pPr marL="1600200" indent="-228600" eaLnBrk="0" hangingPunct="0">
              <a:tabLst>
                <a:tab pos="288925" algn="l"/>
              </a:tabLst>
              <a:defRPr sz="3700" b="1">
                <a:solidFill>
                  <a:schemeClr val="tx1"/>
                </a:solidFill>
                <a:latin typeface="Times New Roman" pitchFamily="18" charset="0"/>
              </a:defRPr>
            </a:lvl4pPr>
            <a:lvl5pPr marL="2057400" indent="-228600" eaLnBrk="0" hangingPunct="0">
              <a:tabLst>
                <a:tab pos="288925" algn="l"/>
              </a:tabLst>
              <a:defRPr sz="3700" b="1">
                <a:solidFill>
                  <a:schemeClr val="tx1"/>
                </a:solidFill>
                <a:latin typeface="Times New Roman" pitchFamily="18" charset="0"/>
              </a:defRPr>
            </a:lvl5pPr>
            <a:lvl6pPr marL="2514600" indent="-228600" eaLnBrk="0" fontAlgn="base" hangingPunct="0">
              <a:spcBef>
                <a:spcPct val="0"/>
              </a:spcBef>
              <a:spcAft>
                <a:spcPct val="0"/>
              </a:spcAft>
              <a:tabLst>
                <a:tab pos="288925" algn="l"/>
              </a:tabLst>
              <a:defRPr sz="3700" b="1">
                <a:solidFill>
                  <a:schemeClr val="tx1"/>
                </a:solidFill>
                <a:latin typeface="Times New Roman" pitchFamily="18" charset="0"/>
              </a:defRPr>
            </a:lvl6pPr>
            <a:lvl7pPr marL="2971800" indent="-228600" eaLnBrk="0" fontAlgn="base" hangingPunct="0">
              <a:spcBef>
                <a:spcPct val="0"/>
              </a:spcBef>
              <a:spcAft>
                <a:spcPct val="0"/>
              </a:spcAft>
              <a:tabLst>
                <a:tab pos="288925" algn="l"/>
              </a:tabLst>
              <a:defRPr sz="3700" b="1">
                <a:solidFill>
                  <a:schemeClr val="tx1"/>
                </a:solidFill>
                <a:latin typeface="Times New Roman" pitchFamily="18" charset="0"/>
              </a:defRPr>
            </a:lvl7pPr>
            <a:lvl8pPr marL="3429000" indent="-228600" eaLnBrk="0" fontAlgn="base" hangingPunct="0">
              <a:spcBef>
                <a:spcPct val="0"/>
              </a:spcBef>
              <a:spcAft>
                <a:spcPct val="0"/>
              </a:spcAft>
              <a:tabLst>
                <a:tab pos="288925" algn="l"/>
              </a:tabLst>
              <a:defRPr sz="3700" b="1">
                <a:solidFill>
                  <a:schemeClr val="tx1"/>
                </a:solidFill>
                <a:latin typeface="Times New Roman" pitchFamily="18" charset="0"/>
              </a:defRPr>
            </a:lvl8pPr>
            <a:lvl9pPr marL="3886200" indent="-228600" eaLnBrk="0" fontAlgn="base" hangingPunct="0">
              <a:spcBef>
                <a:spcPct val="0"/>
              </a:spcBef>
              <a:spcAft>
                <a:spcPct val="0"/>
              </a:spcAft>
              <a:tabLst>
                <a:tab pos="288925" algn="l"/>
              </a:tabLs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panose="020B0604020202020204" pitchFamily="34" charset="0"/>
                <a:cs typeface="Arial" panose="020B0604020202020204" pitchFamily="34" charset="0"/>
              </a:rPr>
              <a:t>Moderate-to-severe hot flashes and/or night sweats?</a:t>
            </a:r>
            <a:br>
              <a:rPr lang="en-US" altLang="en-US" sz="900" dirty="0">
                <a:solidFill>
                  <a:srgbClr val="000000"/>
                </a:solidFill>
                <a:latin typeface="Arial" panose="020B0604020202020204" pitchFamily="34" charset="0"/>
                <a:cs typeface="Arial" panose="020B0604020202020204" pitchFamily="34" charset="0"/>
              </a:rPr>
            </a:br>
            <a:r>
              <a:rPr lang="en-US" altLang="en-US" sz="750" dirty="0">
                <a:solidFill>
                  <a:srgbClr val="000000"/>
                </a:solidFill>
                <a:latin typeface="Arial" panose="020B0604020202020204" pitchFamily="34" charset="0"/>
                <a:cs typeface="Arial" panose="020B0604020202020204" pitchFamily="34" charset="0"/>
              </a:rPr>
              <a:t>(and inadequate response to behavioral/lifestyle modifications)</a:t>
            </a:r>
            <a:endParaRPr lang="en-US" altLang="en-US" sz="750" baseline="30000" dirty="0">
              <a:solidFill>
                <a:srgbClr val="000000"/>
              </a:solidFill>
              <a:latin typeface="Arial" panose="020B0604020202020204" pitchFamily="34" charset="0"/>
              <a:cs typeface="Arial" panose="020B0604020202020204" pitchFamily="34" charset="0"/>
            </a:endParaRPr>
          </a:p>
        </p:txBody>
      </p:sp>
      <p:sp>
        <p:nvSpPr>
          <p:cNvPr id="7" name="Text Box 44"/>
          <p:cNvSpPr txBox="1">
            <a:spLocks noChangeArrowheads="1"/>
          </p:cNvSpPr>
          <p:nvPr/>
        </p:nvSpPr>
        <p:spPr bwMode="auto">
          <a:xfrm>
            <a:off x="4899662" y="2001004"/>
            <a:ext cx="2320124" cy="178403"/>
          </a:xfrm>
          <a:prstGeom prst="rect">
            <a:avLst/>
          </a:prstGeom>
          <a:noFill/>
          <a:ln w="9525">
            <a:solidFill>
              <a:srgbClr val="FFFF66"/>
            </a:solidFill>
            <a:miter lim="800000"/>
            <a:headEnd/>
            <a:tailEnd/>
          </a:ln>
          <a:extLst/>
        </p:spPr>
        <p:txBody>
          <a:bodyPr wrap="square" lIns="62378" tIns="31189" rIns="62378" bIns="31189">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750" dirty="0">
                <a:solidFill>
                  <a:schemeClr val="bg1"/>
                </a:solidFill>
                <a:latin typeface="Arial" panose="020B0604020202020204" pitchFamily="34" charset="0"/>
                <a:cs typeface="Arial" panose="020B0604020202020204" pitchFamily="34" charset="0"/>
              </a:rPr>
              <a:t> </a:t>
            </a:r>
            <a:r>
              <a:rPr lang="en-US" altLang="en-US" sz="750" dirty="0">
                <a:solidFill>
                  <a:srgbClr val="FFFF66"/>
                </a:solidFill>
                <a:latin typeface="Arial" panose="020B0604020202020204" pitchFamily="34" charset="0"/>
                <a:cs typeface="Arial" panose="020B0604020202020204" pitchFamily="34" charset="0"/>
              </a:rPr>
              <a:t>Interested in HT and free of contraindications?</a:t>
            </a:r>
            <a:endParaRPr lang="en-US" altLang="en-US" sz="750" baseline="30000" dirty="0">
              <a:solidFill>
                <a:srgbClr val="FFFF66"/>
              </a:solidFill>
              <a:latin typeface="Arial" panose="020B0604020202020204" pitchFamily="34" charset="0"/>
              <a:cs typeface="Arial" panose="020B0604020202020204" pitchFamily="34" charset="0"/>
            </a:endParaRPr>
          </a:p>
        </p:txBody>
      </p:sp>
      <p:sp>
        <p:nvSpPr>
          <p:cNvPr id="9" name="Text Box 47"/>
          <p:cNvSpPr txBox="1">
            <a:spLocks noChangeArrowheads="1"/>
          </p:cNvSpPr>
          <p:nvPr/>
        </p:nvSpPr>
        <p:spPr bwMode="auto">
          <a:xfrm>
            <a:off x="6318052" y="2714992"/>
            <a:ext cx="1290467" cy="293820"/>
          </a:xfrm>
          <a:prstGeom prst="rect">
            <a:avLst/>
          </a:prstGeom>
          <a:noFill/>
          <a:ln w="9525">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square" lIns="62378" tIns="31189" rIns="62378" bIns="31189">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spcBef>
                <a:spcPct val="20000"/>
              </a:spcBef>
            </a:pPr>
            <a:r>
              <a:rPr lang="en-US" altLang="en-US" sz="750" dirty="0">
                <a:solidFill>
                  <a:srgbClr val="FFFF66"/>
                </a:solidFill>
                <a:latin typeface="Arial" panose="020B0604020202020204" pitchFamily="34" charset="0"/>
                <a:cs typeface="Arial" panose="020B0604020202020204" pitchFamily="34" charset="0"/>
              </a:rPr>
              <a:t>Free of contraindications to SSRIs/SNRIs?</a:t>
            </a:r>
            <a:endParaRPr lang="en-US" altLang="en-US" sz="750" baseline="30000" dirty="0">
              <a:solidFill>
                <a:srgbClr val="FFFF66"/>
              </a:solidFill>
              <a:latin typeface="Arial" panose="020B0604020202020204" pitchFamily="34" charset="0"/>
              <a:cs typeface="Arial" panose="020B0604020202020204" pitchFamily="34" charset="0"/>
            </a:endParaRPr>
          </a:p>
        </p:txBody>
      </p:sp>
      <p:sp>
        <p:nvSpPr>
          <p:cNvPr id="10" name="Text Box 48"/>
          <p:cNvSpPr txBox="1">
            <a:spLocks noChangeArrowheads="1"/>
          </p:cNvSpPr>
          <p:nvPr/>
        </p:nvSpPr>
        <p:spPr bwMode="auto">
          <a:xfrm>
            <a:off x="1303735" y="2001006"/>
            <a:ext cx="2496740" cy="293820"/>
          </a:xfrm>
          <a:prstGeom prst="rect">
            <a:avLst/>
          </a:prstGeom>
          <a:noFill/>
          <a:ln w="9525">
            <a:solidFill>
              <a:srgbClr val="FFFF00"/>
            </a:solidFill>
            <a:miter lim="800000"/>
            <a:headEnd/>
            <a:tailEnd/>
          </a:ln>
          <a:extLst/>
        </p:spPr>
        <p:txBody>
          <a:bodyPr wrap="square" lIns="62378" tIns="31189" rIns="62378" bIns="31189">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spcBef>
                <a:spcPct val="20000"/>
              </a:spcBef>
            </a:pPr>
            <a:r>
              <a:rPr lang="en-US" altLang="en-US" sz="750" dirty="0">
                <a:solidFill>
                  <a:srgbClr val="FFFF66"/>
                </a:solidFill>
                <a:latin typeface="Arial" panose="020B0604020202020204" pitchFamily="34" charset="0"/>
                <a:cs typeface="Arial" panose="020B0604020202020204" pitchFamily="34" charset="0"/>
              </a:rPr>
              <a:t>GSM symptoms such as vaginal dryness or pain with intercourse/sexual activity?</a:t>
            </a:r>
            <a:endParaRPr lang="en-US" altLang="en-US" sz="750" baseline="30000" dirty="0">
              <a:solidFill>
                <a:srgbClr val="FFFF66"/>
              </a:solidFill>
              <a:latin typeface="Arial" panose="020B0604020202020204" pitchFamily="34" charset="0"/>
              <a:cs typeface="Arial" panose="020B0604020202020204" pitchFamily="34" charset="0"/>
            </a:endParaRPr>
          </a:p>
        </p:txBody>
      </p:sp>
      <p:sp>
        <p:nvSpPr>
          <p:cNvPr id="11" name="Line 50"/>
          <p:cNvSpPr>
            <a:spLocks noChangeShapeType="1"/>
          </p:cNvSpPr>
          <p:nvPr/>
        </p:nvSpPr>
        <p:spPr bwMode="auto">
          <a:xfrm>
            <a:off x="6390139" y="2269534"/>
            <a:ext cx="200435" cy="378327"/>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15" name="TextBox 1"/>
          <p:cNvSpPr txBox="1">
            <a:spLocks noChangeArrowheads="1"/>
          </p:cNvSpPr>
          <p:nvPr/>
        </p:nvSpPr>
        <p:spPr bwMode="auto">
          <a:xfrm>
            <a:off x="1250976" y="2858209"/>
            <a:ext cx="1341150" cy="162708"/>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46834" tIns="23417" rIns="46834" bIns="23417">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750" dirty="0">
                <a:solidFill>
                  <a:schemeClr val="bg1"/>
                </a:solidFill>
                <a:latin typeface="Arial" panose="020B0604020202020204" pitchFamily="34" charset="0"/>
                <a:cs typeface="Arial" panose="020B0604020202020204" pitchFamily="34" charset="0"/>
              </a:rPr>
              <a:t>Free of contraindications?</a:t>
            </a:r>
          </a:p>
        </p:txBody>
      </p:sp>
      <p:sp>
        <p:nvSpPr>
          <p:cNvPr id="17" name="Text Box 47"/>
          <p:cNvSpPr txBox="1">
            <a:spLocks noChangeArrowheads="1"/>
          </p:cNvSpPr>
          <p:nvPr/>
        </p:nvSpPr>
        <p:spPr bwMode="auto">
          <a:xfrm>
            <a:off x="2725198" y="2861858"/>
            <a:ext cx="625928" cy="178403"/>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lIns="62378" tIns="31189" rIns="62378" bIns="31189">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spcBef>
                <a:spcPct val="20000"/>
              </a:spcBef>
            </a:pPr>
            <a:r>
              <a:rPr lang="en-US" altLang="en-US" sz="750">
                <a:solidFill>
                  <a:schemeClr val="bg1"/>
                </a:solidFill>
                <a:latin typeface="Arial" panose="020B0604020202020204" pitchFamily="34" charset="0"/>
                <a:cs typeface="Arial" panose="020B0604020202020204" pitchFamily="34" charset="0"/>
              </a:rPr>
              <a:t>Avoid HT</a:t>
            </a:r>
          </a:p>
        </p:txBody>
      </p:sp>
      <p:sp>
        <p:nvSpPr>
          <p:cNvPr id="19" name="Line 56"/>
          <p:cNvSpPr>
            <a:spLocks noChangeShapeType="1"/>
          </p:cNvSpPr>
          <p:nvPr/>
        </p:nvSpPr>
        <p:spPr bwMode="auto">
          <a:xfrm>
            <a:off x="4935112" y="4369911"/>
            <a:ext cx="0" cy="171450"/>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22" name="Line 56"/>
          <p:cNvSpPr>
            <a:spLocks noChangeShapeType="1"/>
          </p:cNvSpPr>
          <p:nvPr/>
        </p:nvSpPr>
        <p:spPr bwMode="auto">
          <a:xfrm flipH="1">
            <a:off x="1534104" y="3098388"/>
            <a:ext cx="387448" cy="459326"/>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24" name="TextBox 32"/>
          <p:cNvSpPr txBox="1">
            <a:spLocks noChangeArrowheads="1"/>
          </p:cNvSpPr>
          <p:nvPr/>
        </p:nvSpPr>
        <p:spPr bwMode="auto">
          <a:xfrm>
            <a:off x="1180421" y="3719548"/>
            <a:ext cx="1087598" cy="508956"/>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46834" tIns="23417" rIns="46834" bIns="23417">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750" dirty="0">
                <a:solidFill>
                  <a:schemeClr val="bg1"/>
                </a:solidFill>
                <a:latin typeface="Arial" panose="020B0604020202020204" pitchFamily="34" charset="0"/>
                <a:cs typeface="Arial" panose="020B0604020202020204" pitchFamily="34" charset="0"/>
              </a:rPr>
              <a:t>Consider low-dose vaginal estrogen.    </a:t>
            </a:r>
            <a:r>
              <a:rPr lang="en-US" altLang="en-US" sz="750" dirty="0" err="1">
                <a:solidFill>
                  <a:schemeClr val="bg1"/>
                </a:solidFill>
                <a:latin typeface="Arial" panose="020B0604020202020204" pitchFamily="34" charset="0"/>
                <a:cs typeface="Arial" panose="020B0604020202020204" pitchFamily="34" charset="0"/>
              </a:rPr>
              <a:t>Ospemifene</a:t>
            </a:r>
            <a:r>
              <a:rPr lang="en-US" altLang="en-US" sz="750" baseline="30000" dirty="0">
                <a:solidFill>
                  <a:schemeClr val="bg1"/>
                </a:solidFill>
                <a:latin typeface="Arial" panose="020B0604020202020204" pitchFamily="34" charset="0"/>
                <a:cs typeface="Arial" panose="020B0604020202020204" pitchFamily="34" charset="0"/>
              </a:rPr>
              <a:t> </a:t>
            </a:r>
            <a:r>
              <a:rPr lang="en-US" altLang="en-US" sz="750" dirty="0">
                <a:solidFill>
                  <a:schemeClr val="bg1"/>
                </a:solidFill>
                <a:latin typeface="Arial" panose="020B0604020202020204" pitchFamily="34" charset="0"/>
                <a:cs typeface="Arial" panose="020B0604020202020204" pitchFamily="34" charset="0"/>
              </a:rPr>
              <a:t>also may be an option</a:t>
            </a:r>
            <a:endParaRPr lang="en-US" altLang="en-US" sz="750" baseline="30000" dirty="0">
              <a:solidFill>
                <a:schemeClr val="bg1"/>
              </a:solidFill>
              <a:latin typeface="Arial" panose="020B0604020202020204" pitchFamily="34" charset="0"/>
              <a:cs typeface="Arial" panose="020B0604020202020204" pitchFamily="34" charset="0"/>
            </a:endParaRPr>
          </a:p>
        </p:txBody>
      </p:sp>
      <p:sp>
        <p:nvSpPr>
          <p:cNvPr id="25" name="TextBox 33"/>
          <p:cNvSpPr txBox="1">
            <a:spLocks noChangeArrowheads="1"/>
          </p:cNvSpPr>
          <p:nvPr/>
        </p:nvSpPr>
        <p:spPr bwMode="auto">
          <a:xfrm>
            <a:off x="2318372" y="3719547"/>
            <a:ext cx="1003527" cy="278124"/>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lIns="46834" tIns="23417" rIns="46834" bIns="23417">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750" dirty="0">
                <a:solidFill>
                  <a:schemeClr val="bg1"/>
                </a:solidFill>
                <a:latin typeface="Arial" panose="020B0604020202020204" pitchFamily="34" charset="0"/>
                <a:cs typeface="Arial" panose="020B0604020202020204" pitchFamily="34" charset="0"/>
              </a:rPr>
              <a:t>Vaginal lubricants and/or moisturizers</a:t>
            </a:r>
          </a:p>
        </p:txBody>
      </p:sp>
      <p:sp>
        <p:nvSpPr>
          <p:cNvPr id="27" name="Line 52"/>
          <p:cNvSpPr>
            <a:spLocks noChangeShapeType="1"/>
          </p:cNvSpPr>
          <p:nvPr/>
        </p:nvSpPr>
        <p:spPr bwMode="auto">
          <a:xfrm rot="5400000">
            <a:off x="3199499" y="1606499"/>
            <a:ext cx="411480" cy="274320"/>
          </a:xfrm>
          <a:prstGeom prst="line">
            <a:avLst/>
          </a:prstGeom>
          <a:noFill/>
          <a:ln w="127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32" name="TextBox 40"/>
          <p:cNvSpPr txBox="1">
            <a:spLocks noChangeArrowheads="1"/>
          </p:cNvSpPr>
          <p:nvPr/>
        </p:nvSpPr>
        <p:spPr bwMode="auto">
          <a:xfrm>
            <a:off x="7180051" y="3520849"/>
            <a:ext cx="652180" cy="508956"/>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46834" tIns="23417" rIns="46834" bIns="23417">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750" dirty="0">
                <a:solidFill>
                  <a:schemeClr val="bg1"/>
                </a:solidFill>
                <a:latin typeface="Arial" panose="020B0604020202020204" pitchFamily="34" charset="0"/>
                <a:cs typeface="Arial" panose="020B0604020202020204" pitchFamily="34" charset="0"/>
              </a:rPr>
              <a:t>Consider gabapentin, </a:t>
            </a:r>
            <a:r>
              <a:rPr lang="en-US" altLang="en-US" sz="750" dirty="0" err="1">
                <a:solidFill>
                  <a:schemeClr val="bg1"/>
                </a:solidFill>
                <a:latin typeface="Arial" panose="020B0604020202020204" pitchFamily="34" charset="0"/>
                <a:cs typeface="Arial" panose="020B0604020202020204" pitchFamily="34" charset="0"/>
              </a:rPr>
              <a:t>pregabalin</a:t>
            </a:r>
            <a:r>
              <a:rPr lang="en-US" altLang="en-US" sz="750" dirty="0">
                <a:solidFill>
                  <a:schemeClr val="bg1"/>
                </a:solidFill>
                <a:latin typeface="Arial" panose="020B0604020202020204" pitchFamily="34" charset="0"/>
                <a:cs typeface="Arial" panose="020B0604020202020204" pitchFamily="34" charset="0"/>
              </a:rPr>
              <a:t>, clonidine</a:t>
            </a:r>
            <a:endParaRPr lang="en-US" altLang="en-US" sz="750" baseline="30000" dirty="0">
              <a:solidFill>
                <a:schemeClr val="bg1"/>
              </a:solidFill>
              <a:latin typeface="Arial" panose="020B0604020202020204" pitchFamily="34" charset="0"/>
              <a:cs typeface="Arial" panose="020B0604020202020204" pitchFamily="34" charset="0"/>
            </a:endParaRPr>
          </a:p>
        </p:txBody>
      </p:sp>
      <p:sp>
        <p:nvSpPr>
          <p:cNvPr id="33" name="Line 52"/>
          <p:cNvSpPr>
            <a:spLocks noChangeShapeType="1"/>
          </p:cNvSpPr>
          <p:nvPr/>
        </p:nvSpPr>
        <p:spPr bwMode="auto">
          <a:xfrm>
            <a:off x="5379572" y="1537919"/>
            <a:ext cx="274320" cy="411480"/>
          </a:xfrm>
          <a:prstGeom prst="line">
            <a:avLst/>
          </a:prstGeom>
          <a:noFill/>
          <a:ln w="12700">
            <a:solidFill>
              <a:srgbClr val="FFFFFF"/>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34" name="TextBox 42"/>
          <p:cNvSpPr txBox="1">
            <a:spLocks noChangeArrowheads="1"/>
          </p:cNvSpPr>
          <p:nvPr/>
        </p:nvSpPr>
        <p:spPr bwMode="auto">
          <a:xfrm>
            <a:off x="6241341" y="3534834"/>
            <a:ext cx="854019" cy="624372"/>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46834" tIns="23417" rIns="46834" bIns="23417">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750" dirty="0">
                <a:solidFill>
                  <a:schemeClr val="bg1"/>
                </a:solidFill>
                <a:latin typeface="Arial" panose="020B0604020202020204" pitchFamily="34" charset="0"/>
                <a:cs typeface="Arial" panose="020B0604020202020204" pitchFamily="34" charset="0"/>
              </a:rPr>
              <a:t>Consider low-dose paroxetine or other well-studied SSRIs/ SNRIs</a:t>
            </a:r>
            <a:endParaRPr lang="en-US" altLang="en-US" sz="750" baseline="30000" dirty="0">
              <a:solidFill>
                <a:schemeClr val="bg1"/>
              </a:solidFill>
              <a:latin typeface="Arial" panose="020B0604020202020204" pitchFamily="34" charset="0"/>
              <a:cs typeface="Arial" panose="020B0604020202020204" pitchFamily="34" charset="0"/>
            </a:endParaRPr>
          </a:p>
        </p:txBody>
      </p:sp>
      <p:sp>
        <p:nvSpPr>
          <p:cNvPr id="35" name="Line 56"/>
          <p:cNvSpPr>
            <a:spLocks noChangeShapeType="1"/>
          </p:cNvSpPr>
          <p:nvPr/>
        </p:nvSpPr>
        <p:spPr bwMode="auto">
          <a:xfrm flipH="1">
            <a:off x="6623192" y="4204649"/>
            <a:ext cx="0" cy="205740"/>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36" name="TextBox 44"/>
          <p:cNvSpPr txBox="1">
            <a:spLocks noChangeArrowheads="1"/>
          </p:cNvSpPr>
          <p:nvPr/>
        </p:nvSpPr>
        <p:spPr bwMode="auto">
          <a:xfrm>
            <a:off x="6313205" y="4484958"/>
            <a:ext cx="1645954" cy="162708"/>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46834" tIns="23417" rIns="46834" bIns="23417">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750">
                <a:solidFill>
                  <a:schemeClr val="bg1"/>
                </a:solidFill>
                <a:latin typeface="Arial" panose="020B0604020202020204" pitchFamily="34" charset="0"/>
                <a:cs typeface="Arial" panose="020B0604020202020204" pitchFamily="34" charset="0"/>
              </a:rPr>
              <a:t>Adequate control of hot flashes?</a:t>
            </a:r>
          </a:p>
        </p:txBody>
      </p:sp>
      <p:sp>
        <p:nvSpPr>
          <p:cNvPr id="39" name="TextBox 49"/>
          <p:cNvSpPr txBox="1">
            <a:spLocks noChangeArrowheads="1"/>
          </p:cNvSpPr>
          <p:nvPr/>
        </p:nvSpPr>
        <p:spPr bwMode="auto">
          <a:xfrm>
            <a:off x="7136408" y="5144023"/>
            <a:ext cx="796026" cy="624372"/>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46834" tIns="23417" rIns="46834" bIns="23417">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750" dirty="0">
                <a:solidFill>
                  <a:schemeClr val="bg1"/>
                </a:solidFill>
                <a:latin typeface="Arial" panose="020B0604020202020204" pitchFamily="34" charset="0"/>
                <a:cs typeface="Arial" panose="020B0604020202020204" pitchFamily="34" charset="0"/>
              </a:rPr>
              <a:t>Adjust dose or consider</a:t>
            </a:r>
            <a:r>
              <a:rPr lang="en-US" altLang="en-US" sz="750" baseline="30000" dirty="0">
                <a:solidFill>
                  <a:schemeClr val="bg1"/>
                </a:solidFill>
                <a:latin typeface="Arial" panose="020B0604020202020204" pitchFamily="34" charset="0"/>
                <a:cs typeface="Arial" panose="020B0604020202020204" pitchFamily="34" charset="0"/>
              </a:rPr>
              <a:t> </a:t>
            </a:r>
            <a:r>
              <a:rPr lang="en-US" altLang="en-US" sz="750" dirty="0">
                <a:solidFill>
                  <a:schemeClr val="bg1"/>
                </a:solidFill>
                <a:latin typeface="Arial" panose="020B0604020202020204" pitchFamily="34" charset="0"/>
                <a:cs typeface="Arial" panose="020B0604020202020204" pitchFamily="34" charset="0"/>
              </a:rPr>
              <a:t>gabapentin, </a:t>
            </a:r>
            <a:r>
              <a:rPr lang="en-US" altLang="en-US" sz="750" dirty="0" err="1">
                <a:solidFill>
                  <a:schemeClr val="bg1"/>
                </a:solidFill>
                <a:latin typeface="Arial" panose="020B0604020202020204" pitchFamily="34" charset="0"/>
                <a:cs typeface="Arial" panose="020B0604020202020204" pitchFamily="34" charset="0"/>
              </a:rPr>
              <a:t>pregabalin</a:t>
            </a:r>
            <a:r>
              <a:rPr lang="en-US" altLang="en-US" sz="750" dirty="0">
                <a:solidFill>
                  <a:schemeClr val="bg1"/>
                </a:solidFill>
                <a:latin typeface="Arial" panose="020B0604020202020204" pitchFamily="34" charset="0"/>
                <a:cs typeface="Arial" panose="020B0604020202020204" pitchFamily="34" charset="0"/>
              </a:rPr>
              <a:t>, clonidine</a:t>
            </a:r>
            <a:endParaRPr lang="en-US" altLang="en-US" sz="750" baseline="30000" dirty="0">
              <a:solidFill>
                <a:schemeClr val="bg1"/>
              </a:solidFill>
              <a:latin typeface="Arial" panose="020B0604020202020204" pitchFamily="34" charset="0"/>
              <a:cs typeface="Arial" panose="020B0604020202020204" pitchFamily="34" charset="0"/>
            </a:endParaRPr>
          </a:p>
        </p:txBody>
      </p:sp>
      <p:sp>
        <p:nvSpPr>
          <p:cNvPr id="40" name="TextBox 50"/>
          <p:cNvSpPr txBox="1">
            <a:spLocks noChangeArrowheads="1"/>
          </p:cNvSpPr>
          <p:nvPr/>
        </p:nvSpPr>
        <p:spPr bwMode="auto">
          <a:xfrm>
            <a:off x="6203765" y="5144021"/>
            <a:ext cx="728492" cy="162708"/>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46834" tIns="23417" rIns="46834" bIns="23417">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750" dirty="0">
                <a:solidFill>
                  <a:schemeClr val="bg1"/>
                </a:solidFill>
                <a:latin typeface="Arial" panose="020B0604020202020204" pitchFamily="34" charset="0"/>
                <a:cs typeface="Arial" panose="020B0604020202020204" pitchFamily="34" charset="0"/>
              </a:rPr>
              <a:t>Continue</a:t>
            </a:r>
          </a:p>
        </p:txBody>
      </p:sp>
      <p:sp>
        <p:nvSpPr>
          <p:cNvPr id="41" name="TextBox 2"/>
          <p:cNvSpPr txBox="1">
            <a:spLocks noChangeArrowheads="1"/>
          </p:cNvSpPr>
          <p:nvPr/>
        </p:nvSpPr>
        <p:spPr bwMode="auto">
          <a:xfrm>
            <a:off x="3679976" y="4569792"/>
            <a:ext cx="2434590" cy="51633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54137" tIns="27068" rIns="54137" bIns="27068">
            <a:spAutoFit/>
          </a:bodyPr>
          <a:lstStyle>
            <a:lvl1pPr eaLnBrk="0" hangingPunct="0">
              <a:tabLst>
                <a:tab pos="1423988" algn="l"/>
              </a:tabLst>
              <a:defRPr sz="3700" b="1">
                <a:solidFill>
                  <a:schemeClr val="tx1"/>
                </a:solidFill>
                <a:latin typeface="Times New Roman" pitchFamily="18" charset="0"/>
              </a:defRPr>
            </a:lvl1pPr>
            <a:lvl2pPr eaLnBrk="0" hangingPunct="0">
              <a:tabLst>
                <a:tab pos="1423988" algn="l"/>
              </a:tabLst>
              <a:defRPr sz="3700" b="1">
                <a:solidFill>
                  <a:schemeClr val="tx1"/>
                </a:solidFill>
                <a:latin typeface="Times New Roman" pitchFamily="18" charset="0"/>
              </a:defRPr>
            </a:lvl2pPr>
            <a:lvl3pPr eaLnBrk="0" hangingPunct="0">
              <a:tabLst>
                <a:tab pos="1423988" algn="l"/>
              </a:tabLst>
              <a:defRPr sz="3700" b="1">
                <a:solidFill>
                  <a:schemeClr val="tx1"/>
                </a:solidFill>
                <a:latin typeface="Times New Roman" pitchFamily="18" charset="0"/>
              </a:defRPr>
            </a:lvl3pPr>
            <a:lvl4pPr eaLnBrk="0" hangingPunct="0">
              <a:tabLst>
                <a:tab pos="1423988" algn="l"/>
              </a:tabLst>
              <a:defRPr sz="3700" b="1">
                <a:solidFill>
                  <a:schemeClr val="tx1"/>
                </a:solidFill>
                <a:latin typeface="Times New Roman" pitchFamily="18" charset="0"/>
              </a:defRPr>
            </a:lvl4pPr>
            <a:lvl5pPr eaLnBrk="0" hangingPunct="0">
              <a:tabLst>
                <a:tab pos="1423988" algn="l"/>
              </a:tabLst>
              <a:defRPr sz="3700" b="1">
                <a:solidFill>
                  <a:schemeClr val="tx1"/>
                </a:solidFill>
                <a:latin typeface="Times New Roman" pitchFamily="18" charset="0"/>
              </a:defRPr>
            </a:lvl5pPr>
            <a:lvl6pPr marL="2563813" indent="-277813" eaLnBrk="0" fontAlgn="base" hangingPunct="0">
              <a:spcBef>
                <a:spcPct val="0"/>
              </a:spcBef>
              <a:spcAft>
                <a:spcPct val="0"/>
              </a:spcAft>
              <a:tabLst>
                <a:tab pos="1423988" algn="l"/>
              </a:tabLst>
              <a:defRPr sz="3700" b="1">
                <a:solidFill>
                  <a:schemeClr val="tx1"/>
                </a:solidFill>
                <a:latin typeface="Times New Roman" pitchFamily="18" charset="0"/>
              </a:defRPr>
            </a:lvl6pPr>
            <a:lvl7pPr marL="3021013" indent="-277813" eaLnBrk="0" fontAlgn="base" hangingPunct="0">
              <a:spcBef>
                <a:spcPct val="0"/>
              </a:spcBef>
              <a:spcAft>
                <a:spcPct val="0"/>
              </a:spcAft>
              <a:tabLst>
                <a:tab pos="1423988" algn="l"/>
              </a:tabLst>
              <a:defRPr sz="3700" b="1">
                <a:solidFill>
                  <a:schemeClr val="tx1"/>
                </a:solidFill>
                <a:latin typeface="Times New Roman" pitchFamily="18" charset="0"/>
              </a:defRPr>
            </a:lvl7pPr>
            <a:lvl8pPr marL="3478213" indent="-277813" eaLnBrk="0" fontAlgn="base" hangingPunct="0">
              <a:spcBef>
                <a:spcPct val="0"/>
              </a:spcBef>
              <a:spcAft>
                <a:spcPct val="0"/>
              </a:spcAft>
              <a:tabLst>
                <a:tab pos="1423988" algn="l"/>
              </a:tabLst>
              <a:defRPr sz="3700" b="1">
                <a:solidFill>
                  <a:schemeClr val="tx1"/>
                </a:solidFill>
                <a:latin typeface="Times New Roman" pitchFamily="18" charset="0"/>
              </a:defRPr>
            </a:lvl8pPr>
            <a:lvl9pPr marL="3935413" indent="-277813" eaLnBrk="0" fontAlgn="base" hangingPunct="0">
              <a:spcBef>
                <a:spcPct val="0"/>
              </a:spcBef>
              <a:spcAft>
                <a:spcPct val="0"/>
              </a:spcAft>
              <a:tabLst>
                <a:tab pos="1423988" algn="l"/>
              </a:tabLst>
              <a:defRPr sz="3700" b="1">
                <a:solidFill>
                  <a:schemeClr val="tx1"/>
                </a:solidFill>
                <a:latin typeface="Times New Roman" pitchFamily="18" charset="0"/>
              </a:defRPr>
            </a:lvl9pPr>
          </a:lstStyle>
          <a:p>
            <a:pPr algn="ctr" eaLnBrk="1" hangingPunct="1"/>
            <a:r>
              <a:rPr lang="en-US" altLang="en-US" sz="750" dirty="0">
                <a:solidFill>
                  <a:schemeClr val="tx2"/>
                </a:solidFill>
                <a:latin typeface="Arial" panose="020B0604020202020204" pitchFamily="34" charset="0"/>
                <a:cs typeface="Arial" panose="020B0604020202020204" pitchFamily="34" charset="0"/>
              </a:rPr>
              <a:t>Prior Hysterectomy?</a:t>
            </a:r>
            <a:endParaRPr lang="en-US" altLang="en-US" sz="750" baseline="30000" dirty="0">
              <a:solidFill>
                <a:schemeClr val="tx2"/>
              </a:solidFill>
              <a:latin typeface="Arial" panose="020B0604020202020204" pitchFamily="34" charset="0"/>
              <a:cs typeface="Arial" panose="020B0604020202020204" pitchFamily="34" charset="0"/>
            </a:endParaRPr>
          </a:p>
          <a:p>
            <a:pPr algn="ctr" eaLnBrk="1" hangingPunct="1"/>
            <a:r>
              <a:rPr lang="en-US" altLang="en-US" sz="750" dirty="0">
                <a:solidFill>
                  <a:schemeClr val="bg1"/>
                </a:solidFill>
                <a:latin typeface="Arial" panose="020B0604020202020204" pitchFamily="34" charset="0"/>
                <a:cs typeface="Arial" panose="020B0604020202020204" pitchFamily="34" charset="0"/>
              </a:rPr>
              <a:t>Yes = ET options (see tables)</a:t>
            </a:r>
          </a:p>
          <a:p>
            <a:pPr algn="ctr" eaLnBrk="1" hangingPunct="1"/>
            <a:r>
              <a:rPr lang="en-US" altLang="en-US" sz="750" dirty="0">
                <a:solidFill>
                  <a:schemeClr val="bg1"/>
                </a:solidFill>
                <a:latin typeface="Arial" panose="020B0604020202020204" pitchFamily="34" charset="0"/>
                <a:cs typeface="Arial" panose="020B0604020202020204" pitchFamily="34" charset="0"/>
              </a:rPr>
              <a:t>No = EPT options (see tables)</a:t>
            </a:r>
            <a:br>
              <a:rPr lang="en-US" altLang="en-US" sz="750" dirty="0">
                <a:solidFill>
                  <a:schemeClr val="bg1"/>
                </a:solidFill>
                <a:latin typeface="Arial" panose="020B0604020202020204" pitchFamily="34" charset="0"/>
                <a:cs typeface="Arial" panose="020B0604020202020204" pitchFamily="34" charset="0"/>
              </a:rPr>
            </a:br>
            <a:r>
              <a:rPr lang="en-US" altLang="en-US" sz="750" dirty="0">
                <a:solidFill>
                  <a:schemeClr val="bg1"/>
                </a:solidFill>
                <a:latin typeface="Arial" panose="020B0604020202020204" pitchFamily="34" charset="0"/>
                <a:cs typeface="Arial" panose="020B0604020202020204" pitchFamily="34" charset="0"/>
              </a:rPr>
              <a:t> (CE/</a:t>
            </a:r>
            <a:r>
              <a:rPr lang="en-US" altLang="en-US" sz="750" dirty="0" err="1">
                <a:solidFill>
                  <a:schemeClr val="bg1"/>
                </a:solidFill>
                <a:latin typeface="Arial" panose="020B0604020202020204" pitchFamily="34" charset="0"/>
                <a:cs typeface="Arial" panose="020B0604020202020204" pitchFamily="34" charset="0"/>
              </a:rPr>
              <a:t>bazedoxifene</a:t>
            </a:r>
            <a:r>
              <a:rPr lang="en-US" altLang="en-US" sz="750" dirty="0">
                <a:solidFill>
                  <a:schemeClr val="bg1"/>
                </a:solidFill>
                <a:latin typeface="Arial" panose="020B0604020202020204" pitchFamily="34" charset="0"/>
                <a:cs typeface="Arial" panose="020B0604020202020204" pitchFamily="34" charset="0"/>
              </a:rPr>
              <a:t> also may be an option)</a:t>
            </a:r>
          </a:p>
        </p:txBody>
      </p:sp>
      <p:sp>
        <p:nvSpPr>
          <p:cNvPr id="43" name="TextBox 2"/>
          <p:cNvSpPr txBox="1">
            <a:spLocks noChangeArrowheads="1"/>
          </p:cNvSpPr>
          <p:nvPr/>
        </p:nvSpPr>
        <p:spPr bwMode="auto">
          <a:xfrm>
            <a:off x="2793695" y="5478658"/>
            <a:ext cx="4227399" cy="285497"/>
          </a:xfrm>
          <a:prstGeom prst="rect">
            <a:avLst/>
          </a:prstGeom>
          <a:noFill/>
          <a:ln w="9525">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square" lIns="54137" tIns="27068" rIns="54137" bIns="27068">
            <a:spAutoFit/>
          </a:bodyPr>
          <a:lstStyle/>
          <a:p>
            <a:r>
              <a:rPr lang="en-US" altLang="en-US" sz="750" dirty="0">
                <a:solidFill>
                  <a:schemeClr val="tx2"/>
                </a:solidFill>
                <a:latin typeface="Arial" panose="020B0604020202020204" pitchFamily="34" charset="0"/>
                <a:cs typeface="Arial" panose="020B0604020202020204" pitchFamily="34" charset="0"/>
              </a:rPr>
              <a:t>DECISION ABOUT DURATION OF USE:  continued moderate-to-severe symptoms;  patient preference; weigh baseline risks of breast cancer, CVD, and osteoporosis.</a:t>
            </a:r>
            <a:endParaRPr lang="en-US" altLang="en-US" sz="750" baseline="30000" dirty="0">
              <a:solidFill>
                <a:schemeClr val="tx2"/>
              </a:solidFill>
              <a:latin typeface="Arial" panose="020B0604020202020204" pitchFamily="34" charset="0"/>
              <a:cs typeface="Arial" panose="020B0604020202020204" pitchFamily="34" charset="0"/>
            </a:endParaRPr>
          </a:p>
        </p:txBody>
      </p:sp>
      <p:sp>
        <p:nvSpPr>
          <p:cNvPr id="57" name="Oval 42"/>
          <p:cNvSpPr>
            <a:spLocks noChangeArrowheads="1"/>
          </p:cNvSpPr>
          <p:nvPr/>
        </p:nvSpPr>
        <p:spPr bwMode="auto">
          <a:xfrm>
            <a:off x="3020030" y="1622812"/>
            <a:ext cx="271463" cy="241697"/>
          </a:xfrm>
          <a:prstGeom prst="ellipse">
            <a:avLst/>
          </a:prstGeom>
          <a:solidFill>
            <a:srgbClr val="FF0000"/>
          </a:solidFill>
          <a:ln w="12700">
            <a:solidFill>
              <a:srgbClr val="FF0000"/>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chemeClr val="bg1"/>
                </a:solidFill>
                <a:latin typeface="Arial" charset="0"/>
                <a:cs typeface="Arial" charset="0"/>
              </a:rPr>
              <a:t>No</a:t>
            </a:r>
          </a:p>
        </p:txBody>
      </p:sp>
      <p:sp>
        <p:nvSpPr>
          <p:cNvPr id="66" name="Oval 42"/>
          <p:cNvSpPr>
            <a:spLocks noChangeArrowheads="1"/>
          </p:cNvSpPr>
          <p:nvPr/>
        </p:nvSpPr>
        <p:spPr bwMode="auto">
          <a:xfrm>
            <a:off x="5626950" y="1622812"/>
            <a:ext cx="271463" cy="241697"/>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sp>
        <p:nvSpPr>
          <p:cNvPr id="71" name="Line 50"/>
          <p:cNvSpPr>
            <a:spLocks noChangeShapeType="1"/>
          </p:cNvSpPr>
          <p:nvPr/>
        </p:nvSpPr>
        <p:spPr bwMode="auto">
          <a:xfrm flipH="1">
            <a:off x="5515303" y="2269534"/>
            <a:ext cx="253308" cy="378327"/>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72" name="Line 50"/>
          <p:cNvSpPr>
            <a:spLocks noChangeShapeType="1"/>
          </p:cNvSpPr>
          <p:nvPr/>
        </p:nvSpPr>
        <p:spPr bwMode="auto">
          <a:xfrm>
            <a:off x="2493865" y="2386647"/>
            <a:ext cx="299831" cy="385801"/>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73" name="Line 50"/>
          <p:cNvSpPr>
            <a:spLocks noChangeShapeType="1"/>
          </p:cNvSpPr>
          <p:nvPr/>
        </p:nvSpPr>
        <p:spPr bwMode="auto">
          <a:xfrm flipH="1">
            <a:off x="1921551" y="2390382"/>
            <a:ext cx="274320" cy="378327"/>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79" name="Line 50"/>
          <p:cNvSpPr>
            <a:spLocks noChangeShapeType="1"/>
          </p:cNvSpPr>
          <p:nvPr/>
        </p:nvSpPr>
        <p:spPr bwMode="auto">
          <a:xfrm flipH="1">
            <a:off x="6724331" y="3079926"/>
            <a:ext cx="252345" cy="378327"/>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80" name="Line 50"/>
          <p:cNvSpPr>
            <a:spLocks noChangeShapeType="1"/>
          </p:cNvSpPr>
          <p:nvPr/>
        </p:nvSpPr>
        <p:spPr bwMode="auto">
          <a:xfrm>
            <a:off x="7136180" y="3079926"/>
            <a:ext cx="283592" cy="378327"/>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81" name="Line 50"/>
          <p:cNvSpPr>
            <a:spLocks noChangeShapeType="1"/>
          </p:cNvSpPr>
          <p:nvPr/>
        </p:nvSpPr>
        <p:spPr bwMode="auto">
          <a:xfrm flipH="1">
            <a:off x="6679912" y="4711335"/>
            <a:ext cx="341183" cy="342900"/>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82" name="Line 50"/>
          <p:cNvSpPr>
            <a:spLocks noChangeShapeType="1"/>
          </p:cNvSpPr>
          <p:nvPr/>
        </p:nvSpPr>
        <p:spPr bwMode="auto">
          <a:xfrm>
            <a:off x="7136294" y="4711335"/>
            <a:ext cx="3429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83" name="Line 50"/>
          <p:cNvSpPr>
            <a:spLocks noChangeShapeType="1"/>
          </p:cNvSpPr>
          <p:nvPr/>
        </p:nvSpPr>
        <p:spPr bwMode="auto">
          <a:xfrm>
            <a:off x="4929479" y="5135465"/>
            <a:ext cx="0" cy="274320"/>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47" name="Oval 42"/>
          <p:cNvSpPr>
            <a:spLocks noChangeArrowheads="1"/>
          </p:cNvSpPr>
          <p:nvPr/>
        </p:nvSpPr>
        <p:spPr bwMode="auto">
          <a:xfrm>
            <a:off x="5243840" y="2337850"/>
            <a:ext cx="271463" cy="241697"/>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sp>
        <p:nvSpPr>
          <p:cNvPr id="49" name="Oval 42"/>
          <p:cNvSpPr>
            <a:spLocks noChangeArrowheads="1"/>
          </p:cNvSpPr>
          <p:nvPr/>
        </p:nvSpPr>
        <p:spPr bwMode="auto">
          <a:xfrm>
            <a:off x="1665769" y="2458699"/>
            <a:ext cx="271463" cy="241697"/>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sp>
        <p:nvSpPr>
          <p:cNvPr id="50" name="Oval 42"/>
          <p:cNvSpPr>
            <a:spLocks noChangeArrowheads="1"/>
          </p:cNvSpPr>
          <p:nvPr/>
        </p:nvSpPr>
        <p:spPr bwMode="auto">
          <a:xfrm>
            <a:off x="1336081" y="3207204"/>
            <a:ext cx="271463" cy="241697"/>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sp>
        <p:nvSpPr>
          <p:cNvPr id="52" name="Oval 42"/>
          <p:cNvSpPr>
            <a:spLocks noChangeArrowheads="1"/>
          </p:cNvSpPr>
          <p:nvPr/>
        </p:nvSpPr>
        <p:spPr bwMode="auto">
          <a:xfrm>
            <a:off x="6460511" y="3148243"/>
            <a:ext cx="271463" cy="241697"/>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sp>
        <p:nvSpPr>
          <p:cNvPr id="53" name="Oval 42"/>
          <p:cNvSpPr>
            <a:spLocks noChangeArrowheads="1"/>
          </p:cNvSpPr>
          <p:nvPr/>
        </p:nvSpPr>
        <p:spPr bwMode="auto">
          <a:xfrm>
            <a:off x="6428164" y="4761938"/>
            <a:ext cx="271463" cy="241697"/>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sp>
        <p:nvSpPr>
          <p:cNvPr id="55" name="Oval 42"/>
          <p:cNvSpPr>
            <a:spLocks noChangeArrowheads="1"/>
          </p:cNvSpPr>
          <p:nvPr/>
        </p:nvSpPr>
        <p:spPr bwMode="auto">
          <a:xfrm>
            <a:off x="2779890" y="2458699"/>
            <a:ext cx="271463" cy="241697"/>
          </a:xfrm>
          <a:prstGeom prst="ellipse">
            <a:avLst/>
          </a:prstGeom>
          <a:solidFill>
            <a:srgbClr val="FF0000"/>
          </a:solidFill>
          <a:ln w="12700">
            <a:solidFill>
              <a:srgbClr val="FF0000"/>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chemeClr val="bg1"/>
                </a:solidFill>
                <a:latin typeface="Arial" charset="0"/>
                <a:cs typeface="Arial" charset="0"/>
              </a:rPr>
              <a:t>No</a:t>
            </a:r>
          </a:p>
        </p:txBody>
      </p:sp>
      <p:sp>
        <p:nvSpPr>
          <p:cNvPr id="56" name="Oval 42"/>
          <p:cNvSpPr>
            <a:spLocks noChangeArrowheads="1"/>
          </p:cNvSpPr>
          <p:nvPr/>
        </p:nvSpPr>
        <p:spPr bwMode="auto">
          <a:xfrm>
            <a:off x="2553463" y="3207204"/>
            <a:ext cx="271463" cy="241697"/>
          </a:xfrm>
          <a:prstGeom prst="ellipse">
            <a:avLst/>
          </a:prstGeom>
          <a:solidFill>
            <a:srgbClr val="FF0000"/>
          </a:solidFill>
          <a:ln w="12700">
            <a:solidFill>
              <a:srgbClr val="FF0000"/>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chemeClr val="bg1"/>
                </a:solidFill>
                <a:latin typeface="Arial" charset="0"/>
                <a:cs typeface="Arial" charset="0"/>
              </a:rPr>
              <a:t>No</a:t>
            </a:r>
          </a:p>
        </p:txBody>
      </p:sp>
      <p:sp>
        <p:nvSpPr>
          <p:cNvPr id="58" name="Oval 42"/>
          <p:cNvSpPr>
            <a:spLocks noChangeArrowheads="1"/>
          </p:cNvSpPr>
          <p:nvPr/>
        </p:nvSpPr>
        <p:spPr bwMode="auto">
          <a:xfrm>
            <a:off x="6623192" y="2337850"/>
            <a:ext cx="271463" cy="241697"/>
          </a:xfrm>
          <a:prstGeom prst="ellipse">
            <a:avLst/>
          </a:prstGeom>
          <a:solidFill>
            <a:srgbClr val="FF0000"/>
          </a:solidFill>
          <a:ln w="12700">
            <a:solidFill>
              <a:srgbClr val="FF0000"/>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chemeClr val="bg1"/>
                </a:solidFill>
                <a:latin typeface="Arial" charset="0"/>
                <a:cs typeface="Arial" charset="0"/>
              </a:rPr>
              <a:t>No</a:t>
            </a:r>
          </a:p>
        </p:txBody>
      </p:sp>
      <p:sp>
        <p:nvSpPr>
          <p:cNvPr id="59" name="Oval 42"/>
          <p:cNvSpPr>
            <a:spLocks noChangeArrowheads="1"/>
          </p:cNvSpPr>
          <p:nvPr/>
        </p:nvSpPr>
        <p:spPr bwMode="auto">
          <a:xfrm>
            <a:off x="7414318" y="3148243"/>
            <a:ext cx="271463" cy="241697"/>
          </a:xfrm>
          <a:prstGeom prst="ellipse">
            <a:avLst/>
          </a:prstGeom>
          <a:solidFill>
            <a:srgbClr val="FF0000"/>
          </a:solidFill>
          <a:ln w="12700">
            <a:solidFill>
              <a:srgbClr val="FF0000"/>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chemeClr val="bg1"/>
                </a:solidFill>
                <a:latin typeface="Arial" charset="0"/>
                <a:cs typeface="Arial" charset="0"/>
              </a:rPr>
              <a:t>No</a:t>
            </a:r>
          </a:p>
        </p:txBody>
      </p:sp>
      <p:sp>
        <p:nvSpPr>
          <p:cNvPr id="61" name="Oval 42"/>
          <p:cNvSpPr>
            <a:spLocks noChangeArrowheads="1"/>
          </p:cNvSpPr>
          <p:nvPr/>
        </p:nvSpPr>
        <p:spPr bwMode="auto">
          <a:xfrm>
            <a:off x="7472543" y="4761938"/>
            <a:ext cx="271463" cy="241697"/>
          </a:xfrm>
          <a:prstGeom prst="ellipse">
            <a:avLst/>
          </a:prstGeom>
          <a:solidFill>
            <a:srgbClr val="FF0000"/>
          </a:solidFill>
          <a:ln w="12700">
            <a:solidFill>
              <a:srgbClr val="FF0000"/>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chemeClr val="bg1"/>
                </a:solidFill>
                <a:latin typeface="Arial" charset="0"/>
                <a:cs typeface="Arial" charset="0"/>
              </a:rPr>
              <a:t>No</a:t>
            </a:r>
          </a:p>
        </p:txBody>
      </p:sp>
      <p:sp>
        <p:nvSpPr>
          <p:cNvPr id="62" name="Line 56"/>
          <p:cNvSpPr>
            <a:spLocks noChangeShapeType="1"/>
          </p:cNvSpPr>
          <p:nvPr/>
        </p:nvSpPr>
        <p:spPr bwMode="auto">
          <a:xfrm>
            <a:off x="2237128" y="3098388"/>
            <a:ext cx="387448" cy="459326"/>
          </a:xfrm>
          <a:prstGeom prst="line">
            <a:avLst/>
          </a:prstGeom>
          <a:noFill/>
          <a:ln w="9525">
            <a:solidFill>
              <a:srgbClr val="FFFFFF"/>
            </a:solidFill>
            <a:round/>
            <a:headEnd/>
            <a:tailEnd type="triangle" w="med" len="med"/>
          </a:ln>
          <a:extLst>
            <a:ext uri="{909E8E84-426E-40dd-AFC4-6F175D3DCCD1}">
              <a14:hiddenFill xmlns:a14="http://schemas.microsoft.com/office/drawing/2010/main" xmlns="">
                <a:noFill/>
              </a14:hiddenFill>
            </a:ext>
          </a:extLst>
        </p:spPr>
        <p:txBody>
          <a:bodyPr lIns="62378" tIns="31189" rIns="62378" bIns="31189"/>
          <a:lstStyle/>
          <a:p>
            <a:endParaRPr lang="en-US" sz="75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1298027" y="5755596"/>
            <a:ext cx="2192080" cy="207749"/>
          </a:xfrm>
          <a:prstGeom prst="rect">
            <a:avLst/>
          </a:prstGeom>
        </p:spPr>
        <p:txBody>
          <a:bodyPr wrap="square">
            <a:spAutoFit/>
          </a:bodyPr>
          <a:lstStyle/>
          <a:p>
            <a:r>
              <a:rPr lang="fr-FR" sz="750" dirty="0">
                <a:latin typeface="Arial" panose="020B0604020202020204" pitchFamily="34" charset="0"/>
                <a:cs typeface="Arial" panose="020B0604020202020204" pitchFamily="34" charset="0"/>
              </a:rPr>
              <a:t>Source:  </a:t>
            </a:r>
            <a:r>
              <a:rPr lang="fr-FR" sz="750" dirty="0" err="1">
                <a:latin typeface="Arial" panose="020B0604020202020204" pitchFamily="34" charset="0"/>
                <a:cs typeface="Arial" panose="020B0604020202020204" pitchFamily="34" charset="0"/>
              </a:rPr>
              <a:t>Manson</a:t>
            </a:r>
            <a:r>
              <a:rPr lang="fr-FR" sz="750" dirty="0">
                <a:latin typeface="Arial" panose="020B0604020202020204" pitchFamily="34" charset="0"/>
                <a:cs typeface="Arial" panose="020B0604020202020204" pitchFamily="34" charset="0"/>
              </a:rPr>
              <a:t> JE, et al. </a:t>
            </a:r>
            <a:r>
              <a:rPr lang="fr-FR" sz="750" i="1" dirty="0" err="1">
                <a:latin typeface="Arial" panose="020B0604020202020204" pitchFamily="34" charset="0"/>
                <a:cs typeface="Arial" panose="020B0604020202020204" pitchFamily="34" charset="0"/>
              </a:rPr>
              <a:t>Menopause</a:t>
            </a:r>
            <a:r>
              <a:rPr lang="fr-FR" sz="750" dirty="0">
                <a:latin typeface="Arial" panose="020B0604020202020204" pitchFamily="34" charset="0"/>
                <a:cs typeface="Arial" panose="020B0604020202020204" pitchFamily="34" charset="0"/>
              </a:rPr>
              <a:t> 2014.</a:t>
            </a:r>
            <a:endParaRPr lang="en-US" sz="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17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3"/>
          <p:cNvSpPr txBox="1">
            <a:spLocks noChangeArrowheads="1"/>
          </p:cNvSpPr>
          <p:nvPr/>
        </p:nvSpPr>
        <p:spPr bwMode="auto">
          <a:xfrm>
            <a:off x="1948042" y="974909"/>
            <a:ext cx="4905375" cy="426038"/>
          </a:xfrm>
          <a:prstGeom prst="rect">
            <a:avLst/>
          </a:prstGeom>
          <a:solidFill>
            <a:schemeClr val="tx2"/>
          </a:solidFill>
          <a:ln w="12700">
            <a:solidFill>
              <a:schemeClr val="tx2"/>
            </a:solidFill>
            <a:miter lim="800000"/>
            <a:headEnd/>
            <a:tailEnd/>
          </a:ln>
          <a:extLst/>
        </p:spPr>
        <p:txBody>
          <a:bodyPr lIns="79020" tIns="39509" rIns="79020" bIns="39509">
            <a:spAutoFit/>
          </a:bodyPr>
          <a:lstStyle>
            <a:lvl1pPr eaLnBrk="0" hangingPunct="0">
              <a:tabLst>
                <a:tab pos="288925" algn="l"/>
              </a:tabLst>
              <a:defRPr sz="3700" b="1">
                <a:solidFill>
                  <a:schemeClr val="tx1"/>
                </a:solidFill>
                <a:latin typeface="Times New Roman" pitchFamily="18" charset="0"/>
              </a:defRPr>
            </a:lvl1pPr>
            <a:lvl2pPr marL="742950" indent="-285750" eaLnBrk="0" hangingPunct="0">
              <a:tabLst>
                <a:tab pos="288925" algn="l"/>
              </a:tabLst>
              <a:defRPr sz="3700" b="1">
                <a:solidFill>
                  <a:schemeClr val="tx1"/>
                </a:solidFill>
                <a:latin typeface="Times New Roman" pitchFamily="18" charset="0"/>
              </a:defRPr>
            </a:lvl2pPr>
            <a:lvl3pPr marL="1143000" indent="-228600" eaLnBrk="0" hangingPunct="0">
              <a:tabLst>
                <a:tab pos="288925" algn="l"/>
              </a:tabLst>
              <a:defRPr sz="3700" b="1">
                <a:solidFill>
                  <a:schemeClr val="tx1"/>
                </a:solidFill>
                <a:latin typeface="Times New Roman" pitchFamily="18" charset="0"/>
              </a:defRPr>
            </a:lvl3pPr>
            <a:lvl4pPr marL="1600200" indent="-228600" eaLnBrk="0" hangingPunct="0">
              <a:tabLst>
                <a:tab pos="288925" algn="l"/>
              </a:tabLst>
              <a:defRPr sz="3700" b="1">
                <a:solidFill>
                  <a:schemeClr val="tx1"/>
                </a:solidFill>
                <a:latin typeface="Times New Roman" pitchFamily="18" charset="0"/>
              </a:defRPr>
            </a:lvl4pPr>
            <a:lvl5pPr marL="2057400" indent="-228600" eaLnBrk="0" hangingPunct="0">
              <a:tabLst>
                <a:tab pos="288925" algn="l"/>
              </a:tabLst>
              <a:defRPr sz="3700" b="1">
                <a:solidFill>
                  <a:schemeClr val="tx1"/>
                </a:solidFill>
                <a:latin typeface="Times New Roman" pitchFamily="18" charset="0"/>
              </a:defRPr>
            </a:lvl5pPr>
            <a:lvl6pPr marL="2514600" indent="-228600" eaLnBrk="0" fontAlgn="base" hangingPunct="0">
              <a:spcBef>
                <a:spcPct val="0"/>
              </a:spcBef>
              <a:spcAft>
                <a:spcPct val="0"/>
              </a:spcAft>
              <a:tabLst>
                <a:tab pos="288925" algn="l"/>
              </a:tabLst>
              <a:defRPr sz="3700" b="1">
                <a:solidFill>
                  <a:schemeClr val="tx1"/>
                </a:solidFill>
                <a:latin typeface="Times New Roman" pitchFamily="18" charset="0"/>
              </a:defRPr>
            </a:lvl6pPr>
            <a:lvl7pPr marL="2971800" indent="-228600" eaLnBrk="0" fontAlgn="base" hangingPunct="0">
              <a:spcBef>
                <a:spcPct val="0"/>
              </a:spcBef>
              <a:spcAft>
                <a:spcPct val="0"/>
              </a:spcAft>
              <a:tabLst>
                <a:tab pos="288925" algn="l"/>
              </a:tabLst>
              <a:defRPr sz="3700" b="1">
                <a:solidFill>
                  <a:schemeClr val="tx1"/>
                </a:solidFill>
                <a:latin typeface="Times New Roman" pitchFamily="18" charset="0"/>
              </a:defRPr>
            </a:lvl7pPr>
            <a:lvl8pPr marL="3429000" indent="-228600" eaLnBrk="0" fontAlgn="base" hangingPunct="0">
              <a:spcBef>
                <a:spcPct val="0"/>
              </a:spcBef>
              <a:spcAft>
                <a:spcPct val="0"/>
              </a:spcAft>
              <a:tabLst>
                <a:tab pos="288925" algn="l"/>
              </a:tabLst>
              <a:defRPr sz="3700" b="1">
                <a:solidFill>
                  <a:schemeClr val="tx1"/>
                </a:solidFill>
                <a:latin typeface="Times New Roman" pitchFamily="18" charset="0"/>
              </a:defRPr>
            </a:lvl8pPr>
            <a:lvl9pPr marL="3886200" indent="-228600" eaLnBrk="0" fontAlgn="base" hangingPunct="0">
              <a:spcBef>
                <a:spcPct val="0"/>
              </a:spcBef>
              <a:spcAft>
                <a:spcPct val="0"/>
              </a:spcAft>
              <a:tabLst>
                <a:tab pos="288925" algn="l"/>
              </a:tabLst>
              <a:defRPr sz="3700" b="1">
                <a:solidFill>
                  <a:schemeClr val="tx1"/>
                </a:solidFill>
                <a:latin typeface="Times New Roman" pitchFamily="18" charset="0"/>
              </a:defRPr>
            </a:lvl9pPr>
          </a:lstStyle>
          <a:p>
            <a:pPr algn="ctr" eaLnBrk="1" hangingPunct="1"/>
            <a:r>
              <a:rPr lang="en-US" altLang="en-US" sz="1200" dirty="0">
                <a:solidFill>
                  <a:srgbClr val="000000"/>
                </a:solidFill>
                <a:latin typeface="Arial" charset="0"/>
              </a:rPr>
              <a:t>Moderate-to-severe hot flashes and/or night sweats?</a:t>
            </a:r>
            <a:br>
              <a:rPr lang="en-US" altLang="en-US" sz="1200" dirty="0">
                <a:solidFill>
                  <a:srgbClr val="000000"/>
                </a:solidFill>
                <a:latin typeface="Arial" charset="0"/>
              </a:rPr>
            </a:br>
            <a:r>
              <a:rPr lang="en-US" altLang="en-US" sz="1050" dirty="0">
                <a:solidFill>
                  <a:srgbClr val="000000"/>
                </a:solidFill>
                <a:latin typeface="Arial" charset="0"/>
              </a:rPr>
              <a:t>(and inadequate response to behavioral/lifestyle modifications)</a:t>
            </a:r>
            <a:endParaRPr lang="en-US" altLang="en-US" sz="1050" baseline="30000" dirty="0">
              <a:solidFill>
                <a:srgbClr val="000000"/>
              </a:solidFill>
              <a:latin typeface="Arial" charset="0"/>
            </a:endParaRPr>
          </a:p>
        </p:txBody>
      </p:sp>
      <p:sp>
        <p:nvSpPr>
          <p:cNvPr id="10" name="Text Box 44"/>
          <p:cNvSpPr txBox="1">
            <a:spLocks noChangeArrowheads="1"/>
          </p:cNvSpPr>
          <p:nvPr/>
        </p:nvSpPr>
        <p:spPr bwMode="auto">
          <a:xfrm>
            <a:off x="1948042" y="1754466"/>
            <a:ext cx="4905375" cy="449122"/>
          </a:xfrm>
          <a:prstGeom prst="rect">
            <a:avLst/>
          </a:prstGeom>
          <a:noFill/>
          <a:ln w="9525">
            <a:solidFill>
              <a:srgbClr val="FFFF00"/>
            </a:solidFill>
            <a:miter lim="800000"/>
            <a:headEnd/>
            <a:tailEnd/>
          </a:ln>
          <a:extLst/>
        </p:spPr>
        <p:txBody>
          <a:bodyPr wrap="square" lIns="79020" tIns="39509" rIns="79020" bIns="39509">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FFFF66"/>
                </a:solidFill>
                <a:latin typeface="Arial" charset="0"/>
                <a:cs typeface="Arial" charset="0"/>
              </a:rPr>
              <a:t> </a:t>
            </a:r>
            <a:r>
              <a:rPr lang="en-US" altLang="en-US" sz="1200" dirty="0">
                <a:solidFill>
                  <a:srgbClr val="FFFF66"/>
                </a:solidFill>
                <a:latin typeface="Arial" charset="0"/>
                <a:cs typeface="Arial" charset="0"/>
              </a:rPr>
              <a:t>Interested in HT and free of  breast cancer, endometrial cancer, DVT/PE, CHD, stroke/TIA, and other contraindications to HT?</a:t>
            </a:r>
            <a:endParaRPr lang="en-US" altLang="en-US" sz="1200" baseline="30000" dirty="0">
              <a:solidFill>
                <a:srgbClr val="FFFF66"/>
              </a:solidFill>
              <a:latin typeface="Arial" charset="0"/>
              <a:cs typeface="Arial" charset="0"/>
            </a:endParaRPr>
          </a:p>
        </p:txBody>
      </p:sp>
      <p:sp>
        <p:nvSpPr>
          <p:cNvPr id="14" name="TextBox 2"/>
          <p:cNvSpPr txBox="1">
            <a:spLocks noChangeArrowheads="1"/>
          </p:cNvSpPr>
          <p:nvPr/>
        </p:nvSpPr>
        <p:spPr bwMode="auto">
          <a:xfrm>
            <a:off x="2569577" y="4457194"/>
            <a:ext cx="2897184" cy="738664"/>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tabLst>
                <a:tab pos="1423988" algn="l"/>
              </a:tabLst>
              <a:defRPr sz="3700" b="1">
                <a:solidFill>
                  <a:schemeClr val="tx1"/>
                </a:solidFill>
                <a:latin typeface="Times New Roman" pitchFamily="18" charset="0"/>
              </a:defRPr>
            </a:lvl1pPr>
            <a:lvl2pPr eaLnBrk="0" hangingPunct="0">
              <a:tabLst>
                <a:tab pos="1423988" algn="l"/>
              </a:tabLst>
              <a:defRPr sz="3700" b="1">
                <a:solidFill>
                  <a:schemeClr val="tx1"/>
                </a:solidFill>
                <a:latin typeface="Times New Roman" pitchFamily="18" charset="0"/>
              </a:defRPr>
            </a:lvl2pPr>
            <a:lvl3pPr eaLnBrk="0" hangingPunct="0">
              <a:tabLst>
                <a:tab pos="1423988" algn="l"/>
              </a:tabLst>
              <a:defRPr sz="3700" b="1">
                <a:solidFill>
                  <a:schemeClr val="tx1"/>
                </a:solidFill>
                <a:latin typeface="Times New Roman" pitchFamily="18" charset="0"/>
              </a:defRPr>
            </a:lvl3pPr>
            <a:lvl4pPr eaLnBrk="0" hangingPunct="0">
              <a:tabLst>
                <a:tab pos="1423988" algn="l"/>
              </a:tabLst>
              <a:defRPr sz="3700" b="1">
                <a:solidFill>
                  <a:schemeClr val="tx1"/>
                </a:solidFill>
                <a:latin typeface="Times New Roman" pitchFamily="18" charset="0"/>
              </a:defRPr>
            </a:lvl4pPr>
            <a:lvl5pPr eaLnBrk="0" hangingPunct="0">
              <a:tabLst>
                <a:tab pos="1423988" algn="l"/>
              </a:tabLst>
              <a:defRPr sz="3700" b="1">
                <a:solidFill>
                  <a:schemeClr val="tx1"/>
                </a:solidFill>
                <a:latin typeface="Times New Roman" pitchFamily="18" charset="0"/>
              </a:defRPr>
            </a:lvl5pPr>
            <a:lvl6pPr marL="2563813" indent="-277813" eaLnBrk="0" fontAlgn="base" hangingPunct="0">
              <a:spcBef>
                <a:spcPct val="0"/>
              </a:spcBef>
              <a:spcAft>
                <a:spcPct val="0"/>
              </a:spcAft>
              <a:tabLst>
                <a:tab pos="1423988" algn="l"/>
              </a:tabLst>
              <a:defRPr sz="3700" b="1">
                <a:solidFill>
                  <a:schemeClr val="tx1"/>
                </a:solidFill>
                <a:latin typeface="Times New Roman" pitchFamily="18" charset="0"/>
              </a:defRPr>
            </a:lvl6pPr>
            <a:lvl7pPr marL="3021013" indent="-277813" eaLnBrk="0" fontAlgn="base" hangingPunct="0">
              <a:spcBef>
                <a:spcPct val="0"/>
              </a:spcBef>
              <a:spcAft>
                <a:spcPct val="0"/>
              </a:spcAft>
              <a:tabLst>
                <a:tab pos="1423988" algn="l"/>
              </a:tabLst>
              <a:defRPr sz="3700" b="1">
                <a:solidFill>
                  <a:schemeClr val="tx1"/>
                </a:solidFill>
                <a:latin typeface="Times New Roman" pitchFamily="18" charset="0"/>
              </a:defRPr>
            </a:lvl7pPr>
            <a:lvl8pPr marL="3478213" indent="-277813" eaLnBrk="0" fontAlgn="base" hangingPunct="0">
              <a:spcBef>
                <a:spcPct val="0"/>
              </a:spcBef>
              <a:spcAft>
                <a:spcPct val="0"/>
              </a:spcAft>
              <a:tabLst>
                <a:tab pos="1423988" algn="l"/>
              </a:tabLst>
              <a:defRPr sz="3700" b="1">
                <a:solidFill>
                  <a:schemeClr val="tx1"/>
                </a:solidFill>
                <a:latin typeface="Times New Roman" pitchFamily="18" charset="0"/>
              </a:defRPr>
            </a:lvl8pPr>
            <a:lvl9pPr marL="3935413" indent="-277813" eaLnBrk="0" fontAlgn="base" hangingPunct="0">
              <a:spcBef>
                <a:spcPct val="0"/>
              </a:spcBef>
              <a:spcAft>
                <a:spcPct val="0"/>
              </a:spcAft>
              <a:tabLst>
                <a:tab pos="1423988" algn="l"/>
              </a:tabLst>
              <a:defRPr sz="3700" b="1">
                <a:solidFill>
                  <a:schemeClr val="tx1"/>
                </a:solidFill>
                <a:latin typeface="Times New Roman" pitchFamily="18" charset="0"/>
              </a:defRPr>
            </a:lvl9pPr>
          </a:lstStyle>
          <a:p>
            <a:pPr algn="ctr" eaLnBrk="1" hangingPunct="1"/>
            <a:r>
              <a:rPr lang="en-US" altLang="en-US" sz="1050" dirty="0">
                <a:solidFill>
                  <a:schemeClr val="tx2"/>
                </a:solidFill>
                <a:latin typeface="Arial" charset="0"/>
                <a:cs typeface="Arial" charset="0"/>
              </a:rPr>
              <a:t>Prior Hysterectomy?</a:t>
            </a:r>
            <a:endParaRPr lang="en-US" altLang="en-US" sz="1050" baseline="30000" dirty="0">
              <a:solidFill>
                <a:schemeClr val="tx2"/>
              </a:solidFill>
              <a:latin typeface="Arial" charset="0"/>
              <a:cs typeface="Arial" charset="0"/>
            </a:endParaRPr>
          </a:p>
          <a:p>
            <a:pPr algn="ctr" eaLnBrk="1" hangingPunct="1"/>
            <a:r>
              <a:rPr lang="en-US" altLang="en-US" sz="1050" dirty="0">
                <a:solidFill>
                  <a:schemeClr val="bg1"/>
                </a:solidFill>
                <a:latin typeface="Arial" charset="0"/>
                <a:cs typeface="Arial" charset="0"/>
              </a:rPr>
              <a:t>Yes = ET options (see tables)</a:t>
            </a:r>
          </a:p>
          <a:p>
            <a:pPr algn="ctr" eaLnBrk="1" hangingPunct="1"/>
            <a:r>
              <a:rPr lang="en-US" altLang="en-US" sz="1050" dirty="0">
                <a:solidFill>
                  <a:schemeClr val="bg1"/>
                </a:solidFill>
                <a:latin typeface="Arial" charset="0"/>
                <a:cs typeface="Arial" charset="0"/>
              </a:rPr>
              <a:t>No = EPT options (see tables)</a:t>
            </a:r>
            <a:br>
              <a:rPr lang="en-US" altLang="en-US" sz="1050" dirty="0">
                <a:solidFill>
                  <a:schemeClr val="bg1"/>
                </a:solidFill>
                <a:latin typeface="Arial" charset="0"/>
                <a:cs typeface="Arial" charset="0"/>
              </a:rPr>
            </a:br>
            <a:r>
              <a:rPr lang="en-US" altLang="en-US" sz="1050" dirty="0">
                <a:solidFill>
                  <a:schemeClr val="bg1"/>
                </a:solidFill>
                <a:latin typeface="Arial" charset="0"/>
                <a:cs typeface="Arial" charset="0"/>
              </a:rPr>
              <a:t>(CE/</a:t>
            </a:r>
            <a:r>
              <a:rPr lang="en-US" altLang="en-US" sz="1050" dirty="0" err="1">
                <a:solidFill>
                  <a:schemeClr val="bg1"/>
                </a:solidFill>
                <a:latin typeface="Arial" charset="0"/>
                <a:cs typeface="Arial" charset="0"/>
              </a:rPr>
              <a:t>bazedoxifene</a:t>
            </a:r>
            <a:r>
              <a:rPr lang="en-US" altLang="en-US" sz="1050" dirty="0">
                <a:solidFill>
                  <a:schemeClr val="bg1"/>
                </a:solidFill>
                <a:latin typeface="Arial" charset="0"/>
                <a:cs typeface="Arial" charset="0"/>
              </a:rPr>
              <a:t> also may be an option)</a:t>
            </a:r>
          </a:p>
        </p:txBody>
      </p:sp>
      <p:sp>
        <p:nvSpPr>
          <p:cNvPr id="16" name="TextBox 2"/>
          <p:cNvSpPr txBox="1">
            <a:spLocks noChangeArrowheads="1"/>
          </p:cNvSpPr>
          <p:nvPr/>
        </p:nvSpPr>
        <p:spPr bwMode="auto">
          <a:xfrm>
            <a:off x="1418215" y="5350139"/>
            <a:ext cx="6279356" cy="461665"/>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r>
              <a:rPr lang="en-US" altLang="en-US" sz="1200" b="1" dirty="0">
                <a:solidFill>
                  <a:schemeClr val="tx2"/>
                </a:solidFill>
                <a:latin typeface="Arial" charset="0"/>
                <a:cs typeface="Arial" charset="0"/>
              </a:rPr>
              <a:t>DECISION ABOUT DURATION OF USE:  continued moderate-to-severe symptoms;  patient preference; weigh baseline risks of breast cancer, CVD,</a:t>
            </a:r>
            <a:r>
              <a:rPr lang="en-US" altLang="en-US" sz="1200" b="1" baseline="30000" dirty="0">
                <a:solidFill>
                  <a:schemeClr val="tx2"/>
                </a:solidFill>
                <a:latin typeface="Arial" charset="0"/>
                <a:cs typeface="Arial" charset="0"/>
              </a:rPr>
              <a:t> </a:t>
            </a:r>
            <a:r>
              <a:rPr lang="en-US" altLang="en-US" sz="1200" b="1" dirty="0">
                <a:solidFill>
                  <a:schemeClr val="tx2"/>
                </a:solidFill>
                <a:latin typeface="Arial" charset="0"/>
                <a:cs typeface="Arial" charset="0"/>
              </a:rPr>
              <a:t>and osteoporosis.</a:t>
            </a:r>
            <a:endParaRPr lang="en-US" altLang="en-US" sz="1200" b="1" baseline="30000" dirty="0">
              <a:solidFill>
                <a:schemeClr val="tx2"/>
              </a:solidFill>
            </a:endParaRPr>
          </a:p>
        </p:txBody>
      </p:sp>
      <p:sp>
        <p:nvSpPr>
          <p:cNvPr id="17" name="TextBox 4"/>
          <p:cNvSpPr txBox="1">
            <a:spLocks noChangeArrowheads="1"/>
          </p:cNvSpPr>
          <p:nvPr/>
        </p:nvSpPr>
        <p:spPr bwMode="auto">
          <a:xfrm>
            <a:off x="-4572000" y="3259931"/>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ltLang="en-US" sz="1350" b="1">
              <a:solidFill>
                <a:schemeClr val="bg1"/>
              </a:solidFill>
            </a:endParaRPr>
          </a:p>
        </p:txBody>
      </p:sp>
      <p:sp>
        <p:nvSpPr>
          <p:cNvPr id="21" name="Line 52"/>
          <p:cNvSpPr>
            <a:spLocks noChangeShapeType="1"/>
          </p:cNvSpPr>
          <p:nvPr/>
        </p:nvSpPr>
        <p:spPr bwMode="auto">
          <a:xfrm flipH="1">
            <a:off x="4125082" y="2253653"/>
            <a:ext cx="371482" cy="248389"/>
          </a:xfrm>
          <a:prstGeom prst="line">
            <a:avLst/>
          </a:prstGeom>
          <a:noFill/>
          <a:ln w="12700">
            <a:solidFill>
              <a:srgbClr val="FFFFFF"/>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350" b="1">
              <a:ln>
                <a:solidFill>
                  <a:srgbClr val="FFFF00"/>
                </a:solidFill>
              </a:ln>
              <a:solidFill>
                <a:schemeClr val="bg1"/>
              </a:solidFill>
            </a:endParaRPr>
          </a:p>
        </p:txBody>
      </p:sp>
      <p:graphicFrame>
        <p:nvGraphicFramePr>
          <p:cNvPr id="22" name="Group 66"/>
          <p:cNvGraphicFramePr>
            <a:graphicFrameLocks noGrp="1"/>
          </p:cNvGraphicFramePr>
          <p:nvPr>
            <p:extLst/>
          </p:nvPr>
        </p:nvGraphicFramePr>
        <p:xfrm>
          <a:off x="2283709" y="2722041"/>
          <a:ext cx="3520677" cy="1549004"/>
        </p:xfrm>
        <a:graphic>
          <a:graphicData uri="http://schemas.openxmlformats.org/drawingml/2006/table">
            <a:tbl>
              <a:tblPr/>
              <a:tblGrid>
                <a:gridCol w="1006078"/>
                <a:gridCol w="829487"/>
                <a:gridCol w="902739"/>
                <a:gridCol w="782373"/>
              </a:tblGrid>
              <a:tr h="2486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002060"/>
                          </a:solidFill>
                          <a:effectLst/>
                          <a:latin typeface="Arial" charset="0"/>
                        </a:rPr>
                        <a:t>  </a:t>
                      </a:r>
                    </a:p>
                  </a:txBody>
                  <a:tcPr marL="96025" marR="96025" marT="37294" marB="37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Years Since Menopause Onset</a:t>
                      </a:r>
                      <a:endParaRPr kumimoji="0" lang="en-US" sz="800" b="1" i="0" u="none" strike="noStrike" cap="none" normalizeH="0" baseline="30000" dirty="0" smtClean="0">
                        <a:ln>
                          <a:noFill/>
                        </a:ln>
                        <a:solidFill>
                          <a:schemeClr val="bg1"/>
                        </a:solidFill>
                        <a:effectLst/>
                        <a:latin typeface="Arial" charset="0"/>
                      </a:endParaRPr>
                    </a:p>
                  </a:txBody>
                  <a:tcPr marL="96025" marR="96025" marT="37294" marB="37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486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rgbClr val="002060"/>
                        </a:solidFill>
                        <a:effectLst/>
                        <a:latin typeface="Arial" charset="0"/>
                      </a:endParaRPr>
                    </a:p>
                  </a:txBody>
                  <a:tcPr marL="96025" marR="96025" marT="37294" marB="37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sng" strike="noStrike" cap="none" normalizeH="0" baseline="0" dirty="0" smtClean="0">
                          <a:ln>
                            <a:noFill/>
                          </a:ln>
                          <a:solidFill>
                            <a:schemeClr val="bg1"/>
                          </a:solidFill>
                          <a:effectLst/>
                          <a:latin typeface="Arial" charset="0"/>
                        </a:rPr>
                        <a:t>&lt;</a:t>
                      </a:r>
                      <a:r>
                        <a:rPr kumimoji="0" lang="en-US" sz="800" b="1" i="0" u="none" strike="noStrike" cap="none" normalizeH="0" baseline="0" dirty="0" smtClean="0">
                          <a:ln>
                            <a:noFill/>
                          </a:ln>
                          <a:solidFill>
                            <a:schemeClr val="bg1"/>
                          </a:solidFill>
                          <a:effectLst/>
                          <a:latin typeface="Arial" charset="0"/>
                        </a:rPr>
                        <a:t>5</a:t>
                      </a:r>
                    </a:p>
                  </a:txBody>
                  <a:tcPr marL="96025" marR="96025" marT="37294" marB="37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6 to 10</a:t>
                      </a:r>
                    </a:p>
                  </a:txBody>
                  <a:tcPr marL="96025" marR="96025" marT="37294" marB="37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&gt;10</a:t>
                      </a:r>
                      <a:endParaRPr kumimoji="0" lang="en-US" sz="800" b="1" i="0" u="none" strike="noStrike" cap="none" normalizeH="0" baseline="30000" dirty="0" smtClean="0">
                        <a:ln>
                          <a:noFill/>
                        </a:ln>
                        <a:solidFill>
                          <a:schemeClr val="bg1"/>
                        </a:solidFill>
                        <a:effectLst/>
                        <a:latin typeface="Arial" charset="0"/>
                      </a:endParaRPr>
                    </a:p>
                  </a:txBody>
                  <a:tcPr marL="96025" marR="96025" marT="37294" marB="37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486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Low</a:t>
                      </a:r>
                      <a:r>
                        <a:rPr kumimoji="0" lang="en-US" sz="800" b="1" i="0" u="none" strike="noStrike" cap="none" normalizeH="0" baseline="30000" dirty="0" smtClean="0">
                          <a:ln>
                            <a:noFill/>
                          </a:ln>
                          <a:solidFill>
                            <a:schemeClr val="bg1"/>
                          </a:solidFill>
                          <a:effectLst/>
                          <a:latin typeface="Arial" charset="0"/>
                        </a:rPr>
                        <a:t> </a:t>
                      </a:r>
                      <a:r>
                        <a:rPr kumimoji="0" lang="en-US" sz="800" b="1" i="0" u="none" strike="noStrike" cap="none" normalizeH="0" baseline="0" dirty="0" smtClean="0">
                          <a:ln>
                            <a:noFill/>
                          </a:ln>
                          <a:solidFill>
                            <a:schemeClr val="bg1"/>
                          </a:solidFill>
                          <a:effectLst/>
                          <a:latin typeface="Arial" charset="0"/>
                        </a:rPr>
                        <a:t>(&lt;5%)</a:t>
                      </a:r>
                    </a:p>
                  </a:txBody>
                  <a:tcPr marL="96025" marR="96025" marT="37294" marB="37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002060"/>
                          </a:solidFill>
                          <a:effectLst/>
                          <a:latin typeface="Arial" charset="0"/>
                        </a:rPr>
                        <a:t>HT OK</a:t>
                      </a:r>
                    </a:p>
                  </a:txBody>
                  <a:tcPr marL="96025" marR="96025" marT="37294" marB="37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002060"/>
                          </a:solidFill>
                          <a:effectLst/>
                          <a:latin typeface="Arial" charset="0"/>
                        </a:rPr>
                        <a:t>HT OK</a:t>
                      </a:r>
                    </a:p>
                  </a:txBody>
                  <a:tcPr marL="96025" marR="96025" marT="37294" marB="37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Avoid HT</a:t>
                      </a:r>
                    </a:p>
                  </a:txBody>
                  <a:tcPr marL="96025" marR="96025" marT="37294" marB="37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476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Moderate</a:t>
                      </a:r>
                      <a:br>
                        <a:rPr kumimoji="0" lang="en-US" sz="800" b="1" i="0" u="none" strike="noStrike" cap="none" normalizeH="0" baseline="0" dirty="0" smtClean="0">
                          <a:ln>
                            <a:noFill/>
                          </a:ln>
                          <a:solidFill>
                            <a:schemeClr val="bg1"/>
                          </a:solidFill>
                          <a:effectLst/>
                          <a:latin typeface="Arial" charset="0"/>
                        </a:rPr>
                      </a:br>
                      <a:r>
                        <a:rPr kumimoji="0" lang="en-US" sz="800" b="1" i="0" u="none" strike="noStrike" cap="none" normalizeH="0" baseline="0" dirty="0" smtClean="0">
                          <a:ln>
                            <a:noFill/>
                          </a:ln>
                          <a:solidFill>
                            <a:schemeClr val="bg1"/>
                          </a:solidFill>
                          <a:effectLst/>
                          <a:latin typeface="Arial" charset="0"/>
                        </a:rPr>
                        <a:t>(5% to 10%)</a:t>
                      </a:r>
                    </a:p>
                  </a:txBody>
                  <a:tcPr marL="96025" marR="96025" marT="37294" marB="37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002060"/>
                          </a:solidFill>
                          <a:effectLst/>
                          <a:latin typeface="Arial" charset="0"/>
                        </a:rPr>
                        <a:t>HT OK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002060"/>
                          </a:solidFill>
                          <a:effectLst/>
                          <a:latin typeface="Arial" charset="0"/>
                        </a:rPr>
                        <a:t>(choose transdermal)</a:t>
                      </a:r>
                    </a:p>
                  </a:txBody>
                  <a:tcPr marL="96025" marR="96025" marT="37294" marB="37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002060"/>
                          </a:solidFill>
                          <a:effectLst/>
                          <a:latin typeface="Arial" charset="0"/>
                        </a:rPr>
                        <a:t>HT OK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rgbClr val="002060"/>
                          </a:solidFill>
                          <a:effectLst/>
                          <a:latin typeface="Arial" charset="0"/>
                        </a:rPr>
                        <a:t>(choose transdermal)</a:t>
                      </a:r>
                    </a:p>
                  </a:txBody>
                  <a:tcPr marL="96025" marR="96025" marT="37294" marB="37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Avoid HT</a:t>
                      </a:r>
                    </a:p>
                  </a:txBody>
                  <a:tcPr marL="96025" marR="96025" marT="37294" marB="37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326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High (&gt;10%)</a:t>
                      </a:r>
                    </a:p>
                  </a:txBody>
                  <a:tcPr marL="96025" marR="96025" marT="37294" marB="37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Avoid HT</a:t>
                      </a:r>
                    </a:p>
                  </a:txBody>
                  <a:tcPr marL="96025" marR="96025" marT="37294" marB="37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Avoid HT</a:t>
                      </a:r>
                    </a:p>
                  </a:txBody>
                  <a:tcPr marL="96025" marR="96025" marT="37294" marB="37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Avoid HT</a:t>
                      </a:r>
                    </a:p>
                  </a:txBody>
                  <a:tcPr marL="96025" marR="96025" marT="37294" marB="372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bl>
          </a:graphicData>
        </a:graphic>
      </p:graphicFrame>
      <p:sp>
        <p:nvSpPr>
          <p:cNvPr id="23" name="Text Box 37"/>
          <p:cNvSpPr txBox="1">
            <a:spLocks noChangeArrowheads="1"/>
          </p:cNvSpPr>
          <p:nvPr/>
        </p:nvSpPr>
        <p:spPr bwMode="auto">
          <a:xfrm rot="16200000">
            <a:off x="1121469" y="3316397"/>
            <a:ext cx="1949470" cy="333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9020" tIns="39509" rIns="79020" bIns="39509">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825" dirty="0">
                <a:solidFill>
                  <a:schemeClr val="bg1"/>
                </a:solidFill>
                <a:latin typeface="Arial" charset="0"/>
              </a:rPr>
              <a:t> CVD Risk Over 10 Years</a:t>
            </a:r>
            <a:r>
              <a:rPr lang="en-US" altLang="en-US" sz="900" dirty="0">
                <a:solidFill>
                  <a:schemeClr val="bg1"/>
                </a:solidFill>
                <a:latin typeface="Arial" charset="0"/>
              </a:rPr>
              <a:t/>
            </a:r>
            <a:br>
              <a:rPr lang="en-US" altLang="en-US" sz="900" dirty="0">
                <a:solidFill>
                  <a:schemeClr val="bg1"/>
                </a:solidFill>
                <a:latin typeface="Arial" charset="0"/>
              </a:rPr>
            </a:br>
            <a:r>
              <a:rPr lang="en-US" altLang="en-US" sz="825" dirty="0">
                <a:solidFill>
                  <a:schemeClr val="bg1"/>
                </a:solidFill>
                <a:latin typeface="Arial" charset="0"/>
              </a:rPr>
              <a:t> (ACC/AHA Risk prediction  score)</a:t>
            </a:r>
            <a:endParaRPr lang="en-US" altLang="en-US" sz="825" baseline="30000" dirty="0">
              <a:solidFill>
                <a:schemeClr val="bg1"/>
              </a:solidFill>
              <a:latin typeface="Arial" charset="0"/>
            </a:endParaRPr>
          </a:p>
        </p:txBody>
      </p:sp>
      <p:sp>
        <p:nvSpPr>
          <p:cNvPr id="24" name="Text Box 39"/>
          <p:cNvSpPr txBox="1">
            <a:spLocks noChangeArrowheads="1"/>
          </p:cNvSpPr>
          <p:nvPr/>
        </p:nvSpPr>
        <p:spPr bwMode="auto">
          <a:xfrm>
            <a:off x="2559935" y="2492239"/>
            <a:ext cx="2968228" cy="218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9020" tIns="39509" rIns="79020" bIns="39509">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900" dirty="0">
                <a:solidFill>
                  <a:srgbClr val="FFFF66"/>
                </a:solidFill>
                <a:latin typeface="Arial" charset="0"/>
                <a:cs typeface="Arial" charset="0"/>
              </a:rPr>
              <a:t>Assess CVD risk and time since menopause onset</a:t>
            </a:r>
            <a:endParaRPr lang="en-US" altLang="en-US" sz="900" baseline="30000" dirty="0">
              <a:solidFill>
                <a:srgbClr val="FFFF66"/>
              </a:solidFill>
              <a:latin typeface="Arial" charset="0"/>
              <a:cs typeface="Arial" charset="0"/>
            </a:endParaRPr>
          </a:p>
        </p:txBody>
      </p:sp>
      <p:sp>
        <p:nvSpPr>
          <p:cNvPr id="26" name="Line 56"/>
          <p:cNvSpPr>
            <a:spLocks noChangeShapeType="1"/>
          </p:cNvSpPr>
          <p:nvPr/>
        </p:nvSpPr>
        <p:spPr bwMode="auto">
          <a:xfrm>
            <a:off x="4018169" y="4306214"/>
            <a:ext cx="0" cy="137160"/>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350" b="1">
              <a:solidFill>
                <a:schemeClr val="bg1"/>
              </a:solidFill>
            </a:endParaRPr>
          </a:p>
        </p:txBody>
      </p:sp>
      <p:grpSp>
        <p:nvGrpSpPr>
          <p:cNvPr id="4" name="Group 3"/>
          <p:cNvGrpSpPr/>
          <p:nvPr/>
        </p:nvGrpSpPr>
        <p:grpSpPr>
          <a:xfrm>
            <a:off x="4225102" y="1457167"/>
            <a:ext cx="351257" cy="241697"/>
            <a:chOff x="4094371" y="799888"/>
            <a:chExt cx="468343" cy="322263"/>
          </a:xfrm>
        </p:grpSpPr>
        <p:sp>
          <p:nvSpPr>
            <p:cNvPr id="13" name="Line 52"/>
            <p:cNvSpPr>
              <a:spLocks noChangeShapeType="1"/>
            </p:cNvSpPr>
            <p:nvPr/>
          </p:nvSpPr>
          <p:spPr bwMode="auto">
            <a:xfrm>
              <a:off x="4562714" y="872598"/>
              <a:ext cx="0" cy="228600"/>
            </a:xfrm>
            <a:prstGeom prst="line">
              <a:avLst/>
            </a:prstGeom>
            <a:noFill/>
            <a:ln w="12700">
              <a:solidFill>
                <a:srgbClr val="FFFFFF"/>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350" b="1">
                <a:solidFill>
                  <a:schemeClr val="bg1"/>
                </a:solidFill>
              </a:endParaRPr>
            </a:p>
          </p:txBody>
        </p:sp>
        <p:sp>
          <p:nvSpPr>
            <p:cNvPr id="18" name="Oval 42"/>
            <p:cNvSpPr>
              <a:spLocks noChangeArrowheads="1"/>
            </p:cNvSpPr>
            <p:nvPr/>
          </p:nvSpPr>
          <p:spPr bwMode="auto">
            <a:xfrm>
              <a:off x="4094371" y="799888"/>
              <a:ext cx="361950" cy="322263"/>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grpSp>
      <p:sp>
        <p:nvSpPr>
          <p:cNvPr id="19" name="Oval 42"/>
          <p:cNvSpPr>
            <a:spLocks noChangeArrowheads="1"/>
          </p:cNvSpPr>
          <p:nvPr/>
        </p:nvSpPr>
        <p:spPr bwMode="auto">
          <a:xfrm>
            <a:off x="3767383" y="2277907"/>
            <a:ext cx="271463" cy="241697"/>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sp>
        <p:nvSpPr>
          <p:cNvPr id="25" name="TextBox 33"/>
          <p:cNvSpPr txBox="1">
            <a:spLocks noChangeArrowheads="1"/>
          </p:cNvSpPr>
          <p:nvPr/>
        </p:nvSpPr>
        <p:spPr bwMode="auto">
          <a:xfrm>
            <a:off x="6061373" y="2724054"/>
            <a:ext cx="1577576" cy="35999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59329" tIns="29664" rIns="59329" bIns="29664">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75" dirty="0">
                <a:solidFill>
                  <a:srgbClr val="FFFFFF"/>
                </a:solidFill>
                <a:latin typeface="Arial" panose="020B0604020202020204" pitchFamily="34" charset="0"/>
                <a:cs typeface="Arial" panose="020B0604020202020204" pitchFamily="34" charset="0"/>
              </a:rPr>
              <a:t>Consider non-hormonal therapy</a:t>
            </a:r>
          </a:p>
        </p:txBody>
      </p:sp>
      <p:sp>
        <p:nvSpPr>
          <p:cNvPr id="27" name="Line 56"/>
          <p:cNvSpPr>
            <a:spLocks noChangeShapeType="1"/>
          </p:cNvSpPr>
          <p:nvPr/>
        </p:nvSpPr>
        <p:spPr bwMode="auto">
          <a:xfrm rot="16200000" flipH="1">
            <a:off x="5868100" y="2270940"/>
            <a:ext cx="386547" cy="351973"/>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200">
              <a:solidFill>
                <a:srgbClr val="FFFFFF"/>
              </a:solidFill>
              <a:latin typeface="Arial" panose="020B0604020202020204" pitchFamily="34" charset="0"/>
              <a:cs typeface="Arial" panose="020B0604020202020204" pitchFamily="34" charset="0"/>
            </a:endParaRPr>
          </a:p>
        </p:txBody>
      </p:sp>
      <p:sp>
        <p:nvSpPr>
          <p:cNvPr id="29" name="Line 56"/>
          <p:cNvSpPr>
            <a:spLocks noChangeShapeType="1"/>
          </p:cNvSpPr>
          <p:nvPr/>
        </p:nvSpPr>
        <p:spPr bwMode="auto">
          <a:xfrm>
            <a:off x="4018169" y="5192182"/>
            <a:ext cx="0" cy="137160"/>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350" b="1">
              <a:solidFill>
                <a:schemeClr val="bg1"/>
              </a:solidFill>
            </a:endParaRPr>
          </a:p>
        </p:txBody>
      </p:sp>
      <p:sp>
        <p:nvSpPr>
          <p:cNvPr id="30" name="Oval 42"/>
          <p:cNvSpPr>
            <a:spLocks noChangeArrowheads="1"/>
          </p:cNvSpPr>
          <p:nvPr/>
        </p:nvSpPr>
        <p:spPr bwMode="auto">
          <a:xfrm>
            <a:off x="6152710" y="2277907"/>
            <a:ext cx="271463" cy="241697"/>
          </a:xfrm>
          <a:prstGeom prst="ellipse">
            <a:avLst/>
          </a:prstGeom>
          <a:solidFill>
            <a:srgbClr val="FF0000"/>
          </a:solidFill>
          <a:ln w="12700">
            <a:solidFill>
              <a:srgbClr val="FF0000"/>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chemeClr val="bg1"/>
                </a:solidFill>
                <a:latin typeface="Arial" charset="0"/>
                <a:cs typeface="Arial" charset="0"/>
              </a:rPr>
              <a:t>No</a:t>
            </a:r>
          </a:p>
        </p:txBody>
      </p:sp>
      <p:sp>
        <p:nvSpPr>
          <p:cNvPr id="28" name="Rectangle 27"/>
          <p:cNvSpPr/>
          <p:nvPr/>
        </p:nvSpPr>
        <p:spPr>
          <a:xfrm>
            <a:off x="1349782" y="5775004"/>
            <a:ext cx="2245266" cy="207749"/>
          </a:xfrm>
          <a:prstGeom prst="rect">
            <a:avLst/>
          </a:prstGeom>
        </p:spPr>
        <p:txBody>
          <a:bodyPr wrap="square">
            <a:spAutoFit/>
          </a:bodyPr>
          <a:lstStyle/>
          <a:p>
            <a:r>
              <a:rPr lang="fr-FR" sz="750" dirty="0">
                <a:latin typeface="Arial" panose="020B0604020202020204" pitchFamily="34" charset="0"/>
                <a:cs typeface="Arial" panose="020B0604020202020204" pitchFamily="34" charset="0"/>
              </a:rPr>
              <a:t>Source:  </a:t>
            </a:r>
            <a:r>
              <a:rPr lang="fr-FR" sz="750" dirty="0" err="1">
                <a:latin typeface="Arial" panose="020B0604020202020204" pitchFamily="34" charset="0"/>
                <a:cs typeface="Arial" panose="020B0604020202020204" pitchFamily="34" charset="0"/>
              </a:rPr>
              <a:t>Manson</a:t>
            </a:r>
            <a:r>
              <a:rPr lang="fr-FR" sz="750" dirty="0">
                <a:latin typeface="Arial" panose="020B0604020202020204" pitchFamily="34" charset="0"/>
                <a:cs typeface="Arial" panose="020B0604020202020204" pitchFamily="34" charset="0"/>
              </a:rPr>
              <a:t> JE, et al. </a:t>
            </a:r>
            <a:r>
              <a:rPr lang="fr-FR" sz="750" i="1" dirty="0" err="1">
                <a:latin typeface="Arial" panose="020B0604020202020204" pitchFamily="34" charset="0"/>
                <a:cs typeface="Arial" panose="020B0604020202020204" pitchFamily="34" charset="0"/>
              </a:rPr>
              <a:t>Menopause</a:t>
            </a:r>
            <a:r>
              <a:rPr lang="fr-FR" sz="750" dirty="0">
                <a:latin typeface="Arial" panose="020B0604020202020204" pitchFamily="34" charset="0"/>
                <a:cs typeface="Arial" panose="020B0604020202020204" pitchFamily="34" charset="0"/>
              </a:rPr>
              <a:t> 2014.</a:t>
            </a:r>
            <a:endParaRPr lang="en-US" sz="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194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3"/>
          <p:cNvSpPr txBox="1">
            <a:spLocks noChangeArrowheads="1"/>
          </p:cNvSpPr>
          <p:nvPr/>
        </p:nvSpPr>
        <p:spPr bwMode="auto">
          <a:xfrm>
            <a:off x="2233453" y="1313057"/>
            <a:ext cx="4905375" cy="426038"/>
          </a:xfrm>
          <a:prstGeom prst="rect">
            <a:avLst/>
          </a:prstGeom>
          <a:solidFill>
            <a:srgbClr val="FFFF00"/>
          </a:solidFill>
          <a:ln w="12700">
            <a:solidFill>
              <a:schemeClr val="tx2"/>
            </a:solidFill>
            <a:miter lim="800000"/>
            <a:headEnd/>
            <a:tailEnd/>
          </a:ln>
          <a:extLst/>
        </p:spPr>
        <p:txBody>
          <a:bodyPr lIns="79020" tIns="39509" rIns="79020" bIns="39509">
            <a:spAutoFit/>
          </a:bodyPr>
          <a:lstStyle>
            <a:lvl1pPr eaLnBrk="0" hangingPunct="0">
              <a:tabLst>
                <a:tab pos="288925" algn="l"/>
              </a:tabLst>
              <a:defRPr sz="3700" b="1">
                <a:solidFill>
                  <a:schemeClr val="tx1"/>
                </a:solidFill>
                <a:latin typeface="Times New Roman" pitchFamily="18" charset="0"/>
              </a:defRPr>
            </a:lvl1pPr>
            <a:lvl2pPr marL="742950" indent="-285750" eaLnBrk="0" hangingPunct="0">
              <a:tabLst>
                <a:tab pos="288925" algn="l"/>
              </a:tabLst>
              <a:defRPr sz="3700" b="1">
                <a:solidFill>
                  <a:schemeClr val="tx1"/>
                </a:solidFill>
                <a:latin typeface="Times New Roman" pitchFamily="18" charset="0"/>
              </a:defRPr>
            </a:lvl2pPr>
            <a:lvl3pPr marL="1143000" indent="-228600" eaLnBrk="0" hangingPunct="0">
              <a:tabLst>
                <a:tab pos="288925" algn="l"/>
              </a:tabLst>
              <a:defRPr sz="3700" b="1">
                <a:solidFill>
                  <a:schemeClr val="tx1"/>
                </a:solidFill>
                <a:latin typeface="Times New Roman" pitchFamily="18" charset="0"/>
              </a:defRPr>
            </a:lvl3pPr>
            <a:lvl4pPr marL="1600200" indent="-228600" eaLnBrk="0" hangingPunct="0">
              <a:tabLst>
                <a:tab pos="288925" algn="l"/>
              </a:tabLst>
              <a:defRPr sz="3700" b="1">
                <a:solidFill>
                  <a:schemeClr val="tx1"/>
                </a:solidFill>
                <a:latin typeface="Times New Roman" pitchFamily="18" charset="0"/>
              </a:defRPr>
            </a:lvl4pPr>
            <a:lvl5pPr marL="2057400" indent="-228600" eaLnBrk="0" hangingPunct="0">
              <a:tabLst>
                <a:tab pos="288925" algn="l"/>
              </a:tabLst>
              <a:defRPr sz="3700" b="1">
                <a:solidFill>
                  <a:schemeClr val="tx1"/>
                </a:solidFill>
                <a:latin typeface="Times New Roman" pitchFamily="18" charset="0"/>
              </a:defRPr>
            </a:lvl5pPr>
            <a:lvl6pPr marL="2514600" indent="-228600" eaLnBrk="0" fontAlgn="base" hangingPunct="0">
              <a:spcBef>
                <a:spcPct val="0"/>
              </a:spcBef>
              <a:spcAft>
                <a:spcPct val="0"/>
              </a:spcAft>
              <a:tabLst>
                <a:tab pos="288925" algn="l"/>
              </a:tabLst>
              <a:defRPr sz="3700" b="1">
                <a:solidFill>
                  <a:schemeClr val="tx1"/>
                </a:solidFill>
                <a:latin typeface="Times New Roman" pitchFamily="18" charset="0"/>
              </a:defRPr>
            </a:lvl6pPr>
            <a:lvl7pPr marL="2971800" indent="-228600" eaLnBrk="0" fontAlgn="base" hangingPunct="0">
              <a:spcBef>
                <a:spcPct val="0"/>
              </a:spcBef>
              <a:spcAft>
                <a:spcPct val="0"/>
              </a:spcAft>
              <a:tabLst>
                <a:tab pos="288925" algn="l"/>
              </a:tabLst>
              <a:defRPr sz="3700" b="1">
                <a:solidFill>
                  <a:schemeClr val="tx1"/>
                </a:solidFill>
                <a:latin typeface="Times New Roman" pitchFamily="18" charset="0"/>
              </a:defRPr>
            </a:lvl7pPr>
            <a:lvl8pPr marL="3429000" indent="-228600" eaLnBrk="0" fontAlgn="base" hangingPunct="0">
              <a:spcBef>
                <a:spcPct val="0"/>
              </a:spcBef>
              <a:spcAft>
                <a:spcPct val="0"/>
              </a:spcAft>
              <a:tabLst>
                <a:tab pos="288925" algn="l"/>
              </a:tabLst>
              <a:defRPr sz="3700" b="1">
                <a:solidFill>
                  <a:schemeClr val="tx1"/>
                </a:solidFill>
                <a:latin typeface="Times New Roman" pitchFamily="18" charset="0"/>
              </a:defRPr>
            </a:lvl8pPr>
            <a:lvl9pPr marL="3886200" indent="-228600" eaLnBrk="0" fontAlgn="base" hangingPunct="0">
              <a:spcBef>
                <a:spcPct val="0"/>
              </a:spcBef>
              <a:spcAft>
                <a:spcPct val="0"/>
              </a:spcAft>
              <a:tabLst>
                <a:tab pos="288925" algn="l"/>
              </a:tabLst>
              <a:defRPr sz="3700" b="1">
                <a:solidFill>
                  <a:schemeClr val="tx1"/>
                </a:solidFill>
                <a:latin typeface="Times New Roman" pitchFamily="18" charset="0"/>
              </a:defRPr>
            </a:lvl9pPr>
          </a:lstStyle>
          <a:p>
            <a:pPr algn="ctr" eaLnBrk="1" hangingPunct="1"/>
            <a:r>
              <a:rPr lang="en-US" altLang="en-US" sz="1200" dirty="0">
                <a:solidFill>
                  <a:srgbClr val="000000"/>
                </a:solidFill>
                <a:latin typeface="Arial" panose="020B0604020202020204" pitchFamily="34" charset="0"/>
                <a:cs typeface="Arial" panose="020B0604020202020204" pitchFamily="34" charset="0"/>
              </a:rPr>
              <a:t>Moderate-to-severe hot flashes and/or night sweats?</a:t>
            </a:r>
            <a:br>
              <a:rPr lang="en-US" altLang="en-US" sz="1200" dirty="0">
                <a:solidFill>
                  <a:srgbClr val="000000"/>
                </a:solidFill>
                <a:latin typeface="Arial" panose="020B0604020202020204" pitchFamily="34" charset="0"/>
                <a:cs typeface="Arial" panose="020B0604020202020204" pitchFamily="34" charset="0"/>
              </a:rPr>
            </a:br>
            <a:r>
              <a:rPr lang="en-US" altLang="en-US" sz="1050" dirty="0">
                <a:solidFill>
                  <a:srgbClr val="000000"/>
                </a:solidFill>
                <a:latin typeface="Arial" panose="020B0604020202020204" pitchFamily="34" charset="0"/>
                <a:cs typeface="Arial" panose="020B0604020202020204" pitchFamily="34" charset="0"/>
              </a:rPr>
              <a:t>(and inadequate response to behavioral/lifestyle modifications)</a:t>
            </a:r>
            <a:endParaRPr lang="en-US" altLang="en-US" sz="1050" baseline="30000" dirty="0">
              <a:solidFill>
                <a:srgbClr val="000000"/>
              </a:solidFill>
              <a:latin typeface="Arial" panose="020B0604020202020204" pitchFamily="34" charset="0"/>
              <a:cs typeface="Arial" panose="020B0604020202020204" pitchFamily="34" charset="0"/>
            </a:endParaRPr>
          </a:p>
        </p:txBody>
      </p:sp>
      <p:sp>
        <p:nvSpPr>
          <p:cNvPr id="9" name="Text Box 48"/>
          <p:cNvSpPr txBox="1">
            <a:spLocks noChangeArrowheads="1"/>
          </p:cNvSpPr>
          <p:nvPr/>
        </p:nvSpPr>
        <p:spPr bwMode="auto">
          <a:xfrm>
            <a:off x="2863847" y="2309813"/>
            <a:ext cx="4021931" cy="449122"/>
          </a:xfrm>
          <a:prstGeom prst="rect">
            <a:avLst/>
          </a:prstGeom>
          <a:noFill/>
          <a:ln w="9525">
            <a:solidFill>
              <a:srgbClr val="FFFF00"/>
            </a:solidFill>
            <a:miter lim="800000"/>
            <a:headEnd/>
            <a:tailEnd/>
          </a:ln>
          <a:extLst/>
        </p:spPr>
        <p:txBody>
          <a:bodyPr wrap="square" lIns="79020" tIns="39509" rIns="79020" bIns="39509">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spcBef>
                <a:spcPct val="20000"/>
              </a:spcBef>
            </a:pPr>
            <a:r>
              <a:rPr lang="en-US" altLang="en-US" sz="1200" dirty="0">
                <a:solidFill>
                  <a:srgbClr val="FFFF66"/>
                </a:solidFill>
                <a:latin typeface="Arial" panose="020B0604020202020204" pitchFamily="34" charset="0"/>
                <a:cs typeface="Arial" panose="020B0604020202020204" pitchFamily="34" charset="0"/>
              </a:rPr>
              <a:t>Genitourinary symptoms such as vaginal dryness or pain with intercourse/sexual activity?</a:t>
            </a:r>
            <a:endParaRPr lang="en-US" altLang="en-US" sz="1200" baseline="30000" dirty="0">
              <a:solidFill>
                <a:srgbClr val="FFFF66"/>
              </a:solidFill>
              <a:latin typeface="Arial" panose="020B0604020202020204" pitchFamily="34" charset="0"/>
              <a:cs typeface="Arial" panose="020B0604020202020204" pitchFamily="34" charset="0"/>
            </a:endParaRPr>
          </a:p>
        </p:txBody>
      </p:sp>
      <p:sp>
        <p:nvSpPr>
          <p:cNvPr id="22" name="Line 52"/>
          <p:cNvSpPr>
            <a:spLocks noChangeShapeType="1"/>
          </p:cNvSpPr>
          <p:nvPr/>
        </p:nvSpPr>
        <p:spPr bwMode="auto">
          <a:xfrm rot="5400000">
            <a:off x="4606770" y="2043230"/>
            <a:ext cx="480060" cy="0"/>
          </a:xfrm>
          <a:prstGeom prst="line">
            <a:avLst/>
          </a:prstGeom>
          <a:noFill/>
          <a:ln w="127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200">
              <a:solidFill>
                <a:srgbClr val="FFFFFF"/>
              </a:solidFill>
              <a:latin typeface="Arial" panose="020B0604020202020204" pitchFamily="34" charset="0"/>
              <a:cs typeface="Arial" panose="020B0604020202020204" pitchFamily="34" charset="0"/>
            </a:endParaRPr>
          </a:p>
        </p:txBody>
      </p:sp>
      <p:grpSp>
        <p:nvGrpSpPr>
          <p:cNvPr id="2" name="Group 1"/>
          <p:cNvGrpSpPr/>
          <p:nvPr/>
        </p:nvGrpSpPr>
        <p:grpSpPr>
          <a:xfrm>
            <a:off x="2136831" y="2844409"/>
            <a:ext cx="5475964" cy="2725289"/>
            <a:chOff x="1083578" y="2649543"/>
            <a:chExt cx="7301285" cy="3633719"/>
          </a:xfrm>
        </p:grpSpPr>
        <p:sp>
          <p:nvSpPr>
            <p:cNvPr id="12" name="TextBox 1"/>
            <p:cNvSpPr txBox="1">
              <a:spLocks noChangeArrowheads="1"/>
            </p:cNvSpPr>
            <p:nvPr/>
          </p:nvSpPr>
          <p:spPr bwMode="auto">
            <a:xfrm>
              <a:off x="1526166" y="3214524"/>
              <a:ext cx="3198021" cy="81854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59329" tIns="29664" rIns="59329" bIns="29664">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1200" dirty="0">
                  <a:solidFill>
                    <a:srgbClr val="FFFFFF"/>
                  </a:solidFill>
                  <a:latin typeface="Arial" panose="020B0604020202020204" pitchFamily="34" charset="0"/>
                  <a:cs typeface="Arial" panose="020B0604020202020204" pitchFamily="34" charset="0"/>
                </a:rPr>
                <a:t>Free of breast cancer, endometrial cancer,  and other hormone-sensitive cancers?</a:t>
              </a:r>
            </a:p>
          </p:txBody>
        </p:sp>
        <p:sp>
          <p:nvSpPr>
            <p:cNvPr id="14" name="Text Box 47"/>
            <p:cNvSpPr txBox="1">
              <a:spLocks noChangeArrowheads="1"/>
            </p:cNvSpPr>
            <p:nvPr/>
          </p:nvSpPr>
          <p:spPr bwMode="auto">
            <a:xfrm>
              <a:off x="5805564" y="3214524"/>
              <a:ext cx="2579299" cy="352608"/>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79020" tIns="39509" rIns="79020" bIns="39509">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spcBef>
                  <a:spcPct val="20000"/>
                </a:spcBef>
              </a:pPr>
              <a:r>
                <a:rPr lang="en-US" altLang="en-US" sz="1200" dirty="0">
                  <a:solidFill>
                    <a:srgbClr val="FFFFFF"/>
                  </a:solidFill>
                  <a:latin typeface="Arial" panose="020B0604020202020204" pitchFamily="34" charset="0"/>
                  <a:cs typeface="Arial" panose="020B0604020202020204" pitchFamily="34" charset="0"/>
                </a:rPr>
                <a:t>Avoid hormonal therapy</a:t>
              </a:r>
            </a:p>
          </p:txBody>
        </p:sp>
        <p:sp>
          <p:nvSpPr>
            <p:cNvPr id="19" name="TextBox 32"/>
            <p:cNvSpPr txBox="1">
              <a:spLocks noChangeArrowheads="1"/>
            </p:cNvSpPr>
            <p:nvPr/>
          </p:nvSpPr>
          <p:spPr bwMode="auto">
            <a:xfrm>
              <a:off x="1083578" y="4726058"/>
              <a:ext cx="4116390" cy="1557204"/>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59329" tIns="29664" rIns="59329" bIns="29664">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1200" dirty="0">
                  <a:solidFill>
                    <a:srgbClr val="FFFFFF"/>
                  </a:solidFill>
                  <a:latin typeface="Arial" panose="020B0604020202020204" pitchFamily="34" charset="0"/>
                  <a:cs typeface="Arial" panose="020B0604020202020204" pitchFamily="34" charset="0"/>
                </a:rPr>
                <a:t>Vaginal lubricants and/or moisturizers. Consider low-dose vaginal estrogen if response is inadequate. </a:t>
              </a:r>
              <a:r>
                <a:rPr lang="en-US" altLang="en-US" sz="1200" dirty="0" err="1">
                  <a:solidFill>
                    <a:srgbClr val="FFFFFF"/>
                  </a:solidFill>
                  <a:latin typeface="Arial" panose="020B0604020202020204" pitchFamily="34" charset="0"/>
                  <a:cs typeface="Arial" panose="020B0604020202020204" pitchFamily="34" charset="0"/>
                </a:rPr>
                <a:t>Ospemifene</a:t>
              </a:r>
              <a:r>
                <a:rPr lang="en-US" altLang="en-US" sz="1200" baseline="30000" dirty="0">
                  <a:solidFill>
                    <a:srgbClr val="FFFFFF"/>
                  </a:solidFill>
                  <a:latin typeface="Arial" panose="020B0604020202020204" pitchFamily="34" charset="0"/>
                  <a:cs typeface="Arial" panose="020B0604020202020204" pitchFamily="34" charset="0"/>
                </a:rPr>
                <a:t> </a:t>
              </a:r>
              <a:r>
                <a:rPr lang="en-US" altLang="en-US" sz="1200" dirty="0">
                  <a:solidFill>
                    <a:srgbClr val="FFFFFF"/>
                  </a:solidFill>
                  <a:latin typeface="Arial" panose="020B0604020202020204" pitchFamily="34" charset="0"/>
                  <a:cs typeface="Arial" panose="020B0604020202020204" pitchFamily="34" charset="0"/>
                </a:rPr>
                <a:t>may be an option for women who prefer a non-estrogen oral treatment, if no contraindications.</a:t>
              </a:r>
              <a:endParaRPr lang="en-US" altLang="en-US" sz="1200" baseline="30000" dirty="0">
                <a:solidFill>
                  <a:srgbClr val="FFFFFF"/>
                </a:solidFill>
                <a:latin typeface="Arial" panose="020B0604020202020204" pitchFamily="34" charset="0"/>
                <a:cs typeface="Arial" panose="020B0604020202020204" pitchFamily="34" charset="0"/>
              </a:endParaRPr>
            </a:p>
          </p:txBody>
        </p:sp>
        <p:sp>
          <p:nvSpPr>
            <p:cNvPr id="20" name="TextBox 33"/>
            <p:cNvSpPr txBox="1">
              <a:spLocks noChangeArrowheads="1"/>
            </p:cNvSpPr>
            <p:nvPr/>
          </p:nvSpPr>
          <p:spPr bwMode="auto">
            <a:xfrm>
              <a:off x="6043496" y="4639794"/>
              <a:ext cx="2103435" cy="572319"/>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59329" tIns="29664" rIns="59329" bIns="29664">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1200" dirty="0">
                  <a:solidFill>
                    <a:srgbClr val="FFFFFF"/>
                  </a:solidFill>
                  <a:latin typeface="Arial" panose="020B0604020202020204" pitchFamily="34" charset="0"/>
                  <a:cs typeface="Arial" panose="020B0604020202020204" pitchFamily="34" charset="0"/>
                </a:rPr>
                <a:t>Vaginal lubricants and/or moisturizers</a:t>
              </a:r>
            </a:p>
          </p:txBody>
        </p:sp>
        <p:sp>
          <p:nvSpPr>
            <p:cNvPr id="27" name="Line 52"/>
            <p:cNvSpPr>
              <a:spLocks noChangeShapeType="1"/>
            </p:cNvSpPr>
            <p:nvPr/>
          </p:nvSpPr>
          <p:spPr bwMode="auto">
            <a:xfrm rot="5400000" flipV="1">
              <a:off x="5683612" y="2649543"/>
              <a:ext cx="457200" cy="457200"/>
            </a:xfrm>
            <a:prstGeom prst="line">
              <a:avLst/>
            </a:prstGeom>
            <a:noFill/>
            <a:ln w="127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200">
                <a:solidFill>
                  <a:srgbClr val="FFFFFF"/>
                </a:solidFill>
                <a:latin typeface="Arial" panose="020B0604020202020204" pitchFamily="34" charset="0"/>
                <a:cs typeface="Arial" panose="020B0604020202020204" pitchFamily="34" charset="0"/>
              </a:endParaRPr>
            </a:p>
          </p:txBody>
        </p:sp>
        <p:sp>
          <p:nvSpPr>
            <p:cNvPr id="30" name="Line 52"/>
            <p:cNvSpPr>
              <a:spLocks noChangeShapeType="1"/>
            </p:cNvSpPr>
            <p:nvPr/>
          </p:nvSpPr>
          <p:spPr bwMode="auto">
            <a:xfrm rot="5400000">
              <a:off x="3476932" y="2649543"/>
              <a:ext cx="457200" cy="457200"/>
            </a:xfrm>
            <a:prstGeom prst="line">
              <a:avLst/>
            </a:prstGeom>
            <a:noFill/>
            <a:ln w="12700">
              <a:solidFill>
                <a:srgbClr val="FFFFFF"/>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200">
                <a:solidFill>
                  <a:srgbClr val="FFFFFF"/>
                </a:solidFill>
                <a:latin typeface="Arial" panose="020B0604020202020204" pitchFamily="34" charset="0"/>
                <a:cs typeface="Arial" panose="020B0604020202020204" pitchFamily="34" charset="0"/>
              </a:endParaRPr>
            </a:p>
          </p:txBody>
        </p:sp>
        <p:sp>
          <p:nvSpPr>
            <p:cNvPr id="31" name="Oval 42"/>
            <p:cNvSpPr>
              <a:spLocks noChangeArrowheads="1"/>
            </p:cNvSpPr>
            <p:nvPr/>
          </p:nvSpPr>
          <p:spPr bwMode="auto">
            <a:xfrm>
              <a:off x="6140812" y="2717012"/>
              <a:ext cx="457200" cy="322263"/>
            </a:xfrm>
            <a:prstGeom prst="ellipse">
              <a:avLst/>
            </a:prstGeom>
            <a:solidFill>
              <a:srgbClr val="FF0000"/>
            </a:solidFill>
            <a:ln w="12700">
              <a:solidFill>
                <a:srgbClr val="FF0000"/>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chemeClr val="bg1"/>
                  </a:solidFill>
                  <a:latin typeface="Arial" charset="0"/>
                  <a:cs typeface="Arial" charset="0"/>
                </a:rPr>
                <a:t>No</a:t>
              </a:r>
            </a:p>
          </p:txBody>
        </p:sp>
        <p:sp>
          <p:nvSpPr>
            <p:cNvPr id="36" name="Oval 42"/>
            <p:cNvSpPr>
              <a:spLocks noChangeArrowheads="1"/>
            </p:cNvSpPr>
            <p:nvPr/>
          </p:nvSpPr>
          <p:spPr bwMode="auto">
            <a:xfrm>
              <a:off x="3025735" y="2717012"/>
              <a:ext cx="457200" cy="322263"/>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sp>
          <p:nvSpPr>
            <p:cNvPr id="37" name="Oval 42"/>
            <p:cNvSpPr>
              <a:spLocks noChangeArrowheads="1"/>
            </p:cNvSpPr>
            <p:nvPr/>
          </p:nvSpPr>
          <p:spPr bwMode="auto">
            <a:xfrm>
              <a:off x="3025735" y="4120191"/>
              <a:ext cx="457200" cy="322263"/>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sp>
          <p:nvSpPr>
            <p:cNvPr id="38" name="Line 56"/>
            <p:cNvSpPr>
              <a:spLocks noChangeShapeType="1"/>
            </p:cNvSpPr>
            <p:nvPr/>
          </p:nvSpPr>
          <p:spPr bwMode="auto">
            <a:xfrm rot="16200000" flipH="1">
              <a:off x="4977120" y="3704705"/>
              <a:ext cx="534881" cy="1335302"/>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200">
                <a:solidFill>
                  <a:srgbClr val="FFFFFF"/>
                </a:solidFill>
                <a:latin typeface="Arial" panose="020B0604020202020204" pitchFamily="34" charset="0"/>
                <a:cs typeface="Arial" panose="020B0604020202020204" pitchFamily="34" charset="0"/>
              </a:endParaRPr>
            </a:p>
          </p:txBody>
        </p:sp>
        <p:sp>
          <p:nvSpPr>
            <p:cNvPr id="39" name="Oval 42"/>
            <p:cNvSpPr>
              <a:spLocks noChangeArrowheads="1"/>
            </p:cNvSpPr>
            <p:nvPr/>
          </p:nvSpPr>
          <p:spPr bwMode="auto">
            <a:xfrm>
              <a:off x="5244560" y="4033064"/>
              <a:ext cx="457200" cy="322263"/>
            </a:xfrm>
            <a:prstGeom prst="ellipse">
              <a:avLst/>
            </a:prstGeom>
            <a:solidFill>
              <a:srgbClr val="FF0000"/>
            </a:solidFill>
            <a:ln w="12700">
              <a:solidFill>
                <a:srgbClr val="FF0000"/>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chemeClr val="bg1"/>
                  </a:solidFill>
                  <a:latin typeface="Arial" charset="0"/>
                  <a:cs typeface="Arial" charset="0"/>
                </a:rPr>
                <a:t>No</a:t>
              </a:r>
            </a:p>
          </p:txBody>
        </p:sp>
        <p:sp>
          <p:nvSpPr>
            <p:cNvPr id="41" name="Line 52"/>
            <p:cNvSpPr>
              <a:spLocks noChangeShapeType="1"/>
            </p:cNvSpPr>
            <p:nvPr/>
          </p:nvSpPr>
          <p:spPr bwMode="auto">
            <a:xfrm rot="5400000">
              <a:off x="3400732" y="4143756"/>
              <a:ext cx="457200" cy="457200"/>
            </a:xfrm>
            <a:prstGeom prst="line">
              <a:avLst/>
            </a:prstGeom>
            <a:noFill/>
            <a:ln w="12700">
              <a:solidFill>
                <a:srgbClr val="FFFFFF"/>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200">
                <a:solidFill>
                  <a:srgbClr val="FFFFFF"/>
                </a:solidFill>
                <a:latin typeface="Arial" panose="020B0604020202020204" pitchFamily="34" charset="0"/>
                <a:cs typeface="Arial" panose="020B0604020202020204" pitchFamily="34" charset="0"/>
              </a:endParaRPr>
            </a:p>
          </p:txBody>
        </p:sp>
      </p:grpSp>
      <p:sp>
        <p:nvSpPr>
          <p:cNvPr id="21" name="Line 52"/>
          <p:cNvSpPr>
            <a:spLocks noChangeShapeType="1"/>
          </p:cNvSpPr>
          <p:nvPr/>
        </p:nvSpPr>
        <p:spPr bwMode="auto">
          <a:xfrm flipH="1">
            <a:off x="2605178" y="1803200"/>
            <a:ext cx="1117491" cy="480060"/>
          </a:xfrm>
          <a:prstGeom prst="line">
            <a:avLst/>
          </a:prstGeom>
          <a:noFill/>
          <a:ln w="12700">
            <a:solidFill>
              <a:srgbClr val="FFFFFF"/>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350" b="1">
              <a:solidFill>
                <a:schemeClr val="bg1"/>
              </a:solidFill>
            </a:endParaRPr>
          </a:p>
        </p:txBody>
      </p:sp>
      <p:sp>
        <p:nvSpPr>
          <p:cNvPr id="25" name="TextBox 24"/>
          <p:cNvSpPr txBox="1"/>
          <p:nvPr/>
        </p:nvSpPr>
        <p:spPr>
          <a:xfrm>
            <a:off x="1343565" y="2407415"/>
            <a:ext cx="1440268" cy="253916"/>
          </a:xfrm>
          <a:prstGeom prst="rect">
            <a:avLst/>
          </a:prstGeom>
          <a:noFill/>
          <a:ln>
            <a:solidFill>
              <a:schemeClr val="tx2"/>
            </a:solidFill>
          </a:ln>
        </p:spPr>
        <p:txBody>
          <a:bodyPr wrap="square" rtlCol="0" anchor="ctr">
            <a:spAutoFit/>
          </a:bodyPr>
          <a:lstStyle/>
          <a:p>
            <a:pPr algn="ctr"/>
            <a:r>
              <a:rPr lang="en-US" sz="1050" dirty="0">
                <a:solidFill>
                  <a:schemeClr val="tx2"/>
                </a:solidFill>
                <a:latin typeface="Arial" panose="020B0604020202020204" pitchFamily="34" charset="0"/>
                <a:cs typeface="Arial" panose="020B0604020202020204" pitchFamily="34" charset="0"/>
              </a:rPr>
              <a:t>See HT algorithm</a:t>
            </a:r>
          </a:p>
        </p:txBody>
      </p:sp>
      <p:sp>
        <p:nvSpPr>
          <p:cNvPr id="26" name="Oval 42"/>
          <p:cNvSpPr>
            <a:spLocks noChangeArrowheads="1"/>
          </p:cNvSpPr>
          <p:nvPr/>
        </p:nvSpPr>
        <p:spPr bwMode="auto">
          <a:xfrm>
            <a:off x="2717885" y="1822609"/>
            <a:ext cx="342900" cy="241697"/>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sp>
        <p:nvSpPr>
          <p:cNvPr id="28" name="Oval 42"/>
          <p:cNvSpPr>
            <a:spLocks noChangeArrowheads="1"/>
          </p:cNvSpPr>
          <p:nvPr/>
        </p:nvSpPr>
        <p:spPr bwMode="auto">
          <a:xfrm>
            <a:off x="4947188" y="1890034"/>
            <a:ext cx="342900" cy="241697"/>
          </a:xfrm>
          <a:prstGeom prst="ellipse">
            <a:avLst/>
          </a:prstGeom>
          <a:solidFill>
            <a:srgbClr val="FF0000"/>
          </a:solidFill>
          <a:ln w="12700">
            <a:solidFill>
              <a:srgbClr val="FF0000"/>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chemeClr val="bg1"/>
                </a:solidFill>
                <a:latin typeface="Arial" charset="0"/>
                <a:cs typeface="Arial" charset="0"/>
              </a:rPr>
              <a:t>No</a:t>
            </a:r>
          </a:p>
        </p:txBody>
      </p:sp>
      <p:sp>
        <p:nvSpPr>
          <p:cNvPr id="23" name="Rectangle 22"/>
          <p:cNvSpPr/>
          <p:nvPr/>
        </p:nvSpPr>
        <p:spPr>
          <a:xfrm>
            <a:off x="1265678" y="5749126"/>
            <a:ext cx="2154689" cy="207749"/>
          </a:xfrm>
          <a:prstGeom prst="rect">
            <a:avLst/>
          </a:prstGeom>
        </p:spPr>
        <p:txBody>
          <a:bodyPr wrap="square">
            <a:spAutoFit/>
          </a:bodyPr>
          <a:lstStyle/>
          <a:p>
            <a:r>
              <a:rPr lang="fr-FR" sz="750" dirty="0">
                <a:latin typeface="Arial" panose="020B0604020202020204" pitchFamily="34" charset="0"/>
                <a:cs typeface="Arial" panose="020B0604020202020204" pitchFamily="34" charset="0"/>
              </a:rPr>
              <a:t>Source:  </a:t>
            </a:r>
            <a:r>
              <a:rPr lang="fr-FR" sz="750" dirty="0" err="1">
                <a:latin typeface="Arial" panose="020B0604020202020204" pitchFamily="34" charset="0"/>
                <a:cs typeface="Arial" panose="020B0604020202020204" pitchFamily="34" charset="0"/>
              </a:rPr>
              <a:t>Manson</a:t>
            </a:r>
            <a:r>
              <a:rPr lang="fr-FR" sz="750" dirty="0">
                <a:latin typeface="Arial" panose="020B0604020202020204" pitchFamily="34" charset="0"/>
                <a:cs typeface="Arial" panose="020B0604020202020204" pitchFamily="34" charset="0"/>
              </a:rPr>
              <a:t> JE, et al. </a:t>
            </a:r>
            <a:r>
              <a:rPr lang="fr-FR" sz="750" i="1" dirty="0" err="1">
                <a:latin typeface="Arial" panose="020B0604020202020204" pitchFamily="34" charset="0"/>
                <a:cs typeface="Arial" panose="020B0604020202020204" pitchFamily="34" charset="0"/>
              </a:rPr>
              <a:t>Menopause</a:t>
            </a:r>
            <a:r>
              <a:rPr lang="fr-FR" sz="750" dirty="0">
                <a:latin typeface="Arial" panose="020B0604020202020204" pitchFamily="34" charset="0"/>
                <a:cs typeface="Arial" panose="020B0604020202020204" pitchFamily="34" charset="0"/>
              </a:rPr>
              <a:t> 2014.</a:t>
            </a:r>
            <a:endParaRPr lang="en-US" sz="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52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
          <p:cNvSpPr txBox="1">
            <a:spLocks noChangeArrowheads="1"/>
          </p:cNvSpPr>
          <p:nvPr/>
        </p:nvSpPr>
        <p:spPr bwMode="auto">
          <a:xfrm>
            <a:off x="-4227910" y="3459958"/>
            <a:ext cx="184731" cy="25391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p>
            <a:endParaRPr lang="en-US" altLang="en-US" sz="1050">
              <a:solidFill>
                <a:schemeClr val="bg1"/>
              </a:solidFill>
              <a:latin typeface="Arial" panose="020B0604020202020204" pitchFamily="34" charset="0"/>
              <a:cs typeface="Arial" panose="020B0604020202020204" pitchFamily="34" charset="0"/>
            </a:endParaRPr>
          </a:p>
        </p:txBody>
      </p:sp>
      <p:sp>
        <p:nvSpPr>
          <p:cNvPr id="3" name="Text Box 43"/>
          <p:cNvSpPr txBox="1">
            <a:spLocks noChangeArrowheads="1"/>
          </p:cNvSpPr>
          <p:nvPr/>
        </p:nvSpPr>
        <p:spPr bwMode="auto">
          <a:xfrm>
            <a:off x="2188368" y="1177529"/>
            <a:ext cx="4905375" cy="402955"/>
          </a:xfrm>
          <a:prstGeom prst="rect">
            <a:avLst/>
          </a:prstGeom>
          <a:solidFill>
            <a:srgbClr val="FFFF00"/>
          </a:solidFill>
          <a:ln w="12700">
            <a:solidFill>
              <a:srgbClr val="FFFFFF"/>
            </a:solidFill>
            <a:miter lim="800000"/>
            <a:headEnd/>
            <a:tailEnd/>
          </a:ln>
          <a:extLst/>
        </p:spPr>
        <p:txBody>
          <a:bodyPr lIns="79020" tIns="39509" rIns="79020" bIns="39509">
            <a:spAutoFit/>
          </a:bodyPr>
          <a:lstStyle>
            <a:lvl1pPr eaLnBrk="0" hangingPunct="0">
              <a:tabLst>
                <a:tab pos="288925" algn="l"/>
              </a:tabLst>
              <a:defRPr sz="3700" b="1">
                <a:solidFill>
                  <a:schemeClr val="tx1"/>
                </a:solidFill>
                <a:latin typeface="Times New Roman" pitchFamily="18" charset="0"/>
              </a:defRPr>
            </a:lvl1pPr>
            <a:lvl2pPr marL="742950" indent="-285750" eaLnBrk="0" hangingPunct="0">
              <a:tabLst>
                <a:tab pos="288925" algn="l"/>
              </a:tabLst>
              <a:defRPr sz="3700" b="1">
                <a:solidFill>
                  <a:schemeClr val="tx1"/>
                </a:solidFill>
                <a:latin typeface="Times New Roman" pitchFamily="18" charset="0"/>
              </a:defRPr>
            </a:lvl2pPr>
            <a:lvl3pPr marL="1143000" indent="-228600" eaLnBrk="0" hangingPunct="0">
              <a:tabLst>
                <a:tab pos="288925" algn="l"/>
              </a:tabLst>
              <a:defRPr sz="3700" b="1">
                <a:solidFill>
                  <a:schemeClr val="tx1"/>
                </a:solidFill>
                <a:latin typeface="Times New Roman" pitchFamily="18" charset="0"/>
              </a:defRPr>
            </a:lvl3pPr>
            <a:lvl4pPr marL="1600200" indent="-228600" eaLnBrk="0" hangingPunct="0">
              <a:tabLst>
                <a:tab pos="288925" algn="l"/>
              </a:tabLst>
              <a:defRPr sz="3700" b="1">
                <a:solidFill>
                  <a:schemeClr val="tx1"/>
                </a:solidFill>
                <a:latin typeface="Times New Roman" pitchFamily="18" charset="0"/>
              </a:defRPr>
            </a:lvl4pPr>
            <a:lvl5pPr marL="2057400" indent="-228600" eaLnBrk="0" hangingPunct="0">
              <a:tabLst>
                <a:tab pos="288925" algn="l"/>
              </a:tabLst>
              <a:defRPr sz="3700" b="1">
                <a:solidFill>
                  <a:schemeClr val="tx1"/>
                </a:solidFill>
                <a:latin typeface="Times New Roman" pitchFamily="18" charset="0"/>
              </a:defRPr>
            </a:lvl5pPr>
            <a:lvl6pPr marL="2514600" indent="-228600" eaLnBrk="0" fontAlgn="base" hangingPunct="0">
              <a:spcBef>
                <a:spcPct val="0"/>
              </a:spcBef>
              <a:spcAft>
                <a:spcPct val="0"/>
              </a:spcAft>
              <a:tabLst>
                <a:tab pos="288925" algn="l"/>
              </a:tabLst>
              <a:defRPr sz="3700" b="1">
                <a:solidFill>
                  <a:schemeClr val="tx1"/>
                </a:solidFill>
                <a:latin typeface="Times New Roman" pitchFamily="18" charset="0"/>
              </a:defRPr>
            </a:lvl6pPr>
            <a:lvl7pPr marL="2971800" indent="-228600" eaLnBrk="0" fontAlgn="base" hangingPunct="0">
              <a:spcBef>
                <a:spcPct val="0"/>
              </a:spcBef>
              <a:spcAft>
                <a:spcPct val="0"/>
              </a:spcAft>
              <a:tabLst>
                <a:tab pos="288925" algn="l"/>
              </a:tabLst>
              <a:defRPr sz="3700" b="1">
                <a:solidFill>
                  <a:schemeClr val="tx1"/>
                </a:solidFill>
                <a:latin typeface="Times New Roman" pitchFamily="18" charset="0"/>
              </a:defRPr>
            </a:lvl7pPr>
            <a:lvl8pPr marL="3429000" indent="-228600" eaLnBrk="0" fontAlgn="base" hangingPunct="0">
              <a:spcBef>
                <a:spcPct val="0"/>
              </a:spcBef>
              <a:spcAft>
                <a:spcPct val="0"/>
              </a:spcAft>
              <a:tabLst>
                <a:tab pos="288925" algn="l"/>
              </a:tabLst>
              <a:defRPr sz="3700" b="1">
                <a:solidFill>
                  <a:schemeClr val="tx1"/>
                </a:solidFill>
                <a:latin typeface="Times New Roman" pitchFamily="18" charset="0"/>
              </a:defRPr>
            </a:lvl8pPr>
            <a:lvl9pPr marL="3886200" indent="-228600" eaLnBrk="0" fontAlgn="base" hangingPunct="0">
              <a:spcBef>
                <a:spcPct val="0"/>
              </a:spcBef>
              <a:spcAft>
                <a:spcPct val="0"/>
              </a:spcAft>
              <a:tabLst>
                <a:tab pos="288925" algn="l"/>
              </a:tabLst>
              <a:defRPr sz="3700" b="1">
                <a:solidFill>
                  <a:schemeClr val="tx1"/>
                </a:solidFill>
                <a:latin typeface="Times New Roman" pitchFamily="18" charset="0"/>
              </a:defRPr>
            </a:lvl9pPr>
          </a:lstStyle>
          <a:p>
            <a:pPr algn="ctr" eaLnBrk="1" hangingPunct="1"/>
            <a:r>
              <a:rPr lang="en-US" altLang="en-US" sz="1050" dirty="0">
                <a:solidFill>
                  <a:srgbClr val="000000"/>
                </a:solidFill>
                <a:latin typeface="Arial" panose="020B0604020202020204" pitchFamily="34" charset="0"/>
                <a:cs typeface="Arial" panose="020B0604020202020204" pitchFamily="34" charset="0"/>
              </a:rPr>
              <a:t>Moderate-to-severe hot flashes and/or night sweats?</a:t>
            </a:r>
            <a:br>
              <a:rPr lang="en-US" altLang="en-US" sz="1050" dirty="0">
                <a:solidFill>
                  <a:srgbClr val="000000"/>
                </a:solidFill>
                <a:latin typeface="Arial" panose="020B0604020202020204" pitchFamily="34" charset="0"/>
                <a:cs typeface="Arial" panose="020B0604020202020204" pitchFamily="34" charset="0"/>
              </a:rPr>
            </a:br>
            <a:r>
              <a:rPr lang="en-US" altLang="en-US" sz="1050" dirty="0">
                <a:solidFill>
                  <a:srgbClr val="000000"/>
                </a:solidFill>
                <a:latin typeface="Arial" panose="020B0604020202020204" pitchFamily="34" charset="0"/>
                <a:cs typeface="Arial" panose="020B0604020202020204" pitchFamily="34" charset="0"/>
              </a:rPr>
              <a:t>(and inadequate response to behavioral/lifestyle modifications)</a:t>
            </a:r>
            <a:endParaRPr lang="en-US" altLang="en-US" sz="1050" baseline="30000" dirty="0">
              <a:solidFill>
                <a:srgbClr val="000000"/>
              </a:solidFill>
              <a:latin typeface="Arial" panose="020B0604020202020204" pitchFamily="34" charset="0"/>
              <a:cs typeface="Arial" panose="020B0604020202020204" pitchFamily="34" charset="0"/>
            </a:endParaRPr>
          </a:p>
        </p:txBody>
      </p:sp>
      <p:sp>
        <p:nvSpPr>
          <p:cNvPr id="4" name="Text Box 44"/>
          <p:cNvSpPr txBox="1">
            <a:spLocks noChangeArrowheads="1"/>
          </p:cNvSpPr>
          <p:nvPr/>
        </p:nvSpPr>
        <p:spPr bwMode="auto">
          <a:xfrm>
            <a:off x="2188368" y="2021682"/>
            <a:ext cx="4905376" cy="402955"/>
          </a:xfrm>
          <a:prstGeom prst="rect">
            <a:avLst/>
          </a:prstGeom>
          <a:noFill/>
          <a:ln w="9525">
            <a:solidFill>
              <a:srgbClr val="FFFF00"/>
            </a:solidFill>
            <a:miter lim="800000"/>
            <a:headEnd/>
            <a:tailEnd/>
          </a:ln>
          <a:extLst/>
        </p:spPr>
        <p:txBody>
          <a:bodyPr wrap="square" lIns="79020" tIns="39509" rIns="79020" bIns="39509">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1050" dirty="0">
                <a:solidFill>
                  <a:srgbClr val="000000"/>
                </a:solidFill>
                <a:latin typeface="Arial" panose="020B0604020202020204" pitchFamily="34" charset="0"/>
                <a:cs typeface="Arial" panose="020B0604020202020204" pitchFamily="34" charset="0"/>
              </a:rPr>
              <a:t> </a:t>
            </a:r>
            <a:r>
              <a:rPr lang="en-US" altLang="en-US" sz="1050" dirty="0">
                <a:solidFill>
                  <a:srgbClr val="FFFF66"/>
                </a:solidFill>
                <a:latin typeface="Arial" panose="020B0604020202020204" pitchFamily="34" charset="0"/>
                <a:cs typeface="Arial" panose="020B0604020202020204" pitchFamily="34" charset="0"/>
              </a:rPr>
              <a:t>Interested in HT and free of breast cancer, endometrial cancer, DVT/PE, CHD, stroke/TIA, and other contraindications to HT?</a:t>
            </a:r>
            <a:endParaRPr lang="en-US" altLang="en-US" sz="1050" baseline="30000" dirty="0">
              <a:solidFill>
                <a:srgbClr val="FFFF66"/>
              </a:solidFill>
              <a:latin typeface="Arial" panose="020B0604020202020204" pitchFamily="34" charset="0"/>
              <a:cs typeface="Arial" panose="020B0604020202020204" pitchFamily="34" charset="0"/>
            </a:endParaRPr>
          </a:p>
        </p:txBody>
      </p:sp>
      <p:sp>
        <p:nvSpPr>
          <p:cNvPr id="5" name="Text Box 47"/>
          <p:cNvSpPr txBox="1">
            <a:spLocks noChangeArrowheads="1"/>
          </p:cNvSpPr>
          <p:nvPr/>
        </p:nvSpPr>
        <p:spPr bwMode="auto">
          <a:xfrm>
            <a:off x="3209926" y="2849600"/>
            <a:ext cx="2862262" cy="402955"/>
          </a:xfrm>
          <a:prstGeom prst="rect">
            <a:avLst/>
          </a:prstGeom>
          <a:noFill/>
          <a:ln w="9525">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square" lIns="79020" tIns="39509" rIns="79020" bIns="39509">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spcBef>
                <a:spcPct val="20000"/>
              </a:spcBef>
            </a:pPr>
            <a:r>
              <a:rPr lang="en-US" altLang="en-US" sz="1050" dirty="0">
                <a:solidFill>
                  <a:srgbClr val="FFFF66"/>
                </a:solidFill>
                <a:latin typeface="Arial" panose="020B0604020202020204" pitchFamily="34" charset="0"/>
                <a:cs typeface="Arial" panose="020B0604020202020204" pitchFamily="34" charset="0"/>
              </a:rPr>
              <a:t>Interested in non-hormonal therapy and free of contraindications to SSRIs/SNRIs?</a:t>
            </a:r>
            <a:endParaRPr lang="en-US" altLang="en-US" sz="1050" baseline="30000" dirty="0">
              <a:solidFill>
                <a:srgbClr val="FFFF66"/>
              </a:solidFill>
              <a:latin typeface="Arial" panose="020B0604020202020204" pitchFamily="34" charset="0"/>
              <a:cs typeface="Arial" panose="020B0604020202020204" pitchFamily="34" charset="0"/>
            </a:endParaRPr>
          </a:p>
        </p:txBody>
      </p:sp>
      <p:sp>
        <p:nvSpPr>
          <p:cNvPr id="12" name="TextBox 40"/>
          <p:cNvSpPr txBox="1">
            <a:spLocks noChangeArrowheads="1"/>
          </p:cNvSpPr>
          <p:nvPr/>
        </p:nvSpPr>
        <p:spPr bwMode="auto">
          <a:xfrm>
            <a:off x="4851152" y="3688354"/>
            <a:ext cx="2471738" cy="54465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59329" tIns="29664" rIns="59329" bIns="29664">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1050" dirty="0">
                <a:solidFill>
                  <a:schemeClr val="bg1"/>
                </a:solidFill>
                <a:latin typeface="Arial" panose="020B0604020202020204" pitchFamily="34" charset="0"/>
                <a:cs typeface="Arial" panose="020B0604020202020204" pitchFamily="34" charset="0"/>
              </a:rPr>
              <a:t>Avoid SSRIs/SNRIs.  Consider gabapentin, </a:t>
            </a:r>
            <a:r>
              <a:rPr lang="en-US" altLang="en-US" sz="1050" dirty="0" err="1">
                <a:solidFill>
                  <a:schemeClr val="bg1"/>
                </a:solidFill>
                <a:latin typeface="Arial" panose="020B0604020202020204" pitchFamily="34" charset="0"/>
                <a:cs typeface="Arial" panose="020B0604020202020204" pitchFamily="34" charset="0"/>
              </a:rPr>
              <a:t>pregabalin</a:t>
            </a:r>
            <a:r>
              <a:rPr lang="en-US" altLang="en-US" sz="1050" dirty="0">
                <a:solidFill>
                  <a:schemeClr val="bg1"/>
                </a:solidFill>
                <a:latin typeface="Arial" panose="020B0604020202020204" pitchFamily="34" charset="0"/>
                <a:cs typeface="Arial" panose="020B0604020202020204" pitchFamily="34" charset="0"/>
              </a:rPr>
              <a:t>, or clonidine, if no contraindications.</a:t>
            </a:r>
            <a:endParaRPr lang="en-US" altLang="en-US" sz="1050" baseline="30000" dirty="0">
              <a:solidFill>
                <a:schemeClr val="bg1"/>
              </a:solidFill>
              <a:latin typeface="Arial" panose="020B0604020202020204" pitchFamily="34" charset="0"/>
              <a:cs typeface="Arial" panose="020B0604020202020204" pitchFamily="34" charset="0"/>
            </a:endParaRPr>
          </a:p>
        </p:txBody>
      </p:sp>
      <p:sp>
        <p:nvSpPr>
          <p:cNvPr id="14" name="TextBox 42"/>
          <p:cNvSpPr txBox="1">
            <a:spLocks noChangeArrowheads="1"/>
          </p:cNvSpPr>
          <p:nvPr/>
        </p:nvSpPr>
        <p:spPr bwMode="auto">
          <a:xfrm>
            <a:off x="2183892" y="3688354"/>
            <a:ext cx="2366010" cy="706238"/>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59329" tIns="29664" rIns="59329" bIns="29664">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1050" dirty="0">
                <a:solidFill>
                  <a:schemeClr val="bg1"/>
                </a:solidFill>
                <a:latin typeface="Arial" panose="020B0604020202020204" pitchFamily="34" charset="0"/>
                <a:cs typeface="Arial" panose="020B0604020202020204" pitchFamily="34" charset="0"/>
              </a:rPr>
              <a:t>Consider low-dose paroxetine or other well-studied SSRIs/ SNRIs (venlafaxine, </a:t>
            </a:r>
            <a:r>
              <a:rPr lang="en-US" altLang="en-US" sz="1050" dirty="0" err="1">
                <a:solidFill>
                  <a:schemeClr val="bg1"/>
                </a:solidFill>
                <a:latin typeface="Arial" panose="020B0604020202020204" pitchFamily="34" charset="0"/>
                <a:cs typeface="Arial" panose="020B0604020202020204" pitchFamily="34" charset="0"/>
              </a:rPr>
              <a:t>escitalopram</a:t>
            </a:r>
            <a:r>
              <a:rPr lang="en-US" altLang="en-US" sz="1050">
                <a:solidFill>
                  <a:schemeClr val="bg1"/>
                </a:solidFill>
                <a:latin typeface="Arial" panose="020B0604020202020204" pitchFamily="34" charset="0"/>
                <a:cs typeface="Arial" panose="020B0604020202020204" pitchFamily="34" charset="0"/>
              </a:rPr>
              <a:t>, others), </a:t>
            </a:r>
            <a:r>
              <a:rPr lang="en-US" altLang="en-US" sz="1050" dirty="0">
                <a:solidFill>
                  <a:schemeClr val="bg1"/>
                </a:solidFill>
                <a:latin typeface="Arial" panose="020B0604020202020204" pitchFamily="34" charset="0"/>
                <a:cs typeface="Arial" panose="020B0604020202020204" pitchFamily="34" charset="0"/>
              </a:rPr>
              <a:t>if no contraindications.</a:t>
            </a:r>
            <a:endParaRPr lang="en-US" altLang="en-US" sz="1050" baseline="30000" dirty="0">
              <a:solidFill>
                <a:schemeClr val="bg1"/>
              </a:solidFill>
              <a:latin typeface="Arial" panose="020B0604020202020204" pitchFamily="34" charset="0"/>
              <a:cs typeface="Arial" panose="020B0604020202020204" pitchFamily="34" charset="0"/>
            </a:endParaRPr>
          </a:p>
        </p:txBody>
      </p:sp>
      <p:sp>
        <p:nvSpPr>
          <p:cNvPr id="15" name="Line 56"/>
          <p:cNvSpPr>
            <a:spLocks noChangeShapeType="1"/>
          </p:cNvSpPr>
          <p:nvPr/>
        </p:nvSpPr>
        <p:spPr bwMode="auto">
          <a:xfrm flipH="1">
            <a:off x="3366897" y="4457155"/>
            <a:ext cx="0" cy="171450"/>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050">
              <a:solidFill>
                <a:schemeClr val="bg1"/>
              </a:solidFill>
              <a:latin typeface="Arial" panose="020B0604020202020204" pitchFamily="34" charset="0"/>
              <a:cs typeface="Arial" panose="020B0604020202020204" pitchFamily="34" charset="0"/>
            </a:endParaRPr>
          </a:p>
        </p:txBody>
      </p:sp>
      <p:sp>
        <p:nvSpPr>
          <p:cNvPr id="16" name="TextBox 44"/>
          <p:cNvSpPr txBox="1">
            <a:spLocks noChangeArrowheads="1"/>
          </p:cNvSpPr>
          <p:nvPr/>
        </p:nvSpPr>
        <p:spPr bwMode="auto">
          <a:xfrm>
            <a:off x="2184608" y="4708531"/>
            <a:ext cx="2364581" cy="22149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59329" tIns="29664" rIns="59329" bIns="29664">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1050">
                <a:solidFill>
                  <a:schemeClr val="bg1"/>
                </a:solidFill>
                <a:latin typeface="Arial" panose="020B0604020202020204" pitchFamily="34" charset="0"/>
                <a:cs typeface="Arial" panose="020B0604020202020204" pitchFamily="34" charset="0"/>
              </a:rPr>
              <a:t>Adequate control of hot flashes?</a:t>
            </a:r>
          </a:p>
        </p:txBody>
      </p:sp>
      <p:sp>
        <p:nvSpPr>
          <p:cNvPr id="19" name="TextBox 49"/>
          <p:cNvSpPr txBox="1">
            <a:spLocks noChangeArrowheads="1"/>
          </p:cNvSpPr>
          <p:nvPr/>
        </p:nvSpPr>
        <p:spPr bwMode="auto">
          <a:xfrm>
            <a:off x="3703444" y="5354236"/>
            <a:ext cx="1864904" cy="54465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59329" tIns="29664" rIns="59329" bIns="29664">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1050" dirty="0">
                <a:solidFill>
                  <a:schemeClr val="bg1"/>
                </a:solidFill>
                <a:latin typeface="Arial" panose="020B0604020202020204" pitchFamily="34" charset="0"/>
                <a:cs typeface="Arial" panose="020B0604020202020204" pitchFamily="34" charset="0"/>
              </a:rPr>
              <a:t>Adjust dose or consider</a:t>
            </a:r>
            <a:r>
              <a:rPr lang="en-US" altLang="en-US" sz="1050" baseline="30000" dirty="0">
                <a:solidFill>
                  <a:schemeClr val="bg1"/>
                </a:solidFill>
                <a:latin typeface="Arial" panose="020B0604020202020204" pitchFamily="34" charset="0"/>
                <a:cs typeface="Arial" panose="020B0604020202020204" pitchFamily="34" charset="0"/>
              </a:rPr>
              <a:t> </a:t>
            </a:r>
            <a:r>
              <a:rPr lang="en-US" altLang="en-US" sz="1050" dirty="0">
                <a:solidFill>
                  <a:schemeClr val="bg1"/>
                </a:solidFill>
                <a:latin typeface="Arial" panose="020B0604020202020204" pitchFamily="34" charset="0"/>
                <a:cs typeface="Arial" panose="020B0604020202020204" pitchFamily="34" charset="0"/>
              </a:rPr>
              <a:t>gabapentin, </a:t>
            </a:r>
            <a:r>
              <a:rPr lang="en-US" altLang="en-US" sz="1050" dirty="0" err="1">
                <a:solidFill>
                  <a:schemeClr val="bg1"/>
                </a:solidFill>
                <a:latin typeface="Arial" panose="020B0604020202020204" pitchFamily="34" charset="0"/>
                <a:cs typeface="Arial" panose="020B0604020202020204" pitchFamily="34" charset="0"/>
              </a:rPr>
              <a:t>pregabalin</a:t>
            </a:r>
            <a:r>
              <a:rPr lang="en-US" altLang="en-US" sz="1050" dirty="0">
                <a:solidFill>
                  <a:schemeClr val="bg1"/>
                </a:solidFill>
                <a:latin typeface="Arial" panose="020B0604020202020204" pitchFamily="34" charset="0"/>
                <a:cs typeface="Arial" panose="020B0604020202020204" pitchFamily="34" charset="0"/>
              </a:rPr>
              <a:t>, or clonidine.</a:t>
            </a:r>
            <a:endParaRPr lang="en-US" altLang="en-US" sz="1050" baseline="30000" dirty="0">
              <a:solidFill>
                <a:schemeClr val="bg1"/>
              </a:solidFill>
              <a:latin typeface="Arial" panose="020B0604020202020204" pitchFamily="34" charset="0"/>
              <a:cs typeface="Arial" panose="020B0604020202020204" pitchFamily="34" charset="0"/>
            </a:endParaRPr>
          </a:p>
        </p:txBody>
      </p:sp>
      <p:sp>
        <p:nvSpPr>
          <p:cNvPr id="20" name="TextBox 50"/>
          <p:cNvSpPr txBox="1">
            <a:spLocks noChangeArrowheads="1"/>
          </p:cNvSpPr>
          <p:nvPr/>
        </p:nvSpPr>
        <p:spPr bwMode="auto">
          <a:xfrm>
            <a:off x="1469992" y="5354236"/>
            <a:ext cx="2114550" cy="383073"/>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square" lIns="59329" tIns="29664" rIns="59329" bIns="29664">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eaLnBrk="1" hangingPunct="1"/>
            <a:r>
              <a:rPr lang="en-US" altLang="en-US" sz="1050" dirty="0">
                <a:solidFill>
                  <a:schemeClr val="bg1"/>
                </a:solidFill>
                <a:latin typeface="Arial" panose="020B0604020202020204" pitchFamily="34" charset="0"/>
                <a:cs typeface="Arial" panose="020B0604020202020204" pitchFamily="34" charset="0"/>
              </a:rPr>
              <a:t>Continue low-dose paroxetine or other SSRIs/SNRIs.</a:t>
            </a:r>
          </a:p>
        </p:txBody>
      </p:sp>
      <p:sp>
        <p:nvSpPr>
          <p:cNvPr id="28" name="Line 52"/>
          <p:cNvSpPr>
            <a:spLocks noChangeShapeType="1"/>
          </p:cNvSpPr>
          <p:nvPr/>
        </p:nvSpPr>
        <p:spPr bwMode="auto">
          <a:xfrm>
            <a:off x="4514187" y="1709424"/>
            <a:ext cx="0" cy="171450"/>
          </a:xfrm>
          <a:prstGeom prst="line">
            <a:avLst/>
          </a:prstGeom>
          <a:noFill/>
          <a:ln w="12700">
            <a:solidFill>
              <a:srgbClr val="FFFFFF"/>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350" b="1">
              <a:ln>
                <a:solidFill>
                  <a:srgbClr val="FFFF00"/>
                </a:solidFill>
              </a:ln>
              <a:solidFill>
                <a:schemeClr val="bg1"/>
              </a:solidFill>
            </a:endParaRPr>
          </a:p>
        </p:txBody>
      </p:sp>
      <p:sp>
        <p:nvSpPr>
          <p:cNvPr id="31" name="Line 52"/>
          <p:cNvSpPr>
            <a:spLocks noChangeShapeType="1"/>
          </p:cNvSpPr>
          <p:nvPr/>
        </p:nvSpPr>
        <p:spPr bwMode="auto">
          <a:xfrm>
            <a:off x="4514187" y="2514055"/>
            <a:ext cx="0" cy="274320"/>
          </a:xfrm>
          <a:prstGeom prst="line">
            <a:avLst/>
          </a:prstGeom>
          <a:noFill/>
          <a:ln w="127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350" b="1">
              <a:solidFill>
                <a:schemeClr val="bg1"/>
              </a:solidFill>
            </a:endParaRPr>
          </a:p>
        </p:txBody>
      </p:sp>
      <p:sp>
        <p:nvSpPr>
          <p:cNvPr id="36" name="Line 52"/>
          <p:cNvSpPr>
            <a:spLocks noChangeShapeType="1"/>
          </p:cNvSpPr>
          <p:nvPr/>
        </p:nvSpPr>
        <p:spPr bwMode="auto">
          <a:xfrm flipH="1">
            <a:off x="4012405" y="3342095"/>
            <a:ext cx="448004" cy="240030"/>
          </a:xfrm>
          <a:prstGeom prst="line">
            <a:avLst/>
          </a:prstGeom>
          <a:noFill/>
          <a:ln w="12700">
            <a:solidFill>
              <a:srgbClr val="FFFFFF"/>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350" b="1">
              <a:solidFill>
                <a:schemeClr val="bg1"/>
              </a:solidFill>
            </a:endParaRPr>
          </a:p>
        </p:txBody>
      </p:sp>
      <p:sp>
        <p:nvSpPr>
          <p:cNvPr id="39" name="Line 52"/>
          <p:cNvSpPr>
            <a:spLocks noChangeShapeType="1"/>
          </p:cNvSpPr>
          <p:nvPr/>
        </p:nvSpPr>
        <p:spPr bwMode="auto">
          <a:xfrm>
            <a:off x="4798444" y="3341263"/>
            <a:ext cx="445770" cy="241697"/>
          </a:xfrm>
          <a:prstGeom prst="line">
            <a:avLst/>
          </a:prstGeom>
          <a:noFill/>
          <a:ln w="127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350" b="1">
              <a:solidFill>
                <a:schemeClr val="bg1"/>
              </a:solidFill>
            </a:endParaRPr>
          </a:p>
        </p:txBody>
      </p:sp>
      <p:sp>
        <p:nvSpPr>
          <p:cNvPr id="42" name="Line 52"/>
          <p:cNvSpPr>
            <a:spLocks noChangeShapeType="1"/>
          </p:cNvSpPr>
          <p:nvPr/>
        </p:nvSpPr>
        <p:spPr bwMode="auto">
          <a:xfrm flipH="1">
            <a:off x="2685740" y="5031698"/>
            <a:ext cx="514350" cy="206573"/>
          </a:xfrm>
          <a:prstGeom prst="line">
            <a:avLst/>
          </a:prstGeom>
          <a:noFill/>
          <a:ln w="12700">
            <a:solidFill>
              <a:srgbClr val="FFFFFF"/>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350" b="1">
              <a:solidFill>
                <a:schemeClr val="bg1"/>
              </a:solidFill>
            </a:endParaRPr>
          </a:p>
        </p:txBody>
      </p:sp>
      <p:sp>
        <p:nvSpPr>
          <p:cNvPr id="32" name="Oval 42"/>
          <p:cNvSpPr>
            <a:spLocks noChangeArrowheads="1"/>
          </p:cNvSpPr>
          <p:nvPr/>
        </p:nvSpPr>
        <p:spPr bwMode="auto">
          <a:xfrm>
            <a:off x="4607191" y="2514056"/>
            <a:ext cx="271463" cy="241697"/>
          </a:xfrm>
          <a:prstGeom prst="ellipse">
            <a:avLst/>
          </a:prstGeom>
          <a:solidFill>
            <a:srgbClr val="FF0000"/>
          </a:solidFill>
          <a:ln w="12700">
            <a:solidFill>
              <a:srgbClr val="FF0000"/>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chemeClr val="bg1"/>
                </a:solidFill>
                <a:latin typeface="Arial" charset="0"/>
                <a:cs typeface="Arial" charset="0"/>
              </a:rPr>
              <a:t>No</a:t>
            </a:r>
          </a:p>
        </p:txBody>
      </p:sp>
      <p:sp>
        <p:nvSpPr>
          <p:cNvPr id="33" name="Oval 42"/>
          <p:cNvSpPr>
            <a:spLocks noChangeArrowheads="1"/>
          </p:cNvSpPr>
          <p:nvPr/>
        </p:nvSpPr>
        <p:spPr bwMode="auto">
          <a:xfrm>
            <a:off x="5290939" y="3341263"/>
            <a:ext cx="271463" cy="241697"/>
          </a:xfrm>
          <a:prstGeom prst="ellipse">
            <a:avLst/>
          </a:prstGeom>
          <a:solidFill>
            <a:srgbClr val="FF0000"/>
          </a:solidFill>
          <a:ln w="12700">
            <a:solidFill>
              <a:srgbClr val="FF0000"/>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chemeClr val="bg1"/>
                </a:solidFill>
                <a:latin typeface="Arial" charset="0"/>
                <a:cs typeface="Arial" charset="0"/>
              </a:rPr>
              <a:t>No</a:t>
            </a:r>
          </a:p>
        </p:txBody>
      </p:sp>
      <p:sp>
        <p:nvSpPr>
          <p:cNvPr id="46" name="Oval 42"/>
          <p:cNvSpPr>
            <a:spLocks noChangeArrowheads="1"/>
          </p:cNvSpPr>
          <p:nvPr/>
        </p:nvSpPr>
        <p:spPr bwMode="auto">
          <a:xfrm>
            <a:off x="4053215" y="5014136"/>
            <a:ext cx="271463" cy="241697"/>
          </a:xfrm>
          <a:prstGeom prst="ellipse">
            <a:avLst/>
          </a:prstGeom>
          <a:solidFill>
            <a:srgbClr val="FF0000"/>
          </a:solidFill>
          <a:ln w="12700">
            <a:solidFill>
              <a:srgbClr val="FF0000"/>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chemeClr val="bg1"/>
                </a:solidFill>
                <a:latin typeface="Arial" charset="0"/>
                <a:cs typeface="Arial" charset="0"/>
              </a:rPr>
              <a:t>No</a:t>
            </a:r>
          </a:p>
        </p:txBody>
      </p:sp>
      <p:sp>
        <p:nvSpPr>
          <p:cNvPr id="47" name="Oval 42"/>
          <p:cNvSpPr>
            <a:spLocks noChangeArrowheads="1"/>
          </p:cNvSpPr>
          <p:nvPr/>
        </p:nvSpPr>
        <p:spPr bwMode="auto">
          <a:xfrm>
            <a:off x="4607191" y="1674301"/>
            <a:ext cx="271463" cy="241697"/>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sp>
        <p:nvSpPr>
          <p:cNvPr id="48" name="Oval 42"/>
          <p:cNvSpPr>
            <a:spLocks noChangeArrowheads="1"/>
          </p:cNvSpPr>
          <p:nvPr/>
        </p:nvSpPr>
        <p:spPr bwMode="auto">
          <a:xfrm>
            <a:off x="3697333" y="3341263"/>
            <a:ext cx="271463" cy="241697"/>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sp>
        <p:nvSpPr>
          <p:cNvPr id="49" name="Oval 42"/>
          <p:cNvSpPr>
            <a:spLocks noChangeArrowheads="1"/>
          </p:cNvSpPr>
          <p:nvPr/>
        </p:nvSpPr>
        <p:spPr bwMode="auto">
          <a:xfrm>
            <a:off x="2391535" y="5014136"/>
            <a:ext cx="271463" cy="241697"/>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sp>
        <p:nvSpPr>
          <p:cNvPr id="50" name="Line 52"/>
          <p:cNvSpPr>
            <a:spLocks noChangeShapeType="1"/>
          </p:cNvSpPr>
          <p:nvPr/>
        </p:nvSpPr>
        <p:spPr bwMode="auto">
          <a:xfrm flipH="1">
            <a:off x="2908985" y="2514055"/>
            <a:ext cx="737833" cy="264416"/>
          </a:xfrm>
          <a:prstGeom prst="line">
            <a:avLst/>
          </a:prstGeom>
          <a:noFill/>
          <a:ln w="12700">
            <a:solidFill>
              <a:srgbClr val="FFFFFF"/>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350" b="1">
              <a:solidFill>
                <a:schemeClr val="bg1"/>
              </a:solidFill>
            </a:endParaRPr>
          </a:p>
        </p:txBody>
      </p:sp>
      <p:sp>
        <p:nvSpPr>
          <p:cNvPr id="51" name="Oval 42"/>
          <p:cNvSpPr>
            <a:spLocks noChangeArrowheads="1"/>
          </p:cNvSpPr>
          <p:nvPr/>
        </p:nvSpPr>
        <p:spPr bwMode="auto">
          <a:xfrm>
            <a:off x="2685740" y="2514056"/>
            <a:ext cx="271463" cy="241697"/>
          </a:xfrm>
          <a:prstGeom prst="ellipse">
            <a:avLst/>
          </a:prstGeom>
          <a:solidFill>
            <a:srgbClr val="66FF33"/>
          </a:solidFill>
          <a:ln w="12700">
            <a:solidFill>
              <a:srgbClr val="66FF33"/>
            </a:solidFill>
            <a:round/>
            <a:headEnd/>
            <a:tailEnd/>
          </a:ln>
          <a:extLst/>
        </p:spPr>
        <p:txBody>
          <a:bodyPr wrap="none" lIns="79020" tIns="39509" rIns="79020" bIns="39509" anchor="ct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ctr" eaLnBrk="1" hangingPunct="1"/>
            <a:r>
              <a:rPr lang="en-US" altLang="en-US" sz="900" dirty="0">
                <a:solidFill>
                  <a:srgbClr val="000000"/>
                </a:solidFill>
                <a:latin typeface="Arial" charset="0"/>
                <a:cs typeface="Arial" charset="0"/>
              </a:rPr>
              <a:t>Yes</a:t>
            </a:r>
          </a:p>
        </p:txBody>
      </p:sp>
      <p:sp>
        <p:nvSpPr>
          <p:cNvPr id="6" name="TextBox 5"/>
          <p:cNvSpPr txBox="1"/>
          <p:nvPr/>
        </p:nvSpPr>
        <p:spPr>
          <a:xfrm>
            <a:off x="1614981" y="2849601"/>
            <a:ext cx="1294006" cy="253916"/>
          </a:xfrm>
          <a:prstGeom prst="rect">
            <a:avLst/>
          </a:prstGeom>
          <a:noFill/>
          <a:ln>
            <a:solidFill>
              <a:srgbClr val="FFFFFF"/>
            </a:solidFill>
          </a:ln>
        </p:spPr>
        <p:txBody>
          <a:bodyPr wrap="square" rtlCol="0">
            <a:spAutoFit/>
          </a:bodyPr>
          <a:lstStyle/>
          <a:p>
            <a:r>
              <a:rPr lang="en-US" sz="1050" dirty="0">
                <a:latin typeface="Arial" panose="020B0604020202020204" pitchFamily="34" charset="0"/>
                <a:cs typeface="Arial" panose="020B0604020202020204" pitchFamily="34" charset="0"/>
              </a:rPr>
              <a:t>See HT algorithm</a:t>
            </a:r>
          </a:p>
        </p:txBody>
      </p:sp>
      <p:sp>
        <p:nvSpPr>
          <p:cNvPr id="52" name="Line 52"/>
          <p:cNvSpPr>
            <a:spLocks noChangeShapeType="1"/>
          </p:cNvSpPr>
          <p:nvPr/>
        </p:nvSpPr>
        <p:spPr bwMode="auto">
          <a:xfrm rot="10800000" flipH="1" flipV="1">
            <a:off x="3498054" y="5014134"/>
            <a:ext cx="514350" cy="241698"/>
          </a:xfrm>
          <a:prstGeom prst="line">
            <a:avLst/>
          </a:prstGeom>
          <a:noFill/>
          <a:ln w="12700">
            <a:solidFill>
              <a:srgbClr val="FFFFFF"/>
            </a:solidFill>
            <a:round/>
            <a:headEnd/>
            <a:tailEnd type="triangle" w="med" len="med"/>
          </a:ln>
          <a:extLst>
            <a:ext uri="{909E8E84-426E-40dd-AFC4-6F175D3DCCD1}">
              <a14:hiddenFill xmlns:a14="http://schemas.microsoft.com/office/drawing/2010/main" xmlns="">
                <a:noFill/>
              </a14:hiddenFill>
            </a:ext>
          </a:extLst>
        </p:spPr>
        <p:txBody>
          <a:bodyPr lIns="79020" tIns="39509" rIns="79020" bIns="39509"/>
          <a:lstStyle/>
          <a:p>
            <a:endParaRPr lang="en-US" sz="1350" b="1">
              <a:solidFill>
                <a:schemeClr val="bg1"/>
              </a:solidFill>
            </a:endParaRPr>
          </a:p>
        </p:txBody>
      </p:sp>
      <p:sp>
        <p:nvSpPr>
          <p:cNvPr id="27" name="Rectangle 26"/>
          <p:cNvSpPr/>
          <p:nvPr/>
        </p:nvSpPr>
        <p:spPr>
          <a:xfrm>
            <a:off x="5922988" y="5793003"/>
            <a:ext cx="2128047" cy="207749"/>
          </a:xfrm>
          <a:prstGeom prst="rect">
            <a:avLst/>
          </a:prstGeom>
        </p:spPr>
        <p:txBody>
          <a:bodyPr wrap="square">
            <a:spAutoFit/>
          </a:bodyPr>
          <a:lstStyle/>
          <a:p>
            <a:r>
              <a:rPr lang="fr-FR" sz="750" dirty="0">
                <a:latin typeface="Arial" panose="020B0604020202020204" pitchFamily="34" charset="0"/>
                <a:cs typeface="Arial" panose="020B0604020202020204" pitchFamily="34" charset="0"/>
              </a:rPr>
              <a:t>Source:  </a:t>
            </a:r>
            <a:r>
              <a:rPr lang="fr-FR" sz="750" dirty="0" err="1">
                <a:latin typeface="Arial" panose="020B0604020202020204" pitchFamily="34" charset="0"/>
                <a:cs typeface="Arial" panose="020B0604020202020204" pitchFamily="34" charset="0"/>
              </a:rPr>
              <a:t>Manson</a:t>
            </a:r>
            <a:r>
              <a:rPr lang="fr-FR" sz="750" dirty="0">
                <a:latin typeface="Arial" panose="020B0604020202020204" pitchFamily="34" charset="0"/>
                <a:cs typeface="Arial" panose="020B0604020202020204" pitchFamily="34" charset="0"/>
              </a:rPr>
              <a:t> JE, et al. </a:t>
            </a:r>
            <a:r>
              <a:rPr lang="fr-FR" sz="750" i="1" dirty="0" err="1">
                <a:latin typeface="Arial" panose="020B0604020202020204" pitchFamily="34" charset="0"/>
                <a:cs typeface="Arial" panose="020B0604020202020204" pitchFamily="34" charset="0"/>
              </a:rPr>
              <a:t>Menopause</a:t>
            </a:r>
            <a:r>
              <a:rPr lang="fr-FR" sz="750" dirty="0">
                <a:latin typeface="Arial" panose="020B0604020202020204" pitchFamily="34" charset="0"/>
                <a:cs typeface="Arial" panose="020B0604020202020204" pitchFamily="34" charset="0"/>
              </a:rPr>
              <a:t> 2014.</a:t>
            </a:r>
            <a:endParaRPr lang="en-US" sz="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77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QUESTIONS?????????</a:t>
            </a:r>
            <a:endParaRPr lang="en-US" sz="4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424" y="1741714"/>
            <a:ext cx="7749151" cy="342899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813" y="5431971"/>
            <a:ext cx="2297490" cy="1240972"/>
          </a:xfrm>
          <a:prstGeom prst="rect">
            <a:avLst/>
          </a:prstGeom>
        </p:spPr>
      </p:pic>
    </p:spTree>
    <p:extLst>
      <p:ext uri="{BB962C8B-B14F-4D97-AF65-F5344CB8AC3E}">
        <p14:creationId xmlns:p14="http://schemas.microsoft.com/office/powerpoint/2010/main" val="1902242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t>
            </a:r>
            <a:r>
              <a:rPr lang="en-US" dirty="0"/>
              <a:t>is menopause?</a:t>
            </a:r>
          </a:p>
        </p:txBody>
      </p:sp>
      <p:sp>
        <p:nvSpPr>
          <p:cNvPr id="3" name="Content Placeholder 2"/>
          <p:cNvSpPr>
            <a:spLocks noGrp="1"/>
          </p:cNvSpPr>
          <p:nvPr>
            <p:ph idx="1"/>
          </p:nvPr>
        </p:nvSpPr>
        <p:spPr>
          <a:xfrm>
            <a:off x="457200" y="1828800"/>
            <a:ext cx="8229600" cy="1967205"/>
          </a:xfrm>
        </p:spPr>
        <p:txBody>
          <a:bodyPr/>
          <a:lstStyle/>
          <a:p>
            <a:pPr marL="457200" indent="-457200">
              <a:spcBef>
                <a:spcPts val="1200"/>
              </a:spcBef>
              <a:buFont typeface="Wingdings" charset="2"/>
              <a:buChar char="§"/>
            </a:pPr>
            <a:r>
              <a:rPr lang="en-US" dirty="0"/>
              <a:t>Naturally (spontaneously) </a:t>
            </a:r>
            <a:r>
              <a:rPr lang="en-US" dirty="0" smtClean="0"/>
              <a:t>average </a:t>
            </a:r>
            <a:r>
              <a:rPr lang="en-US" dirty="0"/>
              <a:t>age 51</a:t>
            </a:r>
          </a:p>
          <a:p>
            <a:pPr marL="457200" indent="-457200">
              <a:spcBef>
                <a:spcPts val="1200"/>
              </a:spcBef>
              <a:buFont typeface="Wingdings" charset="2"/>
              <a:buChar char="§"/>
            </a:pPr>
            <a:r>
              <a:rPr lang="en-US" dirty="0"/>
              <a:t>Prematurely from medical intervention </a:t>
            </a:r>
            <a:r>
              <a:rPr lang="en-US" dirty="0" smtClean="0"/>
              <a:t/>
            </a:r>
            <a:br>
              <a:rPr lang="en-US" dirty="0" smtClean="0"/>
            </a:br>
            <a:r>
              <a:rPr lang="en-US" dirty="0" smtClean="0"/>
              <a:t>(</a:t>
            </a:r>
            <a:r>
              <a:rPr lang="en-US" dirty="0" err="1"/>
              <a:t>eg</a:t>
            </a:r>
            <a:r>
              <a:rPr lang="en-US" dirty="0"/>
              <a:t>, bilateral oophorectomy</a:t>
            </a:r>
            <a:r>
              <a:rPr lang="en-US" dirty="0" smtClean="0"/>
              <a:t>, chemotherapy) at </a:t>
            </a:r>
            <a:r>
              <a:rPr lang="en-US" dirty="0"/>
              <a:t>any time from impaired ovarian function</a:t>
            </a:r>
          </a:p>
        </p:txBody>
      </p:sp>
    </p:spTree>
    <p:extLst>
      <p:ext uri="{BB962C8B-B14F-4D97-AF65-F5344CB8AC3E}">
        <p14:creationId xmlns:p14="http://schemas.microsoft.com/office/powerpoint/2010/main" val="290521135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Terminology: </a:t>
            </a:r>
            <a:r>
              <a:rPr lang="en-US" dirty="0" err="1">
                <a:cs typeface="Times New Roman" pitchFamily="18" charset="0"/>
              </a:rPr>
              <a:t>Postmenopause</a:t>
            </a:r>
            <a:endParaRPr lang="en-US" dirty="0"/>
          </a:p>
        </p:txBody>
      </p:sp>
      <p:graphicFrame>
        <p:nvGraphicFramePr>
          <p:cNvPr id="4" name="Content Placeholder 3"/>
          <p:cNvGraphicFramePr>
            <a:graphicFrameLocks noGrp="1"/>
          </p:cNvGraphicFramePr>
          <p:nvPr>
            <p:ph idx="1"/>
            <p:extLst/>
          </p:nvPr>
        </p:nvGraphicFramePr>
        <p:xfrm>
          <a:off x="228600" y="762000"/>
          <a:ext cx="8915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709781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7730" name="Rectangle 2"/>
          <p:cNvSpPr>
            <a:spLocks noChangeArrowheads="1"/>
          </p:cNvSpPr>
          <p:nvPr/>
        </p:nvSpPr>
        <p:spPr bwMode="invGray">
          <a:xfrm>
            <a:off x="458788" y="2166938"/>
            <a:ext cx="1995487" cy="2563812"/>
          </a:xfrm>
          <a:prstGeom prst="rect">
            <a:avLst/>
          </a:prstGeom>
          <a:solidFill>
            <a:srgbClr val="9C267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nchor="ctr" anchorCtr="1"/>
          <a:lstStyle/>
          <a:p>
            <a:pPr defTabSz="914400" eaLnBrk="0" fontAlgn="base" hangingPunct="0">
              <a:spcBef>
                <a:spcPct val="30000"/>
              </a:spcBef>
              <a:spcAft>
                <a:spcPct val="0"/>
              </a:spcAft>
            </a:pPr>
            <a:r>
              <a:rPr lang="en-US" i="1" dirty="0" smtClean="0">
                <a:solidFill>
                  <a:srgbClr val="FFFFFF"/>
                </a:solidFill>
              </a:rPr>
              <a:t>52% of US </a:t>
            </a:r>
            <a:br>
              <a:rPr lang="en-US" i="1" dirty="0" smtClean="0">
                <a:solidFill>
                  <a:srgbClr val="FFFFFF"/>
                </a:solidFill>
              </a:rPr>
            </a:br>
            <a:r>
              <a:rPr lang="en-US" i="1" dirty="0" smtClean="0">
                <a:solidFill>
                  <a:srgbClr val="FFFFFF"/>
                </a:solidFill>
              </a:rPr>
              <a:t>population</a:t>
            </a:r>
          </a:p>
        </p:txBody>
      </p:sp>
      <p:sp>
        <p:nvSpPr>
          <p:cNvPr id="3017731" name="Rectangle 3"/>
          <p:cNvSpPr>
            <a:spLocks noChangeArrowheads="1"/>
          </p:cNvSpPr>
          <p:nvPr/>
        </p:nvSpPr>
        <p:spPr bwMode="invGray">
          <a:xfrm>
            <a:off x="2454275" y="2166938"/>
            <a:ext cx="1995488" cy="2563812"/>
          </a:xfrm>
          <a:prstGeom prst="rect">
            <a:avLst/>
          </a:prstGeom>
          <a:solidFill>
            <a:srgbClr val="F4D9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nchor="ctr" anchorCtr="1"/>
          <a:lstStyle/>
          <a:p>
            <a:pPr defTabSz="914400" eaLnBrk="0" fontAlgn="base" hangingPunct="0">
              <a:spcBef>
                <a:spcPct val="30000"/>
              </a:spcBef>
              <a:spcAft>
                <a:spcPct val="0"/>
              </a:spcAft>
            </a:pPr>
            <a:r>
              <a:rPr lang="en-US" i="1" smtClean="0">
                <a:solidFill>
                  <a:srgbClr val="000000"/>
                </a:solidFill>
              </a:rPr>
              <a:t>Up to 90% of </a:t>
            </a:r>
            <a:br>
              <a:rPr lang="en-US" i="1" smtClean="0">
                <a:solidFill>
                  <a:srgbClr val="000000"/>
                </a:solidFill>
              </a:rPr>
            </a:br>
            <a:r>
              <a:rPr lang="en-US" i="1" smtClean="0">
                <a:solidFill>
                  <a:srgbClr val="000000"/>
                </a:solidFill>
              </a:rPr>
              <a:t>health care decisions</a:t>
            </a:r>
            <a:endParaRPr lang="en-US" sz="2400" i="1" smtClean="0">
              <a:solidFill>
                <a:srgbClr val="66CCFF"/>
              </a:solidFill>
            </a:endParaRPr>
          </a:p>
        </p:txBody>
      </p:sp>
      <p:sp>
        <p:nvSpPr>
          <p:cNvPr id="3017732" name="Rectangle 4"/>
          <p:cNvSpPr>
            <a:spLocks noChangeArrowheads="1"/>
          </p:cNvSpPr>
          <p:nvPr/>
        </p:nvSpPr>
        <p:spPr bwMode="invGray">
          <a:xfrm>
            <a:off x="6600825" y="2166938"/>
            <a:ext cx="2081213" cy="2563812"/>
          </a:xfrm>
          <a:prstGeom prst="rect">
            <a:avLst/>
          </a:prstGeom>
          <a:solidFill>
            <a:srgbClr val="D62C5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nchor="ctr" anchorCtr="1"/>
          <a:lstStyle/>
          <a:p>
            <a:pPr defTabSz="914400" eaLnBrk="0" fontAlgn="base" hangingPunct="0">
              <a:spcBef>
                <a:spcPct val="30000"/>
              </a:spcBef>
              <a:spcAft>
                <a:spcPct val="0"/>
              </a:spcAft>
            </a:pPr>
            <a:r>
              <a:rPr lang="en-US" i="1" dirty="0" smtClean="0">
                <a:solidFill>
                  <a:srgbClr val="FFFFFF"/>
                </a:solidFill>
              </a:rPr>
              <a:t>59% of all </a:t>
            </a:r>
            <a:br>
              <a:rPr lang="en-US" i="1" dirty="0" smtClean="0">
                <a:solidFill>
                  <a:srgbClr val="FFFFFF"/>
                </a:solidFill>
              </a:rPr>
            </a:br>
            <a:r>
              <a:rPr lang="en-US" i="1" dirty="0" smtClean="0">
                <a:solidFill>
                  <a:srgbClr val="FFFFFF"/>
                </a:solidFill>
              </a:rPr>
              <a:t>prescription drugs</a:t>
            </a:r>
            <a:br>
              <a:rPr lang="en-US" i="1" dirty="0" smtClean="0">
                <a:solidFill>
                  <a:srgbClr val="FFFFFF"/>
                </a:solidFill>
              </a:rPr>
            </a:br>
            <a:r>
              <a:rPr lang="en-US" i="1" dirty="0" smtClean="0">
                <a:solidFill>
                  <a:srgbClr val="FFFFFF"/>
                </a:solidFill>
              </a:rPr>
              <a:t>purchased</a:t>
            </a:r>
          </a:p>
        </p:txBody>
      </p:sp>
      <p:sp>
        <p:nvSpPr>
          <p:cNvPr id="3017733" name="Rectangle 5"/>
          <p:cNvSpPr>
            <a:spLocks noChangeArrowheads="1"/>
          </p:cNvSpPr>
          <p:nvPr/>
        </p:nvSpPr>
        <p:spPr bwMode="invGray">
          <a:xfrm>
            <a:off x="4449763" y="2166938"/>
            <a:ext cx="2151062" cy="2563812"/>
          </a:xfrm>
          <a:prstGeom prst="rect">
            <a:avLst/>
          </a:prstGeom>
          <a:solidFill>
            <a:srgbClr val="15715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nchor="ctr" anchorCtr="1"/>
          <a:lstStyle/>
          <a:p>
            <a:pPr defTabSz="914400" eaLnBrk="0" fontAlgn="base" hangingPunct="0">
              <a:spcBef>
                <a:spcPct val="30000"/>
              </a:spcBef>
              <a:spcAft>
                <a:spcPct val="0"/>
              </a:spcAft>
            </a:pPr>
            <a:r>
              <a:rPr lang="en-US" i="1" dirty="0" smtClean="0">
                <a:solidFill>
                  <a:srgbClr val="FFFFFF"/>
                </a:solidFill>
              </a:rPr>
              <a:t>2 out of every 3 health care dollars spent (approximately $500 billion annually)</a:t>
            </a:r>
          </a:p>
        </p:txBody>
      </p:sp>
      <p:sp>
        <p:nvSpPr>
          <p:cNvPr id="3017734" name="Rectangle 6"/>
          <p:cNvSpPr>
            <a:spLocks noChangeArrowheads="1"/>
          </p:cNvSpPr>
          <p:nvPr/>
        </p:nvSpPr>
        <p:spPr bwMode="invGray">
          <a:xfrm>
            <a:off x="458788" y="1657350"/>
            <a:ext cx="8223250" cy="509588"/>
          </a:xfrm>
          <a:prstGeom prst="rect">
            <a:avLst/>
          </a:prstGeom>
          <a:noFill/>
          <a:ln>
            <a:noFill/>
          </a:ln>
          <a:effectLst/>
          <a:extLst>
            <a:ext uri="{909E8E84-426E-40dd-AFC4-6F175D3DCCD1}">
              <a14:hiddenFill xmlns:a14="http://schemas.microsoft.com/office/drawing/2010/main" xmlns="">
                <a:solidFill>
                  <a:srgbClr val="CC99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lstStyle/>
          <a:p>
            <a:pPr defTabSz="914400" eaLnBrk="0" fontAlgn="base" hangingPunct="0">
              <a:spcBef>
                <a:spcPct val="30000"/>
              </a:spcBef>
              <a:spcAft>
                <a:spcPct val="0"/>
              </a:spcAft>
            </a:pPr>
            <a:r>
              <a:rPr lang="en-US" sz="2800" i="1" smtClean="0">
                <a:solidFill>
                  <a:srgbClr val="F4D966"/>
                </a:solidFill>
                <a:effectLst>
                  <a:outerShdw blurRad="38100" dist="38100" dir="2700000" algn="tl">
                    <a:srgbClr val="000000"/>
                  </a:outerShdw>
                </a:effectLst>
              </a:rPr>
              <a:t>Women account for:</a:t>
            </a:r>
            <a:endParaRPr lang="en-US" i="1" smtClean="0">
              <a:solidFill>
                <a:srgbClr val="F4D966"/>
              </a:solidFill>
              <a:effectLst>
                <a:outerShdw blurRad="38100" dist="38100" dir="2700000" algn="tl">
                  <a:srgbClr val="000000"/>
                </a:outerShdw>
              </a:effectLst>
            </a:endParaRPr>
          </a:p>
        </p:txBody>
      </p:sp>
      <p:sp>
        <p:nvSpPr>
          <p:cNvPr id="3017735" name="Rectangle 7"/>
          <p:cNvSpPr>
            <a:spLocks noChangeArrowheads="1"/>
          </p:cNvSpPr>
          <p:nvPr/>
        </p:nvSpPr>
        <p:spPr bwMode="invGray">
          <a:xfrm>
            <a:off x="458788" y="4730750"/>
            <a:ext cx="8223250" cy="96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nchor="ctr" anchorCtr="1"/>
          <a:lstStyle/>
          <a:p>
            <a:pPr defTabSz="914400" eaLnBrk="0" fontAlgn="base" hangingPunct="0">
              <a:spcBef>
                <a:spcPct val="30000"/>
              </a:spcBef>
              <a:spcAft>
                <a:spcPct val="0"/>
              </a:spcAft>
            </a:pPr>
            <a:r>
              <a:rPr lang="en-US" sz="2000" i="1" dirty="0" smtClean="0">
                <a:solidFill>
                  <a:srgbClr val="FFFFFF"/>
                </a:solidFill>
                <a:effectLst>
                  <a:outerShdw blurRad="38100" dist="38100" dir="2700000" algn="tl">
                    <a:srgbClr val="000000"/>
                  </a:outerShdw>
                </a:effectLst>
              </a:rPr>
              <a:t>In the future, health care providers will spend up to 75% of their time treating women aged 65 years and older.</a:t>
            </a:r>
          </a:p>
        </p:txBody>
      </p:sp>
      <p:grpSp>
        <p:nvGrpSpPr>
          <p:cNvPr id="3017736" name="Group 8"/>
          <p:cNvGrpSpPr>
            <a:grpSpLocks/>
          </p:cNvGrpSpPr>
          <p:nvPr/>
        </p:nvGrpSpPr>
        <p:grpSpPr bwMode="auto">
          <a:xfrm>
            <a:off x="447675" y="1657350"/>
            <a:ext cx="8234363" cy="4041775"/>
            <a:chOff x="282" y="1044"/>
            <a:chExt cx="5187" cy="2546"/>
          </a:xfrm>
        </p:grpSpPr>
        <p:sp>
          <p:nvSpPr>
            <p:cNvPr id="3017737" name="Line 9"/>
            <p:cNvSpPr>
              <a:spLocks noChangeShapeType="1"/>
            </p:cNvSpPr>
            <p:nvPr/>
          </p:nvSpPr>
          <p:spPr bwMode="invGray">
            <a:xfrm>
              <a:off x="289" y="3590"/>
              <a:ext cx="5180" cy="0"/>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pPr>
              <a:endParaRPr lang="en-US" smtClean="0">
                <a:solidFill>
                  <a:srgbClr val="FFFFFF"/>
                </a:solidFill>
              </a:endParaRPr>
            </a:p>
          </p:txBody>
        </p:sp>
        <p:grpSp>
          <p:nvGrpSpPr>
            <p:cNvPr id="3017738" name="Group 10"/>
            <p:cNvGrpSpPr>
              <a:grpSpLocks/>
            </p:cNvGrpSpPr>
            <p:nvPr/>
          </p:nvGrpSpPr>
          <p:grpSpPr bwMode="auto">
            <a:xfrm>
              <a:off x="282" y="1044"/>
              <a:ext cx="5187" cy="2546"/>
              <a:chOff x="282" y="1044"/>
              <a:chExt cx="5187" cy="2546"/>
            </a:xfrm>
          </p:grpSpPr>
          <p:sp>
            <p:nvSpPr>
              <p:cNvPr id="3017739" name="Line 11"/>
              <p:cNvSpPr>
                <a:spLocks noChangeShapeType="1"/>
              </p:cNvSpPr>
              <p:nvPr/>
            </p:nvSpPr>
            <p:spPr bwMode="invGray">
              <a:xfrm>
                <a:off x="289" y="2980"/>
                <a:ext cx="5180" cy="0"/>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pPr>
                <a:endParaRPr lang="en-US" smtClean="0">
                  <a:solidFill>
                    <a:srgbClr val="FFFFFF"/>
                  </a:solidFill>
                </a:endParaRPr>
              </a:p>
            </p:txBody>
          </p:sp>
          <p:grpSp>
            <p:nvGrpSpPr>
              <p:cNvPr id="3017740" name="Group 12"/>
              <p:cNvGrpSpPr>
                <a:grpSpLocks/>
              </p:cNvGrpSpPr>
              <p:nvPr/>
            </p:nvGrpSpPr>
            <p:grpSpPr bwMode="auto">
              <a:xfrm>
                <a:off x="282" y="1044"/>
                <a:ext cx="5187" cy="2546"/>
                <a:chOff x="282" y="1044"/>
                <a:chExt cx="5187" cy="2546"/>
              </a:xfrm>
            </p:grpSpPr>
            <p:sp>
              <p:nvSpPr>
                <p:cNvPr id="3017741" name="Line 13"/>
                <p:cNvSpPr>
                  <a:spLocks noChangeShapeType="1"/>
                </p:cNvSpPr>
                <p:nvPr/>
              </p:nvSpPr>
              <p:spPr bwMode="invGray">
                <a:xfrm>
                  <a:off x="4158" y="1365"/>
                  <a:ext cx="0" cy="1615"/>
                </a:xfrm>
                <a:prstGeom prst="line">
                  <a:avLst/>
                </a:prstGeom>
                <a:noFill/>
                <a:ln w="12700">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pPr>
                  <a:endParaRPr lang="en-US" smtClean="0">
                    <a:solidFill>
                      <a:srgbClr val="FFFFFF"/>
                    </a:solidFill>
                  </a:endParaRPr>
                </a:p>
              </p:txBody>
            </p:sp>
            <p:sp>
              <p:nvSpPr>
                <p:cNvPr id="3017742" name="Line 14"/>
                <p:cNvSpPr>
                  <a:spLocks noChangeShapeType="1"/>
                </p:cNvSpPr>
                <p:nvPr/>
              </p:nvSpPr>
              <p:spPr bwMode="invGray">
                <a:xfrm>
                  <a:off x="1546" y="1365"/>
                  <a:ext cx="0" cy="1615"/>
                </a:xfrm>
                <a:prstGeom prst="line">
                  <a:avLst/>
                </a:prstGeom>
                <a:noFill/>
                <a:ln w="12700">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pPr>
                  <a:endParaRPr lang="en-US" smtClean="0">
                    <a:solidFill>
                      <a:srgbClr val="FFFFFF"/>
                    </a:solidFill>
                  </a:endParaRPr>
                </a:p>
              </p:txBody>
            </p:sp>
            <p:sp>
              <p:nvSpPr>
                <p:cNvPr id="3017743" name="Line 15"/>
                <p:cNvSpPr>
                  <a:spLocks noChangeShapeType="1"/>
                </p:cNvSpPr>
                <p:nvPr/>
              </p:nvSpPr>
              <p:spPr bwMode="invGray">
                <a:xfrm>
                  <a:off x="2803" y="1365"/>
                  <a:ext cx="0" cy="1615"/>
                </a:xfrm>
                <a:prstGeom prst="line">
                  <a:avLst/>
                </a:prstGeom>
                <a:noFill/>
                <a:ln w="12700">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pPr>
                  <a:endParaRPr lang="en-US" smtClean="0">
                    <a:solidFill>
                      <a:srgbClr val="FFFFFF"/>
                    </a:solidFill>
                  </a:endParaRPr>
                </a:p>
              </p:txBody>
            </p:sp>
            <p:sp>
              <p:nvSpPr>
                <p:cNvPr id="3017744" name="Line 16"/>
                <p:cNvSpPr>
                  <a:spLocks noChangeShapeType="1"/>
                </p:cNvSpPr>
                <p:nvPr/>
              </p:nvSpPr>
              <p:spPr bwMode="invGray">
                <a:xfrm>
                  <a:off x="282" y="1044"/>
                  <a:ext cx="0" cy="321"/>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pPr>
                  <a:endParaRPr lang="en-US" smtClean="0">
                    <a:solidFill>
                      <a:srgbClr val="FFFFFF"/>
                    </a:solidFill>
                  </a:endParaRPr>
                </a:p>
              </p:txBody>
            </p:sp>
            <p:sp>
              <p:nvSpPr>
                <p:cNvPr id="3017745" name="Line 17"/>
                <p:cNvSpPr>
                  <a:spLocks noChangeShapeType="1"/>
                </p:cNvSpPr>
                <p:nvPr/>
              </p:nvSpPr>
              <p:spPr bwMode="invGray">
                <a:xfrm>
                  <a:off x="5462" y="1044"/>
                  <a:ext cx="0" cy="321"/>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pPr>
                  <a:endParaRPr lang="en-US" smtClean="0">
                    <a:solidFill>
                      <a:srgbClr val="FFFFFF"/>
                    </a:solidFill>
                  </a:endParaRPr>
                </a:p>
              </p:txBody>
            </p:sp>
            <p:grpSp>
              <p:nvGrpSpPr>
                <p:cNvPr id="3017746" name="Group 18"/>
                <p:cNvGrpSpPr>
                  <a:grpSpLocks/>
                </p:cNvGrpSpPr>
                <p:nvPr/>
              </p:nvGrpSpPr>
              <p:grpSpPr bwMode="auto">
                <a:xfrm>
                  <a:off x="282" y="1044"/>
                  <a:ext cx="5187" cy="2546"/>
                  <a:chOff x="282" y="1044"/>
                  <a:chExt cx="5187" cy="2546"/>
                </a:xfrm>
              </p:grpSpPr>
              <p:sp>
                <p:nvSpPr>
                  <p:cNvPr id="3017747" name="Line 19"/>
                  <p:cNvSpPr>
                    <a:spLocks noChangeShapeType="1"/>
                  </p:cNvSpPr>
                  <p:nvPr/>
                </p:nvSpPr>
                <p:spPr bwMode="invGray">
                  <a:xfrm>
                    <a:off x="289" y="1365"/>
                    <a:ext cx="5180"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pPr>
                    <a:endParaRPr lang="en-US" smtClean="0">
                      <a:solidFill>
                        <a:srgbClr val="FFFFFF"/>
                      </a:solidFill>
                    </a:endParaRPr>
                  </a:p>
                </p:txBody>
              </p:sp>
              <p:grpSp>
                <p:nvGrpSpPr>
                  <p:cNvPr id="3017748" name="Group 20"/>
                  <p:cNvGrpSpPr>
                    <a:grpSpLocks/>
                  </p:cNvGrpSpPr>
                  <p:nvPr/>
                </p:nvGrpSpPr>
                <p:grpSpPr bwMode="auto">
                  <a:xfrm>
                    <a:off x="282" y="1044"/>
                    <a:ext cx="5180" cy="2546"/>
                    <a:chOff x="282" y="1044"/>
                    <a:chExt cx="5180" cy="2546"/>
                  </a:xfrm>
                </p:grpSpPr>
                <p:sp>
                  <p:nvSpPr>
                    <p:cNvPr id="3017749" name="Line 21"/>
                    <p:cNvSpPr>
                      <a:spLocks noChangeShapeType="1"/>
                    </p:cNvSpPr>
                    <p:nvPr/>
                  </p:nvSpPr>
                  <p:spPr bwMode="invGray">
                    <a:xfrm>
                      <a:off x="282" y="1044"/>
                      <a:ext cx="5180" cy="0"/>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pPr>
                      <a:endParaRPr lang="en-US" smtClean="0">
                        <a:solidFill>
                          <a:srgbClr val="FFFFFF"/>
                        </a:solidFill>
                      </a:endParaRPr>
                    </a:p>
                  </p:txBody>
                </p:sp>
                <p:sp>
                  <p:nvSpPr>
                    <p:cNvPr id="3017750" name="Line 22"/>
                    <p:cNvSpPr>
                      <a:spLocks noChangeShapeType="1"/>
                    </p:cNvSpPr>
                    <p:nvPr/>
                  </p:nvSpPr>
                  <p:spPr bwMode="invGray">
                    <a:xfrm>
                      <a:off x="282" y="1365"/>
                      <a:ext cx="0" cy="161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pPr>
                      <a:endParaRPr lang="en-US" smtClean="0">
                        <a:solidFill>
                          <a:srgbClr val="FFFFFF"/>
                        </a:solidFill>
                      </a:endParaRPr>
                    </a:p>
                  </p:txBody>
                </p:sp>
                <p:sp>
                  <p:nvSpPr>
                    <p:cNvPr id="3017751" name="Line 23"/>
                    <p:cNvSpPr>
                      <a:spLocks noChangeShapeType="1"/>
                    </p:cNvSpPr>
                    <p:nvPr/>
                  </p:nvSpPr>
                  <p:spPr bwMode="invGray">
                    <a:xfrm>
                      <a:off x="5462" y="1365"/>
                      <a:ext cx="0" cy="161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pPr>
                      <a:endParaRPr lang="en-US" smtClean="0">
                        <a:solidFill>
                          <a:srgbClr val="FFFFFF"/>
                        </a:solidFill>
                      </a:endParaRPr>
                    </a:p>
                  </p:txBody>
                </p:sp>
                <p:sp>
                  <p:nvSpPr>
                    <p:cNvPr id="3017752" name="Line 24"/>
                    <p:cNvSpPr>
                      <a:spLocks noChangeShapeType="1"/>
                    </p:cNvSpPr>
                    <p:nvPr/>
                  </p:nvSpPr>
                  <p:spPr bwMode="invGray">
                    <a:xfrm>
                      <a:off x="282" y="2980"/>
                      <a:ext cx="0" cy="610"/>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pPr>
                      <a:endParaRPr lang="en-US" smtClean="0">
                        <a:solidFill>
                          <a:srgbClr val="FFFFFF"/>
                        </a:solidFill>
                      </a:endParaRPr>
                    </a:p>
                  </p:txBody>
                </p:sp>
                <p:sp>
                  <p:nvSpPr>
                    <p:cNvPr id="3017753" name="Line 25"/>
                    <p:cNvSpPr>
                      <a:spLocks noChangeShapeType="1"/>
                    </p:cNvSpPr>
                    <p:nvPr/>
                  </p:nvSpPr>
                  <p:spPr bwMode="invGray">
                    <a:xfrm>
                      <a:off x="5462" y="2980"/>
                      <a:ext cx="0" cy="610"/>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spAutoFit/>
                    </a:bodyPr>
                    <a:lstStyle/>
                    <a:p>
                      <a:pPr algn="ctr" defTabSz="914400" eaLnBrk="0" fontAlgn="base" hangingPunct="0">
                        <a:spcBef>
                          <a:spcPct val="0"/>
                        </a:spcBef>
                        <a:spcAft>
                          <a:spcPct val="0"/>
                        </a:spcAft>
                      </a:pPr>
                      <a:endParaRPr lang="en-US" smtClean="0">
                        <a:solidFill>
                          <a:srgbClr val="FFFFFF"/>
                        </a:solidFill>
                      </a:endParaRPr>
                    </a:p>
                  </p:txBody>
                </p:sp>
              </p:grpSp>
            </p:grpSp>
          </p:grpSp>
        </p:grpSp>
      </p:grpSp>
      <p:sp>
        <p:nvSpPr>
          <p:cNvPr id="3017754" name="Rectangle 26"/>
          <p:cNvSpPr>
            <a:spLocks noGrp="1" noChangeArrowheads="1"/>
          </p:cNvSpPr>
          <p:nvPr>
            <p:ph type="title"/>
          </p:nvPr>
        </p:nvSpPr>
        <p:spPr>
          <a:solidFill>
            <a:schemeClr val="accent5">
              <a:lumMod val="50000"/>
            </a:schemeClr>
          </a:solidFill>
          <a:ln/>
        </p:spPr>
        <p:txBody>
          <a:bodyPr/>
          <a:lstStyle/>
          <a:p>
            <a:r>
              <a:rPr lang="en-US" dirty="0"/>
              <a:t>Impact of Women on Health Care</a:t>
            </a:r>
          </a:p>
        </p:txBody>
      </p:sp>
      <p:sp>
        <p:nvSpPr>
          <p:cNvPr id="3017755" name="Rectangle 27"/>
          <p:cNvSpPr>
            <a:spLocks noChangeArrowheads="1"/>
          </p:cNvSpPr>
          <p:nvPr/>
        </p:nvSpPr>
        <p:spPr bwMode="auto">
          <a:xfrm>
            <a:off x="458788" y="6214301"/>
            <a:ext cx="4943475" cy="3048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2075" tIns="46038" rIns="92075" bIns="46038" anchor="b">
            <a:spAutoFit/>
          </a:bodyPr>
          <a:lstStyle/>
          <a:p>
            <a:pPr defTabSz="914400" fontAlgn="base">
              <a:spcBef>
                <a:spcPct val="50000"/>
              </a:spcBef>
              <a:spcAft>
                <a:spcPct val="0"/>
              </a:spcAft>
            </a:pPr>
            <a:r>
              <a:rPr lang="en-US" altLang="en-US" sz="1400" b="1" smtClean="0">
                <a:solidFill>
                  <a:srgbClr val="FFFFFF"/>
                </a:solidFill>
              </a:rPr>
              <a:t>CareData Reports, Inc. 1999.</a:t>
            </a:r>
          </a:p>
        </p:txBody>
      </p:sp>
    </p:spTree>
    <p:extLst>
      <p:ext uri="{BB962C8B-B14F-4D97-AF65-F5344CB8AC3E}">
        <p14:creationId xmlns:p14="http://schemas.microsoft.com/office/powerpoint/2010/main" val="14649389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01773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1773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017730"/>
                                        </p:tgtEl>
                                        <p:attrNameLst>
                                          <p:attrName>style.visibility</p:attrName>
                                        </p:attrNameLst>
                                      </p:cBhvr>
                                      <p:to>
                                        <p:strVal val="visible"/>
                                      </p:to>
                                    </p:set>
                                    <p:animEffect transition="in" filter="wipe(up)">
                                      <p:cBhvr>
                                        <p:cTn id="14" dur="500"/>
                                        <p:tgtEl>
                                          <p:spTgt spid="301773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017731"/>
                                        </p:tgtEl>
                                        <p:attrNameLst>
                                          <p:attrName>style.visibility</p:attrName>
                                        </p:attrNameLst>
                                      </p:cBhvr>
                                      <p:to>
                                        <p:strVal val="visible"/>
                                      </p:to>
                                    </p:set>
                                    <p:animEffect transition="in" filter="wipe(up)">
                                      <p:cBhvr>
                                        <p:cTn id="19" dur="500"/>
                                        <p:tgtEl>
                                          <p:spTgt spid="30177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017733"/>
                                        </p:tgtEl>
                                        <p:attrNameLst>
                                          <p:attrName>style.visibility</p:attrName>
                                        </p:attrNameLst>
                                      </p:cBhvr>
                                      <p:to>
                                        <p:strVal val="visible"/>
                                      </p:to>
                                    </p:set>
                                    <p:animEffect transition="in" filter="wipe(up)">
                                      <p:cBhvr>
                                        <p:cTn id="24" dur="500"/>
                                        <p:tgtEl>
                                          <p:spTgt spid="301773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017732"/>
                                        </p:tgtEl>
                                        <p:attrNameLst>
                                          <p:attrName>style.visibility</p:attrName>
                                        </p:attrNameLst>
                                      </p:cBhvr>
                                      <p:to>
                                        <p:strVal val="visible"/>
                                      </p:to>
                                    </p:set>
                                    <p:animEffect transition="in" filter="wipe(up)">
                                      <p:cBhvr>
                                        <p:cTn id="29" dur="500"/>
                                        <p:tgtEl>
                                          <p:spTgt spid="3017732"/>
                                        </p:tgtEl>
                                      </p:cBhvr>
                                    </p:animEffect>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3017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7730" grpId="0" animBg="1" autoUpdateAnimBg="0"/>
      <p:bldP spid="3017731" grpId="0" animBg="1" autoUpdateAnimBg="0"/>
      <p:bldP spid="3017732" grpId="0" animBg="1" autoUpdateAnimBg="0"/>
      <p:bldP spid="3017733" grpId="0" animBg="1" autoUpdateAnimBg="0"/>
      <p:bldP spid="3017734" grpId="0" autoUpdateAnimBg="0"/>
      <p:bldP spid="3017735"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½ Floppy (A:)">
  <a:themeElements>
    <a:clrScheme name="">
      <a:dk1>
        <a:srgbClr val="000000"/>
      </a:dk1>
      <a:lt1>
        <a:srgbClr val="FFFFFF"/>
      </a:lt1>
      <a:dk2>
        <a:srgbClr val="000066"/>
      </a:dk2>
      <a:lt2>
        <a:srgbClr val="FFFF99"/>
      </a:lt2>
      <a:accent1>
        <a:srgbClr val="66CCFF"/>
      </a:accent1>
      <a:accent2>
        <a:srgbClr val="009900"/>
      </a:accent2>
      <a:accent3>
        <a:srgbClr val="AAAAB8"/>
      </a:accent3>
      <a:accent4>
        <a:srgbClr val="DADADA"/>
      </a:accent4>
      <a:accent5>
        <a:srgbClr val="B8E2FF"/>
      </a:accent5>
      <a:accent6>
        <a:srgbClr val="008A00"/>
      </a:accent6>
      <a:hlink>
        <a:srgbClr val="FF9933"/>
      </a:hlink>
      <a:folHlink>
        <a:srgbClr val="CC3399"/>
      </a:folHlink>
    </a:clrScheme>
    <a:fontScheme name="3½ Floppy (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½ Floppy (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½ Floppy (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½ Floppy (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½ Floppy (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½ Floppy (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½ Floppy (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½ Floppy (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laza">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TotalTime>
  <Words>3461</Words>
  <Application>Microsoft Office PowerPoint</Application>
  <PresentationFormat>On-screen Show (4:3)</PresentationFormat>
  <Paragraphs>603</Paragraphs>
  <Slides>68</Slides>
  <Notes>16</Notes>
  <HiddenSlides>2</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2</vt:i4>
      </vt:variant>
      <vt:variant>
        <vt:lpstr>Slide Titles</vt:lpstr>
      </vt:variant>
      <vt:variant>
        <vt:i4>68</vt:i4>
      </vt:variant>
    </vt:vector>
  </HeadingPairs>
  <TitlesOfParts>
    <vt:vector size="86" baseType="lpstr">
      <vt:lpstr>ＭＳ Ｐゴシック</vt:lpstr>
      <vt:lpstr>ＭＳ Ｐゴシック</vt:lpstr>
      <vt:lpstr>Arial</vt:lpstr>
      <vt:lpstr>Calibri</vt:lpstr>
      <vt:lpstr>Calibri Light</vt:lpstr>
      <vt:lpstr>Symbol</vt:lpstr>
      <vt:lpstr>Tahoma</vt:lpstr>
      <vt:lpstr>Times New Roman</vt:lpstr>
      <vt:lpstr>Univers Condensed</vt:lpstr>
      <vt:lpstr>Verdana</vt:lpstr>
      <vt:lpstr>Wingdings</vt:lpstr>
      <vt:lpstr>Wingdings 2</vt:lpstr>
      <vt:lpstr>Office Theme</vt:lpstr>
      <vt:lpstr>3½ Floppy (A:)</vt:lpstr>
      <vt:lpstr>1_Office Theme</vt:lpstr>
      <vt:lpstr>Plaza</vt:lpstr>
      <vt:lpstr>Chart</vt:lpstr>
      <vt:lpstr>Acrobat Document</vt:lpstr>
      <vt:lpstr>Treating Women Transitioning to Menopause and Beyond</vt:lpstr>
      <vt:lpstr>PowerPoint Presentation</vt:lpstr>
      <vt:lpstr>Disclosure</vt:lpstr>
      <vt:lpstr>Objectives</vt:lpstr>
      <vt:lpstr>Menopause Management- Getting Clinical Care Back on Track</vt:lpstr>
      <vt:lpstr>What is menopause?</vt:lpstr>
      <vt:lpstr>When is menopause?</vt:lpstr>
      <vt:lpstr>Terminology: Postmenopause</vt:lpstr>
      <vt:lpstr>Impact of Women on Health Care</vt:lpstr>
      <vt:lpstr>Age at Menopause Has Remained Constant While Life Expectancy Has Increased</vt:lpstr>
      <vt:lpstr>Menopause Demographics</vt:lpstr>
      <vt:lpstr>Ethnicity in the United States</vt:lpstr>
      <vt:lpstr>PowerPoint Presentation</vt:lpstr>
      <vt:lpstr>PowerPoint Presentation</vt:lpstr>
      <vt:lpstr>Serum hormone levels at menopause</vt:lpstr>
      <vt:lpstr>PowerPoint Presentation</vt:lpstr>
      <vt:lpstr>Estrogen receptor activity</vt:lpstr>
      <vt:lpstr>Estrogen Loss and Manifestations  of Health Risks Over Time</vt:lpstr>
      <vt:lpstr>PowerPoint Presentation</vt:lpstr>
      <vt:lpstr>Oral Contraceptives</vt:lpstr>
      <vt:lpstr>Why would perimenopausal women use hormonal contraception?</vt:lpstr>
      <vt:lpstr>Noncontraceptive benefits of OCs</vt:lpstr>
      <vt:lpstr>When to stop OCs </vt:lpstr>
      <vt:lpstr>Menopausal Hormone Therapy</vt:lpstr>
      <vt:lpstr>Terminology</vt:lpstr>
      <vt:lpstr>FDA-approved indications for HT </vt:lpstr>
      <vt:lpstr>FDA-approved indications for vaginal HT</vt:lpstr>
      <vt:lpstr>Black Box warning for HT</vt:lpstr>
      <vt:lpstr>Hormone therapy terminology</vt:lpstr>
      <vt:lpstr>Hormone therapy—what we know today</vt:lpstr>
      <vt:lpstr>PowerPoint Presentation</vt:lpstr>
      <vt:lpstr>Total Health Care Spending</vt:lpstr>
      <vt:lpstr>HT market by product</vt:lpstr>
      <vt:lpstr>PowerPoint Presentation</vt:lpstr>
      <vt:lpstr>Vaginal Estrogen Use</vt:lpstr>
      <vt:lpstr>PowerPoint Presentation</vt:lpstr>
      <vt:lpstr>PowerPoint Presentation</vt:lpstr>
      <vt:lpstr>PowerPoint Presentation</vt:lpstr>
      <vt:lpstr>Counseling and Addressing Concerns</vt:lpstr>
      <vt:lpstr>EPT &amp; breast cancer </vt:lpstr>
      <vt:lpstr>EPT &amp; breast cancer (continued)</vt:lpstr>
      <vt:lpstr>ET &amp; breast cancer</vt:lpstr>
      <vt:lpstr>HT &amp; premature menopause/POI</vt:lpstr>
      <vt:lpstr>Progestogen indication </vt:lpstr>
      <vt:lpstr>Bioidentical hormones</vt:lpstr>
      <vt:lpstr>Duration of use </vt:lpstr>
      <vt:lpstr>Duration of use (continued)</vt:lpstr>
      <vt:lpstr>Discontinuation</vt:lpstr>
      <vt:lpstr>Discontinuation (continued)</vt:lpstr>
      <vt:lpstr>HT summary</vt:lpstr>
      <vt:lpstr>Screening tests for women ages 50-64</vt:lpstr>
      <vt:lpstr>How women view menopause </vt:lpstr>
      <vt:lpstr>Components of counseling</vt:lpstr>
      <vt:lpstr>Counseling multiethnic women</vt:lpstr>
      <vt:lpstr>Multiethnic population </vt:lpstr>
      <vt:lpstr>Counseling in Perimenopausal  African-American Women</vt:lpstr>
      <vt:lpstr>Alternatives to hormone therapy</vt:lpstr>
      <vt:lpstr>Alternatives to hormone therapy (cont’d)</vt:lpstr>
      <vt:lpstr>Alternatives to hormone therapy (cont’d)</vt:lpstr>
      <vt:lpstr>Tools for Practice</vt:lpstr>
      <vt:lpstr>Menopause health questionnaire</vt:lpstr>
      <vt:lpstr>Using validated, menopause-specific tools </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rodney davis</dc:creator>
  <cp:lastModifiedBy>Eastham, Donna </cp:lastModifiedBy>
  <cp:revision>14</cp:revision>
  <dcterms:created xsi:type="dcterms:W3CDTF">2016-04-27T11:17:07Z</dcterms:created>
  <dcterms:modified xsi:type="dcterms:W3CDTF">2016-04-27T19:03:05Z</dcterms:modified>
</cp:coreProperties>
</file>