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9" r:id="rId3"/>
    <p:sldId id="261" r:id="rId4"/>
    <p:sldId id="296" r:id="rId5"/>
    <p:sldId id="297" r:id="rId6"/>
    <p:sldId id="257" r:id="rId7"/>
    <p:sldId id="295" r:id="rId8"/>
    <p:sldId id="264" r:id="rId9"/>
    <p:sldId id="266" r:id="rId10"/>
    <p:sldId id="287" r:id="rId11"/>
    <p:sldId id="286" r:id="rId12"/>
    <p:sldId id="291" r:id="rId13"/>
    <p:sldId id="292" r:id="rId14"/>
    <p:sldId id="299" r:id="rId15"/>
    <p:sldId id="290" r:id="rId16"/>
    <p:sldId id="288" r:id="rId17"/>
    <p:sldId id="289" r:id="rId18"/>
    <p:sldId id="272" r:id="rId19"/>
    <p:sldId id="273" r:id="rId20"/>
    <p:sldId id="279" r:id="rId21"/>
    <p:sldId id="277" r:id="rId22"/>
    <p:sldId id="278" r:id="rId23"/>
    <p:sldId id="284" r:id="rId24"/>
    <p:sldId id="285" r:id="rId25"/>
    <p:sldId id="260" r:id="rId26"/>
    <p:sldId id="274" r:id="rId27"/>
    <p:sldId id="275" r:id="rId28"/>
    <p:sldId id="282" r:id="rId29"/>
    <p:sldId id="276" r:id="rId30"/>
    <p:sldId id="280" r:id="rId31"/>
    <p:sldId id="281" r:id="rId32"/>
    <p:sldId id="269" r:id="rId33"/>
    <p:sldId id="294" r:id="rId34"/>
    <p:sldId id="267" r:id="rId35"/>
    <p:sldId id="268" r:id="rId36"/>
    <p:sldId id="262" r:id="rId37"/>
    <p:sldId id="293" r:id="rId38"/>
    <p:sldId id="258" r:id="rId39"/>
    <p:sldId id="265" r:id="rId40"/>
    <p:sldId id="270" r:id="rId41"/>
    <p:sldId id="271" r:id="rId42"/>
    <p:sldId id="283"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5762" autoAdjust="0"/>
  </p:normalViewPr>
  <p:slideViewPr>
    <p:cSldViewPr snapToGrid="0" showGuides="1">
      <p:cViewPr varScale="1">
        <p:scale>
          <a:sx n="70" d="100"/>
          <a:sy n="70" d="100"/>
        </p:scale>
        <p:origin x="522" y="60"/>
      </p:cViewPr>
      <p:guideLst>
        <p:guide orient="horz" pos="2160"/>
        <p:guide pos="3840"/>
      </p:guideLst>
    </p:cSldViewPr>
  </p:slideViewPr>
  <p:outlineViewPr>
    <p:cViewPr>
      <p:scale>
        <a:sx n="33" d="100"/>
        <a:sy n="33" d="100"/>
      </p:scale>
      <p:origin x="0" y="-390"/>
    </p:cViewPr>
  </p:outlineViewPr>
  <p:notesTextViewPr>
    <p:cViewPr>
      <p:scale>
        <a:sx n="1" d="1"/>
        <a:sy n="1" d="1"/>
      </p:scale>
      <p:origin x="0" y="0"/>
    </p:cViewPr>
  </p:notesTextViewPr>
  <p:sorterViewPr>
    <p:cViewPr>
      <p:scale>
        <a:sx n="100" d="100"/>
        <a:sy n="100" d="100"/>
      </p:scale>
      <p:origin x="0" y="-85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Chromosome Abnormalities</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0"/>
              <c:layout>
                <c:manualLayout>
                  <c:x val="6.5902578796561598E-2"/>
                  <c:y val="-8.4237396298659853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63BB8FD6-4FD5-46CB-B6D0-CD755659701A}" type="CATEGORYNAME">
                      <a:rPr lang="en-US" sz="2400" baseline="0" smtClean="0">
                        <a:solidFill>
                          <a:schemeClr val="accent1"/>
                        </a:solidFill>
                      </a:rPr>
                      <a:pPr>
                        <a:defRPr baseline="0">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0790830945558739"/>
                      <c:h val="9.1895341416719845E-2"/>
                    </c:manualLayout>
                  </c15:layout>
                  <c15:dlblFieldTable/>
                  <c15:showDataLabelsRange val="0"/>
                </c:ext>
              </c:extLst>
            </c:dLbl>
            <c:dLbl>
              <c:idx val="1"/>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2"/>
                        </a:solidFill>
                        <a:latin typeface="+mn-lt"/>
                        <a:ea typeface="+mn-ea"/>
                        <a:cs typeface="+mn-cs"/>
                      </a:defRPr>
                    </a:pPr>
                    <a:fld id="{736AF4E4-C578-498E-81AB-BFC8A86080C4}" type="CATEGORYNAME">
                      <a:rPr lang="en-US" baseline="0" smtClean="0">
                        <a:solidFill>
                          <a:schemeClr val="accent2"/>
                        </a:solidFill>
                      </a:rPr>
                      <a:pPr>
                        <a:defRPr sz="2400" baseline="0">
                          <a:solidFill>
                            <a:schemeClr val="accent2"/>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68217A4E-1CBF-42E5-B84A-605F071B6F61}" type="CATEGORYNAME">
                      <a:rPr lang="en-US" smtClean="0"/>
                      <a:pPr>
                        <a:defRPr sz="2400"/>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3"/>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714EEBE8-62F4-49E0-BBA4-4395929DE172}" type="CATEGORYNAME">
                      <a:rPr lang="en-US" smtClean="0"/>
                      <a:pPr>
                        <a:defRPr sz="2400"/>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4"/>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A6C9EA5-A089-4775-9D9D-EA2991876E32}" type="CATEGORYNAME">
                      <a:rPr lang="en-US" sz="2400" smtClean="0"/>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5"/>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15F4DB6C-78BC-4D1B-97EF-BF0F0D957798}" type="CATEGORYNAME">
                      <a:rPr lang="en-US" smtClean="0"/>
                      <a:pPr>
                        <a:defRPr sz="2400"/>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Down syndrome</c:v>
                </c:pt>
                <c:pt idx="1">
                  <c:v>Trisomy 18</c:v>
                </c:pt>
                <c:pt idx="2">
                  <c:v>Trisomy 13</c:v>
                </c:pt>
                <c:pt idx="3">
                  <c:v>Monosomy X</c:v>
                </c:pt>
                <c:pt idx="4">
                  <c:v>Sex trisomy</c:v>
                </c:pt>
                <c:pt idx="5">
                  <c:v>Other rare</c:v>
                </c:pt>
              </c:strCache>
            </c:strRef>
          </c:cat>
          <c:val>
            <c:numRef>
              <c:f>Sheet1!$B$2:$B$7</c:f>
              <c:numCache>
                <c:formatCode>General</c:formatCode>
                <c:ptCount val="6"/>
                <c:pt idx="0">
                  <c:v>53</c:v>
                </c:pt>
                <c:pt idx="1">
                  <c:v>13</c:v>
                </c:pt>
                <c:pt idx="2">
                  <c:v>5</c:v>
                </c:pt>
                <c:pt idx="3">
                  <c:v>8</c:v>
                </c:pt>
                <c:pt idx="4">
                  <c:v>5</c:v>
                </c:pt>
                <c:pt idx="5">
                  <c:v>16</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Test</c:v>
                </c:pt>
              </c:strCache>
            </c:strRef>
          </c:tx>
          <c:spPr>
            <a:solidFill>
              <a:schemeClr val="accent1"/>
            </a:solidFill>
            <a:ln>
              <a:noFill/>
            </a:ln>
            <a:effectLst/>
          </c:spPr>
          <c:invertIfNegative val="0"/>
          <c:dPt>
            <c:idx val="0"/>
            <c:invertIfNegative val="0"/>
            <c:bubble3D val="0"/>
            <c:spPr>
              <a:solidFill>
                <a:srgbClr val="0070C0"/>
              </a:solidFill>
              <a:ln>
                <a:noFill/>
              </a:ln>
              <a:effectLst/>
            </c:spPr>
          </c:dPt>
          <c:dPt>
            <c:idx val="1"/>
            <c:invertIfNegative val="0"/>
            <c:bubble3D val="0"/>
            <c:spPr>
              <a:solidFill>
                <a:srgbClr val="0070C0"/>
              </a:solidFill>
              <a:ln>
                <a:noFill/>
              </a:ln>
              <a:effectLst/>
            </c:spPr>
          </c:dPt>
          <c:dPt>
            <c:idx val="2"/>
            <c:invertIfNegative val="0"/>
            <c:bubble3D val="0"/>
            <c:spPr>
              <a:solidFill>
                <a:srgbClr val="0070C0"/>
              </a:solidFill>
              <a:ln>
                <a:noFill/>
              </a:ln>
              <a:effectLst/>
            </c:spPr>
          </c:dPt>
          <c:dPt>
            <c:idx val="3"/>
            <c:invertIfNegative val="0"/>
            <c:bubble3D val="0"/>
            <c:spPr>
              <a:solidFill>
                <a:srgbClr val="0070C0"/>
              </a:solidFill>
              <a:ln>
                <a:noFill/>
              </a:ln>
              <a:effectLst/>
            </c:spPr>
          </c:dPt>
          <c:dPt>
            <c:idx val="4"/>
            <c:invertIfNegative val="0"/>
            <c:bubble3D val="0"/>
            <c:spPr>
              <a:solidFill>
                <a:srgbClr val="0070C0"/>
              </a:solidFill>
              <a:ln>
                <a:noFill/>
              </a:ln>
              <a:effectLst/>
            </c:spPr>
          </c:dPt>
          <c:dPt>
            <c:idx val="5"/>
            <c:invertIfNegative val="0"/>
            <c:bubble3D val="0"/>
            <c:spPr>
              <a:solidFill>
                <a:srgbClr val="0070C0"/>
              </a:solidFill>
              <a:ln>
                <a:noFill/>
              </a:ln>
              <a:effectLst/>
            </c:spPr>
          </c:dPt>
          <c:dPt>
            <c:idx val="6"/>
            <c:invertIfNegative val="0"/>
            <c:bubble3D val="0"/>
            <c:spPr>
              <a:solidFill>
                <a:srgbClr val="0070C0"/>
              </a:solidFill>
              <a:ln>
                <a:noFill/>
              </a:ln>
              <a:effectLst/>
            </c:spPr>
          </c:dPt>
          <c:cat>
            <c:strRef>
              <c:f>Sheet1!$A$2:$A$8</c:f>
              <c:strCache>
                <c:ptCount val="7"/>
                <c:pt idx="0">
                  <c:v>Age &gt; 35</c:v>
                </c:pt>
                <c:pt idx="1">
                  <c:v>Tiplet screen</c:v>
                </c:pt>
                <c:pt idx="2">
                  <c:v>Quad screen</c:v>
                </c:pt>
                <c:pt idx="3">
                  <c:v>First screen</c:v>
                </c:pt>
                <c:pt idx="4">
                  <c:v>Sequential</c:v>
                </c:pt>
                <c:pt idx="5">
                  <c:v>Integrated</c:v>
                </c:pt>
                <c:pt idx="6">
                  <c:v>NIPT</c:v>
                </c:pt>
              </c:strCache>
            </c:strRef>
          </c:cat>
          <c:val>
            <c:numRef>
              <c:f>Sheet1!$B$2:$B$8</c:f>
              <c:numCache>
                <c:formatCode>General</c:formatCode>
                <c:ptCount val="7"/>
                <c:pt idx="0">
                  <c:v>21.6</c:v>
                </c:pt>
                <c:pt idx="1">
                  <c:v>69</c:v>
                </c:pt>
                <c:pt idx="2">
                  <c:v>81</c:v>
                </c:pt>
                <c:pt idx="3">
                  <c:v>84</c:v>
                </c:pt>
                <c:pt idx="4">
                  <c:v>93</c:v>
                </c:pt>
                <c:pt idx="5">
                  <c:v>96</c:v>
                </c:pt>
                <c:pt idx="6">
                  <c:v>99</c:v>
                </c:pt>
              </c:numCache>
            </c:numRef>
          </c:val>
        </c:ser>
        <c:dLbls>
          <c:showLegendKey val="0"/>
          <c:showVal val="0"/>
          <c:showCatName val="0"/>
          <c:showSerName val="0"/>
          <c:showPercent val="0"/>
          <c:showBubbleSize val="0"/>
        </c:dLbls>
        <c:gapWidth val="219"/>
        <c:overlap val="-27"/>
        <c:axId val="151059320"/>
        <c:axId val="151059712"/>
      </c:barChart>
      <c:catAx>
        <c:axId val="151059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1059712"/>
        <c:crosses val="autoZero"/>
        <c:auto val="0"/>
        <c:lblAlgn val="ctr"/>
        <c:lblOffset val="100"/>
        <c:noMultiLvlLbl val="0"/>
      </c:catAx>
      <c:valAx>
        <c:axId val="1510597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059320"/>
        <c:crosses val="autoZero"/>
        <c:crossBetween val="between"/>
        <c:majorUnit val="20"/>
      </c:valAx>
      <c:spPr>
        <a:noFill/>
        <a:ln>
          <a:noFill/>
        </a:ln>
        <a:effectLst/>
      </c:spPr>
    </c:plotArea>
    <c:plotVisOnly val="1"/>
    <c:dispBlanksAs val="gap"/>
    <c:showDLblsOverMax val="0"/>
  </c:chart>
  <c:spPr>
    <a:noFill/>
    <a:ln>
      <a:noFill/>
    </a:ln>
    <a:effectLst/>
  </c:spPr>
  <c:txPr>
    <a:bodyPr anchor="t" anchorCtr="0"/>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0.54988</cdr:x>
      <cdr:y>0.47257</cdr:y>
    </cdr:from>
    <cdr:to>
      <cdr:x>0.63589</cdr:x>
      <cdr:y>0.59875</cdr:y>
    </cdr:to>
    <cdr:sp macro="" textlink="">
      <cdr:nvSpPr>
        <cdr:cNvPr id="2" name="TextBox 1"/>
        <cdr:cNvSpPr txBox="1"/>
      </cdr:nvSpPr>
      <cdr:spPr>
        <a:xfrm xmlns:a="http://schemas.openxmlformats.org/drawingml/2006/main">
          <a:off x="6093109" y="2351134"/>
          <a:ext cx="953069" cy="6277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smtClean="0"/>
            <a:t>53%</a:t>
          </a:r>
          <a:endParaRPr lang="en-US" sz="3200" b="1" dirty="0"/>
        </a:p>
      </cdr:txBody>
    </cdr:sp>
  </cdr:relSizeAnchor>
  <cdr:relSizeAnchor xmlns:cdr="http://schemas.openxmlformats.org/drawingml/2006/chartDrawing">
    <cdr:from>
      <cdr:x>0.39079</cdr:x>
      <cdr:y>0.68641</cdr:y>
    </cdr:from>
    <cdr:to>
      <cdr:x>0.46716</cdr:x>
      <cdr:y>0.78242</cdr:y>
    </cdr:to>
    <cdr:sp macro="" textlink="">
      <cdr:nvSpPr>
        <cdr:cNvPr id="3" name="TextBox 2"/>
        <cdr:cNvSpPr txBox="1"/>
      </cdr:nvSpPr>
      <cdr:spPr>
        <a:xfrm xmlns:a="http://schemas.openxmlformats.org/drawingml/2006/main">
          <a:off x="4330272" y="3415030"/>
          <a:ext cx="846162" cy="477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solidFill>
                <a:schemeClr val="bg1"/>
              </a:solidFill>
            </a:rPr>
            <a:t>13%</a:t>
          </a:r>
          <a:endParaRPr lang="en-US" sz="2800" b="1" dirty="0">
            <a:solidFill>
              <a:schemeClr val="bg1"/>
            </a:solidFill>
          </a:endParaRPr>
        </a:p>
      </cdr:txBody>
    </cdr:sp>
  </cdr:relSizeAnchor>
  <cdr:relSizeAnchor xmlns:cdr="http://schemas.openxmlformats.org/drawingml/2006/chartDrawing">
    <cdr:from>
      <cdr:x>0.33044</cdr:x>
      <cdr:y>0.58217</cdr:y>
    </cdr:from>
    <cdr:to>
      <cdr:x>0.43144</cdr:x>
      <cdr:y>0.67818</cdr:y>
    </cdr:to>
    <cdr:sp macro="" textlink="">
      <cdr:nvSpPr>
        <cdr:cNvPr id="4" name="TextBox 3"/>
        <cdr:cNvSpPr txBox="1"/>
      </cdr:nvSpPr>
      <cdr:spPr>
        <a:xfrm xmlns:a="http://schemas.openxmlformats.org/drawingml/2006/main">
          <a:off x="3661531" y="2896415"/>
          <a:ext cx="1119117" cy="477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solidFill>
                <a:schemeClr val="bg1"/>
              </a:solidFill>
            </a:rPr>
            <a:t>5%</a:t>
          </a:r>
          <a:endParaRPr lang="en-US" sz="2800" b="1" dirty="0">
            <a:solidFill>
              <a:schemeClr val="bg1"/>
            </a:solidFill>
          </a:endParaRPr>
        </a:p>
      </cdr:txBody>
    </cdr:sp>
  </cdr:relSizeAnchor>
  <cdr:relSizeAnchor xmlns:cdr="http://schemas.openxmlformats.org/drawingml/2006/chartDrawing">
    <cdr:from>
      <cdr:x>0.40886</cdr:x>
      <cdr:y>0.17344</cdr:y>
    </cdr:from>
    <cdr:to>
      <cdr:x>0.5</cdr:x>
      <cdr:y>0.28042</cdr:y>
    </cdr:to>
    <cdr:sp macro="" textlink="">
      <cdr:nvSpPr>
        <cdr:cNvPr id="6" name="TextBox 5"/>
        <cdr:cNvSpPr txBox="1"/>
      </cdr:nvSpPr>
      <cdr:spPr>
        <a:xfrm xmlns:a="http://schemas.openxmlformats.org/drawingml/2006/main">
          <a:off x="4530440" y="862899"/>
          <a:ext cx="1009935" cy="5322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t>16%</a:t>
          </a:r>
          <a:endParaRPr lang="en-US" sz="2800" b="1" dirty="0"/>
        </a:p>
      </cdr:txBody>
    </cdr:sp>
  </cdr:relSizeAnchor>
  <cdr:relSizeAnchor xmlns:cdr="http://schemas.openxmlformats.org/drawingml/2006/chartDrawing">
    <cdr:from>
      <cdr:x>0.36862</cdr:x>
      <cdr:y>0.6288</cdr:y>
    </cdr:from>
    <cdr:to>
      <cdr:x>0.45114</cdr:x>
      <cdr:y>0.81259</cdr:y>
    </cdr:to>
    <cdr:sp macro="" textlink="">
      <cdr:nvSpPr>
        <cdr:cNvPr id="7" name="TextBox 6"/>
        <cdr:cNvSpPr txBox="1"/>
      </cdr:nvSpPr>
      <cdr:spPr>
        <a:xfrm xmlns:a="http://schemas.openxmlformats.org/drawingml/2006/main">
          <a:off x="4084613" y="312842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0.32305</cdr:x>
      <cdr:y>0.45754</cdr:y>
    </cdr:from>
    <cdr:to>
      <cdr:x>0.40557</cdr:x>
      <cdr:y>0.54246</cdr:y>
    </cdr:to>
    <cdr:sp macro="" textlink="">
      <cdr:nvSpPr>
        <cdr:cNvPr id="9" name="TextBox 8"/>
        <cdr:cNvSpPr txBox="1"/>
      </cdr:nvSpPr>
      <cdr:spPr>
        <a:xfrm xmlns:a="http://schemas.openxmlformats.org/drawingml/2006/main">
          <a:off x="3579646" y="2276386"/>
          <a:ext cx="914400" cy="4224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t>8%</a:t>
          </a:r>
          <a:endParaRPr lang="en-US" sz="2800" b="1" dirty="0"/>
        </a:p>
      </cdr:txBody>
    </cdr:sp>
  </cdr:relSizeAnchor>
  <cdr:relSizeAnchor xmlns:cdr="http://schemas.openxmlformats.org/drawingml/2006/chartDrawing">
    <cdr:from>
      <cdr:x>0.3329</cdr:x>
      <cdr:y>0.31737</cdr:y>
    </cdr:from>
    <cdr:to>
      <cdr:x>0.40065</cdr:x>
      <cdr:y>0.41338</cdr:y>
    </cdr:to>
    <cdr:sp macro="" textlink="">
      <cdr:nvSpPr>
        <cdr:cNvPr id="10" name="TextBox 9"/>
        <cdr:cNvSpPr txBox="1"/>
      </cdr:nvSpPr>
      <cdr:spPr>
        <a:xfrm xmlns:a="http://schemas.openxmlformats.org/drawingml/2006/main">
          <a:off x="3688828" y="1578966"/>
          <a:ext cx="750627" cy="4776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solidFill>
                <a:schemeClr val="bg1"/>
              </a:solidFill>
            </a:rPr>
            <a:t>5%</a:t>
          </a:r>
          <a:endParaRPr lang="en-US" sz="28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0BDC9-9BBF-4A8B-B802-F1630FF60635}" type="datetimeFigureOut">
              <a:rPr lang="en-US" smtClean="0"/>
              <a:t>4/25/2016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E32F2-A4A7-48D9-ACCB-831857C30FDF}" type="slidenum">
              <a:rPr lang="en-US" smtClean="0"/>
              <a:t>‹#›</a:t>
            </a:fld>
            <a:endParaRPr lang="en-US"/>
          </a:p>
        </p:txBody>
      </p:sp>
    </p:spTree>
    <p:extLst>
      <p:ext uri="{BB962C8B-B14F-4D97-AF65-F5344CB8AC3E}">
        <p14:creationId xmlns:p14="http://schemas.microsoft.com/office/powerpoint/2010/main" val="28815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a:t>
            </a:r>
            <a:r>
              <a:rPr lang="en-US" baseline="0" dirty="0" smtClean="0"/>
              <a:t>h chromosomal abnormalities occur in approximately 1 in 150 live births, the prevalence is greater earlier in gestation because aneuploidy accounts for a large proportion of early pregnancy loss.  While it increases with increasing maternal age, it can affect any woman regardless of age and is not related to race or ethnicity.</a:t>
            </a:r>
          </a:p>
          <a:p>
            <a:endParaRPr lang="en-US" baseline="0" dirty="0" smtClean="0"/>
          </a:p>
          <a:p>
            <a:r>
              <a:rPr lang="en-US" baseline="0" dirty="0" smtClean="0"/>
              <a:t>Autosomal </a:t>
            </a:r>
            <a:r>
              <a:rPr lang="en-US" baseline="0" dirty="0" err="1" smtClean="0"/>
              <a:t>trisomies</a:t>
            </a:r>
            <a:r>
              <a:rPr lang="en-US" baseline="0" dirty="0" smtClean="0"/>
              <a:t> are the most common that are not related to sex chromosome disorders. Down syndrome is the most common with a prevalence of 1 in 800 live births. Screening is really designed around Down syndrome</a:t>
            </a:r>
          </a:p>
          <a:p>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7</a:t>
            </a:fld>
            <a:endParaRPr lang="en-US"/>
          </a:p>
        </p:txBody>
      </p:sp>
    </p:spTree>
    <p:extLst>
      <p:ext uri="{BB962C8B-B14F-4D97-AF65-F5344CB8AC3E}">
        <p14:creationId xmlns:p14="http://schemas.microsoft.com/office/powerpoint/2010/main" val="210488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observational study of more than 38,000 women</a:t>
            </a:r>
            <a:r>
              <a:rPr lang="en-US" baseline="0" dirty="0" smtClean="0"/>
              <a:t> demonstrated that if all women aged 35 years an older had had diagnostic testing, the detection rate for Down syndrome would have been only 21.6%</a:t>
            </a:r>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8</a:t>
            </a:fld>
            <a:endParaRPr lang="en-US"/>
          </a:p>
        </p:txBody>
      </p:sp>
    </p:spTree>
    <p:extLst>
      <p:ext uri="{BB962C8B-B14F-4D97-AF65-F5344CB8AC3E}">
        <p14:creationId xmlns:p14="http://schemas.microsoft.com/office/powerpoint/2010/main" val="133596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12</a:t>
            </a:fld>
            <a:endParaRPr lang="en-US"/>
          </a:p>
        </p:txBody>
      </p:sp>
    </p:spTree>
    <p:extLst>
      <p:ext uri="{BB962C8B-B14F-4D97-AF65-F5344CB8AC3E}">
        <p14:creationId xmlns:p14="http://schemas.microsoft.com/office/powerpoint/2010/main" val="118517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laboratories report the probability of aneuploidy; most commonly, this is stated to be &gt;99% in patients who are at increased risk and &lt;1/10,000 in patients who are at low risk. Such results</a:t>
            </a:r>
          </a:p>
          <a:p>
            <a:r>
              <a:rPr lang="en-US" sz="1200" b="0" i="0" u="none" strike="noStrike" kern="1200" baseline="0" dirty="0" smtClean="0">
                <a:solidFill>
                  <a:schemeClr val="tx1"/>
                </a:solidFill>
                <a:latin typeface="+mn-lt"/>
                <a:ea typeface="+mn-ea"/>
                <a:cs typeface="+mn-cs"/>
              </a:rPr>
              <a:t>suggest a degree of certainty that is near diagnostic; however, this is a population statistic and applies only to the entire population of women who were screened and not to an individual’s result. It is</a:t>
            </a:r>
          </a:p>
          <a:p>
            <a:r>
              <a:rPr lang="en-US" sz="1200" b="0" i="0" u="none" strike="noStrike" kern="1200" baseline="0" dirty="0" smtClean="0">
                <a:solidFill>
                  <a:schemeClr val="tx1"/>
                </a:solidFill>
                <a:latin typeface="+mn-lt"/>
                <a:ea typeface="+mn-ea"/>
                <a:cs typeface="+mn-cs"/>
              </a:rPr>
              <a:t>important for providers to recognize that a positive result for any of these aneuploidies confers a chance that the fetus is affected, which is usually far &lt;99%, particularly in lower risk patients.</a:t>
            </a:r>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19</a:t>
            </a:fld>
            <a:endParaRPr lang="en-US"/>
          </a:p>
        </p:txBody>
      </p:sp>
    </p:spTree>
    <p:extLst>
      <p:ext uri="{BB962C8B-B14F-4D97-AF65-F5344CB8AC3E}">
        <p14:creationId xmlns:p14="http://schemas.microsoft.com/office/powerpoint/2010/main" val="31310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21</a:t>
            </a:fld>
            <a:endParaRPr lang="en-US"/>
          </a:p>
        </p:txBody>
      </p:sp>
    </p:spTree>
    <p:extLst>
      <p:ext uri="{BB962C8B-B14F-4D97-AF65-F5344CB8AC3E}">
        <p14:creationId xmlns:p14="http://schemas.microsoft.com/office/powerpoint/2010/main" val="155097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pregnancies the chromosomal complement detected in the fetus is also present in the placenta. The detection of an identical chromosomal complement in both the fetus and its placenta has always been expected as both develop from the same zygote. However, in approximately 2% of viable pregnancies studied by chorionic villus sampling (CVS) at 9 to 11 weeks of gestation, the cytogenetic abnormality, most often trisomy, is confined to the placenta. This phenomenon is known as confined placental mosaicism (CPM). It was first described by </a:t>
            </a:r>
            <a:r>
              <a:rPr lang="en-US" dirty="0" err="1" smtClean="0"/>
              <a:t>Kalousek</a:t>
            </a:r>
            <a:r>
              <a:rPr lang="en-US" dirty="0" smtClean="0"/>
              <a:t> and Dill in term placentas of infants born with unexplained intrauterine growth restriction (IUGR). Contrary </a:t>
            </a:r>
            <a:r>
              <a:rPr lang="en-US" smtClean="0"/>
              <a:t>to generalized </a:t>
            </a:r>
            <a:r>
              <a:rPr lang="en-US" dirty="0" smtClean="0"/>
              <a:t>mosaicism, which is </a:t>
            </a:r>
            <a:r>
              <a:rPr lang="en-US" dirty="0" err="1" smtClean="0"/>
              <a:t>characterised</a:t>
            </a:r>
            <a:r>
              <a:rPr lang="en-US" dirty="0" smtClean="0"/>
              <a:t> by the presence of two or more </a:t>
            </a:r>
            <a:r>
              <a:rPr lang="en-US" dirty="0" err="1" smtClean="0"/>
              <a:t>karyotypically</a:t>
            </a:r>
            <a:r>
              <a:rPr lang="en-US" dirty="0" smtClean="0"/>
              <a:t> different cell lines within both the fetus and its placenta, CPM represents tissue specific chromosomal mosaicism affecting the placenta only. The diagnosis of CPM is most commonly made when, after the diagnosis of chromosomal mosaicism in a CVS sample, the second prenatal testing (amniotic fluid culture or fetal blood culture analysis) shows a normal diploid karyotype</a:t>
            </a:r>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27</a:t>
            </a:fld>
            <a:endParaRPr lang="en-US"/>
          </a:p>
        </p:txBody>
      </p:sp>
    </p:spTree>
    <p:extLst>
      <p:ext uri="{BB962C8B-B14F-4D97-AF65-F5344CB8AC3E}">
        <p14:creationId xmlns:p14="http://schemas.microsoft.com/office/powerpoint/2010/main" val="237847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28</a:t>
            </a:fld>
            <a:endParaRPr lang="en-US"/>
          </a:p>
        </p:txBody>
      </p:sp>
    </p:spTree>
    <p:extLst>
      <p:ext uri="{BB962C8B-B14F-4D97-AF65-F5344CB8AC3E}">
        <p14:creationId xmlns:p14="http://schemas.microsoft.com/office/powerpoint/2010/main" val="194664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Noninvasive prenatal testing (NIPT) for fetal aneuploidy by scanning cell-free fetal DNA in maternal plasma is rapidly becoming a major prenatal genetic test. Similar to placental DNA, tumor DNA can be detected in the plasma, and analysis of cell-free tumor DNA can be used to characterize and monitor cancers. We show that plasma DNA profiling allows for </a:t>
            </a:r>
            <a:r>
              <a:rPr lang="en-US" dirty="0" err="1" smtClean="0">
                <a:effectLst/>
              </a:rPr>
              <a:t>presymptomatic</a:t>
            </a:r>
            <a:r>
              <a:rPr lang="en-US" dirty="0" smtClean="0">
                <a:effectLst/>
              </a:rPr>
              <a:t> detection of tumors in pregnant women undergoing routine NIPT.</a:t>
            </a:r>
          </a:p>
          <a:p>
            <a:r>
              <a:rPr lang="en-US" b="1" dirty="0" smtClean="0">
                <a:effectLst/>
              </a:rPr>
              <a:t>Observations</a:t>
            </a:r>
            <a:r>
              <a:rPr lang="en-US" dirty="0" smtClean="0">
                <a:effectLst/>
              </a:rPr>
              <a:t>  During NIPT in over 4000 prospective pregnancies by parallel sequencing of maternal plasma cell-free DNA, 3 aberrant genome representation (GR) profiles were observed that could not be attributed to the maternal or fetal genomic constitution. A maternal cancer was suspected, and those 3 patients were referred for whole-body diffusion-weighted magnetic resonance imaging, which uncovered an ovarian carcinoma, a follicular lymphoma, and a Hodgkin lymphoma, each confirmed by subsequent pathologic and genetic investigations. The copy number variations in the subsequent tumor biopsies were concordant with the NIPT plasma GR profiles.</a:t>
            </a:r>
          </a:p>
          <a:p>
            <a:r>
              <a:rPr lang="en-US" b="1" dirty="0" smtClean="0">
                <a:effectLst/>
              </a:rPr>
              <a:t>Conclusions and Relevance</a:t>
            </a:r>
            <a:r>
              <a:rPr lang="en-US" dirty="0" smtClean="0">
                <a:effectLst/>
              </a:rPr>
              <a:t>  We show that maternal plasma cell-free DNA sequencing for noninvasive prenatal testing also may enable accurate </a:t>
            </a:r>
            <a:r>
              <a:rPr lang="en-US" dirty="0" err="1" smtClean="0">
                <a:effectLst/>
              </a:rPr>
              <a:t>presymptomatic</a:t>
            </a:r>
            <a:r>
              <a:rPr lang="en-US" dirty="0" smtClean="0">
                <a:effectLst/>
              </a:rPr>
              <a:t> detection of maternal tumors and treatment during pregnancy.</a:t>
            </a:r>
          </a:p>
          <a:p>
            <a:endParaRPr lang="en-US" dirty="0"/>
          </a:p>
        </p:txBody>
      </p:sp>
      <p:sp>
        <p:nvSpPr>
          <p:cNvPr id="4" name="Slide Number Placeholder 3"/>
          <p:cNvSpPr>
            <a:spLocks noGrp="1"/>
          </p:cNvSpPr>
          <p:nvPr>
            <p:ph type="sldNum" sz="quarter" idx="10"/>
          </p:nvPr>
        </p:nvSpPr>
        <p:spPr/>
        <p:txBody>
          <a:bodyPr/>
          <a:lstStyle/>
          <a:p>
            <a:fld id="{ADEE32F2-A4A7-48D9-ACCB-831857C30FDF}" type="slidenum">
              <a:rPr lang="en-US" smtClean="0"/>
              <a:t>30</a:t>
            </a:fld>
            <a:endParaRPr lang="en-US"/>
          </a:p>
        </p:txBody>
      </p:sp>
    </p:spTree>
    <p:extLst>
      <p:ext uri="{BB962C8B-B14F-4D97-AF65-F5344CB8AC3E}">
        <p14:creationId xmlns:p14="http://schemas.microsoft.com/office/powerpoint/2010/main" val="18174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E28E18-21D5-4979-9C5C-7E83267178EC}"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3967316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299502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423736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1751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067429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5E28E18-21D5-4979-9C5C-7E83267178EC}"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926067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5E28E18-21D5-4979-9C5C-7E83267178EC}"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839802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E28E18-21D5-4979-9C5C-7E83267178EC}"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2308126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E28E18-21D5-4979-9C5C-7E83267178EC}"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75188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E28E18-21D5-4979-9C5C-7E83267178EC}"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232276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28E18-21D5-4979-9C5C-7E83267178EC}"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35351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6508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E28E18-21D5-4979-9C5C-7E83267178EC}"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08970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E28E18-21D5-4979-9C5C-7E83267178EC}"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294278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28E18-21D5-4979-9C5C-7E83267178EC}" type="datetimeFigureOut">
              <a:rPr lang="en-US" smtClean="0"/>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94528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9293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28E18-21D5-4979-9C5C-7E83267178EC}"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D19CB-056A-4DBA-94CB-59CD7F6E7019}" type="slidenum">
              <a:rPr lang="en-US" smtClean="0"/>
              <a:t>‹#›</a:t>
            </a:fld>
            <a:endParaRPr lang="en-US"/>
          </a:p>
        </p:txBody>
      </p:sp>
    </p:spTree>
    <p:extLst>
      <p:ext uri="{BB962C8B-B14F-4D97-AF65-F5344CB8AC3E}">
        <p14:creationId xmlns:p14="http://schemas.microsoft.com/office/powerpoint/2010/main" val="12284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E28E18-21D5-4979-9C5C-7E83267178EC}" type="datetimeFigureOut">
              <a:rPr lang="en-US" smtClean="0"/>
              <a:t>4/25/2016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6ED19CB-056A-4DBA-94CB-59CD7F6E7019}" type="slidenum">
              <a:rPr lang="en-US" smtClean="0"/>
              <a:t>‹#›</a:t>
            </a:fld>
            <a:endParaRPr lang="en-US"/>
          </a:p>
        </p:txBody>
      </p:sp>
    </p:spTree>
    <p:extLst>
      <p:ext uri="{BB962C8B-B14F-4D97-AF65-F5344CB8AC3E}">
        <p14:creationId xmlns:p14="http://schemas.microsoft.com/office/powerpoint/2010/main" val="20623879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mombaby.org/nips_calculator.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www.geneticsupportfoundation.org/providers/nipt-for-provider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8480" y="1072015"/>
            <a:ext cx="9862288" cy="1799080"/>
          </a:xfrm>
          <a:ln w="28575">
            <a:solidFill>
              <a:srgbClr val="C00000"/>
            </a:solidFill>
          </a:ln>
        </p:spPr>
        <p:txBody>
          <a:bodyPr>
            <a:normAutofit/>
          </a:bodyPr>
          <a:lstStyle/>
          <a:p>
            <a:r>
              <a:rPr lang="en-US" dirty="0" smtClean="0"/>
              <a:t>Cell free fetal DNA</a:t>
            </a:r>
            <a:br>
              <a:rPr lang="en-US" dirty="0" smtClean="0"/>
            </a:br>
            <a:r>
              <a:rPr lang="en-US" dirty="0" smtClean="0"/>
              <a:t>For the Busy Clinician</a:t>
            </a:r>
            <a:endParaRPr lang="en-US" dirty="0"/>
          </a:p>
        </p:txBody>
      </p:sp>
      <p:sp>
        <p:nvSpPr>
          <p:cNvPr id="3" name="Subtitle 2"/>
          <p:cNvSpPr>
            <a:spLocks noGrp="1"/>
          </p:cNvSpPr>
          <p:nvPr>
            <p:ph type="subTitle" idx="1"/>
          </p:nvPr>
        </p:nvSpPr>
        <p:spPr>
          <a:xfrm>
            <a:off x="1404601" y="4543413"/>
            <a:ext cx="9433117" cy="1244323"/>
          </a:xfrm>
        </p:spPr>
        <p:txBody>
          <a:bodyPr>
            <a:noAutofit/>
          </a:bodyPr>
          <a:lstStyle/>
          <a:p>
            <a:r>
              <a:rPr lang="en-US" sz="3200" dirty="0" smtClean="0"/>
              <a:t>Carla Ann Martinez, MD</a:t>
            </a:r>
          </a:p>
          <a:p>
            <a:r>
              <a:rPr lang="en-US" sz="3200" dirty="0" smtClean="0"/>
              <a:t>Maternal Fetal Medicine</a:t>
            </a:r>
            <a:endParaRPr lang="en-US" sz="3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495" y="4193888"/>
            <a:ext cx="2857899" cy="19433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83" y="4342093"/>
            <a:ext cx="2909628" cy="1646959"/>
          </a:xfrm>
          <a:prstGeom prst="rect">
            <a:avLst/>
          </a:prstGeom>
        </p:spPr>
      </p:pic>
    </p:spTree>
    <p:extLst>
      <p:ext uri="{BB962C8B-B14F-4D97-AF65-F5344CB8AC3E}">
        <p14:creationId xmlns:p14="http://schemas.microsoft.com/office/powerpoint/2010/main" val="2808966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rgbClr val="C00000"/>
            </a:solidFill>
          </a:ln>
        </p:spPr>
        <p:txBody>
          <a:bodyPr/>
          <a:lstStyle/>
          <a:p>
            <a:r>
              <a:rPr lang="en-US" dirty="0" smtClean="0"/>
              <a:t>Cell </a:t>
            </a:r>
            <a:r>
              <a:rPr lang="en-US" dirty="0"/>
              <a:t>free fetal </a:t>
            </a:r>
            <a:r>
              <a:rPr lang="en-US" dirty="0" smtClean="0"/>
              <a:t>DNA Characteristics</a:t>
            </a:r>
            <a:endParaRPr lang="en-US" dirty="0"/>
          </a:p>
        </p:txBody>
      </p:sp>
      <p:sp>
        <p:nvSpPr>
          <p:cNvPr id="3" name="Content Placeholder 2"/>
          <p:cNvSpPr>
            <a:spLocks noGrp="1"/>
          </p:cNvSpPr>
          <p:nvPr>
            <p:ph idx="1"/>
          </p:nvPr>
        </p:nvSpPr>
        <p:spPr/>
        <p:txBody>
          <a:bodyPr>
            <a:normAutofit lnSpcReduction="10000"/>
          </a:bodyPr>
          <a:lstStyle/>
          <a:p>
            <a:r>
              <a:rPr lang="en-US" sz="3200" dirty="0"/>
              <a:t>Comprises 3-13% of total DNA in maternal DNA </a:t>
            </a:r>
            <a:r>
              <a:rPr lang="en-US" sz="3200" dirty="0" smtClean="0"/>
              <a:t>plasma</a:t>
            </a:r>
          </a:p>
          <a:p>
            <a:r>
              <a:rPr lang="en-US" sz="3200" dirty="0" smtClean="0"/>
              <a:t>Reliably detected &gt;7 weeks</a:t>
            </a:r>
            <a:endParaRPr lang="en-US" sz="3200" dirty="0"/>
          </a:p>
          <a:p>
            <a:r>
              <a:rPr lang="en-US" sz="3200" dirty="0"/>
              <a:t>Increases throughout pregnancy (10-22 weeks constant)</a:t>
            </a:r>
          </a:p>
          <a:p>
            <a:r>
              <a:rPr lang="en-US" sz="3200" dirty="0"/>
              <a:t>Cleared within hours of birth</a:t>
            </a:r>
          </a:p>
          <a:p>
            <a:pPr lvl="1"/>
            <a:r>
              <a:rPr lang="en-US" sz="3000" dirty="0"/>
              <a:t>Short half life (16 min), undetectable by 2 hours postpartum</a:t>
            </a:r>
          </a:p>
          <a:p>
            <a:endParaRPr lang="en-US" dirty="0"/>
          </a:p>
        </p:txBody>
      </p:sp>
      <p:sp>
        <p:nvSpPr>
          <p:cNvPr id="4" name="Rectangle 3"/>
          <p:cNvSpPr/>
          <p:nvPr/>
        </p:nvSpPr>
        <p:spPr>
          <a:xfrm>
            <a:off x="1205753" y="5943599"/>
            <a:ext cx="6096000" cy="523220"/>
          </a:xfrm>
          <a:prstGeom prst="rect">
            <a:avLst/>
          </a:prstGeom>
        </p:spPr>
        <p:txBody>
          <a:bodyPr>
            <a:spAutoFit/>
          </a:bodyPr>
          <a:lstStyle/>
          <a:p>
            <a:r>
              <a:rPr lang="en-US" sz="1400" dirty="0" err="1"/>
              <a:t>Ashoor</a:t>
            </a:r>
            <a:r>
              <a:rPr lang="en-US" sz="1400" dirty="0"/>
              <a:t>, </a:t>
            </a:r>
            <a:r>
              <a:rPr lang="en-US" sz="1400" dirty="0" err="1"/>
              <a:t>etc</a:t>
            </a:r>
            <a:r>
              <a:rPr lang="en-US" sz="1400" dirty="0"/>
              <a:t> al. Ultrasound </a:t>
            </a:r>
            <a:r>
              <a:rPr lang="en-US" sz="1400" dirty="0" err="1"/>
              <a:t>Obstet</a:t>
            </a:r>
            <a:r>
              <a:rPr lang="en-US" sz="1400" dirty="0"/>
              <a:t> </a:t>
            </a:r>
            <a:r>
              <a:rPr lang="en-US" sz="1400" dirty="0" err="1"/>
              <a:t>Gyn</a:t>
            </a:r>
            <a:r>
              <a:rPr lang="en-US" sz="1400" dirty="0"/>
              <a:t> 2013:41:26-32</a:t>
            </a:r>
          </a:p>
          <a:p>
            <a:r>
              <a:rPr lang="en-US" sz="1400" dirty="0"/>
              <a:t>Lo et al. Am J Hum Genet 1999;64:218-224</a:t>
            </a:r>
          </a:p>
        </p:txBody>
      </p:sp>
    </p:spTree>
    <p:extLst>
      <p:ext uri="{BB962C8B-B14F-4D97-AF65-F5344CB8AC3E}">
        <p14:creationId xmlns:p14="http://schemas.microsoft.com/office/powerpoint/2010/main" val="4087436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rgbClr val="C00000"/>
            </a:solidFill>
          </a:ln>
        </p:spPr>
        <p:txBody>
          <a:bodyPr/>
          <a:lstStyle/>
          <a:p>
            <a:r>
              <a:rPr lang="en-US" dirty="0" smtClean="0"/>
              <a:t>Cell free DNA Clinical Applications</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Sex Determination</a:t>
            </a:r>
          </a:p>
          <a:p>
            <a:r>
              <a:rPr lang="en-US" sz="3200" dirty="0" smtClean="0"/>
              <a:t>Single gene disorders</a:t>
            </a:r>
          </a:p>
          <a:p>
            <a:pPr lvl="1"/>
            <a:r>
              <a:rPr lang="en-US" sz="3200" dirty="0" smtClean="0">
                <a:solidFill>
                  <a:srgbClr val="00B0F0"/>
                </a:solidFill>
              </a:rPr>
              <a:t>Detect paternally inherited allele</a:t>
            </a:r>
          </a:p>
          <a:p>
            <a:r>
              <a:rPr lang="en-US" sz="3200" dirty="0" err="1" smtClean="0"/>
              <a:t>Isoimmunization</a:t>
            </a:r>
            <a:r>
              <a:rPr lang="en-US" sz="3200" dirty="0" smtClean="0"/>
              <a:t>: noninvasively determine fetal Rh type</a:t>
            </a:r>
          </a:p>
          <a:p>
            <a:r>
              <a:rPr lang="en-US" sz="3200" b="1" dirty="0" smtClean="0"/>
              <a:t>Aneuploidy: detect abnormal ratio of a particular chromosome; </a:t>
            </a:r>
          </a:p>
          <a:p>
            <a:r>
              <a:rPr lang="en-US" sz="3200" b="1" dirty="0" smtClean="0"/>
              <a:t>Does not detect </a:t>
            </a:r>
            <a:r>
              <a:rPr lang="en-US" sz="3200" b="1" dirty="0" err="1" smtClean="0"/>
              <a:t>nontargeted</a:t>
            </a:r>
            <a:r>
              <a:rPr lang="en-US" sz="3200" b="1" dirty="0" smtClean="0"/>
              <a:t> aneuploidies</a:t>
            </a:r>
            <a:endParaRPr lang="en-US" sz="3200" b="1" dirty="0"/>
          </a:p>
        </p:txBody>
      </p:sp>
    </p:spTree>
    <p:extLst>
      <p:ext uri="{BB962C8B-B14F-4D97-AF65-F5344CB8AC3E}">
        <p14:creationId xmlns:p14="http://schemas.microsoft.com/office/powerpoint/2010/main" val="610151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20" y="689686"/>
            <a:ext cx="5433217" cy="970450"/>
          </a:xfrm>
          <a:ln w="19050">
            <a:solidFill>
              <a:srgbClr val="C00000"/>
            </a:solidFill>
          </a:ln>
        </p:spPr>
        <p:txBody>
          <a:bodyPr>
            <a:normAutofit fontScale="90000"/>
          </a:bodyPr>
          <a:lstStyle/>
          <a:p>
            <a:r>
              <a:rPr lang="en-US" sz="6000" dirty="0" smtClean="0"/>
              <a:t>Methodology</a:t>
            </a:r>
            <a:endParaRPr lang="en-US" sz="6000" dirty="0"/>
          </a:p>
        </p:txBody>
      </p:sp>
      <p:sp>
        <p:nvSpPr>
          <p:cNvPr id="3" name="Content Placeholder 2"/>
          <p:cNvSpPr>
            <a:spLocks noGrp="1"/>
          </p:cNvSpPr>
          <p:nvPr>
            <p:ph idx="1"/>
          </p:nvPr>
        </p:nvSpPr>
        <p:spPr>
          <a:xfrm>
            <a:off x="308678" y="1893813"/>
            <a:ext cx="6150101" cy="4058751"/>
          </a:xfrm>
        </p:spPr>
        <p:txBody>
          <a:bodyPr>
            <a:normAutofit/>
          </a:bodyPr>
          <a:lstStyle/>
          <a:p>
            <a:r>
              <a:rPr lang="en-US" sz="3200" dirty="0" smtClean="0"/>
              <a:t>Next generation sequencing</a:t>
            </a:r>
          </a:p>
          <a:p>
            <a:r>
              <a:rPr lang="en-US" sz="3200" dirty="0" smtClean="0"/>
              <a:t>Many platforms and methods</a:t>
            </a:r>
          </a:p>
          <a:p>
            <a:r>
              <a:rPr lang="en-US" sz="3200" dirty="0" smtClean="0"/>
              <a:t>Overall theme</a:t>
            </a:r>
          </a:p>
          <a:p>
            <a:pPr lvl="1"/>
            <a:r>
              <a:rPr lang="en-US" sz="3000" dirty="0"/>
              <a:t>R</a:t>
            </a:r>
            <a:r>
              <a:rPr lang="en-US" sz="3000" dirty="0" smtClean="0"/>
              <a:t>apidly improving methods</a:t>
            </a:r>
          </a:p>
          <a:p>
            <a:pPr lvl="1"/>
            <a:r>
              <a:rPr lang="en-US" sz="3000" dirty="0"/>
              <a:t>D</a:t>
            </a:r>
            <a:r>
              <a:rPr lang="en-US" sz="3000" dirty="0" smtClean="0"/>
              <a:t>ecreased costs </a:t>
            </a:r>
            <a:endParaRPr lang="en-US" sz="3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414" y="689686"/>
            <a:ext cx="5603538" cy="5603538"/>
          </a:xfrm>
          <a:prstGeom prst="rect">
            <a:avLst/>
          </a:prstGeom>
        </p:spPr>
      </p:pic>
    </p:spTree>
    <p:extLst>
      <p:ext uri="{BB962C8B-B14F-4D97-AF65-F5344CB8AC3E}">
        <p14:creationId xmlns:p14="http://schemas.microsoft.com/office/powerpoint/2010/main" val="130840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Massive </a:t>
            </a:r>
            <a:r>
              <a:rPr lang="en-US" dirty="0"/>
              <a:t>P</a:t>
            </a:r>
            <a:r>
              <a:rPr lang="en-US" dirty="0" smtClean="0"/>
              <a:t>arallel Sequencing or Shotgun Sequencing</a:t>
            </a:r>
            <a:endParaRPr lang="en-US" dirty="0"/>
          </a:p>
        </p:txBody>
      </p:sp>
      <p:sp>
        <p:nvSpPr>
          <p:cNvPr id="3" name="Content Placeholder 2"/>
          <p:cNvSpPr>
            <a:spLocks noGrp="1"/>
          </p:cNvSpPr>
          <p:nvPr>
            <p:ph idx="1"/>
          </p:nvPr>
        </p:nvSpPr>
        <p:spPr/>
        <p:txBody>
          <a:bodyPr/>
          <a:lstStyle/>
          <a:p>
            <a:r>
              <a:rPr lang="en-US" dirty="0" smtClean="0"/>
              <a:t>Many companies use this approach</a:t>
            </a:r>
          </a:p>
          <a:p>
            <a:r>
              <a:rPr lang="en-US" dirty="0" smtClean="0"/>
              <a:t>Massive: tons of DNA sequencing data</a:t>
            </a:r>
          </a:p>
          <a:p>
            <a:r>
              <a:rPr lang="en-US" dirty="0" smtClean="0"/>
              <a:t>Parallel: many pieces of DNA sequenced at the same time</a:t>
            </a:r>
          </a:p>
          <a:p>
            <a:r>
              <a:rPr lang="en-US" dirty="0" smtClean="0"/>
              <a:t>Shotgun: sequenced randomly</a:t>
            </a:r>
            <a:endParaRPr lang="en-US" dirty="0"/>
          </a:p>
        </p:txBody>
      </p:sp>
    </p:spTree>
    <p:extLst>
      <p:ext uri="{BB962C8B-B14F-4D97-AF65-F5344CB8AC3E}">
        <p14:creationId xmlns:p14="http://schemas.microsoft.com/office/powerpoint/2010/main" val="404896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6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47" y="1568542"/>
            <a:ext cx="11291964" cy="4079222"/>
          </a:xfrm>
          <a:prstGeom prst="rect">
            <a:avLst/>
          </a:prstGeom>
        </p:spPr>
      </p:pic>
    </p:spTree>
    <p:extLst>
      <p:ext uri="{BB962C8B-B14F-4D97-AF65-F5344CB8AC3E}">
        <p14:creationId xmlns:p14="http://schemas.microsoft.com/office/powerpoint/2010/main" val="3084746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2" y="2020350"/>
            <a:ext cx="4491318" cy="2269261"/>
          </a:xfrm>
          <a:ln>
            <a:solidFill>
              <a:srgbClr val="C00000"/>
            </a:solidFill>
          </a:ln>
        </p:spPr>
        <p:txBody>
          <a:bodyPr>
            <a:normAutofit/>
          </a:bodyPr>
          <a:lstStyle/>
          <a:p>
            <a:r>
              <a:rPr lang="en-US" dirty="0" smtClean="0"/>
              <a:t>Panorama</a:t>
            </a:r>
            <a:r>
              <a:rPr lang="en-US" dirty="0"/>
              <a:t/>
            </a:r>
            <a:br>
              <a:rPr lang="en-US" dirty="0"/>
            </a:br>
            <a:r>
              <a:rPr lang="en-US" dirty="0" smtClean="0"/>
              <a:t>Company: </a:t>
            </a:r>
            <a:r>
              <a:rPr lang="en-US" dirty="0" err="1" smtClean="0"/>
              <a:t>Natera</a:t>
            </a:r>
            <a:r>
              <a:rPr lang="en-US" dirty="0" smtClean="0"/>
              <a:t/>
            </a:r>
            <a:br>
              <a:rPr lang="en-US" dirty="0" smtClean="0"/>
            </a:br>
            <a:r>
              <a:rPr lang="en-US" dirty="0" smtClean="0"/>
              <a:t>High risk result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9690"/>
          <a:stretch/>
        </p:blipFill>
        <p:spPr>
          <a:xfrm>
            <a:off x="4805241" y="206187"/>
            <a:ext cx="7032562" cy="6400800"/>
          </a:xfrm>
          <a:prstGeom prst="rect">
            <a:avLst/>
          </a:prstGeom>
        </p:spPr>
      </p:pic>
    </p:spTree>
    <p:extLst>
      <p:ext uri="{BB962C8B-B14F-4D97-AF65-F5344CB8AC3E}">
        <p14:creationId xmlns:p14="http://schemas.microsoft.com/office/powerpoint/2010/main" val="1303825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65" y="2144785"/>
            <a:ext cx="4544027" cy="1808650"/>
          </a:xfrm>
          <a:ln>
            <a:solidFill>
              <a:srgbClr val="C00000"/>
            </a:solidFill>
          </a:ln>
        </p:spPr>
        <p:txBody>
          <a:bodyPr>
            <a:noAutofit/>
          </a:bodyPr>
          <a:lstStyle/>
          <a:p>
            <a:r>
              <a:rPr lang="en-US" dirty="0" smtClean="0"/>
              <a:t>Panorama</a:t>
            </a:r>
            <a:r>
              <a:rPr lang="en-US" dirty="0"/>
              <a:t/>
            </a:r>
            <a:br>
              <a:rPr lang="en-US" dirty="0"/>
            </a:br>
            <a:r>
              <a:rPr lang="en-US" dirty="0"/>
              <a:t>Company: </a:t>
            </a:r>
            <a:r>
              <a:rPr lang="en-US" dirty="0" err="1"/>
              <a:t>Natera</a:t>
            </a:r>
            <a:r>
              <a:rPr lang="en-US" dirty="0"/>
              <a:t/>
            </a:r>
            <a:br>
              <a:rPr lang="en-US" dirty="0"/>
            </a:br>
            <a:r>
              <a:rPr lang="en-US" dirty="0" smtClean="0"/>
              <a:t>Low risk </a:t>
            </a:r>
            <a:r>
              <a:rPr lang="en-US" dirty="0"/>
              <a:t>results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41765"/>
          <a:stretch/>
        </p:blipFill>
        <p:spPr>
          <a:xfrm>
            <a:off x="4772962" y="739588"/>
            <a:ext cx="7170767" cy="5405718"/>
          </a:xfrm>
          <a:prstGeom prst="rect">
            <a:avLst/>
          </a:prstGeom>
        </p:spPr>
      </p:pic>
    </p:spTree>
    <p:extLst>
      <p:ext uri="{BB962C8B-B14F-4D97-AF65-F5344CB8AC3E}">
        <p14:creationId xmlns:p14="http://schemas.microsoft.com/office/powerpoint/2010/main" val="2114602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2014 study </a:t>
            </a:r>
            <a:r>
              <a:rPr lang="en-US" dirty="0" err="1" smtClean="0"/>
              <a:t>cffdna</a:t>
            </a:r>
            <a:r>
              <a:rPr lang="en-US" dirty="0" smtClean="0"/>
              <a:t> terminations without confirmation</a:t>
            </a:r>
            <a:endParaRPr lang="en-US" dirty="0"/>
          </a:p>
        </p:txBody>
      </p:sp>
    </p:spTree>
    <p:extLst>
      <p:ext uri="{BB962C8B-B14F-4D97-AF65-F5344CB8AC3E}">
        <p14:creationId xmlns:p14="http://schemas.microsoft.com/office/powerpoint/2010/main" val="1480498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rgbClr val="C00000"/>
            </a:solidFill>
          </a:ln>
        </p:spPr>
        <p:txBody>
          <a:bodyPr/>
          <a:lstStyle/>
          <a:p>
            <a:r>
              <a:rPr lang="en-US" dirty="0" smtClean="0"/>
              <a:t>Sensitivity, Specificity &amp; Predictive Values</a:t>
            </a:r>
            <a:endParaRPr lang="en-US" dirty="0"/>
          </a:p>
        </p:txBody>
      </p:sp>
      <p:sp>
        <p:nvSpPr>
          <p:cNvPr id="3" name="Content Placeholder 2"/>
          <p:cNvSpPr>
            <a:spLocks noGrp="1"/>
          </p:cNvSpPr>
          <p:nvPr>
            <p:ph idx="1"/>
          </p:nvPr>
        </p:nvSpPr>
        <p:spPr>
          <a:xfrm>
            <a:off x="913795" y="1808649"/>
            <a:ext cx="10353762" cy="4312751"/>
          </a:xfrm>
        </p:spPr>
        <p:txBody>
          <a:bodyPr>
            <a:normAutofit lnSpcReduction="10000"/>
          </a:bodyPr>
          <a:lstStyle/>
          <a:p>
            <a:r>
              <a:rPr lang="en-US" sz="2400" dirty="0" smtClean="0"/>
              <a:t>Sensitivity: if the disease is present, the test is positive</a:t>
            </a:r>
          </a:p>
          <a:p>
            <a:r>
              <a:rPr lang="en-US" sz="2400" dirty="0" smtClean="0"/>
              <a:t>Specificity: if the disease is absent, the test is negative</a:t>
            </a:r>
          </a:p>
          <a:p>
            <a:pPr marL="36900" indent="0" algn="ctr">
              <a:buNone/>
            </a:pPr>
            <a:r>
              <a:rPr lang="en-US" sz="2400" dirty="0" smtClean="0"/>
              <a:t>Characteristics inherent to the TEST</a:t>
            </a:r>
          </a:p>
          <a:p>
            <a:pPr marL="36900" indent="0" algn="ctr">
              <a:buNone/>
            </a:pPr>
            <a:r>
              <a:rPr lang="en-US" sz="2400" dirty="0" smtClean="0"/>
              <a:t>Independent of the prevalence of the disease</a:t>
            </a:r>
            <a:endParaRPr lang="en-US" sz="2400" dirty="0"/>
          </a:p>
          <a:p>
            <a:endParaRPr lang="en-US" sz="2400" dirty="0" smtClean="0"/>
          </a:p>
          <a:p>
            <a:pPr>
              <a:buClr>
                <a:srgbClr val="FF0000"/>
              </a:buClr>
            </a:pPr>
            <a:r>
              <a:rPr lang="en-US" sz="2400" dirty="0" smtClean="0"/>
              <a:t>PPV: probability that if the test is positive the patient has  disease</a:t>
            </a:r>
          </a:p>
          <a:p>
            <a:pPr>
              <a:buClr>
                <a:srgbClr val="FF0000"/>
              </a:buClr>
            </a:pPr>
            <a:r>
              <a:rPr lang="en-US" sz="2400" dirty="0" smtClean="0"/>
              <a:t>NPV: </a:t>
            </a:r>
            <a:r>
              <a:rPr lang="en-US" sz="2400" dirty="0"/>
              <a:t>probability that if the test is </a:t>
            </a:r>
            <a:r>
              <a:rPr lang="en-US" sz="2400" dirty="0" smtClean="0"/>
              <a:t>negative </a:t>
            </a:r>
            <a:r>
              <a:rPr lang="en-US" sz="2400" dirty="0"/>
              <a:t>the patient </a:t>
            </a:r>
            <a:r>
              <a:rPr lang="en-US" sz="2400" dirty="0" smtClean="0"/>
              <a:t>DOES NOT have disease</a:t>
            </a:r>
          </a:p>
          <a:p>
            <a:pPr marL="36900" indent="0" algn="ctr">
              <a:buNone/>
            </a:pPr>
            <a:r>
              <a:rPr lang="en-US" sz="2400" dirty="0" smtClean="0"/>
              <a:t>Dependent on </a:t>
            </a:r>
            <a:r>
              <a:rPr lang="en-US" sz="2400" dirty="0"/>
              <a:t>the prevalence of the </a:t>
            </a:r>
            <a:r>
              <a:rPr lang="en-US" sz="2400" dirty="0" smtClean="0"/>
              <a:t>disease in the population tested</a:t>
            </a:r>
          </a:p>
          <a:p>
            <a:pPr marL="36900" indent="0">
              <a:buNone/>
            </a:pPr>
            <a:endParaRPr lang="en-US" dirty="0" smtClean="0"/>
          </a:p>
        </p:txBody>
      </p:sp>
    </p:spTree>
    <p:extLst>
      <p:ext uri="{BB962C8B-B14F-4D97-AF65-F5344CB8AC3E}">
        <p14:creationId xmlns:p14="http://schemas.microsoft.com/office/powerpoint/2010/main" val="2745801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95" y="2530996"/>
            <a:ext cx="10353762" cy="970450"/>
          </a:xfrm>
          <a:ln w="25400">
            <a:solidFill>
              <a:srgbClr val="C00000"/>
            </a:solidFill>
          </a:ln>
        </p:spPr>
        <p:txBody>
          <a:bodyPr>
            <a:normAutofit fontScale="90000"/>
          </a:bodyPr>
          <a:lstStyle/>
          <a:p>
            <a:r>
              <a:rPr lang="en-US" dirty="0" smtClean="0"/>
              <a:t>I have no financial conflicts of interest to declare</a:t>
            </a:r>
            <a:endParaRPr lang="en-US" dirty="0"/>
          </a:p>
        </p:txBody>
      </p:sp>
    </p:spTree>
    <p:extLst>
      <p:ext uri="{BB962C8B-B14F-4D97-AF65-F5344CB8AC3E}">
        <p14:creationId xmlns:p14="http://schemas.microsoft.com/office/powerpoint/2010/main" val="223484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srcRect l="57555" t="23263" r="13676" b="37718"/>
          <a:stretch/>
        </p:blipFill>
        <p:spPr>
          <a:xfrm>
            <a:off x="1706148" y="2253803"/>
            <a:ext cx="8769056" cy="3344929"/>
          </a:xfrm>
          <a:prstGeom prst="rect">
            <a:avLst/>
          </a:prstGeom>
        </p:spPr>
      </p:pic>
    </p:spTree>
    <p:extLst>
      <p:ext uri="{BB962C8B-B14F-4D97-AF65-F5344CB8AC3E}">
        <p14:creationId xmlns:p14="http://schemas.microsoft.com/office/powerpoint/2010/main" val="3376964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93005" y="2136560"/>
            <a:ext cx="11995342" cy="3308470"/>
          </a:xfrm>
          <a:prstGeom prst="rect">
            <a:avLst/>
          </a:prstGeom>
        </p:spPr>
      </p:pic>
    </p:spTree>
    <p:extLst>
      <p:ext uri="{BB962C8B-B14F-4D97-AF65-F5344CB8AC3E}">
        <p14:creationId xmlns:p14="http://schemas.microsoft.com/office/powerpoint/2010/main" val="489899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Picture 6"/>
          <p:cNvPicPr>
            <a:picLocks noChangeAspect="1"/>
          </p:cNvPicPr>
          <p:nvPr/>
        </p:nvPicPr>
        <p:blipFill rotWithShape="1">
          <a:blip r:embed="rId2"/>
          <a:srcRect l="52521" t="15709" r="10465" b="15507"/>
          <a:stretch/>
        </p:blipFill>
        <p:spPr>
          <a:xfrm>
            <a:off x="449729" y="609600"/>
            <a:ext cx="11281894" cy="5896556"/>
          </a:xfrm>
          <a:prstGeom prst="rect">
            <a:avLst/>
          </a:prstGeom>
        </p:spPr>
      </p:pic>
    </p:spTree>
    <p:extLst>
      <p:ext uri="{BB962C8B-B14F-4D97-AF65-F5344CB8AC3E}">
        <p14:creationId xmlns:p14="http://schemas.microsoft.com/office/powerpoint/2010/main" val="98208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500" t="12909" r="11272" b="24061"/>
          <a:stretch/>
        </p:blipFill>
        <p:spPr>
          <a:xfrm>
            <a:off x="999977" y="228600"/>
            <a:ext cx="10192046" cy="6400800"/>
          </a:xfrm>
          <a:prstGeom prst="rect">
            <a:avLst/>
          </a:prstGeom>
        </p:spPr>
      </p:pic>
    </p:spTree>
    <p:extLst>
      <p:ext uri="{BB962C8B-B14F-4D97-AF65-F5344CB8AC3E}">
        <p14:creationId xmlns:p14="http://schemas.microsoft.com/office/powerpoint/2010/main" val="730243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182" t="12908" r="10546" b="23253"/>
          <a:stretch/>
        </p:blipFill>
        <p:spPr>
          <a:xfrm>
            <a:off x="1101843" y="286462"/>
            <a:ext cx="10195560" cy="6253488"/>
          </a:xfrm>
          <a:prstGeom prst="rect">
            <a:avLst/>
          </a:prstGeom>
        </p:spPr>
      </p:pic>
    </p:spTree>
    <p:extLst>
      <p:ext uri="{BB962C8B-B14F-4D97-AF65-F5344CB8AC3E}">
        <p14:creationId xmlns:p14="http://schemas.microsoft.com/office/powerpoint/2010/main" val="3856655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2523" t="12977" r="4239" b="7194"/>
          <a:stretch/>
        </p:blipFill>
        <p:spPr>
          <a:xfrm>
            <a:off x="547336" y="645686"/>
            <a:ext cx="10917963" cy="5669280"/>
          </a:xfrm>
          <a:prstGeom prst="rect">
            <a:avLst/>
          </a:prstGeom>
        </p:spPr>
      </p:pic>
      <p:sp>
        <p:nvSpPr>
          <p:cNvPr id="5" name="TextBox 4"/>
          <p:cNvSpPr txBox="1"/>
          <p:nvPr/>
        </p:nvSpPr>
        <p:spPr>
          <a:xfrm>
            <a:off x="1174172" y="6356530"/>
            <a:ext cx="4551219" cy="369332"/>
          </a:xfrm>
          <a:prstGeom prst="rect">
            <a:avLst/>
          </a:prstGeom>
          <a:noFill/>
        </p:spPr>
        <p:txBody>
          <a:bodyPr wrap="square" rtlCol="0">
            <a:spAutoFit/>
          </a:bodyPr>
          <a:lstStyle/>
          <a:p>
            <a:r>
              <a:rPr lang="en-US" dirty="0"/>
              <a:t>http://</a:t>
            </a:r>
            <a:r>
              <a:rPr lang="en-US" dirty="0">
                <a:hlinkClick r:id="rId3"/>
              </a:rPr>
              <a:t>mombaby.org/nips_calculator.html</a:t>
            </a:r>
            <a:endParaRPr lang="en-US" dirty="0"/>
          </a:p>
        </p:txBody>
      </p:sp>
    </p:spTree>
    <p:extLst>
      <p:ext uri="{BB962C8B-B14F-4D97-AF65-F5344CB8AC3E}">
        <p14:creationId xmlns:p14="http://schemas.microsoft.com/office/powerpoint/2010/main" val="4108666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Some tests fail to provide a result</a:t>
            </a:r>
          </a:p>
          <a:p>
            <a:pPr lvl="1"/>
            <a:r>
              <a:rPr lang="en-US" dirty="0" smtClean="0"/>
              <a:t>These patients are at HIGH RISK of aneuploidy</a:t>
            </a:r>
          </a:p>
          <a:p>
            <a:pPr lvl="1"/>
            <a:r>
              <a:rPr lang="en-US" dirty="0" smtClean="0"/>
              <a:t>Importance of fetal fraction</a:t>
            </a:r>
          </a:p>
          <a:p>
            <a:endParaRPr lang="en-US" dirty="0"/>
          </a:p>
          <a:p>
            <a:r>
              <a:rPr lang="en-US" dirty="0" smtClean="0"/>
              <a:t>The PPV depends on maternal age</a:t>
            </a:r>
          </a:p>
          <a:p>
            <a:endParaRPr lang="en-US" dirty="0"/>
          </a:p>
          <a:p>
            <a:r>
              <a:rPr lang="en-US" dirty="0" smtClean="0"/>
              <a:t>Not all abnormalities are detectable</a:t>
            </a:r>
            <a:endParaRPr lang="en-US" dirty="0"/>
          </a:p>
        </p:txBody>
      </p:sp>
    </p:spTree>
    <p:extLst>
      <p:ext uri="{BB962C8B-B14F-4D97-AF65-F5344CB8AC3E}">
        <p14:creationId xmlns:p14="http://schemas.microsoft.com/office/powerpoint/2010/main" val="3394007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rgbClr val="C00000"/>
            </a:solidFill>
          </a:ln>
        </p:spPr>
        <p:txBody>
          <a:bodyPr/>
          <a:lstStyle/>
          <a:p>
            <a:r>
              <a:rPr lang="en-US" dirty="0" smtClean="0"/>
              <a:t>Why cell free fetal DNA fails?</a:t>
            </a:r>
            <a:endParaRPr lang="en-US" dirty="0"/>
          </a:p>
        </p:txBody>
      </p:sp>
      <p:sp>
        <p:nvSpPr>
          <p:cNvPr id="3" name="Content Placeholder 2"/>
          <p:cNvSpPr>
            <a:spLocks noGrp="1"/>
          </p:cNvSpPr>
          <p:nvPr>
            <p:ph sz="half" idx="1"/>
          </p:nvPr>
        </p:nvSpPr>
        <p:spPr/>
        <p:txBody>
          <a:bodyPr/>
          <a:lstStyle/>
          <a:p>
            <a:endParaRPr lang="en-US" dirty="0" smtClean="0"/>
          </a:p>
          <a:p>
            <a:r>
              <a:rPr lang="en-US" sz="3600" dirty="0" smtClean="0"/>
              <a:t>Occurs in 3% samples</a:t>
            </a:r>
          </a:p>
          <a:p>
            <a:r>
              <a:rPr lang="en-US" sz="3600" dirty="0" smtClean="0"/>
              <a:t>Confined placental mosaicism</a:t>
            </a:r>
            <a:endParaRPr lang="en-US" sz="3600" dirty="0"/>
          </a:p>
          <a:p>
            <a:r>
              <a:rPr lang="en-US" sz="3600" dirty="0" smtClean="0"/>
              <a:t>BMI</a:t>
            </a:r>
            <a:endParaRPr lang="en-US" sz="3600" dirty="0"/>
          </a:p>
          <a:p>
            <a:r>
              <a:rPr lang="en-US" sz="3600" dirty="0" smtClean="0"/>
              <a:t>Maternal malignancy</a:t>
            </a:r>
            <a:endParaRPr lang="en-US" sz="3600" dirty="0"/>
          </a:p>
        </p:txBody>
      </p:sp>
      <p:pic>
        <p:nvPicPr>
          <p:cNvPr id="6" name="Content Placeholder 5"/>
          <p:cNvPicPr>
            <a:picLocks noGrp="1" noChangeAspect="1"/>
          </p:cNvPicPr>
          <p:nvPr>
            <p:ph sz="half" idx="2"/>
          </p:nvPr>
        </p:nvPicPr>
        <p:blipFill>
          <a:blip r:embed="rId3"/>
          <a:stretch>
            <a:fillRect/>
          </a:stretch>
        </p:blipFill>
        <p:spPr>
          <a:xfrm>
            <a:off x="5808663" y="2091593"/>
            <a:ext cx="5837328" cy="3585306"/>
          </a:xfrm>
          <a:prstGeom prst="rect">
            <a:avLst/>
          </a:prstGeom>
        </p:spPr>
      </p:pic>
    </p:spTree>
    <p:extLst>
      <p:ext uri="{BB962C8B-B14F-4D97-AF65-F5344CB8AC3E}">
        <p14:creationId xmlns:p14="http://schemas.microsoft.com/office/powerpoint/2010/main" val="3014809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58900" y="0"/>
            <a:ext cx="8862515" cy="956245"/>
          </a:xfrm>
          <a:prstGeom prst="rect">
            <a:avLst/>
          </a:prstGeom>
        </p:spPr>
        <p:txBody>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Prevalence of </a:t>
            </a:r>
            <a:r>
              <a:rPr lang="en-US" sz="2400" kern="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Self-Reported Obesity Among U.S. Adults by State and Territory</a:t>
            </a:r>
            <a:r>
              <a:rPr lang="en-US" sz="2400" kern="0" dirty="0" smtClean="0">
                <a:solidFill>
                  <a:schemeClr val="tx1"/>
                </a:solidFill>
                <a:effectLst/>
                <a:latin typeface="Verdana"/>
              </a:rPr>
              <a:t>, BRFSS, 2014</a:t>
            </a:r>
            <a:r>
              <a:rPr lang="en-US" dirty="0" smtClean="0">
                <a:solidFill>
                  <a:schemeClr val="tx1"/>
                </a:solidFill>
                <a:effectLst/>
              </a:rPr>
              <a:t/>
            </a:r>
            <a:br>
              <a:rPr lang="en-US" dirty="0" smtClean="0">
                <a:solidFill>
                  <a:schemeClr val="tx1"/>
                </a:solidFill>
                <a:effectLst/>
              </a:rPr>
            </a:br>
            <a:endParaRPr lang="en-US" dirty="0">
              <a:solidFill>
                <a:schemeClr val="tx1"/>
              </a:solidFill>
              <a:effectLst/>
            </a:endParaRPr>
          </a:p>
        </p:txBody>
      </p:sp>
      <p:sp>
        <p:nvSpPr>
          <p:cNvPr id="4" name="Content Placeholder 2"/>
          <p:cNvSpPr txBox="1">
            <a:spLocks/>
          </p:cNvSpPr>
          <p:nvPr/>
        </p:nvSpPr>
        <p:spPr>
          <a:xfrm>
            <a:off x="1820364" y="1371094"/>
            <a:ext cx="8862515" cy="4349537"/>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buClrTx/>
              <a:buSzTx/>
              <a:buFont typeface="Wingdings 2" charset="2"/>
              <a:buNone/>
            </a:pPr>
            <a:r>
              <a:rPr lang="en-US" smtClean="0">
                <a:solidFill>
                  <a:srgbClr val="000000"/>
                </a:solidFill>
              </a:rPr>
              <a:t>	</a:t>
            </a:r>
            <a:endParaRPr lang="en-US" dirty="0"/>
          </a:p>
        </p:txBody>
      </p:sp>
      <p:pic>
        <p:nvPicPr>
          <p:cNvPr id="5" name="Picture 2" descr="HHS and CDC logo" title="HHS and CDC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15851" y="5843213"/>
            <a:ext cx="103723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Image of a US map showing the Self-Reported Obesity Among U.S. Adults by State and Territory, BRFSS, 2014"/>
          <p:cNvPicPr>
            <a:picLocks noChangeAspect="1"/>
          </p:cNvPicPr>
          <p:nvPr/>
        </p:nvPicPr>
        <p:blipFill rotWithShape="1">
          <a:blip r:embed="rId4" cstate="print">
            <a:extLst>
              <a:ext uri="{28A0092B-C50C-407E-A947-70E740481C1C}">
                <a14:useLocalDpi xmlns:a14="http://schemas.microsoft.com/office/drawing/2010/main"/>
              </a:ext>
            </a:extLst>
          </a:blip>
          <a:srcRect b="10807"/>
          <a:stretch/>
        </p:blipFill>
        <p:spPr>
          <a:xfrm>
            <a:off x="1917700" y="929635"/>
            <a:ext cx="8489665" cy="5578741"/>
          </a:xfrm>
          <a:prstGeom prst="rect">
            <a:avLst/>
          </a:prstGeom>
        </p:spPr>
      </p:pic>
      <p:sp>
        <p:nvSpPr>
          <p:cNvPr id="8" name="TextBox 7"/>
          <p:cNvSpPr txBox="1"/>
          <p:nvPr/>
        </p:nvSpPr>
        <p:spPr>
          <a:xfrm>
            <a:off x="2095879" y="6239445"/>
            <a:ext cx="7777102" cy="246221"/>
          </a:xfrm>
          <a:prstGeom prst="rect">
            <a:avLst/>
          </a:prstGeom>
          <a:noFill/>
        </p:spPr>
        <p:txBody>
          <a:bodyPr wrap="square" rtlCol="0">
            <a:spAutoFit/>
          </a:bodyPr>
          <a:lstStyle/>
          <a:p>
            <a:pPr lvl="0"/>
            <a:r>
              <a:rPr lang="en-US" sz="1000" b="1" dirty="0">
                <a:solidFill>
                  <a:srgbClr val="060606"/>
                </a:solidFill>
                <a:latin typeface="Verdana" panose="020B0604030504040204" pitchFamily="34" charset="0"/>
                <a:ea typeface="Verdana" panose="020B0604030504040204" pitchFamily="34" charset="0"/>
                <a:cs typeface="Verdana" panose="020B0604030504040204" pitchFamily="34" charset="0"/>
              </a:rPr>
              <a:t>*Sample size &lt;50 or the relative standard error (dividing the standard error by the prevalence) ≥ 30%.</a:t>
            </a:r>
          </a:p>
        </p:txBody>
      </p:sp>
      <p:sp>
        <p:nvSpPr>
          <p:cNvPr id="6" name="TextBox 5"/>
          <p:cNvSpPr txBox="1"/>
          <p:nvPr/>
        </p:nvSpPr>
        <p:spPr>
          <a:xfrm>
            <a:off x="2194560" y="1015597"/>
            <a:ext cx="9139906" cy="400110"/>
          </a:xfrm>
          <a:prstGeom prst="rect">
            <a:avLst/>
          </a:prstGeom>
          <a:noFill/>
        </p:spPr>
        <p:txBody>
          <a:bodyPr wrap="square" rtlCol="0">
            <a:spAutoFit/>
          </a:bodyPr>
          <a:lstStyle/>
          <a:p>
            <a:r>
              <a:rPr lang="en-US" sz="1000" b="1" baseline="30000" dirty="0" smtClean="0">
                <a:solidFill>
                  <a:srgbClr val="060606"/>
                </a:solidFill>
                <a:latin typeface="Latha" panose="020B0604020202020204" pitchFamily="34" charset="0"/>
                <a:ea typeface="Verdana" panose="020B0604030504040204" pitchFamily="34" charset="0"/>
                <a:cs typeface="Latha" panose="020B0604020202020204" pitchFamily="34" charset="0"/>
              </a:rPr>
              <a:t>¶</a:t>
            </a:r>
            <a:r>
              <a:rPr lang="en-US" sz="1000" b="1" dirty="0" smtClean="0">
                <a:solidFill>
                  <a:srgbClr val="060606"/>
                </a:solidFill>
                <a:latin typeface="Verdana" panose="020B0604030504040204" pitchFamily="34" charset="0"/>
                <a:ea typeface="Verdana" panose="020B0604030504040204" pitchFamily="34" charset="0"/>
                <a:cs typeface="Verdana" panose="020B0604030504040204" pitchFamily="34" charset="0"/>
              </a:rPr>
              <a:t> Prevalence </a:t>
            </a:r>
            <a:r>
              <a:rPr lang="en-US" sz="1000" b="1" dirty="0">
                <a:solidFill>
                  <a:srgbClr val="060606"/>
                </a:solidFill>
                <a:latin typeface="Verdana" panose="020B0604030504040204" pitchFamily="34" charset="0"/>
                <a:ea typeface="Verdana" panose="020B0604030504040204" pitchFamily="34" charset="0"/>
                <a:cs typeface="Verdana" panose="020B0604030504040204" pitchFamily="34" charset="0"/>
              </a:rPr>
              <a:t>estimates reflect BRFSS methodological changes started in 2011. These estimates should not be </a:t>
            </a:r>
            <a:endParaRPr lang="en-US" sz="1000" b="1" dirty="0" smtClean="0">
              <a:solidFill>
                <a:srgbClr val="060606"/>
              </a:solidFill>
              <a:latin typeface="Verdana" panose="020B0604030504040204" pitchFamily="34" charset="0"/>
              <a:ea typeface="Verdana" panose="020B0604030504040204" pitchFamily="34" charset="0"/>
              <a:cs typeface="Verdana" panose="020B0604030504040204" pitchFamily="34" charset="0"/>
            </a:endParaRPr>
          </a:p>
          <a:p>
            <a:r>
              <a:rPr lang="en-US" sz="1000" b="1" dirty="0" smtClean="0">
                <a:solidFill>
                  <a:srgbClr val="060606"/>
                </a:solidFill>
                <a:latin typeface="Verdana" panose="020B0604030504040204" pitchFamily="34" charset="0"/>
                <a:ea typeface="Verdana" panose="020B0604030504040204" pitchFamily="34" charset="0"/>
                <a:cs typeface="Verdana" panose="020B0604030504040204" pitchFamily="34" charset="0"/>
              </a:rPr>
              <a:t>compared to prevalence </a:t>
            </a:r>
            <a:r>
              <a:rPr lang="en-US" sz="1000" b="1" dirty="0">
                <a:solidFill>
                  <a:srgbClr val="060606"/>
                </a:solidFill>
                <a:latin typeface="Verdana" panose="020B0604030504040204" pitchFamily="34" charset="0"/>
                <a:ea typeface="Verdana" panose="020B0604030504040204" pitchFamily="34" charset="0"/>
                <a:cs typeface="Verdana" panose="020B0604030504040204" pitchFamily="34" charset="0"/>
              </a:rPr>
              <a:t>estimates before 2011.</a:t>
            </a:r>
          </a:p>
        </p:txBody>
      </p:sp>
    </p:spTree>
    <p:extLst>
      <p:ext uri="{BB962C8B-B14F-4D97-AF65-F5344CB8AC3E}">
        <p14:creationId xmlns:p14="http://schemas.microsoft.com/office/powerpoint/2010/main" val="1665712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rgbClr val="C00000"/>
            </a:solidFill>
          </a:ln>
        </p:spPr>
        <p:txBody>
          <a:bodyPr/>
          <a:lstStyle/>
          <a:p>
            <a:r>
              <a:rPr lang="en-US" dirty="0" smtClean="0"/>
              <a:t>Obesity in US Adults</a:t>
            </a:r>
            <a:endParaRPr lang="en-US" dirty="0"/>
          </a:p>
        </p:txBody>
      </p:sp>
      <p:pic>
        <p:nvPicPr>
          <p:cNvPr id="8" name="Picture 7"/>
          <p:cNvPicPr>
            <a:picLocks noChangeAspect="1"/>
          </p:cNvPicPr>
          <p:nvPr/>
        </p:nvPicPr>
        <p:blipFill rotWithShape="1">
          <a:blip r:embed="rId2"/>
          <a:srcRect l="50282" t="21632" r="28700" b="43010"/>
          <a:stretch/>
        </p:blipFill>
        <p:spPr>
          <a:xfrm>
            <a:off x="1358900" y="1761722"/>
            <a:ext cx="9508671" cy="4498935"/>
          </a:xfrm>
          <a:prstGeom prst="rect">
            <a:avLst/>
          </a:prstGeom>
        </p:spPr>
      </p:pic>
      <p:sp>
        <p:nvSpPr>
          <p:cNvPr id="9" name="TextBox 8"/>
          <p:cNvSpPr txBox="1"/>
          <p:nvPr/>
        </p:nvSpPr>
        <p:spPr>
          <a:xfrm>
            <a:off x="2438400" y="6366571"/>
            <a:ext cx="7324271" cy="369332"/>
          </a:xfrm>
          <a:prstGeom prst="rect">
            <a:avLst/>
          </a:prstGeom>
          <a:noFill/>
        </p:spPr>
        <p:txBody>
          <a:bodyPr wrap="square" rtlCol="0">
            <a:spAutoFit/>
          </a:bodyPr>
          <a:lstStyle/>
          <a:p>
            <a:r>
              <a:rPr lang="en-US" b="1" dirty="0" smtClean="0"/>
              <a:t>CDC 2014 Percent of adults aged 18 years and older who are obese</a:t>
            </a:r>
            <a:endParaRPr lang="en-US" b="1" dirty="0"/>
          </a:p>
        </p:txBody>
      </p:sp>
    </p:spTree>
    <p:extLst>
      <p:ext uri="{BB962C8B-B14F-4D97-AF65-F5344CB8AC3E}">
        <p14:creationId xmlns:p14="http://schemas.microsoft.com/office/powerpoint/2010/main" val="1554406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913795" y="1732449"/>
            <a:ext cx="10353762" cy="4335842"/>
          </a:xfrm>
          <a:ln w="28575">
            <a:solidFill>
              <a:srgbClr val="C00000"/>
            </a:solidFill>
          </a:ln>
        </p:spPr>
        <p:txBody>
          <a:bodyPr>
            <a:normAutofit lnSpcReduction="10000"/>
          </a:bodyPr>
          <a:lstStyle/>
          <a:p>
            <a:r>
              <a:rPr lang="en-US" sz="2800" dirty="0" smtClean="0"/>
              <a:t>What is cell free fetal DNA?</a:t>
            </a:r>
          </a:p>
          <a:p>
            <a:endParaRPr lang="en-US" sz="2800" dirty="0" smtClean="0"/>
          </a:p>
          <a:p>
            <a:r>
              <a:rPr lang="en-US" sz="2800" dirty="0" smtClean="0"/>
              <a:t>Review technologies employed to evaluate cell free fetal DNA</a:t>
            </a:r>
          </a:p>
          <a:p>
            <a:endParaRPr lang="en-US" sz="2800" dirty="0" smtClean="0"/>
          </a:p>
          <a:p>
            <a:r>
              <a:rPr lang="en-US" sz="2800" dirty="0" smtClean="0"/>
              <a:t>Review positive predictive value</a:t>
            </a:r>
          </a:p>
          <a:p>
            <a:endParaRPr lang="en-US" sz="2800" dirty="0" smtClean="0"/>
          </a:p>
          <a:p>
            <a:r>
              <a:rPr lang="en-US" sz="2800" dirty="0" smtClean="0"/>
              <a:t>Explain differences between different aneuploidies and test outcomes</a:t>
            </a:r>
          </a:p>
          <a:p>
            <a:endParaRPr lang="en-US" dirty="0"/>
          </a:p>
        </p:txBody>
      </p:sp>
    </p:spTree>
    <p:extLst>
      <p:ext uri="{BB962C8B-B14F-4D97-AF65-F5344CB8AC3E}">
        <p14:creationId xmlns:p14="http://schemas.microsoft.com/office/powerpoint/2010/main" val="3124462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Malignancy</a:t>
            </a:r>
          </a:p>
        </p:txBody>
      </p:sp>
      <p:pic>
        <p:nvPicPr>
          <p:cNvPr id="3" name="Picture 2"/>
          <p:cNvPicPr>
            <a:picLocks noChangeAspect="1"/>
          </p:cNvPicPr>
          <p:nvPr/>
        </p:nvPicPr>
        <p:blipFill rotWithShape="1">
          <a:blip r:embed="rId3"/>
          <a:srcRect l="59273" t="20182" r="20409" b="30687"/>
          <a:stretch/>
        </p:blipFill>
        <p:spPr>
          <a:xfrm>
            <a:off x="2994184" y="1814130"/>
            <a:ext cx="6192983" cy="4211783"/>
          </a:xfrm>
          <a:prstGeom prst="rect">
            <a:avLst/>
          </a:prstGeom>
        </p:spPr>
      </p:pic>
    </p:spTree>
    <p:extLst>
      <p:ext uri="{BB962C8B-B14F-4D97-AF65-F5344CB8AC3E}">
        <p14:creationId xmlns:p14="http://schemas.microsoft.com/office/powerpoint/2010/main" val="3215081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Vanishing Twin</a:t>
            </a:r>
            <a:endParaRPr lang="en-US" dirty="0"/>
          </a:p>
        </p:txBody>
      </p:sp>
    </p:spTree>
    <p:extLst>
      <p:ext uri="{BB962C8B-B14F-4D97-AF65-F5344CB8AC3E}">
        <p14:creationId xmlns:p14="http://schemas.microsoft.com/office/powerpoint/2010/main" val="146364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r>
              <a:rPr lang="en-US" dirty="0" smtClean="0"/>
              <a:t>Norton NEJM study</a:t>
            </a:r>
            <a:endParaRPr lang="en-US" dirty="0"/>
          </a:p>
        </p:txBody>
      </p:sp>
    </p:spTree>
    <p:extLst>
      <p:ext uri="{BB962C8B-B14F-4D97-AF65-F5344CB8AC3E}">
        <p14:creationId xmlns:p14="http://schemas.microsoft.com/office/powerpoint/2010/main" val="1471751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Microdeletions</a:t>
            </a:r>
            <a:endParaRPr lang="en-US" dirty="0"/>
          </a:p>
        </p:txBody>
      </p:sp>
    </p:spTree>
    <p:extLst>
      <p:ext uri="{BB962C8B-B14F-4D97-AF65-F5344CB8AC3E}">
        <p14:creationId xmlns:p14="http://schemas.microsoft.com/office/powerpoint/2010/main" val="2131332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57" r="2049"/>
          <a:stretch/>
        </p:blipFill>
        <p:spPr>
          <a:xfrm>
            <a:off x="376517" y="347001"/>
            <a:ext cx="11389660" cy="2651037"/>
          </a:xfrm>
          <a:prstGeom prst="rect">
            <a:avLst/>
          </a:prstGeom>
        </p:spPr>
      </p:pic>
    </p:spTree>
    <p:extLst>
      <p:ext uri="{BB962C8B-B14F-4D97-AF65-F5344CB8AC3E}">
        <p14:creationId xmlns:p14="http://schemas.microsoft.com/office/powerpoint/2010/main" val="2297344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5959" y="1037639"/>
            <a:ext cx="8020081" cy="4782721"/>
          </a:xfrm>
          <a:prstGeom prst="rect">
            <a:avLst/>
          </a:prstGeom>
        </p:spPr>
      </p:pic>
    </p:spTree>
    <p:extLst>
      <p:ext uri="{BB962C8B-B14F-4D97-AF65-F5344CB8AC3E}">
        <p14:creationId xmlns:p14="http://schemas.microsoft.com/office/powerpoint/2010/main" val="955565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9" t="12049" r="7335" b="22781"/>
          <a:stretch/>
        </p:blipFill>
        <p:spPr bwMode="auto">
          <a:xfrm>
            <a:off x="146073" y="948841"/>
            <a:ext cx="11880365" cy="5029200"/>
          </a:xfrm>
          <a:prstGeom prst="rect">
            <a:avLst/>
          </a:prstGeom>
          <a:noFill/>
          <a:ln w="2857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12026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782" y="206455"/>
            <a:ext cx="11832331" cy="3200400"/>
          </a:xfrm>
          <a:prstGeom prst="rect">
            <a:avLst/>
          </a:prstGeom>
        </p:spPr>
      </p:pic>
      <p:sp>
        <p:nvSpPr>
          <p:cNvPr id="3" name="TextBox 2"/>
          <p:cNvSpPr txBox="1"/>
          <p:nvPr/>
        </p:nvSpPr>
        <p:spPr>
          <a:xfrm>
            <a:off x="537882" y="6427694"/>
            <a:ext cx="1103187" cy="307777"/>
          </a:xfrm>
          <a:prstGeom prst="rect">
            <a:avLst/>
          </a:prstGeom>
          <a:noFill/>
        </p:spPr>
        <p:txBody>
          <a:bodyPr wrap="none" rtlCol="0">
            <a:spAutoFit/>
          </a:bodyPr>
          <a:lstStyle/>
          <a:p>
            <a:r>
              <a:rPr lang="en-US" sz="1400" dirty="0" smtClean="0"/>
              <a:t>AJOG 2016</a:t>
            </a:r>
            <a:endParaRPr lang="en-US" sz="1400" dirty="0"/>
          </a:p>
        </p:txBody>
      </p:sp>
      <p:sp>
        <p:nvSpPr>
          <p:cNvPr id="5" name="Content Placeholder 4"/>
          <p:cNvSpPr>
            <a:spLocks noGrp="1"/>
          </p:cNvSpPr>
          <p:nvPr>
            <p:ph idx="1"/>
          </p:nvPr>
        </p:nvSpPr>
        <p:spPr>
          <a:xfrm>
            <a:off x="937066" y="3574696"/>
            <a:ext cx="10353762" cy="4058751"/>
          </a:xfrm>
        </p:spPr>
        <p:txBody>
          <a:bodyPr/>
          <a:lstStyle/>
          <a:p>
            <a:r>
              <a:rPr lang="en-US" dirty="0" smtClean="0"/>
              <a:t>452,901 women had sequential screening between 2009-2012 in California</a:t>
            </a:r>
          </a:p>
          <a:p>
            <a:r>
              <a:rPr lang="en-US" dirty="0" smtClean="0"/>
              <a:t>Compare Sequential screening to </a:t>
            </a:r>
            <a:r>
              <a:rPr lang="en-US" dirty="0" err="1" smtClean="0"/>
              <a:t>cfDNA</a:t>
            </a:r>
            <a:r>
              <a:rPr lang="en-US" dirty="0" smtClean="0"/>
              <a:t> general prenatal cohort</a:t>
            </a:r>
          </a:p>
          <a:p>
            <a:endParaRPr lang="en-US" dirty="0" smtClean="0"/>
          </a:p>
          <a:p>
            <a:endParaRPr lang="en-US" dirty="0"/>
          </a:p>
        </p:txBody>
      </p:sp>
    </p:spTree>
    <p:extLst>
      <p:ext uri="{BB962C8B-B14F-4D97-AF65-F5344CB8AC3E}">
        <p14:creationId xmlns:p14="http://schemas.microsoft.com/office/powerpoint/2010/main" val="824680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0" t="18097" r="5074" b="9902"/>
          <a:stretch/>
        </p:blipFill>
        <p:spPr bwMode="auto">
          <a:xfrm>
            <a:off x="144965" y="758284"/>
            <a:ext cx="11878056" cy="528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907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r>
              <a:rPr lang="en-US" dirty="0"/>
              <a:t>https://</a:t>
            </a:r>
            <a:r>
              <a:rPr lang="en-US" dirty="0">
                <a:hlinkClick r:id="rId2"/>
              </a:rPr>
              <a:t>www.geneticsupportfoundation.org/providers/nipt-for-providers</a:t>
            </a:r>
            <a:endParaRPr lang="en-US" dirty="0"/>
          </a:p>
        </p:txBody>
      </p:sp>
    </p:spTree>
    <p:extLst>
      <p:ext uri="{BB962C8B-B14F-4D97-AF65-F5344CB8AC3E}">
        <p14:creationId xmlns:p14="http://schemas.microsoft.com/office/powerpoint/2010/main" val="1547449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75595" y="316256"/>
            <a:ext cx="8043863" cy="3079377"/>
            <a:chOff x="2101102" y="424397"/>
            <a:chExt cx="8043863" cy="3079377"/>
          </a:xfrm>
        </p:grpSpPr>
        <p:pic>
          <p:nvPicPr>
            <p:cNvPr id="2" name="Picture 1"/>
            <p:cNvPicPr>
              <a:picLocks noChangeAspect="1"/>
            </p:cNvPicPr>
            <p:nvPr/>
          </p:nvPicPr>
          <p:blipFill rotWithShape="1">
            <a:blip r:embed="rId2"/>
            <a:srcRect l="52621" t="33995" r="20989" b="40222"/>
            <a:stretch/>
          </p:blipFill>
          <p:spPr>
            <a:xfrm>
              <a:off x="2101102" y="1293566"/>
              <a:ext cx="8043863" cy="2210208"/>
            </a:xfrm>
            <a:prstGeom prst="rect">
              <a:avLst/>
            </a:prstGeom>
          </p:spPr>
        </p:pic>
        <p:pic>
          <p:nvPicPr>
            <p:cNvPr id="3" name="Picture 2"/>
            <p:cNvPicPr>
              <a:picLocks noChangeAspect="1"/>
            </p:cNvPicPr>
            <p:nvPr/>
          </p:nvPicPr>
          <p:blipFill rotWithShape="1">
            <a:blip r:embed="rId2"/>
            <a:srcRect l="52621" t="12909" r="20989" b="76952"/>
            <a:stretch/>
          </p:blipFill>
          <p:spPr>
            <a:xfrm>
              <a:off x="2101102" y="424397"/>
              <a:ext cx="8043863" cy="869169"/>
            </a:xfrm>
            <a:prstGeom prst="rect">
              <a:avLst/>
            </a:prstGeom>
          </p:spPr>
        </p:pic>
      </p:grpSp>
      <p:pic>
        <p:nvPicPr>
          <p:cNvPr id="5" name="Picture 4"/>
          <p:cNvPicPr>
            <a:picLocks noChangeAspect="1"/>
          </p:cNvPicPr>
          <p:nvPr/>
        </p:nvPicPr>
        <p:blipFill rotWithShape="1">
          <a:blip r:embed="rId3"/>
          <a:srcRect l="55500" t="40667" r="6391" b="23475"/>
          <a:stretch/>
        </p:blipFill>
        <p:spPr>
          <a:xfrm>
            <a:off x="289658" y="3618370"/>
            <a:ext cx="11615739" cy="3073940"/>
          </a:xfrm>
          <a:prstGeom prst="rect">
            <a:avLst/>
          </a:prstGeom>
        </p:spPr>
      </p:pic>
    </p:spTree>
    <p:extLst>
      <p:ext uri="{BB962C8B-B14F-4D97-AF65-F5344CB8AC3E}">
        <p14:creationId xmlns:p14="http://schemas.microsoft.com/office/powerpoint/2010/main" val="1835052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0579" y="795959"/>
            <a:ext cx="8070841" cy="5266081"/>
          </a:xfrm>
          <a:prstGeom prst="rect">
            <a:avLst/>
          </a:prstGeom>
        </p:spPr>
      </p:pic>
    </p:spTree>
    <p:extLst>
      <p:ext uri="{BB962C8B-B14F-4D97-AF65-F5344CB8AC3E}">
        <p14:creationId xmlns:p14="http://schemas.microsoft.com/office/powerpoint/2010/main" val="13956874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2989" y="-674589"/>
            <a:ext cx="5025241" cy="7721041"/>
          </a:xfrm>
          <a:prstGeom prst="rect">
            <a:avLst/>
          </a:prstGeom>
        </p:spPr>
      </p:pic>
    </p:spTree>
    <p:extLst>
      <p:ext uri="{BB962C8B-B14F-4D97-AF65-F5344CB8AC3E}">
        <p14:creationId xmlns:p14="http://schemas.microsoft.com/office/powerpoint/2010/main" val="4172946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163" t="10897" r="9389" b="14396"/>
          <a:stretch/>
        </p:blipFill>
        <p:spPr>
          <a:xfrm>
            <a:off x="679421" y="246742"/>
            <a:ext cx="10945906" cy="2103120"/>
          </a:xfrm>
          <a:prstGeom prst="rect">
            <a:avLst/>
          </a:prstGeom>
        </p:spPr>
      </p:pic>
      <p:pic>
        <p:nvPicPr>
          <p:cNvPr id="4" name="Picture 3"/>
          <p:cNvPicPr>
            <a:picLocks noChangeAspect="1"/>
          </p:cNvPicPr>
          <p:nvPr/>
        </p:nvPicPr>
        <p:blipFill rotWithShape="1">
          <a:blip r:embed="rId3"/>
          <a:srcRect l="922" r="1732" b="9232"/>
          <a:stretch/>
        </p:blipFill>
        <p:spPr>
          <a:xfrm>
            <a:off x="574472" y="2472230"/>
            <a:ext cx="11155804" cy="2286000"/>
          </a:xfrm>
          <a:prstGeom prst="rect">
            <a:avLst/>
          </a:prstGeom>
        </p:spPr>
      </p:pic>
      <p:pic>
        <p:nvPicPr>
          <p:cNvPr id="5" name="Picture 4"/>
          <p:cNvPicPr>
            <a:picLocks noChangeAspect="1"/>
          </p:cNvPicPr>
          <p:nvPr/>
        </p:nvPicPr>
        <p:blipFill rotWithShape="1">
          <a:blip r:embed="rId4"/>
          <a:srcRect l="3870" t="4339" r="4749" b="4696"/>
          <a:stretch/>
        </p:blipFill>
        <p:spPr>
          <a:xfrm>
            <a:off x="2861151" y="4758230"/>
            <a:ext cx="4128247" cy="2487706"/>
          </a:xfrm>
          <a:prstGeom prst="rect">
            <a:avLst/>
          </a:prstGeom>
        </p:spPr>
      </p:pic>
    </p:spTree>
    <p:extLst>
      <p:ext uri="{BB962C8B-B14F-4D97-AF65-F5344CB8AC3E}">
        <p14:creationId xmlns:p14="http://schemas.microsoft.com/office/powerpoint/2010/main" val="3650794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1237" y="2104231"/>
            <a:ext cx="5080000" cy="3314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01" y="1876260"/>
            <a:ext cx="2057400" cy="16459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5268" y="4852216"/>
            <a:ext cx="1828800" cy="1828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39" y="4342614"/>
            <a:ext cx="2777924" cy="1645920"/>
          </a:xfrm>
          <a:prstGeom prst="rect">
            <a:avLst/>
          </a:prstGeom>
        </p:spPr>
      </p:pic>
    </p:spTree>
    <p:extLst>
      <p:ext uri="{BB962C8B-B14F-4D97-AF65-F5344CB8AC3E}">
        <p14:creationId xmlns:p14="http://schemas.microsoft.com/office/powerpoint/2010/main" val="3074842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5657" y="184242"/>
            <a:ext cx="11988662" cy="6287135"/>
            <a:chOff x="245657" y="184242"/>
            <a:chExt cx="11988662" cy="6287135"/>
          </a:xfrm>
        </p:grpSpPr>
        <p:pic>
          <p:nvPicPr>
            <p:cNvPr id="2" name="Picture 1"/>
            <p:cNvPicPr>
              <a:picLocks noChangeAspect="1"/>
            </p:cNvPicPr>
            <p:nvPr/>
          </p:nvPicPr>
          <p:blipFill rotWithShape="1">
            <a:blip r:embed="rId2"/>
            <a:srcRect l="59374" t="18222" r="21991" b="18439"/>
            <a:stretch/>
          </p:blipFill>
          <p:spPr>
            <a:xfrm>
              <a:off x="245657" y="936402"/>
              <a:ext cx="5790063" cy="5534975"/>
            </a:xfrm>
            <a:prstGeom prst="rect">
              <a:avLst/>
            </a:prstGeom>
          </p:spPr>
        </p:pic>
        <p:pic>
          <p:nvPicPr>
            <p:cNvPr id="3" name="Picture 2"/>
            <p:cNvPicPr>
              <a:picLocks noChangeAspect="1"/>
            </p:cNvPicPr>
            <p:nvPr/>
          </p:nvPicPr>
          <p:blipFill rotWithShape="1">
            <a:blip r:embed="rId2"/>
            <a:srcRect l="63124" t="83836" r="21967" b="1168"/>
            <a:stretch/>
          </p:blipFill>
          <p:spPr>
            <a:xfrm>
              <a:off x="5769979" y="2128809"/>
              <a:ext cx="6464340" cy="1828800"/>
            </a:xfrm>
            <a:prstGeom prst="rect">
              <a:avLst/>
            </a:prstGeom>
          </p:spPr>
        </p:pic>
        <p:pic>
          <p:nvPicPr>
            <p:cNvPr id="4" name="Picture 3"/>
            <p:cNvPicPr>
              <a:picLocks noChangeAspect="1"/>
            </p:cNvPicPr>
            <p:nvPr/>
          </p:nvPicPr>
          <p:blipFill rotWithShape="1">
            <a:blip r:embed="rId2"/>
            <a:srcRect l="70989" t="12500" r="21543" b="80906"/>
            <a:stretch/>
          </p:blipFill>
          <p:spPr>
            <a:xfrm>
              <a:off x="4170663" y="184242"/>
              <a:ext cx="6627187" cy="1645920"/>
            </a:xfrm>
            <a:prstGeom prst="rect">
              <a:avLst/>
            </a:prstGeom>
          </p:spPr>
        </p:pic>
      </p:grpSp>
    </p:spTree>
    <p:extLst>
      <p:ext uri="{BB962C8B-B14F-4D97-AF65-F5344CB8AC3E}">
        <p14:creationId xmlns:p14="http://schemas.microsoft.com/office/powerpoint/2010/main" val="2658446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68416" y="572701"/>
            <a:ext cx="9224387" cy="5852160"/>
            <a:chOff x="1826427" y="526403"/>
            <a:chExt cx="9224387" cy="5834311"/>
          </a:xfrm>
        </p:grpSpPr>
        <p:pic>
          <p:nvPicPr>
            <p:cNvPr id="5" name="Picture 4"/>
            <p:cNvPicPr>
              <a:picLocks noChangeAspect="1"/>
            </p:cNvPicPr>
            <p:nvPr/>
          </p:nvPicPr>
          <p:blipFill rotWithShape="1">
            <a:blip r:embed="rId2"/>
            <a:srcRect l="54823" t="20302" r="14913" b="22305"/>
            <a:stretch/>
          </p:blipFill>
          <p:spPr>
            <a:xfrm>
              <a:off x="1826427" y="1440803"/>
              <a:ext cx="9224387" cy="4919911"/>
            </a:xfrm>
            <a:prstGeom prst="rect">
              <a:avLst/>
            </a:prstGeom>
            <a:ln>
              <a:solidFill>
                <a:srgbClr val="C00000"/>
              </a:solidFill>
            </a:ln>
          </p:spPr>
        </p:pic>
        <p:pic>
          <p:nvPicPr>
            <p:cNvPr id="6" name="Picture 5"/>
            <p:cNvPicPr>
              <a:picLocks noChangeAspect="1"/>
            </p:cNvPicPr>
            <p:nvPr/>
          </p:nvPicPr>
          <p:blipFill rotWithShape="1">
            <a:blip r:embed="rId3"/>
            <a:srcRect l="63397" t="18674" r="14022" b="73473"/>
            <a:stretch/>
          </p:blipFill>
          <p:spPr>
            <a:xfrm>
              <a:off x="1826427" y="526403"/>
              <a:ext cx="9224387" cy="914400"/>
            </a:xfrm>
            <a:prstGeom prst="rect">
              <a:avLst/>
            </a:prstGeom>
            <a:ln>
              <a:solidFill>
                <a:srgbClr val="C00000"/>
              </a:solidFill>
            </a:ln>
          </p:spPr>
        </p:pic>
      </p:grpSp>
    </p:spTree>
    <p:extLst>
      <p:ext uri="{BB962C8B-B14F-4D97-AF65-F5344CB8AC3E}">
        <p14:creationId xmlns:p14="http://schemas.microsoft.com/office/powerpoint/2010/main" val="2060104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421341"/>
            <a:ext cx="12192000" cy="970450"/>
          </a:xfrm>
        </p:spPr>
        <p:txBody>
          <a:bodyPr>
            <a:normAutofit/>
          </a:bodyPr>
          <a:lstStyle/>
          <a:p>
            <a:r>
              <a:rPr lang="en-US" sz="3400" dirty="0" smtClean="0"/>
              <a:t>Prenatal Prevalence of Reported Chromosome Abnormalities</a:t>
            </a:r>
            <a:endParaRPr lang="en-US" sz="3400" dirty="0"/>
          </a:p>
        </p:txBody>
      </p:sp>
      <p:graphicFrame>
        <p:nvGraphicFramePr>
          <p:cNvPr id="12" name="Content Placeholder 11"/>
          <p:cNvGraphicFramePr>
            <a:graphicFrameLocks noGrp="1" noChangeAspect="1"/>
          </p:cNvGraphicFramePr>
          <p:nvPr>
            <p:ph idx="4294967295"/>
            <p:extLst>
              <p:ext uri="{D42A27DB-BD31-4B8C-83A1-F6EECF244321}">
                <p14:modId xmlns:p14="http://schemas.microsoft.com/office/powerpoint/2010/main" val="2904412112"/>
              </p:ext>
            </p:extLst>
          </p:nvPr>
        </p:nvGraphicFramePr>
        <p:xfrm>
          <a:off x="582921" y="1620993"/>
          <a:ext cx="11080750" cy="497522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376518" y="6441141"/>
            <a:ext cx="3451138" cy="307777"/>
          </a:xfrm>
          <a:prstGeom prst="rect">
            <a:avLst/>
          </a:prstGeom>
          <a:noFill/>
        </p:spPr>
        <p:txBody>
          <a:bodyPr wrap="none" rtlCol="0">
            <a:spAutoFit/>
          </a:bodyPr>
          <a:lstStyle/>
          <a:p>
            <a:r>
              <a:rPr lang="en-US" sz="1400" dirty="0" smtClean="0"/>
              <a:t>Wellesley D, et al. </a:t>
            </a:r>
            <a:r>
              <a:rPr lang="en-US" sz="1400" dirty="0" err="1" smtClean="0"/>
              <a:t>Eur</a:t>
            </a:r>
            <a:r>
              <a:rPr lang="en-US" sz="1400" dirty="0" smtClean="0"/>
              <a:t> J of Hum Gen 2012</a:t>
            </a:r>
            <a:endParaRPr lang="en-US" sz="1400" dirty="0"/>
          </a:p>
        </p:txBody>
      </p:sp>
    </p:spTree>
    <p:extLst>
      <p:ext uri="{BB962C8B-B14F-4D97-AF65-F5344CB8AC3E}">
        <p14:creationId xmlns:p14="http://schemas.microsoft.com/office/powerpoint/2010/main" val="435103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37" y="609600"/>
            <a:ext cx="11320040" cy="970450"/>
          </a:xfrm>
          <a:ln w="19050">
            <a:solidFill>
              <a:srgbClr val="C00000"/>
            </a:solidFill>
          </a:ln>
        </p:spPr>
        <p:txBody>
          <a:bodyPr>
            <a:normAutofit fontScale="90000"/>
          </a:bodyPr>
          <a:lstStyle/>
          <a:p>
            <a:r>
              <a:rPr lang="en-US" dirty="0" smtClean="0">
                <a:solidFill>
                  <a:schemeClr val="tx1"/>
                </a:solidFill>
              </a:rPr>
              <a:t>Detection rate of prenatal screening for Down syndrome</a:t>
            </a:r>
            <a:endParaRPr lang="en-US"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07392233"/>
              </p:ext>
            </p:extLst>
          </p:nvPr>
        </p:nvGraphicFramePr>
        <p:xfrm>
          <a:off x="913795" y="1975031"/>
          <a:ext cx="10570640" cy="42444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895675" y="3330731"/>
            <a:ext cx="3095719" cy="523220"/>
          </a:xfrm>
          <a:prstGeom prst="rect">
            <a:avLst/>
          </a:prstGeom>
          <a:noFill/>
        </p:spPr>
        <p:txBody>
          <a:bodyPr wrap="none" rtlCol="0">
            <a:spAutoFit/>
          </a:bodyPr>
          <a:lstStyle/>
          <a:p>
            <a:r>
              <a:rPr lang="en-US" sz="2800" dirty="0" smtClean="0"/>
              <a:t>Detection Rate (%)</a:t>
            </a:r>
            <a:endParaRPr lang="en-US" sz="2800" dirty="0"/>
          </a:p>
        </p:txBody>
      </p:sp>
      <p:sp>
        <p:nvSpPr>
          <p:cNvPr id="3" name="TextBox 2"/>
          <p:cNvSpPr txBox="1"/>
          <p:nvPr/>
        </p:nvSpPr>
        <p:spPr>
          <a:xfrm>
            <a:off x="913794" y="6219463"/>
            <a:ext cx="5182206" cy="523220"/>
          </a:xfrm>
          <a:prstGeom prst="rect">
            <a:avLst/>
          </a:prstGeom>
          <a:noFill/>
        </p:spPr>
        <p:txBody>
          <a:bodyPr wrap="square" rtlCol="0">
            <a:spAutoFit/>
          </a:bodyPr>
          <a:lstStyle/>
          <a:p>
            <a:r>
              <a:rPr lang="en-US" sz="1400" dirty="0" smtClean="0"/>
              <a:t>Malone, et al. NEJM 2005;353:2001-11</a:t>
            </a:r>
          </a:p>
          <a:p>
            <a:r>
              <a:rPr lang="en-US" sz="1400" dirty="0" smtClean="0"/>
              <a:t>ACOG PB 163, May 2016 ahead of print</a:t>
            </a:r>
            <a:endParaRPr lang="en-US" sz="1400" dirty="0"/>
          </a:p>
        </p:txBody>
      </p:sp>
    </p:spTree>
    <p:extLst>
      <p:ext uri="{BB962C8B-B14F-4D97-AF65-F5344CB8AC3E}">
        <p14:creationId xmlns:p14="http://schemas.microsoft.com/office/powerpoint/2010/main" val="2875082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528918"/>
            <a:ext cx="10353762" cy="970450"/>
          </a:xfrm>
          <a:ln w="19050">
            <a:solidFill>
              <a:srgbClr val="C00000"/>
            </a:solidFill>
          </a:ln>
        </p:spPr>
        <p:txBody>
          <a:bodyPr/>
          <a:lstStyle/>
          <a:p>
            <a:r>
              <a:rPr lang="en-US" dirty="0" smtClean="0"/>
              <a:t>What is cell free fetal DNA?</a:t>
            </a:r>
            <a:endParaRPr lang="en-US" dirty="0"/>
          </a:p>
        </p:txBody>
      </p:sp>
      <p:sp>
        <p:nvSpPr>
          <p:cNvPr id="3" name="Content Placeholder 2"/>
          <p:cNvSpPr>
            <a:spLocks noGrp="1"/>
          </p:cNvSpPr>
          <p:nvPr>
            <p:ph idx="1"/>
          </p:nvPr>
        </p:nvSpPr>
        <p:spPr>
          <a:xfrm>
            <a:off x="886901" y="1732449"/>
            <a:ext cx="10353762" cy="4506986"/>
          </a:xfrm>
        </p:spPr>
        <p:txBody>
          <a:bodyPr>
            <a:normAutofit/>
          </a:bodyPr>
          <a:lstStyle/>
          <a:p>
            <a:r>
              <a:rPr lang="en-US" sz="3000" dirty="0" smtClean="0"/>
              <a:t>Short segments (&lt;200 base pairs) of fetal DNA circulates in maternal plasma</a:t>
            </a:r>
          </a:p>
          <a:p>
            <a:r>
              <a:rPr lang="en-US" sz="3000" dirty="0" smtClean="0"/>
              <a:t>Origin is primarily </a:t>
            </a:r>
            <a:r>
              <a:rPr lang="en-US" sz="3000" b="1" dirty="0" smtClean="0"/>
              <a:t>placenta</a:t>
            </a:r>
          </a:p>
          <a:p>
            <a:r>
              <a:rPr lang="en-US" sz="3000" dirty="0" smtClean="0"/>
              <a:t>Placental cells undergoing apoptosis </a:t>
            </a:r>
          </a:p>
        </p:txBody>
      </p:sp>
      <p:pic>
        <p:nvPicPr>
          <p:cNvPr id="4" name="Picture 3"/>
          <p:cNvPicPr>
            <a:picLocks noChangeAspect="1"/>
          </p:cNvPicPr>
          <p:nvPr/>
        </p:nvPicPr>
        <p:blipFill rotWithShape="1">
          <a:blip r:embed="rId2"/>
          <a:srcRect l="1065" t="1268" r="753" b="1500"/>
          <a:stretch/>
        </p:blipFill>
        <p:spPr>
          <a:xfrm>
            <a:off x="412376" y="4296502"/>
            <a:ext cx="4508897" cy="2003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063" y="2936005"/>
            <a:ext cx="4731124" cy="3368932"/>
          </a:xfrm>
          <a:prstGeom prst="rect">
            <a:avLst/>
          </a:prstGeom>
        </p:spPr>
      </p:pic>
    </p:spTree>
    <p:extLst>
      <p:ext uri="{BB962C8B-B14F-4D97-AF65-F5344CB8AC3E}">
        <p14:creationId xmlns:p14="http://schemas.microsoft.com/office/powerpoint/2010/main" val="36491743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2933</TotalTime>
  <Words>1055</Words>
  <Application>Microsoft Office PowerPoint</Application>
  <PresentationFormat>Widescreen</PresentationFormat>
  <Paragraphs>120</Paragraphs>
  <Slides>43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Calibri</vt:lpstr>
      <vt:lpstr>Calisto MT</vt:lpstr>
      <vt:lpstr>Latha</vt:lpstr>
      <vt:lpstr>Trebuchet MS</vt:lpstr>
      <vt:lpstr>Verdana</vt:lpstr>
      <vt:lpstr>Wingdings 2</vt:lpstr>
      <vt:lpstr>Slate</vt:lpstr>
      <vt:lpstr>Cell free fetal DNA For the Busy Clinician</vt:lpstr>
      <vt:lpstr>I have no financial conflicts of interest to declare</vt:lpstr>
      <vt:lpstr>Objectives</vt:lpstr>
      <vt:lpstr>PowerPoint Presentation</vt:lpstr>
      <vt:lpstr>PowerPoint Presentation</vt:lpstr>
      <vt:lpstr>PowerPoint Presentation</vt:lpstr>
      <vt:lpstr>Prenatal Prevalence of Reported Chromosome Abnormalities</vt:lpstr>
      <vt:lpstr>Detection rate of prenatal screening for Down syndrome</vt:lpstr>
      <vt:lpstr>What is cell free fetal DNA?</vt:lpstr>
      <vt:lpstr>Cell free fetal DNA Characteristics</vt:lpstr>
      <vt:lpstr>Cell free DNA Clinical Applications</vt:lpstr>
      <vt:lpstr>Methodology</vt:lpstr>
      <vt:lpstr>Massive Parallel Sequencing or Shotgun Sequencing</vt:lpstr>
      <vt:lpstr>PowerPoint Presentation</vt:lpstr>
      <vt:lpstr>PowerPoint Presentation</vt:lpstr>
      <vt:lpstr>Panorama Company: Natera High risk result</vt:lpstr>
      <vt:lpstr>Panorama Company: Natera Low risk results</vt:lpstr>
      <vt:lpstr>PowerPoint Presentation</vt:lpstr>
      <vt:lpstr>Sensitivity, Specificity &amp; Predictive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cell free fetal DNA fails?</vt:lpstr>
      <vt:lpstr>PowerPoint Presentation</vt:lpstr>
      <vt:lpstr>Obesity in US Adults</vt:lpstr>
      <vt:lpstr>Maternal Malignancy</vt:lpstr>
      <vt:lpstr>Vanishing Twin</vt:lpstr>
      <vt:lpstr>PowerPoint Presentation</vt:lpstr>
      <vt:lpstr>Microdeletions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Martinez</dc:creator>
  <cp:lastModifiedBy>Carla Martinez</cp:lastModifiedBy>
  <cp:revision>98</cp:revision>
  <dcterms:created xsi:type="dcterms:W3CDTF">2016-04-06T15:54:53Z</dcterms:created>
  <dcterms:modified xsi:type="dcterms:W3CDTF">2016-04-25T21:13:03Z</dcterms:modified>
</cp:coreProperties>
</file>