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6" r:id="rId3"/>
    <p:sldId id="258" r:id="rId4"/>
    <p:sldId id="261" r:id="rId5"/>
    <p:sldId id="262" r:id="rId6"/>
    <p:sldId id="263" r:id="rId7"/>
    <p:sldId id="266" r:id="rId8"/>
    <p:sldId id="259" r:id="rId9"/>
    <p:sldId id="267" r:id="rId10"/>
    <p:sldId id="268" r:id="rId11"/>
    <p:sldId id="271" r:id="rId12"/>
    <p:sldId id="269" r:id="rId13"/>
    <p:sldId id="270" r:id="rId14"/>
    <p:sldId id="272" r:id="rId1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5C49168-04E0-4173-B3C1-C6F35F980FAD}" type="datetimeFigureOut">
              <a:rPr lang="en-US" smtClean="0"/>
              <a:t>5/1/2015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DDCE9F5-3B8B-4E81-9AA0-B452F27126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87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ADF1663-E293-4A8F-99B6-E6C92A696D25}" type="datetimeFigureOut">
              <a:rPr lang="en-US" smtClean="0"/>
              <a:t>5/1/2015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C2575DF-1624-4FDC-94C1-DC68FE464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3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75DF-1624-4FDC-94C1-DC68FE4649E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0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75A586-EBA1-4A74-85C9-E2006B5E0AAB}" type="datetimeFigureOut">
              <a:rPr lang="en-US" smtClean="0"/>
              <a:t>5/1/2015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59C2BF-BEEF-4C9B-A1C9-216E0CF484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5A586-EBA1-4A74-85C9-E2006B5E0AAB}" type="datetimeFigureOut">
              <a:rPr lang="en-US" smtClean="0"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C2BF-BEEF-4C9B-A1C9-216E0CF484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5A586-EBA1-4A74-85C9-E2006B5E0AAB}" type="datetimeFigureOut">
              <a:rPr lang="en-US" smtClean="0"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C2BF-BEEF-4C9B-A1C9-216E0CF484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5A586-EBA1-4A74-85C9-E2006B5E0AAB}" type="datetimeFigureOut">
              <a:rPr lang="en-US" smtClean="0"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C2BF-BEEF-4C9B-A1C9-216E0CF484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5A586-EBA1-4A74-85C9-E2006B5E0AAB}" type="datetimeFigureOut">
              <a:rPr lang="en-US" smtClean="0"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C2BF-BEEF-4C9B-A1C9-216E0CF484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5A586-EBA1-4A74-85C9-E2006B5E0AAB}" type="datetimeFigureOut">
              <a:rPr lang="en-US" smtClean="0"/>
              <a:t>5/1/2015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C2BF-BEEF-4C9B-A1C9-216E0CF484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5A586-EBA1-4A74-85C9-E2006B5E0AAB}" type="datetimeFigureOut">
              <a:rPr lang="en-US" smtClean="0"/>
              <a:t>5/1/2015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C2BF-BEEF-4C9B-A1C9-216E0CF484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5A586-EBA1-4A74-85C9-E2006B5E0AAB}" type="datetimeFigureOut">
              <a:rPr lang="en-US" smtClean="0"/>
              <a:t>5/1/2015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C2BF-BEEF-4C9B-A1C9-216E0CF484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5A586-EBA1-4A74-85C9-E2006B5E0AAB}" type="datetimeFigureOut">
              <a:rPr lang="en-US" smtClean="0"/>
              <a:t>5/1/2015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C2BF-BEEF-4C9B-A1C9-216E0CF484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75A586-EBA1-4A74-85C9-E2006B5E0AAB}" type="datetimeFigureOut">
              <a:rPr lang="en-US" smtClean="0"/>
              <a:t>5/1/2015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9C2BF-BEEF-4C9B-A1C9-216E0CF484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75A586-EBA1-4A74-85C9-E2006B5E0AAB}" type="datetimeFigureOut">
              <a:rPr lang="en-US" smtClean="0"/>
              <a:t>5/1/2015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59C2BF-BEEF-4C9B-A1C9-216E0CF484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75A586-EBA1-4A74-85C9-E2006B5E0AAB}" type="datetimeFigureOut">
              <a:rPr lang="en-US" smtClean="0"/>
              <a:t>5/1/2015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59C2BF-BEEF-4C9B-A1C9-216E0CF484B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jpeg"/><Relationship Id="rId1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Patti Parsons has no relevant financial and/or non-financial relationships to disclose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Disclosures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4495800" cy="3581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7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04" y="5486400"/>
            <a:ext cx="2711889" cy="10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20921"/>
            <a:ext cx="8229600" cy="6008479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sz="3600" b="1" dirty="0" smtClean="0">
              <a:latin typeface="Garamond" panose="02020404030301010803" pitchFamily="18" charset="0"/>
            </a:endParaRPr>
          </a:p>
          <a:p>
            <a:pPr algn="ctr"/>
            <a:r>
              <a:rPr lang="en-US" sz="3600" b="1" dirty="0" smtClean="0">
                <a:latin typeface="Garamond" panose="02020404030301010803" pitchFamily="18" charset="0"/>
              </a:rPr>
              <a:t>Facts:</a:t>
            </a:r>
          </a:p>
          <a:p>
            <a:pPr marL="630936" lvl="2" indent="0" algn="ctr">
              <a:buNone/>
            </a:pPr>
            <a:r>
              <a:rPr lang="en-US" sz="3000" b="1" dirty="0" smtClean="0">
                <a:latin typeface="Garamond" panose="02020404030301010803" pitchFamily="18" charset="0"/>
              </a:rPr>
              <a:t> 90.2% Client breastfeeding initiation</a:t>
            </a:r>
          </a:p>
          <a:p>
            <a:pPr marL="630936" lvl="2" indent="0" algn="ctr">
              <a:buNone/>
            </a:pPr>
            <a:r>
              <a:rPr lang="en-US" sz="3000" b="1" dirty="0" smtClean="0">
                <a:latin typeface="Garamond" panose="02020404030301010803" pitchFamily="18" charset="0"/>
              </a:rPr>
              <a:t>Highest rate in Texas</a:t>
            </a:r>
          </a:p>
          <a:p>
            <a:pPr marL="630936" lvl="2" indent="0" algn="ctr">
              <a:buNone/>
            </a:pPr>
            <a:endParaRPr lang="en-US" sz="3000" b="1" dirty="0" smtClean="0">
              <a:latin typeface="Garamond" panose="02020404030301010803" pitchFamily="18" charset="0"/>
            </a:endParaRPr>
          </a:p>
          <a:p>
            <a:pPr algn="ctr"/>
            <a:r>
              <a:rPr lang="en-US" sz="3600" b="1" dirty="0" smtClean="0">
                <a:latin typeface="Garamond" panose="02020404030301010803" pitchFamily="18" charset="0"/>
              </a:rPr>
              <a:t>(915) 521-7162</a:t>
            </a:r>
          </a:p>
          <a:p>
            <a:pPr algn="ctr"/>
            <a:endParaRPr lang="en-US" sz="36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Community Education and Support</a:t>
            </a:r>
            <a:endParaRPr lang="en-US" dirty="0"/>
          </a:p>
        </p:txBody>
      </p:sp>
      <p:pic>
        <p:nvPicPr>
          <p:cNvPr id="13" name="Picture 8" descr="Carmen-Escobed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74347" y="1840122"/>
            <a:ext cx="1234440" cy="1828799"/>
          </a:xfrm>
          <a:prstGeom prst="rect">
            <a:avLst/>
          </a:prstGeom>
          <a:noFill/>
          <a:ln w="9525">
            <a:solidFill>
              <a:srgbClr val="2F547E"/>
            </a:solidFill>
            <a:miter lim="800000"/>
            <a:headEnd/>
            <a:tailEnd/>
          </a:ln>
        </p:spPr>
      </p:pic>
      <p:pic>
        <p:nvPicPr>
          <p:cNvPr id="14" name="Picture 9" descr="Valerie-Watter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45570" y="1840121"/>
            <a:ext cx="1236636" cy="1828800"/>
          </a:xfrm>
          <a:prstGeom prst="rect">
            <a:avLst/>
          </a:prstGeom>
          <a:noFill/>
          <a:ln w="9525">
            <a:solidFill>
              <a:srgbClr val="2F547E"/>
            </a:solidFill>
            <a:miter lim="800000"/>
            <a:headEnd/>
            <a:tailEnd/>
          </a:ln>
        </p:spPr>
      </p:pic>
      <p:pic>
        <p:nvPicPr>
          <p:cNvPr id="15" name="Picture 7" descr="Nurse 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  <a14:imgEffect>
                      <a14:brightnessContrast bright="-21000" contrast="6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87035" y="1840120"/>
            <a:ext cx="1234440" cy="1828801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1231170" cy="1828800"/>
          </a:xfrm>
          <a:prstGeom prst="rect">
            <a:avLst/>
          </a:prstGeom>
          <a:noFill/>
          <a:ln w="9525">
            <a:solidFill>
              <a:srgbClr val="0B549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16000"/>
                    </a14:imgEffect>
                    <a14:imgEffect>
                      <a14:colorTemperature colorTemp="7200"/>
                    </a14:imgEffect>
                    <a14:imgEffect>
                      <a14:brightnessContrast bright="23000" contrast="-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6646" y="1840120"/>
            <a:ext cx="1234440" cy="1828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8" name="Picture 17" descr="C:\Users\murdockg\AppData\Local\Temp\notesE1EF34\~b667368.TMP"/>
          <p:cNvPicPr/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11263" r="34065" b="53138"/>
          <a:stretch/>
        </p:blipFill>
        <p:spPr bwMode="auto">
          <a:xfrm>
            <a:off x="5852595" y="1840119"/>
            <a:ext cx="1234440" cy="182880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" name="Picture 8" descr="Carmen-Escobed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82206" y="1840122"/>
            <a:ext cx="1234440" cy="1828799"/>
          </a:xfrm>
          <a:prstGeom prst="rect">
            <a:avLst/>
          </a:prstGeom>
          <a:noFill/>
          <a:ln w="9525">
            <a:solidFill>
              <a:srgbClr val="2F547E"/>
            </a:solidFill>
            <a:miter lim="800000"/>
            <a:headEnd/>
            <a:tailEnd/>
          </a:ln>
        </p:spPr>
      </p:pic>
      <p:pic>
        <p:nvPicPr>
          <p:cNvPr id="21" name="Picture 9" descr="Valerie-Watter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53429" y="1840121"/>
            <a:ext cx="1236636" cy="1828800"/>
          </a:xfrm>
          <a:prstGeom prst="rect">
            <a:avLst/>
          </a:prstGeom>
          <a:noFill/>
          <a:ln w="9525">
            <a:solidFill>
              <a:srgbClr val="2F547E"/>
            </a:solidFill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59" y="1828800"/>
            <a:ext cx="1231170" cy="1828800"/>
          </a:xfrm>
          <a:prstGeom prst="rect">
            <a:avLst/>
          </a:prstGeom>
          <a:noFill/>
          <a:ln w="9525">
            <a:solidFill>
              <a:srgbClr val="0B549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16000"/>
                    </a14:imgEffect>
                    <a14:imgEffect>
                      <a14:colorTemperature colorTemp="7200"/>
                    </a14:imgEffect>
                    <a14:imgEffect>
                      <a14:brightnessContrast bright="23000" contrast="-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6646" y="1828800"/>
            <a:ext cx="1234440" cy="182880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24" name="Picture 23" descr="C:\Users\murdockg\AppData\Local\Temp\notesE1EF34\~b667368.TMP"/>
          <p:cNvPicPr/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11263" r="34065" b="53138"/>
          <a:stretch/>
        </p:blipFill>
        <p:spPr bwMode="auto">
          <a:xfrm>
            <a:off x="5852595" y="1828799"/>
            <a:ext cx="1234440" cy="184012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25" name="Picture 8" descr="Carmen-Escobed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82206" y="1828802"/>
            <a:ext cx="1234440" cy="182879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6" name="Picture 9" descr="Valerie-Watter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53429" y="1828801"/>
            <a:ext cx="1236636" cy="18288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59" y="1817480"/>
            <a:ext cx="1231170" cy="18288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1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Cultural Awareness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47800"/>
            <a:ext cx="2953814" cy="2834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82038"/>
            <a:ext cx="2860241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67" y="2362200"/>
            <a:ext cx="2765141" cy="2834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37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862072"/>
          </a:xfrm>
        </p:spPr>
        <p:txBody>
          <a:bodyPr/>
          <a:lstStyle/>
          <a:p>
            <a:r>
              <a:rPr lang="en-US" dirty="0" smtClean="0"/>
              <a:t>Employers with 50+ employees required to provide nursing employees with:</a:t>
            </a:r>
          </a:p>
          <a:p>
            <a:pPr lvl="1"/>
            <a:r>
              <a:rPr lang="en-US" dirty="0" smtClean="0"/>
              <a:t>Reasonable break time to express breast milk</a:t>
            </a:r>
          </a:p>
          <a:p>
            <a:pPr lvl="1"/>
            <a:r>
              <a:rPr lang="en-US" dirty="0" smtClean="0"/>
              <a:t>A place, other than a bathroom, that may be used to express milk </a:t>
            </a:r>
          </a:p>
          <a:p>
            <a:pPr lvl="1"/>
            <a:r>
              <a:rPr lang="en-US" dirty="0" smtClean="0"/>
              <a:t>For up to one year after the child’s birth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Affordable Care Act Provisions for Breastfeeding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400"/>
            <a:ext cx="2111940" cy="3105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3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471672"/>
          </a:xfrm>
        </p:spPr>
        <p:txBody>
          <a:bodyPr/>
          <a:lstStyle/>
          <a:p>
            <a:r>
              <a:rPr lang="en-US" dirty="0" smtClean="0"/>
              <a:t>A mother is entitled to breastfeed her baby in any location in which the mother is authorized to be.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-grocery stores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-parks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-restaurants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-hospitals</a:t>
            </a:r>
            <a:r>
              <a:rPr lang="en-US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Chapter 165, Texas Health and Safety Code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749800" y="3175000"/>
            <a:ext cx="3454399" cy="259079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 fontScale="47500" lnSpcReduction="20000"/>
          </a:bodyPr>
          <a:lstStyle/>
          <a:p>
            <a:r>
              <a:rPr lang="en-US" sz="2900" dirty="0" smtClean="0"/>
              <a:t>American Academy of Pediatrics (2013).Time to prepare for the new joint commission perinatal care core measures on breastfeeding.</a:t>
            </a:r>
          </a:p>
          <a:p>
            <a:endParaRPr lang="en-US" sz="2900" dirty="0" smtClean="0"/>
          </a:p>
          <a:p>
            <a:r>
              <a:rPr lang="en-US" sz="2900" dirty="0"/>
              <a:t>El Paso County </a:t>
            </a:r>
            <a:r>
              <a:rPr lang="en-US" sz="2900" dirty="0" smtClean="0"/>
              <a:t>Hospital</a:t>
            </a:r>
            <a:r>
              <a:rPr lang="en-US" sz="2900" dirty="0"/>
              <a:t> </a:t>
            </a:r>
            <a:r>
              <a:rPr lang="en-US" sz="2900" dirty="0" smtClean="0"/>
              <a:t>(2014). </a:t>
            </a:r>
            <a:r>
              <a:rPr lang="en-US" sz="2900" dirty="0"/>
              <a:t>Department of nursing lactation </a:t>
            </a:r>
            <a:r>
              <a:rPr lang="en-US" sz="2900" dirty="0" smtClean="0"/>
              <a:t>management </a:t>
            </a:r>
            <a:r>
              <a:rPr lang="en-US" sz="2900" dirty="0"/>
              <a:t>promotion of breastfeeding </a:t>
            </a:r>
            <a:r>
              <a:rPr lang="en-US" sz="2900" dirty="0" smtClean="0"/>
              <a:t>through implementation of </a:t>
            </a:r>
            <a:r>
              <a:rPr lang="en-US" sz="2900" dirty="0"/>
              <a:t>ten steps to successful </a:t>
            </a:r>
            <a:r>
              <a:rPr lang="en-US" sz="2900" dirty="0" smtClean="0"/>
              <a:t>breastfeeding: </a:t>
            </a:r>
            <a:r>
              <a:rPr lang="en-US" sz="2900" dirty="0"/>
              <a:t>Policy: </a:t>
            </a:r>
            <a:r>
              <a:rPr lang="en-US" sz="2900" dirty="0" smtClean="0"/>
              <a:t>NC-LM-1</a:t>
            </a:r>
          </a:p>
          <a:p>
            <a:endParaRPr lang="en-US" sz="2900" dirty="0"/>
          </a:p>
          <a:p>
            <a:r>
              <a:rPr lang="en-US" sz="2900" dirty="0"/>
              <a:t>Mitchell, P.H</a:t>
            </a:r>
            <a:r>
              <a:rPr lang="en-US" sz="2900" dirty="0" smtClean="0"/>
              <a:t>. (2015). </a:t>
            </a:r>
            <a:r>
              <a:rPr lang="en-US" sz="2900" dirty="0"/>
              <a:t>How to teach for a culturally competent world; </a:t>
            </a:r>
            <a:r>
              <a:rPr lang="en-US" sz="2900" dirty="0" smtClean="0"/>
              <a:t>4</a:t>
            </a:r>
            <a:r>
              <a:rPr lang="en-US" sz="2900" baseline="30000" dirty="0" smtClean="0"/>
              <a:t>th</a:t>
            </a:r>
            <a:r>
              <a:rPr lang="en-US" sz="2900" dirty="0" smtClean="0"/>
              <a:t> Annual </a:t>
            </a:r>
            <a:r>
              <a:rPr lang="en-US" sz="2900" dirty="0"/>
              <a:t>Cultural Competence Conference at Texas Tech </a:t>
            </a:r>
            <a:r>
              <a:rPr lang="en-US" sz="2900" dirty="0" smtClean="0"/>
              <a:t>University</a:t>
            </a:r>
          </a:p>
          <a:p>
            <a:endParaRPr lang="en-US" sz="2900" dirty="0"/>
          </a:p>
          <a:p>
            <a:r>
              <a:rPr lang="en-US" sz="2900" dirty="0"/>
              <a:t>Rumay, A.G</a:t>
            </a:r>
            <a:r>
              <a:rPr lang="en-US" sz="2900" dirty="0" smtClean="0"/>
              <a:t>. (2013). </a:t>
            </a:r>
            <a:r>
              <a:rPr lang="en-US" sz="2900" dirty="0"/>
              <a:t>Patient centered care equals culturally </a:t>
            </a:r>
            <a:r>
              <a:rPr lang="en-US" sz="2900" dirty="0" smtClean="0"/>
              <a:t>competent care: </a:t>
            </a:r>
            <a:r>
              <a:rPr lang="en-US" sz="2900" dirty="0"/>
              <a:t>Nurse-Family Partnership National </a:t>
            </a:r>
            <a:r>
              <a:rPr lang="en-US" sz="2900" dirty="0" smtClean="0"/>
              <a:t>Education Symposium</a:t>
            </a:r>
          </a:p>
          <a:p>
            <a:endParaRPr lang="en-US" sz="2900" dirty="0"/>
          </a:p>
          <a:p>
            <a:r>
              <a:rPr lang="en-US" sz="2900" dirty="0"/>
              <a:t>Texas Tech University Health Science Center at El </a:t>
            </a:r>
            <a:r>
              <a:rPr lang="en-US" sz="2900" dirty="0" smtClean="0"/>
              <a:t>Paso (2011). Lactation at </a:t>
            </a:r>
            <a:r>
              <a:rPr lang="en-US" sz="2900" dirty="0"/>
              <a:t>the workplace, Policy: </a:t>
            </a:r>
            <a:r>
              <a:rPr lang="en-US" sz="2900" dirty="0" smtClean="0"/>
              <a:t>EP.9.4</a:t>
            </a:r>
          </a:p>
          <a:p>
            <a:endParaRPr lang="en-US" sz="2900" dirty="0" smtClean="0"/>
          </a:p>
          <a:p>
            <a:r>
              <a:rPr lang="en-US" sz="2900" dirty="0" smtClean="0"/>
              <a:t>The Joint Commission (2013). Benchmark improving performance on perinatal care measures; volume II, Issue 7</a:t>
            </a:r>
          </a:p>
          <a:p>
            <a:endParaRPr lang="en-US" sz="2900" dirty="0" smtClean="0"/>
          </a:p>
          <a:p>
            <a:r>
              <a:rPr lang="en-US" sz="2900" dirty="0" smtClean="0"/>
              <a:t>UMC of El Paso (2015). Interdisciplinary newborn feeding method record; Chart form 750-017-15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Breastfeeding:  New Core Measures and Cultural Tendencies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10000"/>
            <a:ext cx="6400800" cy="1752600"/>
          </a:xfrm>
        </p:spPr>
        <p:txBody>
          <a:bodyPr/>
          <a:lstStyle/>
          <a:p>
            <a:r>
              <a:rPr lang="en-US" dirty="0" smtClean="0"/>
              <a:t>Patti Parsons, RN, MSN, IBCLC</a:t>
            </a:r>
          </a:p>
          <a:p>
            <a:r>
              <a:rPr lang="en-US" dirty="0" smtClean="0"/>
              <a:t>May 8, 2015</a:t>
            </a:r>
          </a:p>
        </p:txBody>
      </p:sp>
    </p:spTree>
    <p:extLst>
      <p:ext uri="{BB962C8B-B14F-4D97-AF65-F5344CB8AC3E}">
        <p14:creationId xmlns:p14="http://schemas.microsoft.com/office/powerpoint/2010/main" val="34894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Joint Commission’s core measure on breastfeeding</a:t>
            </a:r>
          </a:p>
          <a:p>
            <a:r>
              <a:rPr lang="en-US" dirty="0" smtClean="0"/>
              <a:t>Share strategies that protect, promote, and support breastfeeding</a:t>
            </a:r>
          </a:p>
          <a:p>
            <a:r>
              <a:rPr lang="en-US" dirty="0"/>
              <a:t>Describe cultural tendencies related to breastfeeding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3733800" cy="2476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PC-01:  Elective delivery</a:t>
            </a:r>
          </a:p>
          <a:p>
            <a:r>
              <a:rPr lang="en-US" dirty="0" smtClean="0"/>
              <a:t>PC-02:  Cesarean section</a:t>
            </a:r>
          </a:p>
          <a:p>
            <a:r>
              <a:rPr lang="en-US" dirty="0" smtClean="0"/>
              <a:t>PC-03:  Antenatal steroids</a:t>
            </a:r>
          </a:p>
          <a:p>
            <a:r>
              <a:rPr lang="en-US" dirty="0" smtClean="0"/>
              <a:t>PC-04:  Health care associated bloodstream 	        infections in newborns</a:t>
            </a:r>
          </a:p>
          <a:p>
            <a:r>
              <a:rPr lang="en-US" dirty="0" smtClean="0"/>
              <a:t>PC-05:  Exclusive breast milk feeding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Joint Commission Core Measures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3886200"/>
            <a:ext cx="6629400" cy="457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1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January 1, 2014</a:t>
            </a:r>
          </a:p>
          <a:p>
            <a:r>
              <a:rPr lang="en-US" dirty="0" smtClean="0"/>
              <a:t>Ten steps to exclusive breastfeeding</a:t>
            </a:r>
          </a:p>
          <a:p>
            <a:pPr lvl="1"/>
            <a:r>
              <a:rPr lang="en-US" dirty="0" smtClean="0"/>
              <a:t>Use multidisciplinary team to prepare “infant feeding” policy</a:t>
            </a:r>
          </a:p>
          <a:p>
            <a:pPr lvl="1"/>
            <a:r>
              <a:rPr lang="en-US" dirty="0" smtClean="0"/>
              <a:t>Educate everyone:  doctors, nurses, staff, community and women (pre-conception and prenatally)</a:t>
            </a:r>
          </a:p>
          <a:p>
            <a:pPr lvl="1"/>
            <a:r>
              <a:rPr lang="en-US" dirty="0" smtClean="0"/>
              <a:t>Recommend breastfeeding to mothers as a health decision rather than lifestyle choice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PC-05:  Exclusive breastfeeding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Ten steps to exclusive breastfeeding (cont.)</a:t>
            </a:r>
          </a:p>
          <a:p>
            <a:pPr lvl="1"/>
            <a:r>
              <a:rPr lang="en-US" dirty="0" smtClean="0"/>
              <a:t>Implement skin-to-skin breastfeeding in first half hour </a:t>
            </a:r>
          </a:p>
          <a:p>
            <a:pPr lvl="1"/>
            <a:r>
              <a:rPr lang="en-US" dirty="0" smtClean="0"/>
              <a:t>Emphasize supply and demand, early hours/days most crucial</a:t>
            </a:r>
          </a:p>
          <a:p>
            <a:pPr lvl="1"/>
            <a:r>
              <a:rPr lang="en-US" dirty="0" smtClean="0"/>
              <a:t>Use formula only for medical indication</a:t>
            </a:r>
          </a:p>
          <a:p>
            <a:pPr lvl="1"/>
            <a:r>
              <a:rPr lang="en-US" dirty="0" smtClean="0"/>
              <a:t>Keep mom and baby together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PC-05:  Exclusive breastfeeding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1817318" cy="2336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45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Ten steps to exclusive breastfeeding (cont.)</a:t>
            </a:r>
          </a:p>
          <a:p>
            <a:pPr lvl="1"/>
            <a:r>
              <a:rPr lang="en-US" dirty="0" smtClean="0"/>
              <a:t>Teach feeding cues, breast massage, and hand expression</a:t>
            </a:r>
          </a:p>
          <a:p>
            <a:pPr lvl="1"/>
            <a:r>
              <a:rPr lang="en-US" dirty="0" smtClean="0"/>
              <a:t>Teach and normalize infant behavior, set realistic expectations, teach and model calming techniques (no artificial teats or pacifiers) </a:t>
            </a:r>
          </a:p>
          <a:p>
            <a:pPr lvl="1"/>
            <a:r>
              <a:rPr lang="en-US" dirty="0" smtClean="0"/>
              <a:t>Support moms before, during and </a:t>
            </a:r>
            <a:r>
              <a:rPr lang="en-US" i="1" dirty="0" smtClean="0"/>
              <a:t>especially after </a:t>
            </a:r>
            <a:r>
              <a:rPr lang="en-US" dirty="0" smtClean="0"/>
              <a:t>the hospital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PC-05:  Exclusive breastfeeding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8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934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Documentation Perinatal Core Measure:  Exclusive Breastfeeding</a:t>
            </a:r>
            <a:endParaRPr lang="en-US" sz="2400" dirty="0">
              <a:solidFill>
                <a:schemeClr val="accent4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860324"/>
              </p:ext>
            </p:extLst>
          </p:nvPr>
        </p:nvGraphicFramePr>
        <p:xfrm>
          <a:off x="882087" y="5956991"/>
          <a:ext cx="7038975" cy="618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4313"/>
                <a:gridCol w="2434662"/>
              </a:tblGrid>
              <a:tr h="6184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Interdisciplinary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Newborn Feeding Method Record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750-017-15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              PATIENT </a:t>
                      </a:r>
                      <a:r>
                        <a:rPr lang="en-US" sz="800" dirty="0">
                          <a:effectLst/>
                        </a:rPr>
                        <a:t>IDENTIFICATION LABEL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927199"/>
            <a:ext cx="7006662" cy="507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PATIENT’S MOTHER HAS BEEN COUNSELED ON THE BENEFITS OF BREASTFEEDING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VERSUS FORMULA FEEDING HER INFANT. THE PATIENT HAS CHOSEN THE FOLLOWING: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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BREASTFEEDING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          	              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FORMULA FEEDING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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OTHER: ____________________________________________________________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COUNSELING DATE: ____________________COUNSELING TIME: 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NURSE’S NAME (PRINT): _____________________________________________________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NURSE’S SIGNATURE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: _______________________________________________________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Date/Time______________________________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I AGREE THAT THE NEWBORN’S MOTHER HAS BEEN COUNSELED ON BREASTFEEDING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AND ACKNOWLEDGE THE MOTHER’S CHOICE ABOVE.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PEDIATRIC RESIDENT NAME (PRINT): __________________________________________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PEDIATRIC RESIDENT SIGNATURE: ____________________________________________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Date/Time______________________________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PEDIATRIC ATTENDING (PRINT): ______________________________________________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PEDIATRIC ATTENDING SIGNATURE: __________________________________________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Date/Time______________________________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2049" name="Picture 5" descr="UMC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6" y="6136946"/>
            <a:ext cx="1181100" cy="30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25286" y="5595564"/>
            <a:ext cx="35274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Place in UMC Newborn Medical Record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65238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chemeClr val="tx2"/>
                </a:solidFill>
              </a:rPr>
              <a:t>Step 10:  </a:t>
            </a:r>
            <a:r>
              <a:rPr lang="en-US" sz="3600" b="1" dirty="0" smtClean="0">
                <a:solidFill>
                  <a:schemeClr val="tx2"/>
                </a:solidFill>
              </a:rPr>
              <a:t>Support moms before, during and </a:t>
            </a:r>
            <a:r>
              <a:rPr lang="en-US" sz="3600" b="1" i="1" dirty="0" smtClean="0">
                <a:solidFill>
                  <a:schemeClr val="tx2"/>
                </a:solidFill>
              </a:rPr>
              <a:t>especially after </a:t>
            </a:r>
            <a:r>
              <a:rPr lang="en-US" sz="3600" b="1" dirty="0" smtClean="0">
                <a:solidFill>
                  <a:schemeClr val="tx2"/>
                </a:solidFill>
              </a:rPr>
              <a:t>the hospital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C:\Users\parsonsp\AppData\Local\Microsoft\Windows\Temporary Internet Files\Content.Word\20150326_12280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7" r="43873"/>
          <a:stretch/>
        </p:blipFill>
        <p:spPr bwMode="auto">
          <a:xfrm rot="5400000">
            <a:off x="2346960" y="670560"/>
            <a:ext cx="4480560" cy="6492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19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729</TotalTime>
  <Words>537</Words>
  <Application>Microsoft Office PowerPoint</Application>
  <PresentationFormat>On-screen Show (4:3)</PresentationFormat>
  <Paragraphs>113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Disclosures</vt:lpstr>
      <vt:lpstr>Breastfeeding:  New Core Measures and Cultural Tendencies</vt:lpstr>
      <vt:lpstr>Objectives</vt:lpstr>
      <vt:lpstr>Joint Commission Core Measures</vt:lpstr>
      <vt:lpstr>PC-05:  Exclusive breastfeeding</vt:lpstr>
      <vt:lpstr>PC-05:  Exclusive breastfeeding </vt:lpstr>
      <vt:lpstr>PC-05:  Exclusive breastfeeding </vt:lpstr>
      <vt:lpstr>Documentation Perinatal Core Measure:  Exclusive Breastfeeding</vt:lpstr>
      <vt:lpstr>Step 10:  Support moms before, during and especially after the hospital </vt:lpstr>
      <vt:lpstr>Community Education and Support</vt:lpstr>
      <vt:lpstr>Cultural Awareness</vt:lpstr>
      <vt:lpstr>Affordable Care Act Provisions for Breastfeeding</vt:lpstr>
      <vt:lpstr>Chapter 165, Texas Health and Safety Code</vt:lpstr>
      <vt:lpstr>References</vt:lpstr>
    </vt:vector>
  </TitlesOfParts>
  <Company>University Medical Center of El Paso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Disclosures</dc:title>
  <dc:creator>Patricia Parsons</dc:creator>
  <cp:lastModifiedBy>Purcell, Marina</cp:lastModifiedBy>
  <cp:revision>26</cp:revision>
  <cp:lastPrinted>2015-04-30T04:39:13Z</cp:lastPrinted>
  <dcterms:created xsi:type="dcterms:W3CDTF">2015-04-30T02:39:52Z</dcterms:created>
  <dcterms:modified xsi:type="dcterms:W3CDTF">2015-05-01T15:48:58Z</dcterms:modified>
</cp:coreProperties>
</file>