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Lst>
  <p:notesMasterIdLst>
    <p:notesMasterId r:id="rId68"/>
  </p:notesMasterIdLst>
  <p:sldIdLst>
    <p:sldId id="256" r:id="rId2"/>
    <p:sldId id="358" r:id="rId3"/>
    <p:sldId id="353" r:id="rId4"/>
    <p:sldId id="294" r:id="rId5"/>
    <p:sldId id="317" r:id="rId6"/>
    <p:sldId id="326" r:id="rId7"/>
    <p:sldId id="312" r:id="rId8"/>
    <p:sldId id="291" r:id="rId9"/>
    <p:sldId id="304" r:id="rId10"/>
    <p:sldId id="305" r:id="rId11"/>
    <p:sldId id="306" r:id="rId12"/>
    <p:sldId id="307" r:id="rId13"/>
    <p:sldId id="308" r:id="rId14"/>
    <p:sldId id="309" r:id="rId15"/>
    <p:sldId id="310" r:id="rId16"/>
    <p:sldId id="311" r:id="rId17"/>
    <p:sldId id="295" r:id="rId18"/>
    <p:sldId id="315" r:id="rId19"/>
    <p:sldId id="316" r:id="rId20"/>
    <p:sldId id="323" r:id="rId21"/>
    <p:sldId id="313" r:id="rId22"/>
    <p:sldId id="319" r:id="rId23"/>
    <p:sldId id="320" r:id="rId24"/>
    <p:sldId id="322" r:id="rId25"/>
    <p:sldId id="318" r:id="rId26"/>
    <p:sldId id="350" r:id="rId27"/>
    <p:sldId id="351" r:id="rId28"/>
    <p:sldId id="355" r:id="rId29"/>
    <p:sldId id="356" r:id="rId30"/>
    <p:sldId id="329" r:id="rId31"/>
    <p:sldId id="299" r:id="rId32"/>
    <p:sldId id="321" r:id="rId33"/>
    <p:sldId id="268" r:id="rId34"/>
    <p:sldId id="270" r:id="rId35"/>
    <p:sldId id="269" r:id="rId36"/>
    <p:sldId id="271" r:id="rId37"/>
    <p:sldId id="272" r:id="rId38"/>
    <p:sldId id="273" r:id="rId39"/>
    <p:sldId id="331" r:id="rId40"/>
    <p:sldId id="345" r:id="rId41"/>
    <p:sldId id="346" r:id="rId42"/>
    <p:sldId id="275" r:id="rId43"/>
    <p:sldId id="340" r:id="rId44"/>
    <p:sldId id="357" r:id="rId45"/>
    <p:sldId id="339" r:id="rId46"/>
    <p:sldId id="274" r:id="rId47"/>
    <p:sldId id="332" r:id="rId48"/>
    <p:sldId id="341" r:id="rId49"/>
    <p:sldId id="277" r:id="rId50"/>
    <p:sldId id="333" r:id="rId51"/>
    <p:sldId id="278" r:id="rId52"/>
    <p:sldId id="334" r:id="rId53"/>
    <p:sldId id="336" r:id="rId54"/>
    <p:sldId id="335" r:id="rId55"/>
    <p:sldId id="279" r:id="rId56"/>
    <p:sldId id="343" r:id="rId57"/>
    <p:sldId id="347" r:id="rId58"/>
    <p:sldId id="342" r:id="rId59"/>
    <p:sldId id="288" r:id="rId60"/>
    <p:sldId id="349" r:id="rId61"/>
    <p:sldId id="289" r:id="rId62"/>
    <p:sldId id="337" r:id="rId63"/>
    <p:sldId id="348" r:id="rId64"/>
    <p:sldId id="344" r:id="rId65"/>
    <p:sldId id="352" r:id="rId66"/>
    <p:sldId id="324" r:id="rId6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94629" autoAdjust="0"/>
  </p:normalViewPr>
  <p:slideViewPr>
    <p:cSldViewPr>
      <p:cViewPr varScale="1">
        <p:scale>
          <a:sx n="62" d="100"/>
          <a:sy n="62" d="100"/>
        </p:scale>
        <p:origin x="-78" y="-43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Route</a:t>
            </a:r>
          </a:p>
        </c:rich>
      </c:tx>
      <c:layout>
        <c:manualLayout>
          <c:xMode val="edge"/>
          <c:yMode val="edge"/>
          <c:x val="0.10555555555555557"/>
          <c:y val="1.6949152542372881E-2"/>
        </c:manualLayout>
      </c:layout>
      <c:overlay val="0"/>
    </c:title>
    <c:autoTitleDeleted val="0"/>
    <c:plotArea>
      <c:layout/>
      <c:barChart>
        <c:barDir val="col"/>
        <c:grouping val="clustered"/>
        <c:varyColors val="0"/>
        <c:ser>
          <c:idx val="0"/>
          <c:order val="0"/>
          <c:tx>
            <c:strRef>
              <c:f>Sheet1!$B$1</c:f>
              <c:strCache>
                <c:ptCount val="1"/>
                <c:pt idx="0">
                  <c:v>TAH</c:v>
                </c:pt>
              </c:strCache>
            </c:strRef>
          </c:tx>
          <c:spPr>
            <a:solidFill>
              <a:srgbClr val="FFC000"/>
            </a:solidFill>
          </c:spPr>
          <c:invertIfNegative val="0"/>
          <c:cat>
            <c:strRef>
              <c:f>Sheet1!$A$2</c:f>
              <c:strCache>
                <c:ptCount val="1"/>
                <c:pt idx="0">
                  <c:v>Category 1</c:v>
                </c:pt>
              </c:strCache>
            </c:strRef>
          </c:cat>
          <c:val>
            <c:numRef>
              <c:f>Sheet1!$B$2</c:f>
              <c:numCache>
                <c:formatCode>General</c:formatCode>
                <c:ptCount val="1"/>
                <c:pt idx="0">
                  <c:v>65</c:v>
                </c:pt>
              </c:numCache>
            </c:numRef>
          </c:val>
        </c:ser>
        <c:ser>
          <c:idx val="1"/>
          <c:order val="1"/>
          <c:tx>
            <c:strRef>
              <c:f>Sheet1!$C$1</c:f>
              <c:strCache>
                <c:ptCount val="1"/>
                <c:pt idx="0">
                  <c:v>TVH</c:v>
                </c:pt>
              </c:strCache>
            </c:strRef>
          </c:tx>
          <c:invertIfNegative val="0"/>
          <c:cat>
            <c:strRef>
              <c:f>Sheet1!$A$2</c:f>
              <c:strCache>
                <c:ptCount val="1"/>
                <c:pt idx="0">
                  <c:v>Category 1</c:v>
                </c:pt>
              </c:strCache>
            </c:strRef>
          </c:cat>
          <c:val>
            <c:numRef>
              <c:f>Sheet1!$C$2</c:f>
              <c:numCache>
                <c:formatCode>General</c:formatCode>
                <c:ptCount val="1"/>
                <c:pt idx="0">
                  <c:v>22</c:v>
                </c:pt>
              </c:numCache>
            </c:numRef>
          </c:val>
        </c:ser>
        <c:ser>
          <c:idx val="2"/>
          <c:order val="2"/>
          <c:tx>
            <c:strRef>
              <c:f>Sheet1!$D$1</c:f>
              <c:strCache>
                <c:ptCount val="1"/>
                <c:pt idx="0">
                  <c:v>Laparoscopic</c:v>
                </c:pt>
              </c:strCache>
            </c:strRef>
          </c:tx>
          <c:invertIfNegative val="0"/>
          <c:cat>
            <c:strRef>
              <c:f>Sheet1!$A$2</c:f>
              <c:strCache>
                <c:ptCount val="1"/>
                <c:pt idx="0">
                  <c:v>Category 1</c:v>
                </c:pt>
              </c:strCache>
            </c:strRef>
          </c:cat>
          <c:val>
            <c:numRef>
              <c:f>Sheet1!$D$2</c:f>
              <c:numCache>
                <c:formatCode>General</c:formatCode>
                <c:ptCount val="1"/>
                <c:pt idx="0">
                  <c:v>16</c:v>
                </c:pt>
              </c:numCache>
            </c:numRef>
          </c:val>
        </c:ser>
        <c:dLbls>
          <c:showLegendKey val="0"/>
          <c:showVal val="0"/>
          <c:showCatName val="0"/>
          <c:showSerName val="0"/>
          <c:showPercent val="0"/>
          <c:showBubbleSize val="0"/>
        </c:dLbls>
        <c:gapWidth val="150"/>
        <c:axId val="99220992"/>
        <c:axId val="92853888"/>
      </c:barChart>
      <c:catAx>
        <c:axId val="99220992"/>
        <c:scaling>
          <c:orientation val="minMax"/>
        </c:scaling>
        <c:delete val="1"/>
        <c:axPos val="b"/>
        <c:majorTickMark val="out"/>
        <c:minorTickMark val="none"/>
        <c:tickLblPos val="nextTo"/>
        <c:crossAx val="92853888"/>
        <c:crosses val="autoZero"/>
        <c:auto val="1"/>
        <c:lblAlgn val="ctr"/>
        <c:lblOffset val="100"/>
        <c:noMultiLvlLbl val="0"/>
      </c:catAx>
      <c:valAx>
        <c:axId val="92853888"/>
        <c:scaling>
          <c:orientation val="minMax"/>
        </c:scaling>
        <c:delete val="0"/>
        <c:axPos val="l"/>
        <c:majorGridlines/>
        <c:title>
          <c:tx>
            <c:rich>
              <a:bodyPr rot="-5400000" vert="horz"/>
              <a:lstStyle/>
              <a:p>
                <a:pPr>
                  <a:defRPr/>
                </a:pPr>
                <a:r>
                  <a:rPr lang="en-US"/>
                  <a:t>Percentage</a:t>
                </a:r>
              </a:p>
            </c:rich>
          </c:tx>
          <c:overlay val="0"/>
        </c:title>
        <c:numFmt formatCode="General" sourceLinked="1"/>
        <c:majorTickMark val="out"/>
        <c:minorTickMark val="none"/>
        <c:tickLblPos val="nextTo"/>
        <c:crossAx val="99220992"/>
        <c:crosses val="autoZero"/>
        <c:crossBetween val="between"/>
      </c:valAx>
    </c:plotArea>
    <c:legend>
      <c:legendPos val="b"/>
      <c:overlay val="0"/>
    </c:legend>
    <c:plotVisOnly val="1"/>
    <c:dispBlanksAs val="gap"/>
    <c:showDLblsOverMax val="0"/>
  </c:chart>
  <c:txPr>
    <a:bodyPr/>
    <a:lstStyle/>
    <a:p>
      <a:pPr>
        <a:defRPr sz="1800">
          <a:effectLst>
            <a:outerShdw blurRad="38100" dist="38100" dir="2700000" algn="tl">
              <a:srgbClr val="000000">
                <a:alpha val="43137"/>
              </a:srgbClr>
            </a:outerShdw>
          </a:effectLs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effectLst>
                  <a:outerShdw blurRad="38100" dist="38100" dir="2700000" algn="tl">
                    <a:srgbClr val="000000">
                      <a:alpha val="43137"/>
                    </a:srgbClr>
                  </a:outerShdw>
                </a:effectLst>
              </a:defRPr>
            </a:pPr>
            <a:r>
              <a:rPr lang="en-US" dirty="0" smtClean="0">
                <a:effectLst>
                  <a:outerShdw blurRad="38100" dist="38100" dir="2700000" algn="tl">
                    <a:srgbClr val="000000">
                      <a:alpha val="43137"/>
                    </a:srgbClr>
                  </a:outerShdw>
                </a:effectLst>
              </a:rPr>
              <a:t>Complication rate</a:t>
            </a:r>
            <a:endParaRPr lang="en-US" dirty="0">
              <a:effectLst>
                <a:outerShdw blurRad="38100" dist="38100" dir="2700000" algn="tl">
                  <a:srgbClr val="000000">
                    <a:alpha val="43137"/>
                  </a:srgbClr>
                </a:outerShdw>
              </a:effectLst>
            </a:endParaRPr>
          </a:p>
        </c:rich>
      </c:tx>
      <c:layout>
        <c:manualLayout>
          <c:xMode val="edge"/>
          <c:yMode val="edge"/>
          <c:x val="4.3469387755102049E-2"/>
          <c:y val="1.6666666666666666E-2"/>
        </c:manualLayout>
      </c:layout>
      <c:overlay val="0"/>
    </c:title>
    <c:autoTitleDeleted val="0"/>
    <c:plotArea>
      <c:layout/>
      <c:barChart>
        <c:barDir val="col"/>
        <c:grouping val="clustered"/>
        <c:varyColors val="0"/>
        <c:ser>
          <c:idx val="0"/>
          <c:order val="0"/>
          <c:tx>
            <c:strRef>
              <c:f>Sheet1!$B$1</c:f>
              <c:strCache>
                <c:ptCount val="1"/>
                <c:pt idx="0">
                  <c:v>TAH</c:v>
                </c:pt>
              </c:strCache>
            </c:strRef>
          </c:tx>
          <c:spPr>
            <a:solidFill>
              <a:srgbClr val="FFC000"/>
            </a:solidFill>
          </c:spPr>
          <c:invertIfNegative val="0"/>
          <c:cat>
            <c:strRef>
              <c:f>Sheet1!$A$2</c:f>
              <c:strCache>
                <c:ptCount val="1"/>
                <c:pt idx="0">
                  <c:v>Category 1</c:v>
                </c:pt>
              </c:strCache>
            </c:strRef>
          </c:cat>
          <c:val>
            <c:numRef>
              <c:f>Sheet1!$B$2</c:f>
              <c:numCache>
                <c:formatCode>General</c:formatCode>
                <c:ptCount val="1"/>
                <c:pt idx="0">
                  <c:v>4.8</c:v>
                </c:pt>
              </c:numCache>
            </c:numRef>
          </c:val>
        </c:ser>
        <c:ser>
          <c:idx val="1"/>
          <c:order val="1"/>
          <c:tx>
            <c:strRef>
              <c:f>Sheet1!$C$1</c:f>
              <c:strCache>
                <c:ptCount val="1"/>
                <c:pt idx="0">
                  <c:v>TVH</c:v>
                </c:pt>
              </c:strCache>
            </c:strRef>
          </c:tx>
          <c:invertIfNegative val="0"/>
          <c:cat>
            <c:strRef>
              <c:f>Sheet1!$A$2</c:f>
              <c:strCache>
                <c:ptCount val="1"/>
                <c:pt idx="0">
                  <c:v>Category 1</c:v>
                </c:pt>
              </c:strCache>
            </c:strRef>
          </c:cat>
          <c:val>
            <c:numRef>
              <c:f>Sheet1!$C$2</c:f>
              <c:numCache>
                <c:formatCode>General</c:formatCode>
                <c:ptCount val="1"/>
                <c:pt idx="0">
                  <c:v>2.4</c:v>
                </c:pt>
              </c:numCache>
            </c:numRef>
          </c:val>
        </c:ser>
        <c:ser>
          <c:idx val="2"/>
          <c:order val="2"/>
          <c:tx>
            <c:strRef>
              <c:f>Sheet1!$D$1</c:f>
              <c:strCache>
                <c:ptCount val="1"/>
                <c:pt idx="0">
                  <c:v>Laparoscopic</c:v>
                </c:pt>
              </c:strCache>
            </c:strRef>
          </c:tx>
          <c:invertIfNegative val="0"/>
          <c:cat>
            <c:strRef>
              <c:f>Sheet1!$A$2</c:f>
              <c:strCache>
                <c:ptCount val="1"/>
                <c:pt idx="0">
                  <c:v>Category 1</c:v>
                </c:pt>
              </c:strCache>
            </c:strRef>
          </c:cat>
          <c:val>
            <c:numRef>
              <c:f>Sheet1!$D$2</c:f>
              <c:numCache>
                <c:formatCode>General</c:formatCode>
                <c:ptCount val="1"/>
                <c:pt idx="0">
                  <c:v>2.6</c:v>
                </c:pt>
              </c:numCache>
            </c:numRef>
          </c:val>
        </c:ser>
        <c:dLbls>
          <c:showLegendKey val="0"/>
          <c:showVal val="0"/>
          <c:showCatName val="0"/>
          <c:showSerName val="0"/>
          <c:showPercent val="0"/>
          <c:showBubbleSize val="0"/>
        </c:dLbls>
        <c:gapWidth val="150"/>
        <c:axId val="103681536"/>
        <c:axId val="92855616"/>
      </c:barChart>
      <c:catAx>
        <c:axId val="103681536"/>
        <c:scaling>
          <c:orientation val="minMax"/>
        </c:scaling>
        <c:delete val="1"/>
        <c:axPos val="b"/>
        <c:majorTickMark val="out"/>
        <c:minorTickMark val="none"/>
        <c:tickLblPos val="nextTo"/>
        <c:crossAx val="92855616"/>
        <c:crosses val="autoZero"/>
        <c:auto val="1"/>
        <c:lblAlgn val="ctr"/>
        <c:lblOffset val="100"/>
        <c:noMultiLvlLbl val="0"/>
      </c:catAx>
      <c:valAx>
        <c:axId val="92855616"/>
        <c:scaling>
          <c:orientation val="minMax"/>
        </c:scaling>
        <c:delete val="0"/>
        <c:axPos val="l"/>
        <c:majorGridlines/>
        <c:title>
          <c:tx>
            <c:rich>
              <a:bodyPr rot="-5400000" vert="horz"/>
              <a:lstStyle/>
              <a:p>
                <a:pPr>
                  <a:defRPr>
                    <a:effectLst>
                      <a:outerShdw blurRad="38100" dist="38100" dir="2700000" algn="tl">
                        <a:srgbClr val="000000">
                          <a:alpha val="43137"/>
                        </a:srgbClr>
                      </a:outerShdw>
                    </a:effectLst>
                  </a:defRPr>
                </a:pPr>
                <a:r>
                  <a:rPr lang="en-US" dirty="0" smtClean="0">
                    <a:effectLst>
                      <a:outerShdw blurRad="38100" dist="38100" dir="2700000" algn="tl">
                        <a:srgbClr val="000000">
                          <a:alpha val="43137"/>
                        </a:srgbClr>
                      </a:outerShdw>
                    </a:effectLst>
                  </a:rPr>
                  <a:t>Percentage</a:t>
                </a:r>
                <a:endParaRPr lang="en-US" dirty="0">
                  <a:effectLst>
                    <a:outerShdw blurRad="38100" dist="38100" dir="2700000" algn="tl">
                      <a:srgbClr val="000000">
                        <a:alpha val="43137"/>
                      </a:srgbClr>
                    </a:outerShdw>
                  </a:effectLst>
                </a:endParaRPr>
              </a:p>
            </c:rich>
          </c:tx>
          <c:overlay val="0"/>
        </c:title>
        <c:numFmt formatCode="General" sourceLinked="1"/>
        <c:majorTickMark val="out"/>
        <c:minorTickMark val="none"/>
        <c:tickLblPos val="nextTo"/>
        <c:crossAx val="103681536"/>
        <c:crosses val="autoZero"/>
        <c:crossBetween val="between"/>
      </c:valAx>
    </c:plotArea>
    <c:legend>
      <c:legendPos val="b"/>
      <c:overlay val="0"/>
      <c:txPr>
        <a:bodyPr/>
        <a:lstStyle/>
        <a:p>
          <a:pPr>
            <a:defRPr>
              <a:effectLst>
                <a:outerShdw blurRad="38100" dist="38100" dir="2700000" algn="tl">
                  <a:srgbClr val="000000">
                    <a:alpha val="43137"/>
                  </a:srgbClr>
                </a:outerShdw>
              </a:effectLs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marker>
            <c:symbol val="none"/>
          </c:marker>
          <c:cat>
            <c:strRef>
              <c:f>Sheet2!$A$6:$A$17</c:f>
              <c:strCache>
                <c:ptCount val="12"/>
                <c:pt idx="0">
                  <c:v>2002-2003</c:v>
                </c:pt>
                <c:pt idx="1">
                  <c:v>2003-2004</c:v>
                </c:pt>
                <c:pt idx="2">
                  <c:v>2004-2005</c:v>
                </c:pt>
                <c:pt idx="3">
                  <c:v>2005-2006</c:v>
                </c:pt>
                <c:pt idx="4">
                  <c:v>2006-2007</c:v>
                </c:pt>
                <c:pt idx="5">
                  <c:v>2007-2008</c:v>
                </c:pt>
                <c:pt idx="6">
                  <c:v>2008-2009</c:v>
                </c:pt>
                <c:pt idx="7">
                  <c:v>2009-2010</c:v>
                </c:pt>
                <c:pt idx="8">
                  <c:v>2010-2011</c:v>
                </c:pt>
                <c:pt idx="9">
                  <c:v>2011-2012</c:v>
                </c:pt>
                <c:pt idx="10">
                  <c:v>2012-2013</c:v>
                </c:pt>
                <c:pt idx="11">
                  <c:v>2013-2014</c:v>
                </c:pt>
              </c:strCache>
            </c:strRef>
          </c:cat>
          <c:val>
            <c:numRef>
              <c:f>Sheet2!$B$6:$B$17</c:f>
              <c:numCache>
                <c:formatCode>General</c:formatCode>
                <c:ptCount val="12"/>
                <c:pt idx="0">
                  <c:v>35</c:v>
                </c:pt>
                <c:pt idx="1">
                  <c:v>33</c:v>
                </c:pt>
                <c:pt idx="2">
                  <c:v>32</c:v>
                </c:pt>
                <c:pt idx="3">
                  <c:v>32.200000000000003</c:v>
                </c:pt>
                <c:pt idx="4">
                  <c:v>32</c:v>
                </c:pt>
                <c:pt idx="5">
                  <c:v>32.6</c:v>
                </c:pt>
                <c:pt idx="6">
                  <c:v>20</c:v>
                </c:pt>
                <c:pt idx="7">
                  <c:v>19.7</c:v>
                </c:pt>
                <c:pt idx="8">
                  <c:v>19.899999999999999</c:v>
                </c:pt>
                <c:pt idx="9">
                  <c:v>19.399999999999999</c:v>
                </c:pt>
                <c:pt idx="10">
                  <c:v>19</c:v>
                </c:pt>
                <c:pt idx="11">
                  <c:v>23</c:v>
                </c:pt>
              </c:numCache>
            </c:numRef>
          </c:val>
          <c:smooth val="0"/>
        </c:ser>
        <c:dLbls>
          <c:showLegendKey val="0"/>
          <c:showVal val="0"/>
          <c:showCatName val="0"/>
          <c:showSerName val="0"/>
          <c:showPercent val="0"/>
          <c:showBubbleSize val="0"/>
        </c:dLbls>
        <c:marker val="1"/>
        <c:smooth val="0"/>
        <c:axId val="100239360"/>
        <c:axId val="94904896"/>
      </c:lineChart>
      <c:catAx>
        <c:axId val="100239360"/>
        <c:scaling>
          <c:orientation val="minMax"/>
        </c:scaling>
        <c:delete val="0"/>
        <c:axPos val="b"/>
        <c:majorTickMark val="out"/>
        <c:minorTickMark val="none"/>
        <c:tickLblPos val="nextTo"/>
        <c:spPr>
          <a:ln>
            <a:solidFill>
              <a:schemeClr val="bg1"/>
            </a:solidFill>
          </a:ln>
        </c:spPr>
        <c:txPr>
          <a:bodyPr/>
          <a:lstStyle/>
          <a:p>
            <a:pPr>
              <a:defRPr>
                <a:solidFill>
                  <a:schemeClr val="bg1"/>
                </a:solidFill>
              </a:defRPr>
            </a:pPr>
            <a:endParaRPr lang="en-US"/>
          </a:p>
        </c:txPr>
        <c:crossAx val="94904896"/>
        <c:crosses val="autoZero"/>
        <c:auto val="1"/>
        <c:lblAlgn val="ctr"/>
        <c:lblOffset val="100"/>
        <c:noMultiLvlLbl val="0"/>
      </c:catAx>
      <c:valAx>
        <c:axId val="94904896"/>
        <c:scaling>
          <c:orientation val="minMax"/>
        </c:scaling>
        <c:delete val="0"/>
        <c:axPos val="l"/>
        <c:title>
          <c:tx>
            <c:rich>
              <a:bodyPr rot="-5400000" vert="horz"/>
              <a:lstStyle/>
              <a:p>
                <a:pPr>
                  <a:defRPr>
                    <a:solidFill>
                      <a:schemeClr val="bg1"/>
                    </a:solidFill>
                  </a:defRPr>
                </a:pPr>
                <a:r>
                  <a:rPr lang="en-US" sz="1600">
                    <a:solidFill>
                      <a:schemeClr val="bg1"/>
                    </a:solidFill>
                  </a:rPr>
                  <a:t>MEAN</a:t>
                </a:r>
                <a:endParaRPr lang="en-US">
                  <a:solidFill>
                    <a:schemeClr val="bg1"/>
                  </a:solidFill>
                </a:endParaRPr>
              </a:p>
            </c:rich>
          </c:tx>
          <c:overlay val="0"/>
        </c:title>
        <c:numFmt formatCode="General" sourceLinked="1"/>
        <c:majorTickMark val="out"/>
        <c:minorTickMark val="none"/>
        <c:tickLblPos val="nextTo"/>
        <c:spPr>
          <a:ln>
            <a:solidFill>
              <a:schemeClr val="bg1"/>
            </a:solidFill>
          </a:ln>
        </c:spPr>
        <c:txPr>
          <a:bodyPr/>
          <a:lstStyle/>
          <a:p>
            <a:pPr>
              <a:defRPr>
                <a:solidFill>
                  <a:schemeClr val="bg1"/>
                </a:solidFill>
              </a:defRPr>
            </a:pPr>
            <a:endParaRPr lang="en-US"/>
          </a:p>
        </c:txPr>
        <c:crossAx val="100239360"/>
        <c:crosses val="autoZero"/>
        <c:crossBetween val="between"/>
      </c:valAx>
    </c:plotArea>
    <c:plotVisOnly val="1"/>
    <c:dispBlanksAs val="gap"/>
    <c:showDLblsOverMax val="0"/>
  </c:chart>
  <c:spPr>
    <a:solidFill>
      <a:schemeClr val="tx1"/>
    </a:solidFill>
    <a:ln w="9525" cmpd="sng">
      <a:solidFill>
        <a:schemeClr val="bg1"/>
      </a:solidFill>
    </a:ln>
    <a:effectLst>
      <a:innerShdw blurRad="63500" dist="50800" dir="13500000">
        <a:prstClr val="black">
          <a:alpha val="50000"/>
        </a:prstClr>
      </a:innerShdw>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199131164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love technology.</a:t>
            </a:r>
            <a:r>
              <a:rPr lang="en-US" baseline="0" dirty="0" smtClean="0"/>
              <a:t>  We love gadgets. Some of these are great and make our lives easier in the OR, and help perform safer surgery.  Sometimes products are great and facilitate our work as surgeons, and sometimes the products seem like a good idea… but are not as great.</a:t>
            </a:r>
            <a:endParaRPr lang="en-US" dirty="0"/>
          </a:p>
        </p:txBody>
      </p:sp>
    </p:spTree>
    <p:extLst>
      <p:ext uri="{BB962C8B-B14F-4D97-AF65-F5344CB8AC3E}">
        <p14:creationId xmlns:p14="http://schemas.microsoft.com/office/powerpoint/2010/main" val="340823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It’s natural for procedures to evolve</a:t>
            </a:r>
            <a:r>
              <a:rPr lang="en-US" baseline="0" dirty="0" smtClean="0"/>
              <a:t> with advances in technology.  </a:t>
            </a:r>
            <a:r>
              <a:rPr lang="en-US" dirty="0" smtClean="0"/>
              <a:t>Hysterectomy</a:t>
            </a:r>
            <a:r>
              <a:rPr lang="en-US" baseline="0" dirty="0" smtClean="0"/>
              <a:t> has not been safe from the influence of technology.</a:t>
            </a:r>
            <a:endParaRPr lang="en-US" dirty="0"/>
          </a:p>
        </p:txBody>
      </p:sp>
    </p:spTree>
    <p:extLst>
      <p:ext uri="{BB962C8B-B14F-4D97-AF65-F5344CB8AC3E}">
        <p14:creationId xmlns:p14="http://schemas.microsoft.com/office/powerpoint/2010/main" val="3299861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certainly have new</a:t>
            </a:r>
            <a:r>
              <a:rPr lang="en-US" baseline="0" dirty="0" smtClean="0"/>
              <a:t> options on how to approach a hysterectomy</a:t>
            </a:r>
            <a:endParaRPr lang="en-US" dirty="0"/>
          </a:p>
        </p:txBody>
      </p:sp>
    </p:spTree>
    <p:extLst>
      <p:ext uri="{BB962C8B-B14F-4D97-AF65-F5344CB8AC3E}">
        <p14:creationId xmlns:p14="http://schemas.microsoft.com/office/powerpoint/2010/main" val="3299861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So… where does Vaginal Hysterectomy</a:t>
            </a:r>
            <a:r>
              <a:rPr lang="en-US" baseline="0" dirty="0" smtClean="0"/>
              <a:t> fall into this seemingly new way of doing things?</a:t>
            </a:r>
          </a:p>
          <a:p>
            <a:r>
              <a:rPr lang="en-US" baseline="0" dirty="0" smtClean="0"/>
              <a:t>After all… TVH is the original single-site hysterectomy!</a:t>
            </a:r>
            <a:endParaRPr lang="en-US" dirty="0"/>
          </a:p>
        </p:txBody>
      </p:sp>
    </p:spTree>
    <p:extLst>
      <p:ext uri="{BB962C8B-B14F-4D97-AF65-F5344CB8AC3E}">
        <p14:creationId xmlns:p14="http://schemas.microsoft.com/office/powerpoint/2010/main" val="2088439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So… where does Vaginal Hysterectomy</a:t>
            </a:r>
            <a:r>
              <a:rPr lang="en-US" baseline="0" dirty="0" smtClean="0"/>
              <a:t> fall into this seemingly new way of doing things?</a:t>
            </a:r>
          </a:p>
          <a:p>
            <a:r>
              <a:rPr lang="en-US" baseline="0" dirty="0" smtClean="0"/>
              <a:t>After all… TVH is the original single-site hysterectomy!</a:t>
            </a:r>
            <a:endParaRPr lang="en-US" dirty="0"/>
          </a:p>
        </p:txBody>
      </p:sp>
    </p:spTree>
    <p:extLst>
      <p:ext uri="{BB962C8B-B14F-4D97-AF65-F5344CB8AC3E}">
        <p14:creationId xmlns:p14="http://schemas.microsoft.com/office/powerpoint/2010/main" val="2088439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Preferred Mode of Hysterectomy (when feasible)</a:t>
            </a:r>
            <a:endParaRPr dirty="0"/>
          </a:p>
        </p:txBody>
      </p:sp>
      <p:sp>
        <p:nvSpPr>
          <p:cNvPr id="90" name="Shape 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30 day all-inclusive “major” complication</a:t>
            </a:r>
            <a:r>
              <a:rPr lang="en-US" baseline="0" dirty="0" smtClean="0"/>
              <a:t> rate; TAH; TVH; TLH</a:t>
            </a:r>
            <a:endParaRPr lang="en-US" dirty="0"/>
          </a:p>
        </p:txBody>
      </p:sp>
    </p:spTree>
    <p:extLst>
      <p:ext uri="{BB962C8B-B14F-4D97-AF65-F5344CB8AC3E}">
        <p14:creationId xmlns:p14="http://schemas.microsoft.com/office/powerpoint/2010/main" val="674085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3 key factors associated</a:t>
            </a:r>
            <a:r>
              <a:rPr lang="en-US" baseline="0" dirty="0" smtClean="0"/>
              <a:t> with underutilization of VH</a:t>
            </a:r>
            <a:endParaRPr dirty="0"/>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168" name="Shape 1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TTUHSC EL</a:t>
            </a:r>
            <a:r>
              <a:rPr lang="en-US" baseline="0" dirty="0" smtClean="0"/>
              <a:t> Paso AVG 37.2; MEAN for 2014=23</a:t>
            </a:r>
            <a:endParaRPr dirty="0"/>
          </a:p>
        </p:txBody>
      </p:sp>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Simulation consortium online toolkit; surgical skills</a:t>
            </a:r>
            <a:r>
              <a:rPr lang="en-US" baseline="0" dirty="0" smtClean="0"/>
              <a:t> module to help educate residents on vaginal hysterectomy techniques</a:t>
            </a:r>
            <a:endParaRPr dirty="0"/>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6" name="Shape 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4" name="Shape 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err="1" smtClean="0"/>
              <a:t>Agostini</a:t>
            </a:r>
            <a:r>
              <a:rPr lang="en-US" dirty="0" smtClean="0"/>
              <a:t>:</a:t>
            </a:r>
            <a:r>
              <a:rPr lang="en-US" baseline="0" dirty="0" smtClean="0"/>
              <a:t> </a:t>
            </a:r>
            <a:r>
              <a:rPr lang="en-US" baseline="0" dirty="0" err="1" smtClean="0"/>
              <a:t>metaanalysis</a:t>
            </a:r>
            <a:endParaRPr dirty="0"/>
          </a:p>
        </p:txBody>
      </p:sp>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2" name="Shape 1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4" name="Shape 1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I</a:t>
            </a:r>
            <a:r>
              <a:rPr lang="en-US" baseline="0" dirty="0" smtClean="0"/>
              <a:t> attended the CREOG meeting earlier this year and saw this poster.  First, </a:t>
            </a:r>
            <a:r>
              <a:rPr lang="en-US" dirty="0" smtClean="0"/>
              <a:t>I wish I’d taken a better picture</a:t>
            </a:r>
            <a:r>
              <a:rPr lang="en-US" baseline="0" dirty="0" smtClean="0"/>
              <a:t> of the poster</a:t>
            </a:r>
            <a:endParaRPr dirty="0"/>
          </a:p>
        </p:txBody>
      </p:sp>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33,316 practicing</a:t>
            </a:r>
            <a:r>
              <a:rPr lang="en-US" baseline="0" dirty="0" smtClean="0"/>
              <a:t> </a:t>
            </a:r>
            <a:r>
              <a:rPr lang="en-US" baseline="0" dirty="0" err="1" smtClean="0"/>
              <a:t>ob</a:t>
            </a:r>
            <a:r>
              <a:rPr lang="en-US" baseline="0" dirty="0" smtClean="0"/>
              <a:t>/</a:t>
            </a:r>
            <a:r>
              <a:rPr lang="en-US" baseline="0" dirty="0" err="1" smtClean="0"/>
              <a:t>gyns</a:t>
            </a:r>
            <a:r>
              <a:rPr lang="en-US" baseline="0" smtClean="0"/>
              <a:t> in USA</a:t>
            </a:r>
            <a:endParaRPr/>
          </a:p>
        </p:txBody>
      </p:sp>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33,316 practicing</a:t>
            </a:r>
            <a:r>
              <a:rPr lang="en-US" baseline="0" dirty="0" smtClean="0"/>
              <a:t> </a:t>
            </a:r>
            <a:r>
              <a:rPr lang="en-US" baseline="0" dirty="0" err="1" smtClean="0"/>
              <a:t>ob</a:t>
            </a:r>
            <a:r>
              <a:rPr lang="en-US" baseline="0" dirty="0" smtClean="0"/>
              <a:t>/</a:t>
            </a:r>
            <a:r>
              <a:rPr lang="en-US" baseline="0" dirty="0" err="1" smtClean="0"/>
              <a:t>gyns</a:t>
            </a:r>
            <a:r>
              <a:rPr lang="en-US" baseline="0" dirty="0" smtClean="0"/>
              <a:t> in USA</a:t>
            </a:r>
            <a:endParaRPr dirty="0"/>
          </a:p>
        </p:txBody>
      </p:sp>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33,316 practicing</a:t>
            </a:r>
            <a:r>
              <a:rPr lang="en-US" baseline="0" dirty="0" smtClean="0"/>
              <a:t> </a:t>
            </a:r>
            <a:r>
              <a:rPr lang="en-US" baseline="0" dirty="0" err="1" smtClean="0"/>
              <a:t>ob</a:t>
            </a:r>
            <a:r>
              <a:rPr lang="en-US" baseline="0" dirty="0" smtClean="0"/>
              <a:t>/</a:t>
            </a:r>
            <a:r>
              <a:rPr lang="en-US" baseline="0" dirty="0" err="1" smtClean="0"/>
              <a:t>gyns</a:t>
            </a:r>
            <a:r>
              <a:rPr lang="en-US" baseline="0" dirty="0" smtClean="0"/>
              <a:t> in USA</a:t>
            </a:r>
            <a:endParaRPr dirty="0"/>
          </a:p>
        </p:txBody>
      </p:sp>
      <p:sp>
        <p:nvSpPr>
          <p:cNvPr id="218" name="Shape 2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2" name="Shape 2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2" name="Shape 2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2" name="Shape 2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Usually discovered </a:t>
            </a:r>
            <a:r>
              <a:rPr lang="en-US" dirty="0" err="1" smtClean="0"/>
              <a:t>intraoperatively</a:t>
            </a:r>
            <a:endParaRPr lang="en-US" dirty="0" smtClean="0"/>
          </a:p>
          <a:p>
            <a:pPr>
              <a:spcBef>
                <a:spcPts val="0"/>
              </a:spcBef>
              <a:buNone/>
            </a:pPr>
            <a:r>
              <a:rPr lang="en-US" dirty="0" smtClean="0"/>
              <a:t>You will not reach VU fold until level of internal cervical </a:t>
            </a:r>
            <a:r>
              <a:rPr lang="en-US" dirty="0" err="1" smtClean="0"/>
              <a:t>os</a:t>
            </a:r>
            <a:r>
              <a:rPr lang="en-US" dirty="0" smtClean="0"/>
              <a:t> is reached</a:t>
            </a:r>
            <a:endParaRPr dirty="0"/>
          </a:p>
        </p:txBody>
      </p:sp>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30" name="Shape 2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Threatening to bundle suspension</a:t>
            </a:r>
            <a:r>
              <a:rPr lang="en-US" baseline="0" dirty="0" smtClean="0"/>
              <a:t> procedure along with vaginal hysterectomy– </a:t>
            </a:r>
            <a:r>
              <a:rPr lang="en-US" baseline="0" dirty="0" err="1" smtClean="0"/>
              <a:t>ie</a:t>
            </a:r>
            <a:r>
              <a:rPr lang="en-US" baseline="0" dirty="0" smtClean="0"/>
              <a:t>., unable to bill as separate procedures.</a:t>
            </a:r>
            <a:endParaRPr dirty="0"/>
          </a:p>
        </p:txBody>
      </p:sp>
      <p:sp>
        <p:nvSpPr>
          <p:cNvPr id="106" name="Shape 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Prior to </a:t>
            </a:r>
            <a:r>
              <a:rPr lang="en-US" dirty="0" err="1" smtClean="0"/>
              <a:t>morcellation</a:t>
            </a:r>
            <a:r>
              <a:rPr lang="en-US" dirty="0" smtClean="0"/>
              <a:t>– control</a:t>
            </a:r>
            <a:r>
              <a:rPr lang="en-US" baseline="0" dirty="0" smtClean="0"/>
              <a:t> uterine vessels</a:t>
            </a:r>
            <a:endParaRPr dirty="0"/>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Prior to </a:t>
            </a:r>
            <a:r>
              <a:rPr lang="en-US" dirty="0" err="1" smtClean="0"/>
              <a:t>morcellation</a:t>
            </a:r>
            <a:r>
              <a:rPr lang="en-US" dirty="0" smtClean="0"/>
              <a:t>– control</a:t>
            </a:r>
            <a:r>
              <a:rPr lang="en-US" baseline="0" dirty="0" smtClean="0"/>
              <a:t> uterine vessels</a:t>
            </a:r>
          </a:p>
          <a:p>
            <a:pPr>
              <a:spcBef>
                <a:spcPts val="0"/>
              </a:spcBef>
              <a:buNone/>
            </a:pPr>
            <a:r>
              <a:rPr lang="en-US" baseline="0" dirty="0" smtClean="0"/>
              <a:t>Knife underneath serosa– myometrium along with undisturbed endometrial cavity is delivered/excised</a:t>
            </a:r>
            <a:endParaRPr dirty="0"/>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Prior to </a:t>
            </a:r>
            <a:r>
              <a:rPr lang="en-US" dirty="0" err="1" smtClean="0"/>
              <a:t>morcellation</a:t>
            </a:r>
            <a:r>
              <a:rPr lang="en-US" dirty="0" smtClean="0"/>
              <a:t>– control</a:t>
            </a:r>
            <a:r>
              <a:rPr lang="en-US" baseline="0" dirty="0" smtClean="0"/>
              <a:t> uterine vessels</a:t>
            </a:r>
            <a:endParaRPr dirty="0"/>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Entry should be delayed until better </a:t>
            </a:r>
            <a:r>
              <a:rPr lang="en-US" dirty="0" err="1" smtClean="0"/>
              <a:t>descensus</a:t>
            </a:r>
            <a:r>
              <a:rPr lang="en-US" dirty="0" smtClean="0"/>
              <a:t> of uterus obtained,</a:t>
            </a:r>
            <a:r>
              <a:rPr lang="en-US" baseline="0" dirty="0" smtClean="0"/>
              <a:t> to adequately reach level of the VU fold</a:t>
            </a:r>
            <a:r>
              <a:rPr lang="en-US" dirty="0" smtClean="0"/>
              <a:t> </a:t>
            </a:r>
            <a:endParaRPr dirty="0"/>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Entry should be delayed until better </a:t>
            </a:r>
            <a:r>
              <a:rPr lang="en-US" dirty="0" err="1" smtClean="0"/>
              <a:t>descensus</a:t>
            </a:r>
            <a:r>
              <a:rPr lang="en-US" dirty="0" smtClean="0"/>
              <a:t> of uterus obtained,</a:t>
            </a:r>
            <a:r>
              <a:rPr lang="en-US" baseline="0" dirty="0" smtClean="0"/>
              <a:t> to adequately reach level of the VU fold</a:t>
            </a:r>
            <a:r>
              <a:rPr lang="en-US" dirty="0" smtClean="0"/>
              <a:t> </a:t>
            </a:r>
            <a:endParaRPr dirty="0"/>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In patients with prior cesarean;</a:t>
            </a:r>
            <a:r>
              <a:rPr lang="en-US" baseline="0" dirty="0" smtClean="0"/>
              <a:t> fill bladder with </a:t>
            </a:r>
            <a:r>
              <a:rPr lang="en-US" baseline="0" dirty="0" err="1" smtClean="0"/>
              <a:t>metylene</a:t>
            </a:r>
            <a:r>
              <a:rPr lang="en-US" baseline="0" dirty="0" smtClean="0"/>
              <a:t> blue-stained fluid.  Use careful sharp dissection.  In Most cases, the part closest to the initial vaginal </a:t>
            </a:r>
            <a:r>
              <a:rPr lang="en-US" baseline="0" dirty="0" err="1" smtClean="0"/>
              <a:t>disection</a:t>
            </a:r>
            <a:r>
              <a:rPr lang="en-US" baseline="0" dirty="0" smtClean="0"/>
              <a:t> is UNAFFECTED by the previous operation on the lower uterine segment.  Once you get in correct surgical plane, continue dissection along cervix/uterus until </a:t>
            </a:r>
            <a:r>
              <a:rPr lang="en-US" baseline="0" dirty="0" err="1" smtClean="0"/>
              <a:t>vesicouterine</a:t>
            </a:r>
            <a:r>
              <a:rPr lang="en-US" baseline="0" dirty="0" smtClean="0"/>
              <a:t> peritoneum is reached.</a:t>
            </a:r>
            <a:endParaRPr dirty="0"/>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baseline="0" dirty="0" smtClean="0">
                <a:solidFill>
                  <a:schemeClr val="dk1"/>
                </a:solidFill>
                <a:latin typeface="Calibri"/>
                <a:ea typeface="Calibri"/>
                <a:cs typeface="Calibri"/>
                <a:sym typeface="Calibri"/>
              </a:rPr>
              <a:t>Wright.  Trends in Use of Inpatient</a:t>
            </a:r>
            <a:r>
              <a:rPr lang="en-US" sz="1100" b="0" i="0" u="none" strike="noStrike" cap="none" dirty="0" smtClean="0">
                <a:solidFill>
                  <a:schemeClr val="dk1"/>
                </a:solidFill>
                <a:latin typeface="Calibri"/>
                <a:ea typeface="Calibri"/>
                <a:cs typeface="Calibri"/>
                <a:sym typeface="Calibri"/>
              </a:rPr>
              <a:t> hysterectomy.  </a:t>
            </a:r>
            <a:r>
              <a:rPr lang="en-US" sz="1100" b="0" i="0" u="none" strike="noStrike" cap="none" dirty="0" err="1" smtClean="0">
                <a:solidFill>
                  <a:schemeClr val="dk1"/>
                </a:solidFill>
                <a:latin typeface="Calibri"/>
                <a:ea typeface="Calibri"/>
                <a:cs typeface="Calibri"/>
                <a:sym typeface="Calibri"/>
              </a:rPr>
              <a:t>Obstet</a:t>
            </a:r>
            <a:r>
              <a:rPr lang="en-US" sz="1100" b="0" i="0" u="none" strike="noStrike" cap="none" dirty="0" smtClean="0">
                <a:solidFill>
                  <a:schemeClr val="dk1"/>
                </a:solidFill>
                <a:latin typeface="Calibri"/>
                <a:ea typeface="Calibri"/>
                <a:cs typeface="Calibri"/>
                <a:sym typeface="Calibri"/>
              </a:rPr>
              <a:t> </a:t>
            </a:r>
            <a:r>
              <a:rPr lang="en-US" sz="1100" b="0" i="0" u="none" strike="noStrike" cap="none" dirty="0" err="1" smtClean="0">
                <a:solidFill>
                  <a:schemeClr val="dk1"/>
                </a:solidFill>
                <a:latin typeface="Calibri"/>
                <a:ea typeface="Calibri"/>
                <a:cs typeface="Calibri"/>
                <a:sym typeface="Calibri"/>
              </a:rPr>
              <a:t>Gynecol</a:t>
            </a:r>
            <a:r>
              <a:rPr lang="en-US" sz="1100" b="0" i="0" u="none" strike="noStrike" cap="none" dirty="0" smtClean="0">
                <a:solidFill>
                  <a:schemeClr val="dk1"/>
                </a:solidFill>
                <a:latin typeface="Calibri"/>
                <a:ea typeface="Calibri"/>
                <a:cs typeface="Calibri"/>
                <a:sym typeface="Calibri"/>
              </a:rPr>
              <a:t> 2013</a:t>
            </a:r>
            <a:endParaRPr lang="en-US" sz="1100" b="0" i="0" u="none" strike="noStrike" cap="none" baseline="0" dirty="0" smtClean="0">
              <a:solidFill>
                <a:schemeClr val="dk1"/>
              </a:solidFill>
              <a:latin typeface="Calibri"/>
              <a:ea typeface="Calibri"/>
              <a:cs typeface="Calibri"/>
              <a:sym typeface="Calibri"/>
            </a:endParaRPr>
          </a:p>
          <a:p>
            <a:pPr>
              <a:spcBef>
                <a:spcPts val="0"/>
              </a:spcBef>
              <a:buNone/>
            </a:pPr>
            <a:endParaRPr dirty="0"/>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err="1" smtClean="0"/>
              <a:t>Vesicovaginal</a:t>
            </a:r>
            <a:r>
              <a:rPr lang="en-US" baseline="0" dirty="0" smtClean="0"/>
              <a:t> space</a:t>
            </a:r>
            <a:r>
              <a:rPr lang="en-US" baseline="0" dirty="0" smtClean="0">
                <a:sym typeface="Wingdings" panose="05000000000000000000" pitchFamily="2" charset="2"/>
              </a:rPr>
              <a:t> </a:t>
            </a:r>
            <a:r>
              <a:rPr lang="en-US" baseline="0" dirty="0" err="1" smtClean="0">
                <a:sym typeface="Wingdings" panose="05000000000000000000" pitchFamily="2" charset="2"/>
              </a:rPr>
              <a:t>vesicouterine</a:t>
            </a:r>
            <a:r>
              <a:rPr lang="en-US" baseline="0" dirty="0" smtClean="0">
                <a:sym typeface="Wingdings" panose="05000000000000000000" pitchFamily="2" charset="2"/>
              </a:rPr>
              <a:t> peritoneum</a:t>
            </a:r>
            <a:endParaRPr dirty="0"/>
          </a:p>
        </p:txBody>
      </p:sp>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r>
              <a:rPr lang="en-US" dirty="0" smtClean="0"/>
              <a:t>Should come to no surprise</a:t>
            </a:r>
            <a:r>
              <a:rPr lang="en-US" baseline="0" dirty="0" smtClean="0"/>
              <a:t> that only approach that seems to be increasing in popularity is the robotic approach.</a:t>
            </a:r>
            <a:endParaRPr dirty="0"/>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are</a:t>
            </a:r>
            <a:r>
              <a:rPr lang="en-US" baseline="0" dirty="0" smtClean="0"/>
              <a:t> enamored with technology.  How many of us have placed preorders for an Apple Watch? Show of hands.  I’m not sure if it tells time or not, but it sure looks cool.</a:t>
            </a:r>
            <a:endParaRPr lang="en-US" dirty="0"/>
          </a:p>
        </p:txBody>
      </p:sp>
    </p:spTree>
    <p:extLst>
      <p:ext uri="{BB962C8B-B14F-4D97-AF65-F5344CB8AC3E}">
        <p14:creationId xmlns:p14="http://schemas.microsoft.com/office/powerpoint/2010/main" val="2575649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US" smtClean="0"/>
              <a:t>‹#›</a:t>
            </a:fld>
            <a:endParaRPr lang="en-US"/>
          </a:p>
        </p:txBody>
      </p:sp>
    </p:spTree>
    <p:extLst>
      <p:ext uri="{BB962C8B-B14F-4D97-AF65-F5344CB8AC3E}">
        <p14:creationId xmlns:p14="http://schemas.microsoft.com/office/powerpoint/2010/main" val="151363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US" smtClean="0"/>
              <a:t>‹#›</a:t>
            </a:fld>
            <a:endParaRPr lang="en-US"/>
          </a:p>
        </p:txBody>
      </p:sp>
    </p:spTree>
    <p:extLst>
      <p:ext uri="{BB962C8B-B14F-4D97-AF65-F5344CB8AC3E}">
        <p14:creationId xmlns:p14="http://schemas.microsoft.com/office/powerpoint/2010/main" val="917121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US" smtClean="0"/>
              <a:t>‹#›</a:t>
            </a:fld>
            <a:endParaRPr lang="en-US"/>
          </a:p>
        </p:txBody>
      </p:sp>
    </p:spTree>
    <p:extLst>
      <p:ext uri="{BB962C8B-B14F-4D97-AF65-F5344CB8AC3E}">
        <p14:creationId xmlns:p14="http://schemas.microsoft.com/office/powerpoint/2010/main" val="3817788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US" smtClean="0"/>
              <a:t>‹#›</a:t>
            </a:fld>
            <a:endParaRPr lang="en-US"/>
          </a:p>
        </p:txBody>
      </p:sp>
    </p:spTree>
    <p:extLst>
      <p:ext uri="{BB962C8B-B14F-4D97-AF65-F5344CB8AC3E}">
        <p14:creationId xmlns:p14="http://schemas.microsoft.com/office/powerpoint/2010/main" val="2377136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buSzPct val="25000"/>
              <a:buNone/>
            </a:pPr>
            <a:fld id="{00000000-1234-1234-1234-123412341234}" type="slidenum">
              <a:rPr lang="en-US" smtClean="0"/>
              <a:t>‹#›</a:t>
            </a:fld>
            <a:endParaRPr lang="en-US"/>
          </a:p>
        </p:txBody>
      </p:sp>
    </p:spTree>
    <p:extLst>
      <p:ext uri="{BB962C8B-B14F-4D97-AF65-F5344CB8AC3E}">
        <p14:creationId xmlns:p14="http://schemas.microsoft.com/office/powerpoint/2010/main" val="3462896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buSzPct val="25000"/>
              <a:buNone/>
            </a:pPr>
            <a:fld id="{00000000-1234-1234-1234-123412341234}" type="slidenum">
              <a:rPr lang="en-US" smtClean="0"/>
              <a:t>‹#›</a:t>
            </a:fld>
            <a:endParaRPr lang="en-US"/>
          </a:p>
        </p:txBody>
      </p:sp>
    </p:spTree>
    <p:extLst>
      <p:ext uri="{BB962C8B-B14F-4D97-AF65-F5344CB8AC3E}">
        <p14:creationId xmlns:p14="http://schemas.microsoft.com/office/powerpoint/2010/main" val="2398337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spcBef>
                <a:spcPts val="0"/>
              </a:spcBef>
              <a:buSzPct val="25000"/>
              <a:buNone/>
            </a:pPr>
            <a:fld id="{00000000-1234-1234-1234-123412341234}" type="slidenum">
              <a:rPr lang="en-US" smtClean="0"/>
              <a:t>‹#›</a:t>
            </a:fld>
            <a:endParaRPr lang="en-US"/>
          </a:p>
        </p:txBody>
      </p:sp>
    </p:spTree>
    <p:extLst>
      <p:ext uri="{BB962C8B-B14F-4D97-AF65-F5344CB8AC3E}">
        <p14:creationId xmlns:p14="http://schemas.microsoft.com/office/powerpoint/2010/main" val="1895144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buSzPct val="25000"/>
              <a:buNone/>
            </a:pPr>
            <a:fld id="{00000000-1234-1234-1234-123412341234}" type="slidenum">
              <a:rPr lang="en-US" smtClean="0"/>
              <a:t>‹#›</a:t>
            </a:fld>
            <a:endParaRPr lang="en-US"/>
          </a:p>
        </p:txBody>
      </p:sp>
    </p:spTree>
    <p:extLst>
      <p:ext uri="{BB962C8B-B14F-4D97-AF65-F5344CB8AC3E}">
        <p14:creationId xmlns:p14="http://schemas.microsoft.com/office/powerpoint/2010/main" val="794579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spcBef>
                <a:spcPts val="0"/>
              </a:spcBef>
              <a:buSzPct val="25000"/>
              <a:buNone/>
            </a:pPr>
            <a:fld id="{00000000-1234-1234-1234-123412341234}" type="slidenum">
              <a:rPr lang="en-US" smtClean="0"/>
              <a:t>‹#›</a:t>
            </a:fld>
            <a:endParaRPr lang="en-US"/>
          </a:p>
        </p:txBody>
      </p:sp>
    </p:spTree>
    <p:extLst>
      <p:ext uri="{BB962C8B-B14F-4D97-AF65-F5344CB8AC3E}">
        <p14:creationId xmlns:p14="http://schemas.microsoft.com/office/powerpoint/2010/main" val="2016968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buSzPct val="25000"/>
              <a:buNone/>
            </a:pPr>
            <a:fld id="{00000000-1234-1234-1234-123412341234}" type="slidenum">
              <a:rPr lang="en-US" smtClean="0"/>
              <a:t>‹#›</a:t>
            </a:fld>
            <a:endParaRPr lang="en-US"/>
          </a:p>
        </p:txBody>
      </p:sp>
    </p:spTree>
    <p:extLst>
      <p:ext uri="{BB962C8B-B14F-4D97-AF65-F5344CB8AC3E}">
        <p14:creationId xmlns:p14="http://schemas.microsoft.com/office/powerpoint/2010/main" val="445755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buSzPct val="25000"/>
              <a:buNone/>
            </a:pPr>
            <a:fld id="{00000000-1234-1234-1234-123412341234}" type="slidenum">
              <a:rPr lang="en-US" smtClean="0"/>
              <a:t>‹#›</a:t>
            </a:fld>
            <a:endParaRPr lang="en-US"/>
          </a:p>
        </p:txBody>
      </p:sp>
    </p:spTree>
    <p:extLst>
      <p:ext uri="{BB962C8B-B14F-4D97-AF65-F5344CB8AC3E}">
        <p14:creationId xmlns:p14="http://schemas.microsoft.com/office/powerpoint/2010/main" val="3596813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spcBef>
                <a:spcPts val="0"/>
              </a:spcBef>
              <a:buSzPct val="25000"/>
              <a:buNone/>
            </a:pPr>
            <a:fld id="{00000000-1234-1234-1234-123412341234}" type="slidenum">
              <a:rPr lang="en-US" smtClean="0"/>
              <a:t>‹#›</a:t>
            </a:fld>
            <a:endParaRPr lang="en-US"/>
          </a:p>
        </p:txBody>
      </p:sp>
    </p:spTree>
    <p:extLst>
      <p:ext uri="{BB962C8B-B14F-4D97-AF65-F5344CB8AC3E}">
        <p14:creationId xmlns:p14="http://schemas.microsoft.com/office/powerpoint/2010/main" val="332760198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Shape 81"/>
          <p:cNvSpPr txBox="1">
            <a:spLocks noGrp="1"/>
          </p:cNvSpPr>
          <p:nvPr>
            <p:ph type="subTitle" idx="1"/>
          </p:nvPr>
        </p:nvSpPr>
        <p:spPr>
          <a:xfrm>
            <a:off x="609600" y="4114800"/>
            <a:ext cx="8001000" cy="1752600"/>
          </a:xfrm>
          <a:prstGeom prst="rect">
            <a:avLst/>
          </a:prstGeom>
          <a:noFill/>
          <a:ln>
            <a:noFill/>
          </a:ln>
        </p:spPr>
        <p:txBody>
          <a:bodyPr lIns="91425" tIns="45700" rIns="91425" bIns="45700" anchor="t" anchorCtr="0">
            <a:noAutofit/>
          </a:bodyPr>
          <a:lstStyle/>
          <a:p>
            <a:pPr marL="0" marR="0" lvl="0" indent="0" algn="ctr" rtl="0">
              <a:spcBef>
                <a:spcPts val="0"/>
              </a:spcBef>
              <a:buClr>
                <a:srgbClr val="888888"/>
              </a:buClr>
              <a:buFont typeface="Arial"/>
              <a:buNone/>
            </a:pPr>
            <a:r>
              <a:rPr lang="en-US" sz="2800" b="0" i="0" u="none" strike="noStrike" cap="none" baseline="0" dirty="0" smtClean="0">
                <a:solidFill>
                  <a:schemeClr val="tx1"/>
                </a:solidFill>
                <a:effectLst>
                  <a:outerShdw blurRad="38100" dist="38100" dir="2700000" algn="tl">
                    <a:srgbClr val="000000">
                      <a:alpha val="43137"/>
                    </a:srgbClr>
                  </a:outerShdw>
                </a:effectLst>
                <a:latin typeface="Calibri"/>
                <a:ea typeface="Calibri"/>
                <a:cs typeface="Calibri"/>
                <a:sym typeface="Calibri"/>
              </a:rPr>
              <a:t>T. Ignaci</a:t>
            </a:r>
            <a:r>
              <a:rPr lang="en-US" sz="2800" dirty="0" smtClean="0">
                <a:solidFill>
                  <a:schemeClr val="tx1"/>
                </a:solidFill>
                <a:effectLst>
                  <a:outerShdw blurRad="38100" dist="38100" dir="2700000" algn="tl">
                    <a:srgbClr val="000000">
                      <a:alpha val="43137"/>
                    </a:srgbClr>
                  </a:outerShdw>
                </a:effectLst>
                <a:latin typeface="Calibri"/>
                <a:ea typeface="Calibri"/>
                <a:cs typeface="Calibri"/>
                <a:sym typeface="Calibri"/>
              </a:rPr>
              <a:t>o Montoya, M.D., F.A.C.O.G.</a:t>
            </a:r>
          </a:p>
          <a:p>
            <a:pPr marL="0" marR="0" lvl="0" indent="0" algn="ctr" rtl="0">
              <a:spcBef>
                <a:spcPts val="0"/>
              </a:spcBef>
              <a:buClr>
                <a:srgbClr val="888888"/>
              </a:buClr>
              <a:buFont typeface="Arial"/>
              <a:buNone/>
            </a:pPr>
            <a:r>
              <a:rPr lang="en-US" sz="2800" dirty="0" smtClean="0">
                <a:solidFill>
                  <a:schemeClr val="tx1"/>
                </a:solidFill>
                <a:effectLst>
                  <a:outerShdw blurRad="38100" dist="38100" dir="2700000" algn="tl">
                    <a:srgbClr val="000000">
                      <a:alpha val="43137"/>
                    </a:srgbClr>
                  </a:outerShdw>
                </a:effectLst>
                <a:latin typeface="Calibri"/>
                <a:ea typeface="Calibri"/>
                <a:cs typeface="Calibri"/>
                <a:sym typeface="Calibri"/>
              </a:rPr>
              <a:t>Female Pelvic Medicine &amp; Reconstructive Surgery</a:t>
            </a:r>
          </a:p>
          <a:p>
            <a:pPr marL="0" marR="0" lvl="0" indent="0" algn="ctr" rtl="0">
              <a:spcBef>
                <a:spcPts val="0"/>
              </a:spcBef>
              <a:buClr>
                <a:srgbClr val="888888"/>
              </a:buClr>
              <a:buFont typeface="Arial"/>
              <a:buNone/>
            </a:pPr>
            <a:endParaRPr sz="2800" b="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5201032"/>
            <a:ext cx="5562601" cy="104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hape 80"/>
          <p:cNvSpPr txBox="1">
            <a:spLocks/>
          </p:cNvSpPr>
          <p:nvPr/>
        </p:nvSpPr>
        <p:spPr>
          <a:xfrm>
            <a:off x="654465" y="1676400"/>
            <a:ext cx="7772400" cy="1470025"/>
          </a:xfrm>
          <a:prstGeom prst="rect">
            <a:avLst/>
          </a:prstGeom>
          <a:noFill/>
          <a:ln>
            <a:noFill/>
          </a:ln>
        </p:spPr>
        <p:txBody>
          <a:bodyPr vert="horz" lIns="91425" tIns="45700" rIns="91425" bIns="457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Clr>
                <a:schemeClr val="dk1"/>
              </a:buClr>
              <a:buFont typeface="Calibri"/>
              <a:buNone/>
            </a:pPr>
            <a:r>
              <a:rPr lang="en-US" sz="540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Surgical Principles in a Difficult Vaginal Hysterectomy</a:t>
            </a:r>
            <a:endParaRPr lang="en-US" sz="540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Calibri" panose="020F0502020204030204" pitchFamily="34" charset="0"/>
              </a:rPr>
              <a:t>Everyday Technology</a:t>
            </a:r>
            <a:endParaRPr lang="en-US" sz="4400" dirty="0">
              <a:latin typeface="Calibri" panose="020F0502020204030204" pitchFamily="34" charset="0"/>
            </a:endParaRPr>
          </a:p>
        </p:txBody>
      </p:sp>
      <p:pic>
        <p:nvPicPr>
          <p:cNvPr id="1028" name="Picture 4" descr="C:\Users\tmontoya\Desktop\pics for OBG pres\virtual-reality-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787" y="2560637"/>
            <a:ext cx="2470701" cy="1631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tmontoya\Desktop\pics for OBG pres\Mashable-Google-Glass-App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371600"/>
            <a:ext cx="3566968" cy="20050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tmontoya\Desktop\pics for OBG pres\apple-iphone-6-plus-gold-gallery-img-1-bp3-0112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581400"/>
            <a:ext cx="2998788" cy="193158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tmontoya\Desktop\pics for OBG pres\apple-watch-selling-poin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7078" y="4430599"/>
            <a:ext cx="3381721" cy="19332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tmontoya\Desktop\pics for OBG pres\1402057517_345582_1402057746_noticia_norm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5314" y="1371600"/>
            <a:ext cx="2185987" cy="1142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948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latin typeface="Calibri" panose="020F0502020204030204" pitchFamily="34" charset="0"/>
              </a:rPr>
              <a:t>Technology in Gynecologic Surgery</a:t>
            </a:r>
            <a:endParaRPr lang="en-US" sz="4400" dirty="0">
              <a:latin typeface="Calibri" panose="020F0502020204030204" pitchFamily="34" charset="0"/>
            </a:endParaRPr>
          </a:p>
        </p:txBody>
      </p:sp>
      <p:pic>
        <p:nvPicPr>
          <p:cNvPr id="3074" name="Picture 2" descr="C:\Users\tmontoya\Desktop\pics for OBG pres\ensea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7986"/>
            <a:ext cx="3512345" cy="121761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tmontoya\Desktop\pics for OBG pres\ENSEAL-G2-Articulating-Tissue-Seal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0488" y="1474786"/>
            <a:ext cx="3066503" cy="14208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tmontoya\Desktop\pics for OBG pres\ligasure-small-jaw-instrument-in-surgeons-hand-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228" y="3138487"/>
            <a:ext cx="2791154" cy="192722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tmontoya\Desktop\pics for OBG pres\inde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9575" y="3078163"/>
            <a:ext cx="222885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tmontoya\Desktop\pics for OBG pres\endomes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763963"/>
            <a:ext cx="1981200" cy="272415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tmontoya\Desktop\pics for OBG pres\Picture_01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1228" y="4876800"/>
            <a:ext cx="2489720" cy="18672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43800" y="3632886"/>
            <a:ext cx="45719" cy="2646878"/>
          </a:xfrm>
          <a:prstGeom prst="rect">
            <a:avLst/>
          </a:prstGeom>
          <a:noFill/>
        </p:spPr>
        <p:txBody>
          <a:bodyPr wrap="square" rtlCol="0">
            <a:spAutoFit/>
          </a:bodyPr>
          <a:lstStyle/>
          <a:p>
            <a:r>
              <a:rPr lang="en-US" sz="16600" b="1" dirty="0" smtClean="0">
                <a:ln w="12700">
                  <a:solidFill>
                    <a:sysClr val="windowText" lastClr="000000"/>
                  </a:solidFill>
                  <a:prstDash val="solid"/>
                </a:ln>
                <a:solidFill>
                  <a:srgbClr val="FF0000"/>
                </a:solidFill>
                <a:effectLst>
                  <a:outerShdw blurRad="41275" dist="20320" dir="1800000" algn="tl" rotWithShape="0">
                    <a:srgbClr val="000000">
                      <a:alpha val="40000"/>
                    </a:srgbClr>
                  </a:outerShdw>
                </a:effectLst>
              </a:rPr>
              <a:t>?</a:t>
            </a:r>
            <a:endParaRPr lang="en-US" sz="16600" dirty="0">
              <a:solidFill>
                <a:srgbClr val="FF0000"/>
              </a:solidFill>
            </a:endParaRPr>
          </a:p>
        </p:txBody>
      </p:sp>
    </p:spTree>
    <p:extLst>
      <p:ext uri="{BB962C8B-B14F-4D97-AF65-F5344CB8AC3E}">
        <p14:creationId xmlns:p14="http://schemas.microsoft.com/office/powerpoint/2010/main" val="3043862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FFFF00"/>
                </a:solidFill>
                <a:effectLst>
                  <a:outerShdw blurRad="38100" dist="38100" dir="2700000" algn="tl">
                    <a:srgbClr val="000000">
                      <a:alpha val="43137"/>
                    </a:srgbClr>
                  </a:outerShdw>
                </a:effectLst>
                <a:latin typeface="Calibri" panose="020F0502020204030204" pitchFamily="34" charset="0"/>
              </a:rPr>
              <a:t>Evolution of Hysterectomy</a:t>
            </a:r>
            <a:endParaRPr lang="en-US" sz="4400" dirty="0">
              <a:solidFill>
                <a:srgbClr val="FFFF00"/>
              </a:solidFill>
              <a:effectLst>
                <a:outerShdw blurRad="38100" dist="38100" dir="2700000" algn="tl">
                  <a:srgbClr val="000000">
                    <a:alpha val="43137"/>
                  </a:srgbClr>
                </a:outerShdw>
              </a:effectLst>
              <a:latin typeface="Calibri" panose="020F0502020204030204" pitchFamily="34" charset="0"/>
            </a:endParaRPr>
          </a:p>
        </p:txBody>
      </p:sp>
      <p:pic>
        <p:nvPicPr>
          <p:cNvPr id="4105" name="Picture 9" descr="C:\Users\tmontoya\Desktop\pics for OBG pres\videolaparos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395" y="1524000"/>
            <a:ext cx="3257551" cy="244316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tmontoya\Desktop\pics for OBG pres\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5865" y="2057400"/>
            <a:ext cx="3411538" cy="2553221"/>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C:\Users\tmontoya\Desktop\pics for OBG pres\DaVinci-Rob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9196" y="4191000"/>
            <a:ext cx="3493947" cy="231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25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FFFF00"/>
                </a:solidFill>
                <a:effectLst>
                  <a:outerShdw blurRad="38100" dist="38100" dir="2700000" algn="tl">
                    <a:srgbClr val="000000">
                      <a:alpha val="43137"/>
                    </a:srgbClr>
                  </a:outerShdw>
                </a:effectLst>
                <a:latin typeface="Calibri" panose="020F0502020204030204" pitchFamily="34" charset="0"/>
              </a:rPr>
              <a:t>“Single-Site” Hysterectomy</a:t>
            </a:r>
            <a:endParaRPr lang="en-US" sz="4400" dirty="0">
              <a:solidFill>
                <a:srgbClr val="FFFF00"/>
              </a:solidFill>
              <a:effectLst>
                <a:outerShdw blurRad="38100" dist="38100" dir="2700000" algn="tl">
                  <a:srgbClr val="000000">
                    <a:alpha val="43137"/>
                  </a:srgbClr>
                </a:outerShdw>
              </a:effectLst>
              <a:latin typeface="Calibri" panose="020F0502020204030204" pitchFamily="34" charset="0"/>
            </a:endParaRPr>
          </a:p>
        </p:txBody>
      </p:sp>
      <p:pic>
        <p:nvPicPr>
          <p:cNvPr id="4100" name="Picture 4" descr="C:\Users\tmontoya\Desktop\pics for OBG pres\Capture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564" y="1675909"/>
            <a:ext cx="7009459" cy="121969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tmontoya\Desktop\pics for OBG pres\0_0_0_0_536_351_csupload_645837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445" y="3276600"/>
            <a:ext cx="523630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tmontoya\Desktop\pics for OBG pres\ss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855746"/>
            <a:ext cx="3575050" cy="183519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tmontoya\Desktop\pics for OBG pres\Capture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5364" y="3886200"/>
            <a:ext cx="5313572" cy="17048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267200" y="4419600"/>
            <a:ext cx="5313571" cy="1295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3" name="Picture 7" descr="C:\Users\tmontoya\Desktop\pics for OBG pres\Capture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9459" y="5038255"/>
            <a:ext cx="4848225" cy="7143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tmontoya\Desktop\pics for OBG pres\Capture1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4572000"/>
            <a:ext cx="3238500"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57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0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457200" y="990600"/>
            <a:ext cx="8229600" cy="5257800"/>
          </a:xfrm>
        </p:spPr>
        <p:txBody>
          <a:bodyPr>
            <a:normAutofit/>
          </a:bodyPr>
          <a:lstStyle/>
          <a:p>
            <a:r>
              <a:rPr lang="en-US" dirty="0" smtClean="0">
                <a:effectLst>
                  <a:outerShdw blurRad="38100" dist="38100" dir="2700000" algn="tl">
                    <a:srgbClr val="000000">
                      <a:alpha val="43137"/>
                    </a:srgbClr>
                  </a:outerShdw>
                </a:effectLst>
                <a:latin typeface="Calibri" panose="020F0502020204030204" pitchFamily="34" charset="0"/>
              </a:rPr>
              <a:t>The o</a:t>
            </a:r>
            <a:r>
              <a:rPr lang="en-US" sz="3200" dirty="0" smtClean="0">
                <a:effectLst>
                  <a:outerShdw blurRad="38100" dist="38100" dir="2700000" algn="tl">
                    <a:srgbClr val="000000">
                      <a:alpha val="43137"/>
                    </a:srgbClr>
                  </a:outerShdw>
                </a:effectLst>
                <a:latin typeface="Calibri" panose="020F0502020204030204" pitchFamily="34" charset="0"/>
              </a:rPr>
              <a:t>riginal single-site hysterectomy!</a:t>
            </a:r>
          </a:p>
          <a:p>
            <a:r>
              <a:rPr lang="en-US" dirty="0" smtClean="0">
                <a:effectLst>
                  <a:outerShdw blurRad="38100" dist="38100" dir="2700000" algn="tl">
                    <a:srgbClr val="000000">
                      <a:alpha val="43137"/>
                    </a:srgbClr>
                  </a:outerShdw>
                </a:effectLst>
                <a:latin typeface="Calibri" panose="020F0502020204030204" pitchFamily="34" charset="0"/>
              </a:rPr>
              <a:t>Most “minimally invasive” approach </a:t>
            </a:r>
            <a:endParaRPr lang="en-US" sz="3200" dirty="0" smtClean="0">
              <a:effectLst>
                <a:outerShdw blurRad="38100" dist="38100" dir="2700000" algn="tl">
                  <a:srgbClr val="000000">
                    <a:alpha val="43137"/>
                  </a:srgbClr>
                </a:outerShdw>
              </a:effectLst>
              <a:latin typeface="Calibri" panose="020F0502020204030204" pitchFamily="34" charset="0"/>
            </a:endParaRPr>
          </a:p>
        </p:txBody>
      </p:sp>
      <p:sp>
        <p:nvSpPr>
          <p:cNvPr id="4" name="Title 3"/>
          <p:cNvSpPr>
            <a:spLocks noGrp="1"/>
          </p:cNvSpPr>
          <p:nvPr>
            <p:ph type="title"/>
          </p:nvPr>
        </p:nvSpPr>
        <p:spPr>
          <a:xfrm>
            <a:off x="533400" y="0"/>
            <a:ext cx="8229600" cy="1143000"/>
          </a:xfrm>
        </p:spPr>
        <p:txBody>
          <a:bodyPr/>
          <a:lstStyle/>
          <a:p>
            <a:r>
              <a:rPr lang="en-US" dirty="0" smtClean="0">
                <a:solidFill>
                  <a:srgbClr val="FFFF00"/>
                </a:solidFill>
                <a:effectLst>
                  <a:outerShdw blurRad="38100" dist="38100" dir="2700000" algn="tl">
                    <a:srgbClr val="000000">
                      <a:alpha val="43137"/>
                    </a:srgbClr>
                  </a:outerShdw>
                </a:effectLst>
              </a:rPr>
              <a:t>Vaginal Hysterectomy</a:t>
            </a:r>
            <a:endParaRPr lang="en-US" dirty="0">
              <a:solidFill>
                <a:srgbClr val="FFFF00"/>
              </a:solidFill>
              <a:effectLst>
                <a:outerShdw blurRad="38100" dist="38100" dir="2700000" algn="tl">
                  <a:srgbClr val="000000">
                    <a:alpha val="43137"/>
                  </a:srgbClr>
                </a:outerShdw>
              </a:effectLst>
            </a:endParaRPr>
          </a:p>
        </p:txBody>
      </p:sp>
      <p:pic>
        <p:nvPicPr>
          <p:cNvPr id="5"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66041"/>
            <a:ext cx="5896330" cy="43000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53200" y="6581001"/>
            <a:ext cx="2549096" cy="276999"/>
          </a:xfrm>
          <a:prstGeom prst="rect">
            <a:avLst/>
          </a:prstGeom>
          <a:noFill/>
        </p:spPr>
        <p:txBody>
          <a:bodyPr wrap="none" rtlCol="0">
            <a:spAutoFit/>
          </a:bodyPr>
          <a:lstStyle/>
          <a:p>
            <a:r>
              <a:rPr lang="en-US" sz="1200" dirty="0" err="1" smtClean="0">
                <a:solidFill>
                  <a:schemeClr val="tx1"/>
                </a:solidFill>
                <a:effectLst>
                  <a:outerShdw blurRad="38100" dist="38100" dir="2700000" algn="tl">
                    <a:srgbClr val="000000">
                      <a:alpha val="43137"/>
                    </a:srgbClr>
                  </a:outerShdw>
                </a:effectLst>
              </a:rPr>
              <a:t>Kovac</a:t>
            </a:r>
            <a:r>
              <a:rPr lang="en-US" sz="1200" dirty="0">
                <a:solidFill>
                  <a:schemeClr val="tx1"/>
                </a:solidFill>
                <a:effectLst>
                  <a:outerShdw blurRad="38100" dist="38100" dir="2700000" algn="tl">
                    <a:srgbClr val="000000">
                      <a:alpha val="43137"/>
                    </a:srgbClr>
                  </a:outerShdw>
                </a:effectLst>
              </a:rPr>
              <a:t> </a:t>
            </a:r>
            <a:r>
              <a:rPr lang="en-US" sz="1200" dirty="0" smtClean="0">
                <a:solidFill>
                  <a:schemeClr val="tx1"/>
                </a:solidFill>
                <a:effectLst>
                  <a:outerShdw blurRad="38100" dist="38100" dir="2700000" algn="tl">
                    <a:srgbClr val="000000">
                      <a:alpha val="43137"/>
                    </a:srgbClr>
                  </a:outerShdw>
                </a:effectLst>
              </a:rPr>
              <a:t>S </a:t>
            </a:r>
            <a:r>
              <a:rPr lang="en-US" sz="1200" i="1" dirty="0" err="1" smtClean="0">
                <a:solidFill>
                  <a:schemeClr val="tx1"/>
                </a:solidFill>
                <a:effectLst>
                  <a:outerShdw blurRad="38100" dist="38100" dir="2700000" algn="tl">
                    <a:srgbClr val="000000">
                      <a:alpha val="43137"/>
                    </a:srgbClr>
                  </a:outerShdw>
                </a:effectLst>
              </a:rPr>
              <a:t>Clin</a:t>
            </a:r>
            <a:r>
              <a:rPr lang="en-US" sz="1200" i="1" dirty="0" smtClean="0">
                <a:solidFill>
                  <a:schemeClr val="tx1"/>
                </a:solidFill>
                <a:effectLst>
                  <a:outerShdw blurRad="38100" dist="38100" dir="2700000" algn="tl">
                    <a:srgbClr val="000000">
                      <a:alpha val="43137"/>
                    </a:srgbClr>
                  </a:outerShdw>
                </a:effectLst>
              </a:rPr>
              <a:t> </a:t>
            </a:r>
            <a:r>
              <a:rPr lang="en-US" sz="1200" i="1" dirty="0" err="1" smtClean="0">
                <a:solidFill>
                  <a:schemeClr val="tx1"/>
                </a:solidFill>
                <a:effectLst>
                  <a:outerShdw blurRad="38100" dist="38100" dir="2700000" algn="tl">
                    <a:srgbClr val="000000">
                      <a:alpha val="43137"/>
                    </a:srgbClr>
                  </a:outerShdw>
                </a:effectLst>
              </a:rPr>
              <a:t>Obstet</a:t>
            </a:r>
            <a:r>
              <a:rPr lang="en-US" sz="1200" i="1" dirty="0" smtClean="0">
                <a:solidFill>
                  <a:schemeClr val="tx1"/>
                </a:solidFill>
                <a:effectLst>
                  <a:outerShdw blurRad="38100" dist="38100" dir="2700000" algn="tl">
                    <a:srgbClr val="000000">
                      <a:alpha val="43137"/>
                    </a:srgbClr>
                  </a:outerShdw>
                </a:effectLst>
              </a:rPr>
              <a:t> </a:t>
            </a:r>
            <a:r>
              <a:rPr lang="en-US" sz="1200" i="1" dirty="0" err="1" smtClean="0">
                <a:solidFill>
                  <a:schemeClr val="tx1"/>
                </a:solidFill>
                <a:effectLst>
                  <a:outerShdw blurRad="38100" dist="38100" dir="2700000" algn="tl">
                    <a:srgbClr val="000000">
                      <a:alpha val="43137"/>
                    </a:srgbClr>
                  </a:outerShdw>
                </a:effectLst>
              </a:rPr>
              <a:t>Gynecol</a:t>
            </a:r>
            <a:r>
              <a:rPr lang="en-US" sz="1200" i="1" dirty="0" smtClean="0">
                <a:solidFill>
                  <a:schemeClr val="tx1"/>
                </a:solidFill>
                <a:effectLst>
                  <a:outerShdw blurRad="38100" dist="38100" dir="2700000" algn="tl">
                    <a:srgbClr val="000000">
                      <a:alpha val="43137"/>
                    </a:srgbClr>
                  </a:outerShdw>
                </a:effectLst>
              </a:rPr>
              <a:t> </a:t>
            </a:r>
            <a:r>
              <a:rPr lang="en-US" sz="1200" dirty="0" smtClean="0">
                <a:solidFill>
                  <a:schemeClr val="tx1"/>
                </a:solidFill>
                <a:effectLst>
                  <a:outerShdw blurRad="38100" dist="38100" dir="2700000" algn="tl">
                    <a:srgbClr val="000000">
                      <a:alpha val="43137"/>
                    </a:srgbClr>
                  </a:outerShdw>
                </a:effectLst>
              </a:rPr>
              <a:t>2014</a:t>
            </a:r>
            <a:endParaRPr lang="en-US" sz="1200" dirty="0">
              <a:solidFill>
                <a:schemeClr val="tx1"/>
              </a:solidFill>
              <a:effectLst>
                <a:outerShdw blurRad="38100" dist="38100" dir="2700000" algn="tl">
                  <a:srgbClr val="000000">
                    <a:alpha val="43137"/>
                  </a:srgbClr>
                </a:outerShdw>
              </a:effectLst>
            </a:endParaRPr>
          </a:p>
        </p:txBody>
      </p:sp>
      <p:sp>
        <p:nvSpPr>
          <p:cNvPr id="2" name="TextBox 1"/>
          <p:cNvSpPr txBox="1"/>
          <p:nvPr/>
        </p:nvSpPr>
        <p:spPr>
          <a:xfrm>
            <a:off x="5867400" y="6172200"/>
            <a:ext cx="1637270" cy="307777"/>
          </a:xfrm>
          <a:prstGeom prst="rect">
            <a:avLst/>
          </a:prstGeom>
          <a:solidFill>
            <a:schemeClr val="tx1"/>
          </a:solidFill>
          <a:ln>
            <a:solidFill>
              <a:schemeClr val="bg1"/>
            </a:solidFill>
          </a:ln>
        </p:spPr>
        <p:txBody>
          <a:bodyPr wrap="square" rtlCol="0">
            <a:spAutoFit/>
          </a:bodyPr>
          <a:lstStyle/>
          <a:p>
            <a:pPr algn="ctr"/>
            <a:r>
              <a:rPr lang="en-US" b="1" dirty="0" smtClean="0"/>
              <a:t>LAPAROSCOPIC</a:t>
            </a:r>
            <a:endParaRPr lang="en-US" b="1" dirty="0"/>
          </a:p>
        </p:txBody>
      </p:sp>
      <p:sp>
        <p:nvSpPr>
          <p:cNvPr id="7" name="TextBox 6"/>
          <p:cNvSpPr txBox="1"/>
          <p:nvPr/>
        </p:nvSpPr>
        <p:spPr>
          <a:xfrm>
            <a:off x="1981200" y="6172200"/>
            <a:ext cx="1371600" cy="307777"/>
          </a:xfrm>
          <a:prstGeom prst="rect">
            <a:avLst/>
          </a:prstGeom>
          <a:solidFill>
            <a:schemeClr val="tx1"/>
          </a:solidFill>
          <a:ln>
            <a:solidFill>
              <a:schemeClr val="bg1"/>
            </a:solidFill>
          </a:ln>
        </p:spPr>
        <p:txBody>
          <a:bodyPr wrap="square" rtlCol="0">
            <a:spAutoFit/>
          </a:bodyPr>
          <a:lstStyle/>
          <a:p>
            <a:pPr algn="ctr"/>
            <a:r>
              <a:rPr lang="en-US" b="1" dirty="0" smtClean="0"/>
              <a:t>ABDOMINAL</a:t>
            </a:r>
            <a:endParaRPr lang="en-US" b="1" dirty="0"/>
          </a:p>
        </p:txBody>
      </p:sp>
      <p:sp>
        <p:nvSpPr>
          <p:cNvPr id="8" name="TextBox 7"/>
          <p:cNvSpPr txBox="1"/>
          <p:nvPr/>
        </p:nvSpPr>
        <p:spPr>
          <a:xfrm>
            <a:off x="4191000" y="6172200"/>
            <a:ext cx="1371600" cy="307777"/>
          </a:xfrm>
          <a:prstGeom prst="rect">
            <a:avLst/>
          </a:prstGeom>
          <a:solidFill>
            <a:schemeClr val="tx1"/>
          </a:solidFill>
          <a:ln>
            <a:solidFill>
              <a:schemeClr val="bg1"/>
            </a:solidFill>
          </a:ln>
        </p:spPr>
        <p:txBody>
          <a:bodyPr wrap="square" rtlCol="0">
            <a:spAutoFit/>
          </a:bodyPr>
          <a:lstStyle/>
          <a:p>
            <a:pPr algn="ctr"/>
            <a:r>
              <a:rPr lang="en-US" b="1" dirty="0" smtClean="0"/>
              <a:t>VAGINAL</a:t>
            </a:r>
            <a:endParaRPr lang="en-US" b="1" dirty="0"/>
          </a:p>
        </p:txBody>
      </p:sp>
    </p:spTree>
    <p:extLst>
      <p:ext uri="{BB962C8B-B14F-4D97-AF65-F5344CB8AC3E}">
        <p14:creationId xmlns:p14="http://schemas.microsoft.com/office/powerpoint/2010/main" val="41264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montoya\Desktop\pics for OBG pres\Capture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16" y="1600200"/>
            <a:ext cx="7905925"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000" y="5345668"/>
            <a:ext cx="3480440" cy="369332"/>
          </a:xfrm>
          <a:prstGeom prst="rect">
            <a:avLst/>
          </a:prstGeom>
          <a:noFill/>
        </p:spPr>
        <p:txBody>
          <a:bodyPr wrap="none" rtlCol="0">
            <a:spAutoFit/>
          </a:bodyPr>
          <a:lstStyle/>
          <a:p>
            <a:r>
              <a:rPr lang="en-US" sz="1800" dirty="0" smtClean="0">
                <a:solidFill>
                  <a:schemeClr val="tx1"/>
                </a:solidFill>
                <a:effectLst>
                  <a:outerShdw blurRad="38100" dist="38100" dir="2700000" algn="tl">
                    <a:srgbClr val="000000">
                      <a:alpha val="43137"/>
                    </a:srgbClr>
                  </a:outerShdw>
                </a:effectLst>
              </a:rPr>
              <a:t>ACOG Committee Opinion #444</a:t>
            </a:r>
            <a:endParaRPr lang="en-US" sz="1800" dirty="0">
              <a:solidFill>
                <a:schemeClr val="tx1"/>
              </a:solidFill>
              <a:effectLst>
                <a:outerShdw blurRad="38100" dist="38100" dir="2700000" algn="tl">
                  <a:srgbClr val="000000">
                    <a:alpha val="43137"/>
                  </a:srgbClr>
                </a:outerShdw>
              </a:effectLst>
            </a:endParaRPr>
          </a:p>
        </p:txBody>
      </p:sp>
      <p:sp>
        <p:nvSpPr>
          <p:cNvPr id="2" name="Oval 1"/>
          <p:cNvSpPr/>
          <p:nvPr/>
        </p:nvSpPr>
        <p:spPr>
          <a:xfrm>
            <a:off x="0" y="3581400"/>
            <a:ext cx="8748584"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912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rPr>
              <a:t>Preferred Mode of Hysterectomy</a:t>
            </a:r>
          </a:p>
        </p:txBody>
      </p:sp>
      <p:sp>
        <p:nvSpPr>
          <p:cNvPr id="87" name="Shape 87"/>
          <p:cNvSpPr txBox="1">
            <a:spLocks noGrp="1"/>
          </p:cNvSpPr>
          <p:nvPr>
            <p:ph idx="1"/>
          </p:nvPr>
        </p:nvSpPr>
        <p:spPr>
          <a:xfrm>
            <a:off x="457200" y="1874837"/>
            <a:ext cx="8229600" cy="4525963"/>
          </a:xfrm>
          <a:prstGeom prst="rect">
            <a:avLst/>
          </a:prstGeom>
          <a:noFill/>
          <a:ln>
            <a:noFill/>
          </a:ln>
        </p:spPr>
        <p:txBody>
          <a:bodyPr lIns="91425" tIns="45700" rIns="91425" bIns="45700" anchor="t" anchorCtr="0">
            <a:noAutofit/>
          </a:bodyPr>
          <a:lstStyle/>
          <a:p>
            <a:pPr marL="342900" marR="0" lvl="0" indent="-139700" algn="l" rtl="0">
              <a:spcBef>
                <a:spcPts val="0"/>
              </a:spcBef>
              <a:buClr>
                <a:schemeClr val="dk1"/>
              </a:buClr>
              <a:buFont typeface="Arial"/>
              <a:buNone/>
            </a:pPr>
            <a:r>
              <a:rPr lang="en-US" sz="4000" dirty="0" smtClean="0">
                <a:effectLst>
                  <a:outerShdw blurRad="38100" dist="38100" dir="2700000" algn="tl">
                    <a:srgbClr val="000000">
                      <a:alpha val="43137"/>
                    </a:srgbClr>
                  </a:outerShdw>
                </a:effectLst>
                <a:latin typeface="Calibri"/>
                <a:ea typeface="Calibri"/>
                <a:cs typeface="Calibri"/>
                <a:sym typeface="Calibri"/>
              </a:rPr>
              <a:t>Least invasive approach</a:t>
            </a:r>
          </a:p>
          <a:p>
            <a:pPr marL="342900" marR="0" lvl="0" indent="-139700" algn="l" rtl="0">
              <a:spcBef>
                <a:spcPts val="0"/>
              </a:spcBef>
              <a:buClr>
                <a:schemeClr val="dk1"/>
              </a:buClr>
              <a:buFont typeface="Arial"/>
              <a:buNone/>
            </a:pPr>
            <a:r>
              <a:rPr lang="en-US" sz="40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Shorter</a:t>
            </a:r>
            <a:r>
              <a:rPr lang="en-US" sz="4000" b="0" i="0" u="none" strike="noStrike" cap="none" dirty="0" smtClean="0">
                <a:effectLst>
                  <a:outerShdw blurRad="38100" dist="38100" dir="2700000" algn="tl">
                    <a:srgbClr val="000000">
                      <a:alpha val="43137"/>
                    </a:srgbClr>
                  </a:outerShdw>
                </a:effectLst>
                <a:latin typeface="Calibri"/>
                <a:ea typeface="Calibri"/>
                <a:cs typeface="Calibri"/>
                <a:sym typeface="Calibri"/>
              </a:rPr>
              <a:t> recovery</a:t>
            </a:r>
          </a:p>
          <a:p>
            <a:pPr marL="342900" marR="0" lvl="0" indent="-139700" algn="l" rtl="0">
              <a:spcBef>
                <a:spcPts val="0"/>
              </a:spcBef>
              <a:buClr>
                <a:schemeClr val="dk1"/>
              </a:buClr>
              <a:buFont typeface="Arial"/>
              <a:buNone/>
            </a:pPr>
            <a:r>
              <a:rPr lang="en-US" sz="4000" baseline="0" dirty="0" smtClean="0">
                <a:effectLst>
                  <a:outerShdw blurRad="38100" dist="38100" dir="2700000" algn="tl">
                    <a:srgbClr val="000000">
                      <a:alpha val="43137"/>
                    </a:srgbClr>
                  </a:outerShdw>
                </a:effectLst>
                <a:latin typeface="Calibri"/>
                <a:ea typeface="Calibri"/>
                <a:cs typeface="Calibri"/>
                <a:sym typeface="Calibri"/>
              </a:rPr>
              <a:t>Fewer</a:t>
            </a:r>
            <a:r>
              <a:rPr lang="en-US" sz="4000" dirty="0" smtClean="0">
                <a:effectLst>
                  <a:outerShdw blurRad="38100" dist="38100" dir="2700000" algn="tl">
                    <a:srgbClr val="000000">
                      <a:alpha val="43137"/>
                    </a:srgbClr>
                  </a:outerShdw>
                </a:effectLst>
                <a:latin typeface="Calibri"/>
                <a:ea typeface="Calibri"/>
                <a:cs typeface="Calibri"/>
                <a:sym typeface="Calibri"/>
              </a:rPr>
              <a:t> complications</a:t>
            </a:r>
          </a:p>
          <a:p>
            <a:pPr marL="342900" marR="0" lvl="0" indent="-139700" algn="l" rtl="0">
              <a:spcBef>
                <a:spcPts val="0"/>
              </a:spcBef>
              <a:buClr>
                <a:schemeClr val="dk1"/>
              </a:buClr>
              <a:buFont typeface="Arial"/>
              <a:buNone/>
            </a:pPr>
            <a:r>
              <a:rPr lang="en-US" sz="4000" dirty="0" smtClean="0">
                <a:effectLst>
                  <a:outerShdw blurRad="38100" dist="38100" dir="2700000" algn="tl">
                    <a:srgbClr val="000000">
                      <a:alpha val="43137"/>
                    </a:srgbClr>
                  </a:outerShdw>
                </a:effectLst>
                <a:latin typeface="Calibri"/>
                <a:ea typeface="Calibri"/>
                <a:cs typeface="Calibri"/>
                <a:sym typeface="Calibri"/>
              </a:rPr>
              <a:t>M</a:t>
            </a:r>
            <a:r>
              <a:rPr lang="en-US" sz="4000" b="0" i="0" u="none" strike="noStrike" cap="none" dirty="0" smtClean="0">
                <a:effectLst>
                  <a:outerShdw blurRad="38100" dist="38100" dir="2700000" algn="tl">
                    <a:srgbClr val="000000">
                      <a:alpha val="43137"/>
                    </a:srgbClr>
                  </a:outerShdw>
                </a:effectLst>
                <a:latin typeface="Calibri"/>
                <a:ea typeface="Calibri"/>
                <a:cs typeface="Calibri"/>
                <a:sym typeface="Calibri"/>
              </a:rPr>
              <a:t>os</a:t>
            </a:r>
            <a:r>
              <a:rPr lang="en-US" sz="4000" dirty="0" smtClean="0">
                <a:effectLst>
                  <a:outerShdw blurRad="38100" dist="38100" dir="2700000" algn="tl">
                    <a:srgbClr val="000000">
                      <a:alpha val="43137"/>
                    </a:srgbClr>
                  </a:outerShdw>
                </a:effectLst>
                <a:latin typeface="Calibri"/>
                <a:ea typeface="Calibri"/>
                <a:cs typeface="Calibri"/>
                <a:sym typeface="Calibri"/>
              </a:rPr>
              <a:t>t cost-effective</a:t>
            </a:r>
            <a:endParaRPr lang="en-US" sz="4000" b="0" i="0" u="none" strike="noStrike" cap="none" dirty="0" smtClean="0">
              <a:effectLst>
                <a:outerShdw blurRad="38100" dist="38100" dir="2700000" algn="tl">
                  <a:srgbClr val="000000">
                    <a:alpha val="43137"/>
                  </a:srgbClr>
                </a:outerShdw>
              </a:effectLst>
              <a:latin typeface="Calibri"/>
              <a:ea typeface="Calibri"/>
              <a:cs typeface="Calibri"/>
              <a:sym typeface="Calibri"/>
            </a:endParaRPr>
          </a:p>
          <a:p>
            <a:pPr marL="342900" marR="0" lvl="0" indent="-139700" algn="l" rtl="0">
              <a:spcBef>
                <a:spcPts val="0"/>
              </a:spcBef>
              <a:buClr>
                <a:schemeClr val="dk1"/>
              </a:buClr>
              <a:buFont typeface="Arial"/>
              <a:buNone/>
            </a:pPr>
            <a:r>
              <a:rPr lang="en-US" sz="4000" baseline="0" dirty="0" smtClean="0">
                <a:effectLst>
                  <a:outerShdw blurRad="38100" dist="38100" dir="2700000" algn="tl">
                    <a:srgbClr val="000000">
                      <a:alpha val="43137"/>
                    </a:srgbClr>
                  </a:outerShdw>
                </a:effectLst>
                <a:latin typeface="Calibri"/>
                <a:ea typeface="Calibri"/>
                <a:cs typeface="Calibri"/>
                <a:sym typeface="Calibri"/>
              </a:rPr>
              <a:t>Better cosmetic</a:t>
            </a:r>
            <a:r>
              <a:rPr lang="en-US" sz="4000" dirty="0" smtClean="0">
                <a:effectLst>
                  <a:outerShdw blurRad="38100" dist="38100" dir="2700000" algn="tl">
                    <a:srgbClr val="000000">
                      <a:alpha val="43137"/>
                    </a:srgbClr>
                  </a:outerShdw>
                </a:effectLst>
                <a:latin typeface="Calibri"/>
                <a:ea typeface="Calibri"/>
                <a:cs typeface="Calibri"/>
                <a:sym typeface="Calibri"/>
              </a:rPr>
              <a:t> result</a:t>
            </a:r>
          </a:p>
        </p:txBody>
      </p:sp>
      <p:sp>
        <p:nvSpPr>
          <p:cNvPr id="2" name="TextBox 1"/>
          <p:cNvSpPr txBox="1"/>
          <p:nvPr/>
        </p:nvSpPr>
        <p:spPr>
          <a:xfrm>
            <a:off x="3810000" y="5401270"/>
            <a:ext cx="5237331" cy="923330"/>
          </a:xfrm>
          <a:prstGeom prst="rect">
            <a:avLst/>
          </a:prstGeom>
          <a:noFill/>
        </p:spPr>
        <p:txBody>
          <a:bodyPr wrap="none" rtlCol="0">
            <a:spAutoFit/>
          </a:bodyPr>
          <a:lstStyle/>
          <a:p>
            <a:r>
              <a:rPr lang="en-US" sz="1800" dirty="0" err="1" smtClean="0">
                <a:solidFill>
                  <a:schemeClr val="tx1"/>
                </a:solidFill>
                <a:effectLst>
                  <a:outerShdw blurRad="38100" dist="38100" dir="2700000" algn="tl">
                    <a:srgbClr val="000000">
                      <a:alpha val="43137"/>
                    </a:srgbClr>
                  </a:outerShdw>
                </a:effectLst>
              </a:rPr>
              <a:t>Nieboer</a:t>
            </a:r>
            <a:r>
              <a:rPr lang="en-US" sz="1800" dirty="0" smtClean="0">
                <a:solidFill>
                  <a:schemeClr val="tx1"/>
                </a:solidFill>
                <a:effectLst>
                  <a:outerShdw blurRad="38100" dist="38100" dir="2700000" algn="tl">
                    <a:srgbClr val="000000">
                      <a:alpha val="43137"/>
                    </a:srgbClr>
                  </a:outerShdw>
                </a:effectLst>
              </a:rPr>
              <a:t> et al, </a:t>
            </a:r>
            <a:r>
              <a:rPr lang="en-US" sz="1800" i="1" dirty="0" smtClean="0">
                <a:solidFill>
                  <a:schemeClr val="tx1"/>
                </a:solidFill>
                <a:effectLst>
                  <a:outerShdw blurRad="38100" dist="38100" dir="2700000" algn="tl">
                    <a:srgbClr val="000000">
                      <a:alpha val="43137"/>
                    </a:srgbClr>
                  </a:outerShdw>
                </a:effectLst>
              </a:rPr>
              <a:t>Cochrane Database </a:t>
            </a:r>
            <a:r>
              <a:rPr lang="en-US" sz="1800" i="1" dirty="0" err="1" smtClean="0">
                <a:solidFill>
                  <a:schemeClr val="tx1"/>
                </a:solidFill>
                <a:effectLst>
                  <a:outerShdw blurRad="38100" dist="38100" dir="2700000" algn="tl">
                    <a:srgbClr val="000000">
                      <a:alpha val="43137"/>
                    </a:srgbClr>
                  </a:outerShdw>
                </a:effectLst>
              </a:rPr>
              <a:t>Syst</a:t>
            </a:r>
            <a:r>
              <a:rPr lang="en-US" sz="1800" i="1" dirty="0" smtClean="0">
                <a:solidFill>
                  <a:schemeClr val="tx1"/>
                </a:solidFill>
                <a:effectLst>
                  <a:outerShdw blurRad="38100" dist="38100" dir="2700000" algn="tl">
                    <a:srgbClr val="000000">
                      <a:alpha val="43137"/>
                    </a:srgbClr>
                  </a:outerShdw>
                </a:effectLst>
              </a:rPr>
              <a:t> Rev </a:t>
            </a:r>
            <a:r>
              <a:rPr lang="en-US" sz="1800" dirty="0" smtClean="0">
                <a:solidFill>
                  <a:schemeClr val="tx1"/>
                </a:solidFill>
                <a:effectLst>
                  <a:outerShdw blurRad="38100" dist="38100" dir="2700000" algn="tl">
                    <a:srgbClr val="000000">
                      <a:alpha val="43137"/>
                    </a:srgbClr>
                  </a:outerShdw>
                </a:effectLst>
              </a:rPr>
              <a:t>2009</a:t>
            </a:r>
          </a:p>
          <a:p>
            <a:r>
              <a:rPr lang="en-US" sz="1800" dirty="0" smtClean="0">
                <a:solidFill>
                  <a:schemeClr val="tx1"/>
                </a:solidFill>
                <a:effectLst>
                  <a:outerShdw blurRad="38100" dist="38100" dir="2700000" algn="tl">
                    <a:srgbClr val="000000">
                      <a:alpha val="43137"/>
                    </a:srgbClr>
                  </a:outerShdw>
                </a:effectLst>
              </a:rPr>
              <a:t>ACOG Committee Opinion #444</a:t>
            </a:r>
          </a:p>
          <a:p>
            <a:r>
              <a:rPr lang="en-US" sz="1800" dirty="0" err="1" smtClean="0">
                <a:solidFill>
                  <a:schemeClr val="tx1"/>
                </a:solidFill>
                <a:effectLst>
                  <a:outerShdw blurRad="38100" dist="38100" dir="2700000" algn="tl">
                    <a:srgbClr val="000000">
                      <a:alpha val="43137"/>
                    </a:srgbClr>
                  </a:outerShdw>
                </a:effectLst>
              </a:rPr>
              <a:t>Dayaratna</a:t>
            </a:r>
            <a:r>
              <a:rPr lang="en-US" sz="1800" dirty="0" smtClean="0">
                <a:solidFill>
                  <a:schemeClr val="tx1"/>
                </a:solidFill>
                <a:effectLst>
                  <a:outerShdw blurRad="38100" dist="38100" dir="2700000" algn="tl">
                    <a:srgbClr val="000000">
                      <a:alpha val="43137"/>
                    </a:srgbClr>
                  </a:outerShdw>
                </a:effectLst>
              </a:rPr>
              <a:t> et al. </a:t>
            </a:r>
            <a:r>
              <a:rPr lang="en-US" sz="1800" i="1" dirty="0" smtClean="0">
                <a:solidFill>
                  <a:schemeClr val="tx1"/>
                </a:solidFill>
                <a:effectLst>
                  <a:outerShdw blurRad="38100" dist="38100" dir="2700000" algn="tl">
                    <a:srgbClr val="000000">
                      <a:alpha val="43137"/>
                    </a:srgbClr>
                  </a:outerShdw>
                </a:effectLst>
              </a:rPr>
              <a:t>Am J </a:t>
            </a:r>
            <a:r>
              <a:rPr lang="en-US" sz="1800" i="1" dirty="0" err="1" smtClean="0">
                <a:solidFill>
                  <a:schemeClr val="tx1"/>
                </a:solidFill>
                <a:effectLst>
                  <a:outerShdw blurRad="38100" dist="38100" dir="2700000" algn="tl">
                    <a:srgbClr val="000000">
                      <a:alpha val="43137"/>
                    </a:srgbClr>
                  </a:outerShdw>
                </a:effectLst>
              </a:rPr>
              <a:t>Obstet</a:t>
            </a:r>
            <a:r>
              <a:rPr lang="en-US" sz="1800" i="1" dirty="0" smtClean="0">
                <a:solidFill>
                  <a:schemeClr val="tx1"/>
                </a:solidFill>
                <a:effectLst>
                  <a:outerShdw blurRad="38100" dist="38100" dir="2700000" algn="tl">
                    <a:srgbClr val="000000">
                      <a:alpha val="43137"/>
                    </a:srgbClr>
                  </a:outerShdw>
                </a:effectLst>
              </a:rPr>
              <a:t> </a:t>
            </a:r>
            <a:r>
              <a:rPr lang="en-US" sz="1800" i="1" dirty="0" err="1" smtClean="0">
                <a:solidFill>
                  <a:schemeClr val="tx1"/>
                </a:solidFill>
                <a:effectLst>
                  <a:outerShdw blurRad="38100" dist="38100" dir="2700000" algn="tl">
                    <a:srgbClr val="000000">
                      <a:alpha val="43137"/>
                    </a:srgbClr>
                  </a:outerShdw>
                </a:effectLst>
              </a:rPr>
              <a:t>Gynecol</a:t>
            </a:r>
            <a:r>
              <a:rPr lang="en-US" sz="1800" i="1" dirty="0" smtClean="0">
                <a:solidFill>
                  <a:schemeClr val="tx1"/>
                </a:solidFill>
                <a:effectLst>
                  <a:outerShdw blurRad="38100" dist="38100" dir="2700000" algn="tl">
                    <a:srgbClr val="000000">
                      <a:alpha val="43137"/>
                    </a:srgbClr>
                  </a:outerShdw>
                </a:effectLst>
              </a:rPr>
              <a:t> </a:t>
            </a:r>
            <a:r>
              <a:rPr lang="en-US" sz="1800" dirty="0" smtClean="0">
                <a:solidFill>
                  <a:schemeClr val="tx1"/>
                </a:solidFill>
                <a:effectLst>
                  <a:outerShdw blurRad="38100" dist="38100" dir="2700000" algn="tl">
                    <a:srgbClr val="000000">
                      <a:alpha val="43137"/>
                    </a:srgbClr>
                  </a:outerShdw>
                </a:effectLst>
              </a:rPr>
              <a:t>2014</a:t>
            </a:r>
            <a:endParaRPr lang="en-US" sz="18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309943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FFFF00"/>
                </a:solidFill>
                <a:effectLst>
                  <a:outerShdw blurRad="38100" dist="38100" dir="2700000" algn="tl">
                    <a:srgbClr val="000000">
                      <a:alpha val="43137"/>
                    </a:srgbClr>
                  </a:outerShdw>
                </a:effectLst>
                <a:latin typeface="Calibri" panose="020F0502020204030204" pitchFamily="34" charset="0"/>
              </a:rPr>
              <a:t>Hysterectomy in the US</a:t>
            </a:r>
            <a:endParaRPr lang="en-US" sz="4400" dirty="0">
              <a:solidFill>
                <a:srgbClr val="FFFF00"/>
              </a:solidFill>
              <a:effectLst>
                <a:outerShdw blurRad="38100" dist="38100" dir="2700000" algn="tl">
                  <a:srgbClr val="000000">
                    <a:alpha val="43137"/>
                  </a:srgbClr>
                </a:outerShdw>
              </a:effectLst>
              <a:latin typeface="Calibri" panose="020F0502020204030204" pitchFamily="34" charset="0"/>
            </a:endParaRPr>
          </a:p>
        </p:txBody>
      </p:sp>
      <p:graphicFrame>
        <p:nvGraphicFramePr>
          <p:cNvPr id="5" name="Chart 4"/>
          <p:cNvGraphicFramePr/>
          <p:nvPr>
            <p:extLst>
              <p:ext uri="{D42A27DB-BD31-4B8C-83A1-F6EECF244321}">
                <p14:modId xmlns:p14="http://schemas.microsoft.com/office/powerpoint/2010/main" val="2175991192"/>
              </p:ext>
            </p:extLst>
          </p:nvPr>
        </p:nvGraphicFramePr>
        <p:xfrm>
          <a:off x="304800" y="1409700"/>
          <a:ext cx="3657600" cy="4495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val="1976725074"/>
              </p:ext>
            </p:extLst>
          </p:nvPr>
        </p:nvGraphicFramePr>
        <p:xfrm>
          <a:off x="4876800" y="1371600"/>
          <a:ext cx="37338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879790" y="6172199"/>
            <a:ext cx="2396810" cy="307777"/>
          </a:xfrm>
          <a:prstGeom prst="rect">
            <a:avLst/>
          </a:prstGeom>
          <a:noFill/>
        </p:spPr>
        <p:txBody>
          <a:bodyPr wrap="none" rtlCol="0">
            <a:spAutoFit/>
          </a:bodyPr>
          <a:lstStyle/>
          <a:p>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Wu et al, </a:t>
            </a:r>
            <a:r>
              <a:rPr lang="en-US" i="1" dirty="0" err="1" smtClean="0">
                <a:solidFill>
                  <a:schemeClr val="tx1"/>
                </a:solidFill>
                <a:effectLst>
                  <a:outerShdw blurRad="38100" dist="38100" dir="2700000" algn="tl">
                    <a:srgbClr val="000000">
                      <a:alpha val="43137"/>
                    </a:srgbClr>
                  </a:outerShdw>
                </a:effectLst>
                <a:latin typeface="Calibri" panose="020F0502020204030204" pitchFamily="34" charset="0"/>
              </a:rPr>
              <a:t>Obstet</a:t>
            </a:r>
            <a:r>
              <a:rPr lang="en-US" i="1"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i="1" dirty="0" err="1" smtClean="0">
                <a:solidFill>
                  <a:schemeClr val="tx1"/>
                </a:solidFill>
                <a:effectLst>
                  <a:outerShdw blurRad="38100" dist="38100" dir="2700000" algn="tl">
                    <a:srgbClr val="000000">
                      <a:alpha val="43137"/>
                    </a:srgbClr>
                  </a:outerShdw>
                </a:effectLst>
                <a:latin typeface="Calibri" panose="020F0502020204030204" pitchFamily="34" charset="0"/>
              </a:rPr>
              <a:t>Gynecol</a:t>
            </a:r>
            <a:r>
              <a:rPr lang="en-US" i="1"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2007</a:t>
            </a:r>
            <a:endParaRPr lang="en-US"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8" name="TextBox 7"/>
          <p:cNvSpPr txBox="1"/>
          <p:nvPr/>
        </p:nvSpPr>
        <p:spPr>
          <a:xfrm>
            <a:off x="5638800" y="6172200"/>
            <a:ext cx="2723823" cy="307777"/>
          </a:xfrm>
          <a:prstGeom prst="rect">
            <a:avLst/>
          </a:prstGeom>
          <a:noFill/>
        </p:spPr>
        <p:txBody>
          <a:bodyPr wrap="none" rtlCol="0">
            <a:spAutoFit/>
          </a:bodyPr>
          <a:lstStyle/>
          <a:p>
            <a:r>
              <a:rPr lang="en-US" dirty="0" err="1" smtClean="0">
                <a:solidFill>
                  <a:schemeClr val="tx1"/>
                </a:solidFill>
                <a:effectLst>
                  <a:outerShdw blurRad="38100" dist="38100" dir="2700000" algn="tl">
                    <a:srgbClr val="000000">
                      <a:alpha val="43137"/>
                    </a:srgbClr>
                  </a:outerShdw>
                </a:effectLst>
                <a:latin typeface="Calibri" panose="020F0502020204030204" pitchFamily="34" charset="0"/>
              </a:rPr>
              <a:t>Erekson</a:t>
            </a:r>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 et al, </a:t>
            </a:r>
            <a:r>
              <a:rPr lang="en-US" i="1" dirty="0" err="1" smtClean="0">
                <a:solidFill>
                  <a:schemeClr val="tx1"/>
                </a:solidFill>
                <a:effectLst>
                  <a:outerShdw blurRad="38100" dist="38100" dir="2700000" algn="tl">
                    <a:srgbClr val="000000">
                      <a:alpha val="43137"/>
                    </a:srgbClr>
                  </a:outerShdw>
                </a:effectLst>
                <a:latin typeface="Calibri" panose="020F0502020204030204" pitchFamily="34" charset="0"/>
              </a:rPr>
              <a:t>Obstet</a:t>
            </a:r>
            <a:r>
              <a:rPr lang="en-US" i="1"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i="1" dirty="0" err="1" smtClean="0">
                <a:solidFill>
                  <a:schemeClr val="tx1"/>
                </a:solidFill>
                <a:effectLst>
                  <a:outerShdw blurRad="38100" dist="38100" dir="2700000" algn="tl">
                    <a:srgbClr val="000000">
                      <a:alpha val="43137"/>
                    </a:srgbClr>
                  </a:outerShdw>
                </a:effectLst>
                <a:latin typeface="Calibri" panose="020F0502020204030204" pitchFamily="34" charset="0"/>
              </a:rPr>
              <a:t>Gynecol</a:t>
            </a:r>
            <a:r>
              <a:rPr lang="en-US" i="1"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2011</a:t>
            </a:r>
            <a:endParaRPr lang="en-US"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66804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idx="1"/>
          </p:nvPr>
        </p:nvSpPr>
        <p:spPr>
          <a:xfrm>
            <a:off x="457200" y="1874837"/>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dirty="0" smtClean="0">
                <a:effectLst>
                  <a:outerShdw blurRad="38100" dist="38100" dir="2700000" algn="tl">
                    <a:srgbClr val="000000">
                      <a:alpha val="43137"/>
                    </a:srgbClr>
                  </a:outerShdw>
                </a:effectLst>
                <a:latin typeface="Calibri"/>
                <a:ea typeface="Calibri"/>
                <a:cs typeface="Calibri"/>
                <a:sym typeface="Calibri"/>
              </a:rPr>
              <a:t>Most common indication:   </a:t>
            </a:r>
            <a:r>
              <a:rPr lang="en-US" u="sng" dirty="0" smtClean="0">
                <a:effectLst>
                  <a:outerShdw blurRad="38100" dist="38100" dir="2700000" algn="tl">
                    <a:srgbClr val="000000">
                      <a:alpha val="43137"/>
                    </a:srgbClr>
                  </a:outerShdw>
                </a:effectLst>
                <a:latin typeface="Calibri"/>
                <a:ea typeface="Calibri"/>
                <a:cs typeface="Calibri"/>
                <a:sym typeface="Calibri"/>
              </a:rPr>
              <a:t>Uterine Prolapse</a:t>
            </a:r>
            <a:endParaRPr lang="en-US" b="0" i="0" u="sng" strike="noStrike" cap="none" dirty="0" smtClean="0">
              <a:effectLst>
                <a:outerShdw blurRad="38100" dist="38100" dir="2700000" algn="tl">
                  <a:srgbClr val="000000">
                    <a:alpha val="43137"/>
                  </a:srgbClr>
                </a:outerShdw>
              </a:effectLst>
              <a:latin typeface="Calibri"/>
              <a:ea typeface="Calibri"/>
              <a:cs typeface="Calibri"/>
              <a:sym typeface="Calibri"/>
            </a:endParaRPr>
          </a:p>
          <a:p>
            <a:pPr lvl="1" indent="-342900">
              <a:spcBef>
                <a:spcPts val="0"/>
              </a:spcBef>
              <a:buClr>
                <a:schemeClr val="tx1"/>
              </a:buClr>
              <a:buSzPct val="100000"/>
            </a:pPr>
            <a:r>
              <a:rPr lang="en-US" sz="3200" dirty="0" smtClean="0">
                <a:effectLst>
                  <a:outerShdw blurRad="38100" dist="38100" dir="2700000" algn="tl">
                    <a:srgbClr val="000000">
                      <a:alpha val="43137"/>
                    </a:srgbClr>
                  </a:outerShdw>
                </a:effectLst>
                <a:ea typeface="Calibri"/>
                <a:cs typeface="Calibri"/>
                <a:sym typeface="Calibri"/>
              </a:rPr>
              <a:t>AUB</a:t>
            </a:r>
          </a:p>
          <a:p>
            <a:pPr lvl="1" indent="-342900">
              <a:spcBef>
                <a:spcPts val="0"/>
              </a:spcBef>
              <a:buClr>
                <a:schemeClr val="tx1"/>
              </a:buClr>
              <a:buSzPct val="100000"/>
            </a:pPr>
            <a:r>
              <a:rPr lang="en-US" sz="3200" dirty="0" smtClean="0">
                <a:effectLst>
                  <a:outerShdw blurRad="38100" dist="38100" dir="2700000" algn="tl">
                    <a:srgbClr val="000000">
                      <a:alpha val="43137"/>
                    </a:srgbClr>
                  </a:outerShdw>
                </a:effectLst>
                <a:ea typeface="Calibri"/>
                <a:cs typeface="Calibri"/>
                <a:sym typeface="Calibri"/>
              </a:rPr>
              <a:t>Leiomyoma</a:t>
            </a:r>
            <a:endParaRPr lang="en-US" sz="3200" dirty="0">
              <a:effectLst>
                <a:outerShdw blurRad="38100" dist="38100" dir="2700000" algn="tl">
                  <a:srgbClr val="000000">
                    <a:alpha val="43137"/>
                  </a:srgbClr>
                </a:outerShdw>
              </a:effectLst>
              <a:ea typeface="Calibri"/>
              <a:cs typeface="Calibri"/>
              <a:sym typeface="Calibri"/>
            </a:endParaRPr>
          </a:p>
          <a:p>
            <a:pPr lvl="1" indent="-342900">
              <a:spcBef>
                <a:spcPts val="0"/>
              </a:spcBef>
              <a:buClr>
                <a:schemeClr val="tx1"/>
              </a:buClr>
              <a:buSzPct val="100000"/>
            </a:pPr>
            <a:r>
              <a:rPr lang="en-US" sz="3200" dirty="0" smtClean="0">
                <a:effectLst>
                  <a:outerShdw blurRad="38100" dist="38100" dir="2700000" algn="tl">
                    <a:srgbClr val="000000">
                      <a:alpha val="43137"/>
                    </a:srgbClr>
                  </a:outerShdw>
                </a:effectLst>
                <a:latin typeface="Calibri"/>
                <a:ea typeface="Calibri"/>
                <a:cs typeface="Calibri"/>
                <a:sym typeface="Calibri"/>
              </a:rPr>
              <a:t>Cervical dysplasia </a:t>
            </a:r>
          </a:p>
          <a:p>
            <a:pPr lvl="1" indent="-342900">
              <a:spcBef>
                <a:spcPts val="0"/>
              </a:spcBef>
              <a:buClr>
                <a:schemeClr val="tx1"/>
              </a:buClr>
              <a:buSzPct val="100000"/>
            </a:pPr>
            <a:r>
              <a:rPr lang="en-US" sz="3200" dirty="0">
                <a:effectLst>
                  <a:outerShdw blurRad="38100" dist="38100" dir="2700000" algn="tl">
                    <a:srgbClr val="000000">
                      <a:alpha val="43137"/>
                    </a:srgbClr>
                  </a:outerShdw>
                </a:effectLst>
                <a:latin typeface="Calibri"/>
                <a:ea typeface="Calibri"/>
                <a:cs typeface="Calibri"/>
                <a:sym typeface="Calibri"/>
              </a:rPr>
              <a:t>E</a:t>
            </a:r>
            <a:r>
              <a:rPr lang="en-US" sz="3200" dirty="0" smtClean="0">
                <a:effectLst>
                  <a:outerShdw blurRad="38100" dist="38100" dir="2700000" algn="tl">
                    <a:srgbClr val="000000">
                      <a:alpha val="43137"/>
                    </a:srgbClr>
                  </a:outerShdw>
                </a:effectLst>
                <a:latin typeface="Calibri"/>
                <a:ea typeface="Calibri"/>
                <a:cs typeface="Calibri"/>
                <a:sym typeface="Calibri"/>
              </a:rPr>
              <a:t>ndometrial hyperplasia </a:t>
            </a:r>
          </a:p>
          <a:p>
            <a:pPr indent="-342900">
              <a:spcBef>
                <a:spcPts val="0"/>
              </a:spcBef>
              <a:buClr>
                <a:schemeClr val="tx1"/>
              </a:buClr>
              <a:buSzPct val="100000"/>
            </a:pPr>
            <a:r>
              <a:rPr lang="en-US" dirty="0" smtClean="0">
                <a:effectLst>
                  <a:outerShdw blurRad="38100" dist="38100" dir="2700000" algn="tl">
                    <a:srgbClr val="000000">
                      <a:alpha val="43137"/>
                    </a:srgbClr>
                  </a:outerShdw>
                </a:effectLst>
                <a:latin typeface="Calibri"/>
                <a:ea typeface="Calibri"/>
                <a:cs typeface="Calibri"/>
                <a:sym typeface="Calibri"/>
              </a:rPr>
              <a:t>May be performed as Outpatient (*)</a:t>
            </a:r>
          </a:p>
          <a:p>
            <a:pPr indent="-342900">
              <a:spcBef>
                <a:spcPts val="0"/>
              </a:spcBef>
              <a:buClr>
                <a:schemeClr val="tx1"/>
              </a:buClr>
              <a:buSzPct val="100000"/>
            </a:pPr>
            <a:endParaRPr lang="en-US" sz="3600" dirty="0" smtClean="0">
              <a:effectLst>
                <a:outerShdw blurRad="38100" dist="38100" dir="2700000" algn="tl">
                  <a:srgbClr val="000000">
                    <a:alpha val="43137"/>
                  </a:srgbClr>
                </a:outerShdw>
              </a:effectLst>
              <a:latin typeface="Calibri"/>
              <a:ea typeface="Calibri"/>
              <a:cs typeface="Calibri"/>
              <a:sym typeface="Calibri"/>
            </a:endParaRPr>
          </a:p>
          <a:p>
            <a:pPr lvl="1" indent="-342900">
              <a:spcBef>
                <a:spcPts val="0"/>
              </a:spcBef>
              <a:buClr>
                <a:schemeClr val="tx1"/>
              </a:buClr>
              <a:buSzPct val="100000"/>
              <a:buFont typeface="Arial"/>
              <a:buChar char="•"/>
            </a:pPr>
            <a:endParaRPr lang="en-US" sz="36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sp>
        <p:nvSpPr>
          <p:cNvPr id="4" name="Shape 92"/>
          <p:cNvSpPr txBox="1">
            <a:spLocks/>
          </p:cNvSpPr>
          <p:nvPr/>
        </p:nvSpPr>
        <p:spPr>
          <a:xfrm>
            <a:off x="457200" y="228600"/>
            <a:ext cx="8229600" cy="1143000"/>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buSzPct val="25000"/>
            </a:pPr>
            <a:r>
              <a:rPr lang="en-US" sz="440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Vaginal Hysterectomy</a:t>
            </a:r>
            <a:endParaRPr lang="en-US" sz="440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65676370"/>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3" name="Shape 93"/>
          <p:cNvSpPr txBox="1">
            <a:spLocks noGrp="1"/>
          </p:cNvSpPr>
          <p:nvPr>
            <p:ph idx="1"/>
          </p:nvPr>
        </p:nvSpPr>
        <p:spPr>
          <a:xfrm>
            <a:off x="457200" y="2255837"/>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40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Training in residency</a:t>
            </a:r>
          </a:p>
          <a:p>
            <a:pPr marL="342900" marR="0" lvl="0" indent="-342900" algn="l" rtl="0">
              <a:spcBef>
                <a:spcPts val="0"/>
              </a:spcBef>
              <a:buClr>
                <a:schemeClr val="tx1"/>
              </a:buClr>
              <a:buSzPct val="100000"/>
              <a:buFont typeface="Arial"/>
              <a:buChar char="•"/>
            </a:pPr>
            <a:r>
              <a:rPr lang="en-US" sz="4000" dirty="0" smtClean="0">
                <a:effectLst>
                  <a:outerShdw blurRad="38100" dist="38100" dir="2700000" algn="tl">
                    <a:srgbClr val="000000">
                      <a:alpha val="43137"/>
                    </a:srgbClr>
                  </a:outerShdw>
                </a:effectLst>
                <a:latin typeface="Calibri"/>
                <a:ea typeface="Calibri"/>
                <a:cs typeface="Calibri"/>
                <a:sym typeface="Calibri"/>
              </a:rPr>
              <a:t>Maintenance of skills in practice</a:t>
            </a:r>
          </a:p>
          <a:p>
            <a:pPr marL="342900" marR="0" lvl="0" indent="-342900" algn="l" rtl="0">
              <a:spcBef>
                <a:spcPts val="0"/>
              </a:spcBef>
              <a:buClr>
                <a:schemeClr val="tx1"/>
              </a:buClr>
              <a:buSzPct val="100000"/>
              <a:buFont typeface="Arial"/>
              <a:buChar char="•"/>
            </a:pPr>
            <a:r>
              <a:rPr lang="en-US" sz="4000" b="0" i="0" u="none" strike="noStrike" cap="none" dirty="0" smtClean="0">
                <a:effectLst>
                  <a:outerShdw blurRad="38100" dist="38100" dir="2700000" algn="tl">
                    <a:srgbClr val="000000">
                      <a:alpha val="43137"/>
                    </a:srgbClr>
                  </a:outerShdw>
                </a:effectLst>
                <a:latin typeface="Calibri"/>
                <a:ea typeface="Calibri"/>
                <a:cs typeface="Calibri"/>
                <a:sym typeface="Calibri"/>
              </a:rPr>
              <a:t>Marketing/awareness of alternative hysterectomy techniques</a:t>
            </a:r>
          </a:p>
          <a:p>
            <a:pPr lvl="1" indent="-342900">
              <a:spcBef>
                <a:spcPts val="0"/>
              </a:spcBef>
              <a:buClr>
                <a:schemeClr val="tx1"/>
              </a:buClr>
              <a:buSzPct val="100000"/>
              <a:buFont typeface="Arial"/>
              <a:buChar char="•"/>
            </a:pPr>
            <a:endParaRPr lang="en-US" sz="40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sp>
        <p:nvSpPr>
          <p:cNvPr id="4" name="Shape 92"/>
          <p:cNvSpPr txBox="1">
            <a:spLocks/>
          </p:cNvSpPr>
          <p:nvPr/>
        </p:nvSpPr>
        <p:spPr>
          <a:xfrm>
            <a:off x="457200" y="381000"/>
            <a:ext cx="8229600" cy="1143000"/>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L="0" marR="0" indent="0" algn="ctr" rtl="0">
              <a:lnSpc>
                <a:spcPct val="100000"/>
              </a:lnSpc>
              <a:spcBef>
                <a:spcPts val="0"/>
              </a:spcBef>
              <a:spcAft>
                <a:spcPts val="0"/>
              </a:spcAft>
              <a:buClr>
                <a:schemeClr val="dk1"/>
              </a:buClr>
              <a:buFont typeface="Calibri"/>
              <a:buNone/>
              <a:defRPr sz="1400" b="0" i="0" u="none" strike="noStrike" cap="none" baseline="0">
                <a:solidFill>
                  <a:srgbClr val="000000"/>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buSzPct val="25000"/>
            </a:pPr>
            <a:r>
              <a:rPr lang="en-US" sz="440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Why are we not performing more vaginal hysterectomies?</a:t>
            </a:r>
            <a:endParaRPr lang="en-US" sz="440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56573669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685800" y="1882775"/>
            <a:ext cx="7772400" cy="1470025"/>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Font typeface="Calibri"/>
              <a:buNone/>
            </a:pPr>
            <a:r>
              <a:rPr lang="en-US" sz="5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Vaginal Hysterectomy,</a:t>
            </a:r>
            <a:br>
              <a:rPr lang="en-US" sz="5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br>
            <a:r>
              <a:rPr lang="en-US" sz="540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Where art thou?</a:t>
            </a:r>
            <a:endParaRPr sz="5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81" name="Shape 81"/>
          <p:cNvSpPr txBox="1">
            <a:spLocks noGrp="1"/>
          </p:cNvSpPr>
          <p:nvPr>
            <p:ph type="subTitle" idx="1"/>
          </p:nvPr>
        </p:nvSpPr>
        <p:spPr>
          <a:xfrm>
            <a:off x="609600" y="4114800"/>
            <a:ext cx="8001000" cy="1752600"/>
          </a:xfrm>
          <a:prstGeom prst="rect">
            <a:avLst/>
          </a:prstGeom>
          <a:noFill/>
          <a:ln>
            <a:noFill/>
          </a:ln>
        </p:spPr>
        <p:txBody>
          <a:bodyPr lIns="91425" tIns="45700" rIns="91425" bIns="45700" anchor="t" anchorCtr="0">
            <a:noAutofit/>
          </a:bodyPr>
          <a:lstStyle/>
          <a:p>
            <a:pPr marL="0" marR="0" lvl="0" indent="0" algn="ctr" rtl="0">
              <a:spcBef>
                <a:spcPts val="0"/>
              </a:spcBef>
              <a:buClr>
                <a:srgbClr val="888888"/>
              </a:buClr>
              <a:buFont typeface="Arial"/>
              <a:buNone/>
            </a:pPr>
            <a:r>
              <a:rPr lang="en-US" sz="2800" b="0" i="0" u="none" strike="noStrike" cap="none" baseline="0" dirty="0" smtClean="0">
                <a:solidFill>
                  <a:schemeClr val="tx1"/>
                </a:solidFill>
                <a:effectLst>
                  <a:outerShdw blurRad="38100" dist="38100" dir="2700000" algn="tl">
                    <a:srgbClr val="000000">
                      <a:alpha val="43137"/>
                    </a:srgbClr>
                  </a:outerShdw>
                </a:effectLst>
                <a:latin typeface="Calibri"/>
                <a:ea typeface="Calibri"/>
                <a:cs typeface="Calibri"/>
                <a:sym typeface="Calibri"/>
              </a:rPr>
              <a:t>T. Ignaci</a:t>
            </a:r>
            <a:r>
              <a:rPr lang="en-US" sz="2800" dirty="0" smtClean="0">
                <a:solidFill>
                  <a:schemeClr val="tx1"/>
                </a:solidFill>
                <a:effectLst>
                  <a:outerShdw blurRad="38100" dist="38100" dir="2700000" algn="tl">
                    <a:srgbClr val="000000">
                      <a:alpha val="43137"/>
                    </a:srgbClr>
                  </a:outerShdw>
                </a:effectLst>
                <a:latin typeface="Calibri"/>
                <a:ea typeface="Calibri"/>
                <a:cs typeface="Calibri"/>
                <a:sym typeface="Calibri"/>
              </a:rPr>
              <a:t>o Montoya, M.D., F.A.C.O.G.</a:t>
            </a:r>
          </a:p>
          <a:p>
            <a:pPr marL="0" marR="0" lvl="0" indent="0" algn="ctr" rtl="0">
              <a:spcBef>
                <a:spcPts val="0"/>
              </a:spcBef>
              <a:buClr>
                <a:srgbClr val="888888"/>
              </a:buClr>
              <a:buFont typeface="Arial"/>
              <a:buNone/>
            </a:pPr>
            <a:r>
              <a:rPr lang="en-US" sz="2800" dirty="0" smtClean="0">
                <a:solidFill>
                  <a:schemeClr val="tx1"/>
                </a:solidFill>
                <a:effectLst>
                  <a:outerShdw blurRad="38100" dist="38100" dir="2700000" algn="tl">
                    <a:srgbClr val="000000">
                      <a:alpha val="43137"/>
                    </a:srgbClr>
                  </a:outerShdw>
                </a:effectLst>
                <a:latin typeface="Calibri"/>
                <a:ea typeface="Calibri"/>
                <a:cs typeface="Calibri"/>
                <a:sym typeface="Calibri"/>
              </a:rPr>
              <a:t>Female Pelvic Medicine &amp; Reconstructive Surgery</a:t>
            </a:r>
          </a:p>
          <a:p>
            <a:pPr marL="0" marR="0" lvl="0" indent="0" algn="ctr" rtl="0">
              <a:spcBef>
                <a:spcPts val="0"/>
              </a:spcBef>
              <a:buClr>
                <a:srgbClr val="888888"/>
              </a:buClr>
              <a:buFont typeface="Arial"/>
              <a:buNone/>
            </a:pPr>
            <a:endParaRPr sz="2800" b="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5201032"/>
            <a:ext cx="5562601" cy="104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279732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Maintenance of Surgical Skill</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155" name="Shape 155"/>
          <p:cNvSpPr txBox="1">
            <a:spLocks noGrp="1"/>
          </p:cNvSpPr>
          <p:nvPr>
            <p:ph idx="1"/>
          </p:nvPr>
        </p:nvSpPr>
        <p:spPr>
          <a:xfrm>
            <a:off x="457200" y="1600200"/>
            <a:ext cx="8305800" cy="46482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200" dirty="0" smtClean="0">
                <a:effectLst>
                  <a:outerShdw blurRad="38100" dist="38100" dir="2700000" algn="tl">
                    <a:srgbClr val="000000">
                      <a:alpha val="43137"/>
                    </a:srgbClr>
                  </a:outerShdw>
                </a:effectLst>
                <a:latin typeface="Calibri"/>
                <a:ea typeface="Calibri"/>
                <a:cs typeface="Calibri"/>
                <a:sym typeface="Calibri"/>
              </a:rPr>
              <a:t>TAH predominance</a:t>
            </a:r>
          </a:p>
          <a:p>
            <a:pPr marL="0" marR="0" lvl="0" indent="0" algn="l" rtl="0">
              <a:spcBef>
                <a:spcPts val="0"/>
              </a:spcBef>
              <a:buClr>
                <a:schemeClr val="tx1"/>
              </a:buClr>
              <a:buSzPct val="100000"/>
              <a:buNone/>
            </a:pPr>
            <a:r>
              <a:rPr lang="en-US" dirty="0" smtClean="0">
                <a:effectLst>
                  <a:outerShdw blurRad="38100" dist="38100" dir="2700000" algn="tl">
                    <a:srgbClr val="000000">
                      <a:alpha val="43137"/>
                    </a:srgbClr>
                  </a:outerShdw>
                </a:effectLst>
                <a:latin typeface="Calibri"/>
                <a:ea typeface="Calibri"/>
                <a:cs typeface="Calibri"/>
                <a:sym typeface="Calibri"/>
              </a:rPr>
              <a:t>        </a:t>
            </a:r>
            <a:r>
              <a:rPr lang="en-US" dirty="0">
                <a:effectLst>
                  <a:outerShdw blurRad="38100" dist="38100" dir="2700000" algn="tl">
                    <a:srgbClr val="000000">
                      <a:alpha val="43137"/>
                    </a:srgbClr>
                  </a:outerShdw>
                </a:effectLst>
                <a:latin typeface="Calibri"/>
                <a:ea typeface="Calibri"/>
                <a:cs typeface="Calibri"/>
                <a:sym typeface="Calibri"/>
              </a:rPr>
              <a:t>L</a:t>
            </a:r>
            <a:r>
              <a:rPr lang="en-US" sz="3200" dirty="0" smtClean="0">
                <a:effectLst>
                  <a:outerShdw blurRad="38100" dist="38100" dir="2700000" algn="tl">
                    <a:srgbClr val="000000">
                      <a:alpha val="43137"/>
                    </a:srgbClr>
                  </a:outerShdw>
                </a:effectLst>
                <a:latin typeface="Calibri"/>
                <a:ea typeface="Calibri"/>
                <a:cs typeface="Calibri"/>
                <a:sym typeface="Calibri"/>
              </a:rPr>
              <a:t>ack of comfort/experience with </a:t>
            </a:r>
            <a:r>
              <a:rPr lang="en-US" dirty="0" smtClean="0">
                <a:effectLst>
                  <a:outerShdw blurRad="38100" dist="38100" dir="2700000" algn="tl">
                    <a:srgbClr val="000000">
                      <a:alpha val="43137"/>
                    </a:srgbClr>
                  </a:outerShdw>
                </a:effectLst>
                <a:latin typeface="Calibri"/>
                <a:ea typeface="Calibri"/>
                <a:cs typeface="Calibri"/>
                <a:sym typeface="Calibri"/>
              </a:rPr>
              <a:t>minimally</a:t>
            </a:r>
            <a:r>
              <a:rPr lang="en-US" sz="3200" dirty="0" smtClean="0">
                <a:effectLst>
                  <a:outerShdw blurRad="38100" dist="38100" dir="2700000" algn="tl">
                    <a:srgbClr val="000000">
                      <a:alpha val="43137"/>
                    </a:srgbClr>
                  </a:outerShdw>
                </a:effectLst>
                <a:latin typeface="Calibri"/>
                <a:ea typeface="Calibri"/>
                <a:cs typeface="Calibri"/>
                <a:sym typeface="Calibri"/>
              </a:rPr>
              <a:t>   </a:t>
            </a:r>
          </a:p>
          <a:p>
            <a:pPr marL="0" marR="0" lvl="0" indent="0" algn="l" rtl="0">
              <a:spcBef>
                <a:spcPts val="0"/>
              </a:spcBef>
              <a:buClr>
                <a:schemeClr val="tx1"/>
              </a:buClr>
              <a:buSzPct val="100000"/>
              <a:buNone/>
            </a:pPr>
            <a:r>
              <a:rPr lang="en-US" dirty="0">
                <a:effectLst>
                  <a:outerShdw blurRad="38100" dist="38100" dir="2700000" algn="tl">
                    <a:srgbClr val="000000">
                      <a:alpha val="43137"/>
                    </a:srgbClr>
                  </a:outerShdw>
                </a:effectLst>
                <a:latin typeface="Calibri"/>
                <a:ea typeface="Calibri"/>
                <a:cs typeface="Calibri"/>
                <a:sym typeface="Calibri"/>
              </a:rPr>
              <a:t> </a:t>
            </a:r>
            <a:r>
              <a:rPr lang="en-US" dirty="0" smtClean="0">
                <a:effectLst>
                  <a:outerShdw blurRad="38100" dist="38100" dir="2700000" algn="tl">
                    <a:srgbClr val="000000">
                      <a:alpha val="43137"/>
                    </a:srgbClr>
                  </a:outerShdw>
                </a:effectLst>
                <a:latin typeface="Calibri"/>
                <a:ea typeface="Calibri"/>
                <a:cs typeface="Calibri"/>
                <a:sym typeface="Calibri"/>
              </a:rPr>
              <a:t>       invasive </a:t>
            </a:r>
            <a:r>
              <a:rPr lang="en-US" sz="3200" dirty="0" smtClean="0">
                <a:effectLst>
                  <a:outerShdw blurRad="38100" dist="38100" dir="2700000" algn="tl">
                    <a:srgbClr val="000000">
                      <a:alpha val="43137"/>
                    </a:srgbClr>
                  </a:outerShdw>
                </a:effectLst>
                <a:latin typeface="Calibri"/>
                <a:ea typeface="Calibri"/>
                <a:cs typeface="Calibri"/>
                <a:sym typeface="Calibri"/>
              </a:rPr>
              <a:t>techniques</a:t>
            </a:r>
          </a:p>
          <a:p>
            <a:pPr marL="342900" marR="0" lvl="0" indent="-342900" algn="l" rtl="0">
              <a:spcBef>
                <a:spcPts val="0"/>
              </a:spcBef>
              <a:buClr>
                <a:schemeClr val="tx1"/>
              </a:buClr>
              <a:buSzPct val="100000"/>
              <a:buFont typeface="Arial"/>
              <a:buChar char="•"/>
            </a:pPr>
            <a:r>
              <a:rPr lang="en-US" sz="3200" dirty="0" smtClean="0">
                <a:effectLst>
                  <a:outerShdw blurRad="38100" dist="38100" dir="2700000" algn="tl">
                    <a:srgbClr val="000000">
                      <a:alpha val="43137"/>
                    </a:srgbClr>
                  </a:outerShdw>
                </a:effectLst>
                <a:latin typeface="Calibri"/>
                <a:ea typeface="Calibri"/>
                <a:cs typeface="Calibri"/>
                <a:sym typeface="Calibri"/>
              </a:rPr>
              <a:t>Most practicing OB/GYN in USA perform 4 or less hysterectomies/year</a:t>
            </a:r>
          </a:p>
          <a:p>
            <a:pPr marL="342900" marR="0" lvl="0" indent="-342900" algn="l" rtl="0">
              <a:spcBef>
                <a:spcPts val="0"/>
              </a:spcBef>
              <a:buClr>
                <a:schemeClr val="tx1"/>
              </a:buClr>
              <a:buSzPct val="100000"/>
              <a:buFont typeface="Arial"/>
              <a:buChar char="•"/>
            </a:pPr>
            <a:endPar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0"/>
              </a:spcBef>
              <a:buClr>
                <a:schemeClr val="tx1"/>
              </a:buClr>
              <a:buSzPct val="100000"/>
              <a:buFont typeface="Arial"/>
              <a:buChar char="•"/>
            </a:pP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sp>
        <p:nvSpPr>
          <p:cNvPr id="2" name="TextBox 1"/>
          <p:cNvSpPr txBox="1"/>
          <p:nvPr/>
        </p:nvSpPr>
        <p:spPr>
          <a:xfrm>
            <a:off x="4334670" y="4876800"/>
            <a:ext cx="4809330" cy="923330"/>
          </a:xfrm>
          <a:prstGeom prst="rect">
            <a:avLst/>
          </a:prstGeom>
          <a:noFill/>
        </p:spPr>
        <p:txBody>
          <a:bodyPr wrap="none" rtlCol="0">
            <a:spAutoFit/>
          </a:bodyPr>
          <a:lstStyle/>
          <a:p>
            <a:r>
              <a:rPr lang="en-US" sz="1800" dirty="0" smtClean="0">
                <a:solidFill>
                  <a:schemeClr val="tx1"/>
                </a:solidFill>
                <a:effectLst>
                  <a:outerShdw blurRad="38100" dist="38100" dir="2700000" algn="tl">
                    <a:srgbClr val="000000">
                      <a:alpha val="43137"/>
                    </a:srgbClr>
                  </a:outerShdw>
                </a:effectLst>
                <a:latin typeface="+mn-lt"/>
              </a:rPr>
              <a:t>Moen MD, Richter HE </a:t>
            </a:r>
            <a:r>
              <a:rPr lang="en-US" sz="1800" i="1" dirty="0" err="1" smtClean="0">
                <a:solidFill>
                  <a:schemeClr val="tx1"/>
                </a:solidFill>
                <a:effectLst>
                  <a:outerShdw blurRad="38100" dist="38100" dir="2700000" algn="tl">
                    <a:srgbClr val="000000">
                      <a:alpha val="43137"/>
                    </a:srgbClr>
                  </a:outerShdw>
                </a:effectLst>
                <a:latin typeface="+mn-lt"/>
              </a:rPr>
              <a:t>Int</a:t>
            </a:r>
            <a:r>
              <a:rPr lang="en-US" sz="1800" i="1" dirty="0" smtClean="0">
                <a:solidFill>
                  <a:schemeClr val="tx1"/>
                </a:solidFill>
                <a:effectLst>
                  <a:outerShdw blurRad="38100" dist="38100" dir="2700000" algn="tl">
                    <a:srgbClr val="000000">
                      <a:alpha val="43137"/>
                    </a:srgbClr>
                  </a:outerShdw>
                </a:effectLst>
                <a:latin typeface="+mn-lt"/>
              </a:rPr>
              <a:t> </a:t>
            </a:r>
            <a:r>
              <a:rPr lang="en-US" sz="1800" i="1" dirty="0" err="1" smtClean="0">
                <a:solidFill>
                  <a:schemeClr val="tx1"/>
                </a:solidFill>
                <a:effectLst>
                  <a:outerShdw blurRad="38100" dist="38100" dir="2700000" algn="tl">
                    <a:srgbClr val="000000">
                      <a:alpha val="43137"/>
                    </a:srgbClr>
                  </a:outerShdw>
                </a:effectLst>
                <a:latin typeface="+mn-lt"/>
              </a:rPr>
              <a:t>Urogyn</a:t>
            </a:r>
            <a:r>
              <a:rPr lang="en-US" sz="1800" i="1" dirty="0" smtClean="0">
                <a:solidFill>
                  <a:schemeClr val="tx1"/>
                </a:solidFill>
                <a:effectLst>
                  <a:outerShdw blurRad="38100" dist="38100" dir="2700000" algn="tl">
                    <a:srgbClr val="000000">
                      <a:alpha val="43137"/>
                    </a:srgbClr>
                  </a:outerShdw>
                </a:effectLst>
                <a:latin typeface="+mn-lt"/>
              </a:rPr>
              <a:t> J </a:t>
            </a:r>
            <a:r>
              <a:rPr lang="en-US" sz="1800" dirty="0" smtClean="0">
                <a:solidFill>
                  <a:schemeClr val="tx1"/>
                </a:solidFill>
                <a:effectLst>
                  <a:outerShdw blurRad="38100" dist="38100" dir="2700000" algn="tl">
                    <a:srgbClr val="000000">
                      <a:alpha val="43137"/>
                    </a:srgbClr>
                  </a:outerShdw>
                </a:effectLst>
                <a:latin typeface="+mn-lt"/>
              </a:rPr>
              <a:t>2014</a:t>
            </a:r>
          </a:p>
          <a:p>
            <a:r>
              <a:rPr lang="en-US" sz="1800" dirty="0" err="1" smtClean="0">
                <a:solidFill>
                  <a:schemeClr val="tx1"/>
                </a:solidFill>
                <a:effectLst>
                  <a:outerShdw blurRad="38100" dist="38100" dir="2700000" algn="tl">
                    <a:srgbClr val="000000">
                      <a:alpha val="43137"/>
                    </a:srgbClr>
                  </a:outerShdw>
                </a:effectLst>
                <a:latin typeface="+mn-lt"/>
              </a:rPr>
              <a:t>Einarsson</a:t>
            </a:r>
            <a:r>
              <a:rPr lang="en-US" sz="1800" dirty="0" smtClean="0">
                <a:solidFill>
                  <a:schemeClr val="tx1"/>
                </a:solidFill>
                <a:effectLst>
                  <a:outerShdw blurRad="38100" dist="38100" dir="2700000" algn="tl">
                    <a:srgbClr val="000000">
                      <a:alpha val="43137"/>
                    </a:srgbClr>
                  </a:outerShdw>
                </a:effectLst>
                <a:latin typeface="+mn-lt"/>
              </a:rPr>
              <a:t> JI, et al. </a:t>
            </a:r>
            <a:r>
              <a:rPr lang="en-US" sz="1800" i="1" dirty="0" smtClean="0">
                <a:solidFill>
                  <a:schemeClr val="tx1"/>
                </a:solidFill>
                <a:effectLst>
                  <a:outerShdw blurRad="38100" dist="38100" dir="2700000" algn="tl">
                    <a:srgbClr val="000000">
                      <a:alpha val="43137"/>
                    </a:srgbClr>
                  </a:outerShdw>
                </a:effectLst>
                <a:latin typeface="+mn-lt"/>
              </a:rPr>
              <a:t>J Minim Invasive </a:t>
            </a:r>
            <a:r>
              <a:rPr lang="en-US" sz="1800" i="1" dirty="0" err="1" smtClean="0">
                <a:solidFill>
                  <a:schemeClr val="tx1"/>
                </a:solidFill>
                <a:effectLst>
                  <a:outerShdw blurRad="38100" dist="38100" dir="2700000" algn="tl">
                    <a:srgbClr val="000000">
                      <a:alpha val="43137"/>
                    </a:srgbClr>
                  </a:outerShdw>
                </a:effectLst>
                <a:latin typeface="+mn-lt"/>
              </a:rPr>
              <a:t>Gynecol</a:t>
            </a:r>
            <a:r>
              <a:rPr lang="en-US" sz="1800" i="1" dirty="0" smtClean="0">
                <a:solidFill>
                  <a:schemeClr val="tx1"/>
                </a:solidFill>
                <a:effectLst>
                  <a:outerShdw blurRad="38100" dist="38100" dir="2700000" algn="tl">
                    <a:srgbClr val="000000">
                      <a:alpha val="43137"/>
                    </a:srgbClr>
                  </a:outerShdw>
                </a:effectLst>
                <a:latin typeface="+mn-lt"/>
              </a:rPr>
              <a:t> </a:t>
            </a:r>
            <a:r>
              <a:rPr lang="en-US" sz="1800" dirty="0" smtClean="0">
                <a:solidFill>
                  <a:schemeClr val="tx1"/>
                </a:solidFill>
                <a:effectLst>
                  <a:outerShdw blurRad="38100" dist="38100" dir="2700000" algn="tl">
                    <a:srgbClr val="000000">
                      <a:alpha val="43137"/>
                    </a:srgbClr>
                  </a:outerShdw>
                </a:effectLst>
                <a:latin typeface="+mn-lt"/>
              </a:rPr>
              <a:t>2010</a:t>
            </a:r>
          </a:p>
          <a:p>
            <a:r>
              <a:rPr lang="en-US" sz="1800" dirty="0" smtClean="0">
                <a:solidFill>
                  <a:schemeClr val="tx1"/>
                </a:solidFill>
                <a:effectLst>
                  <a:outerShdw blurRad="38100" dist="38100" dir="2700000" algn="tl">
                    <a:srgbClr val="000000">
                      <a:alpha val="43137"/>
                    </a:srgbClr>
                  </a:outerShdw>
                </a:effectLst>
                <a:latin typeface="+mn-lt"/>
              </a:rPr>
              <a:t>Boyd LR, et al. </a:t>
            </a:r>
            <a:r>
              <a:rPr lang="en-US" sz="1800" i="1" dirty="0" err="1" smtClean="0">
                <a:solidFill>
                  <a:schemeClr val="tx1"/>
                </a:solidFill>
                <a:effectLst>
                  <a:outerShdw blurRad="38100" dist="38100" dir="2700000" algn="tl">
                    <a:srgbClr val="000000">
                      <a:alpha val="43137"/>
                    </a:srgbClr>
                  </a:outerShdw>
                </a:effectLst>
                <a:latin typeface="+mn-lt"/>
              </a:rPr>
              <a:t>Obstet</a:t>
            </a:r>
            <a:r>
              <a:rPr lang="en-US" sz="1800" i="1" dirty="0" smtClean="0">
                <a:solidFill>
                  <a:schemeClr val="tx1"/>
                </a:solidFill>
                <a:effectLst>
                  <a:outerShdw blurRad="38100" dist="38100" dir="2700000" algn="tl">
                    <a:srgbClr val="000000">
                      <a:alpha val="43137"/>
                    </a:srgbClr>
                  </a:outerShdw>
                </a:effectLst>
                <a:latin typeface="+mn-lt"/>
              </a:rPr>
              <a:t> </a:t>
            </a:r>
            <a:r>
              <a:rPr lang="en-US" sz="1800" i="1" dirty="0" err="1" smtClean="0">
                <a:solidFill>
                  <a:schemeClr val="tx1"/>
                </a:solidFill>
                <a:effectLst>
                  <a:outerShdw blurRad="38100" dist="38100" dir="2700000" algn="tl">
                    <a:srgbClr val="000000">
                      <a:alpha val="43137"/>
                    </a:srgbClr>
                  </a:outerShdw>
                </a:effectLst>
                <a:latin typeface="+mn-lt"/>
              </a:rPr>
              <a:t>Gynecol</a:t>
            </a:r>
            <a:r>
              <a:rPr lang="en-US" sz="1800" i="1" dirty="0" smtClean="0">
                <a:solidFill>
                  <a:schemeClr val="tx1"/>
                </a:solidFill>
                <a:effectLst>
                  <a:outerShdw blurRad="38100" dist="38100" dir="2700000" algn="tl">
                    <a:srgbClr val="000000">
                      <a:alpha val="43137"/>
                    </a:srgbClr>
                  </a:outerShdw>
                </a:effectLst>
                <a:latin typeface="+mn-lt"/>
              </a:rPr>
              <a:t> </a:t>
            </a:r>
            <a:r>
              <a:rPr lang="en-US" sz="1800" dirty="0" smtClean="0">
                <a:solidFill>
                  <a:schemeClr val="tx1"/>
                </a:solidFill>
                <a:effectLst>
                  <a:outerShdw blurRad="38100" dist="38100" dir="2700000" algn="tl">
                    <a:srgbClr val="000000">
                      <a:alpha val="43137"/>
                    </a:srgbClr>
                  </a:outerShdw>
                </a:effectLst>
                <a:latin typeface="+mn-lt"/>
              </a:rPr>
              <a:t>2010 </a:t>
            </a:r>
            <a:endParaRPr lang="en-US" sz="1800" dirty="0">
              <a:solidFill>
                <a:schemeClr val="tx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63602150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dirty="0" smtClean="0">
                <a:solidFill>
                  <a:srgbClr val="FFFF00"/>
                </a:solidFill>
                <a:effectLst>
                  <a:outerShdw blurRad="38100" dist="38100" dir="2700000" algn="tl">
                    <a:srgbClr val="000000">
                      <a:alpha val="43137"/>
                    </a:srgbClr>
                  </a:outerShdw>
                </a:effectLst>
                <a:latin typeface="Calibri"/>
                <a:ea typeface="Calibri"/>
                <a:cs typeface="Calibri"/>
                <a:sym typeface="Calibri"/>
              </a:rPr>
              <a:t>Hysterectomy OBGYN Resident Experience</a:t>
            </a:r>
            <a:endParaRPr lang="en-US"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62" y="2228850"/>
            <a:ext cx="8360538"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419600" y="5257800"/>
            <a:ext cx="4639412" cy="369332"/>
          </a:xfrm>
          <a:prstGeom prst="rect">
            <a:avLst/>
          </a:prstGeom>
          <a:noFill/>
        </p:spPr>
        <p:txBody>
          <a:bodyPr wrap="none" rtlCol="0">
            <a:spAutoFit/>
          </a:bodyPr>
          <a:lstStyle/>
          <a:p>
            <a:r>
              <a:rPr lang="en-US" sz="1800" dirty="0" smtClean="0">
                <a:solidFill>
                  <a:schemeClr val="tx1"/>
                </a:solidFill>
                <a:effectLst>
                  <a:outerShdw blurRad="38100" dist="38100" dir="2700000" algn="tl">
                    <a:srgbClr val="000000">
                      <a:alpha val="43137"/>
                    </a:srgbClr>
                  </a:outerShdw>
                </a:effectLst>
                <a:latin typeface="Calibri" panose="020F0502020204030204" pitchFamily="34" charset="0"/>
              </a:rPr>
              <a:t>Washburn et al.  </a:t>
            </a:r>
            <a:r>
              <a:rPr lang="en-US" sz="1800" i="1" dirty="0" smtClean="0">
                <a:solidFill>
                  <a:schemeClr val="tx1"/>
                </a:solidFill>
                <a:effectLst>
                  <a:outerShdw blurRad="38100" dist="38100" dir="2700000" algn="tl">
                    <a:srgbClr val="000000">
                      <a:alpha val="43137"/>
                    </a:srgbClr>
                  </a:outerShdw>
                </a:effectLst>
                <a:latin typeface="Calibri" panose="020F0502020204030204" pitchFamily="34" charset="0"/>
              </a:rPr>
              <a:t>J Minim Invasive </a:t>
            </a:r>
            <a:r>
              <a:rPr lang="en-US" sz="1800" i="1" dirty="0" err="1" smtClean="0">
                <a:solidFill>
                  <a:schemeClr val="tx1"/>
                </a:solidFill>
                <a:effectLst>
                  <a:outerShdw blurRad="38100" dist="38100" dir="2700000" algn="tl">
                    <a:srgbClr val="000000">
                      <a:alpha val="43137"/>
                    </a:srgbClr>
                  </a:outerShdw>
                </a:effectLst>
                <a:latin typeface="Calibri" panose="020F0502020204030204" pitchFamily="34" charset="0"/>
              </a:rPr>
              <a:t>Gynecol</a:t>
            </a:r>
            <a:r>
              <a:rPr lang="en-US" sz="1800" i="1"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1800" dirty="0" smtClean="0">
                <a:solidFill>
                  <a:schemeClr val="tx1"/>
                </a:solidFill>
                <a:effectLst>
                  <a:outerShdw blurRad="38100" dist="38100" dir="2700000" algn="tl">
                    <a:srgbClr val="000000">
                      <a:alpha val="43137"/>
                    </a:srgbClr>
                  </a:outerShdw>
                </a:effectLst>
                <a:latin typeface="Calibri" panose="020F0502020204030204" pitchFamily="34" charset="0"/>
              </a:rPr>
              <a:t>2014</a:t>
            </a:r>
            <a:endParaRPr lang="en-US" sz="18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665575062"/>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TVH Proficiency</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139" name="Shape 139"/>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Minimum number needed for </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proficiency: </a:t>
            </a:r>
          </a:p>
          <a:p>
            <a:pPr marL="800100" lvl="2" indent="0">
              <a:spcBef>
                <a:spcPts val="0"/>
              </a:spcBef>
              <a:buClr>
                <a:schemeClr val="tx1"/>
              </a:buClr>
              <a:buSzPct val="100000"/>
              <a:buNone/>
            </a:pPr>
            <a:r>
              <a:rPr lang="en-US" sz="3200" dirty="0">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21-27     </a:t>
            </a:r>
          </a:p>
          <a:p>
            <a:pPr marL="342900" marR="0" lvl="0" indent="-342900" algn="l" rtl="0">
              <a:spcBef>
                <a:spcPts val="640"/>
              </a:spcBef>
              <a:buClr>
                <a:schemeClr val="tx1"/>
              </a:buClr>
              <a:buSzPct val="100000"/>
              <a:buFont typeface="Arial"/>
              <a:buChar char="•"/>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Minimum number of TVH required, ACGME:</a:t>
            </a:r>
            <a:r>
              <a:rPr lang="en-US" sz="3200" b="0" i="0" u="none" strike="noStrike" cap="none" dirty="0" smtClean="0">
                <a:effectLst>
                  <a:outerShdw blurRad="38100" dist="38100" dir="2700000" algn="tl">
                    <a:srgbClr val="000000">
                      <a:alpha val="43137"/>
                    </a:srgbClr>
                  </a:outerShdw>
                </a:effectLst>
                <a:latin typeface="Calibri"/>
                <a:ea typeface="Calibri"/>
                <a:cs typeface="Calibri"/>
                <a:sym typeface="Calibri"/>
              </a:rPr>
              <a:t> </a:t>
            </a:r>
          </a:p>
          <a:p>
            <a:pPr marL="0" marR="0" lvl="0" indent="0" algn="l" rtl="0">
              <a:spcBef>
                <a:spcPts val="640"/>
              </a:spcBef>
              <a:buClr>
                <a:schemeClr val="tx1"/>
              </a:buClr>
              <a:buSzPct val="100000"/>
              <a:buNone/>
            </a:pPr>
            <a:r>
              <a:rPr lang="en-US" baseline="0" dirty="0" smtClean="0">
                <a:effectLst>
                  <a:outerShdw blurRad="38100" dist="38100" dir="2700000" algn="tl">
                    <a:srgbClr val="000000">
                      <a:alpha val="43137"/>
                    </a:srgbClr>
                  </a:outerShdw>
                </a:effectLst>
                <a:latin typeface="Calibri"/>
                <a:ea typeface="Calibri"/>
                <a:cs typeface="Calibri"/>
                <a:sym typeface="Calibri"/>
              </a:rPr>
              <a:t>                    15      </a:t>
            </a:r>
            <a:endParaRPr lang="en-US" baseline="0" dirty="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640"/>
              </a:spcBef>
              <a:buClr>
                <a:schemeClr val="tx1"/>
              </a:buClr>
              <a:buSzPct val="100000"/>
              <a:buFont typeface="Arial"/>
              <a:buChar char="•"/>
            </a:pPr>
            <a:endParaRPr lang="en-US" sz="4400" b="0" i="0" u="none" strike="noStrike" cap="none" baseline="0" dirty="0" smtClean="0">
              <a:effectLst>
                <a:outerShdw blurRad="38100" dist="38100" dir="2700000" algn="tl">
                  <a:srgbClr val="000000">
                    <a:alpha val="43137"/>
                  </a:srgbClr>
                </a:outerShdw>
              </a:effectLst>
              <a:latin typeface="Calibri"/>
              <a:ea typeface="Calibri"/>
              <a:cs typeface="Calibri"/>
              <a:sym typeface="Calibri"/>
            </a:endParaRPr>
          </a:p>
          <a:p>
            <a:pPr marL="0" marR="0" lvl="0" indent="0" algn="l" rtl="0">
              <a:spcBef>
                <a:spcPts val="640"/>
              </a:spcBef>
              <a:buClr>
                <a:schemeClr val="tx1"/>
              </a:buClr>
              <a:buSzPct val="100000"/>
              <a:buNone/>
            </a:pPr>
            <a:r>
              <a:rPr lang="en-US" sz="4400" dirty="0" smtClean="0">
                <a:effectLst>
                  <a:outerShdw blurRad="38100" dist="38100" dir="2700000" algn="tl">
                    <a:srgbClr val="000000">
                      <a:alpha val="43137"/>
                    </a:srgbClr>
                  </a:outerShdw>
                </a:effectLst>
                <a:latin typeface="Calibri"/>
                <a:ea typeface="Calibri"/>
                <a:cs typeface="Calibri"/>
                <a:sym typeface="Calibri"/>
              </a:rPr>
              <a:t>         </a:t>
            </a:r>
            <a:r>
              <a:rPr lang="en-US" sz="44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2014</a:t>
            </a:r>
          </a:p>
          <a:p>
            <a:pPr marL="0" marR="0" lvl="0" indent="0" algn="l" rtl="0">
              <a:spcBef>
                <a:spcPts val="640"/>
              </a:spcBef>
              <a:buClr>
                <a:schemeClr val="tx1"/>
              </a:buClr>
              <a:buSzPct val="25000"/>
              <a:buFont typeface="Arial"/>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grpSp>
        <p:nvGrpSpPr>
          <p:cNvPr id="140" name="Shape 140"/>
          <p:cNvGrpSpPr/>
          <p:nvPr/>
        </p:nvGrpSpPr>
        <p:grpSpPr>
          <a:xfrm>
            <a:off x="990600" y="4114800"/>
            <a:ext cx="6781800" cy="1706467"/>
            <a:chOff x="1676400" y="4792482"/>
            <a:chExt cx="4933951" cy="952585"/>
          </a:xfrm>
        </p:grpSpPr>
        <p:pic>
          <p:nvPicPr>
            <p:cNvPr id="141" name="Shape 141"/>
            <p:cNvPicPr preferRelativeResize="0"/>
            <p:nvPr/>
          </p:nvPicPr>
          <p:blipFill rotWithShape="1">
            <a:blip r:embed="rId3">
              <a:alphaModFix/>
            </a:blip>
            <a:srcRect/>
            <a:stretch/>
          </p:blipFill>
          <p:spPr>
            <a:xfrm>
              <a:off x="1676400" y="5430742"/>
              <a:ext cx="4933951" cy="314324"/>
            </a:xfrm>
            <a:prstGeom prst="rect">
              <a:avLst/>
            </a:prstGeom>
            <a:noFill/>
            <a:ln>
              <a:noFill/>
            </a:ln>
          </p:spPr>
        </p:pic>
        <p:pic>
          <p:nvPicPr>
            <p:cNvPr id="142" name="Shape 142"/>
            <p:cNvPicPr preferRelativeResize="0"/>
            <p:nvPr/>
          </p:nvPicPr>
          <p:blipFill rotWithShape="1">
            <a:blip r:embed="rId4">
              <a:alphaModFix/>
            </a:blip>
            <a:srcRect/>
            <a:stretch/>
          </p:blipFill>
          <p:spPr>
            <a:xfrm>
              <a:off x="3408457" y="4792482"/>
              <a:ext cx="3143249" cy="666749"/>
            </a:xfrm>
            <a:prstGeom prst="rect">
              <a:avLst/>
            </a:prstGeom>
            <a:noFill/>
            <a:ln>
              <a:noFill/>
            </a:ln>
          </p:spPr>
        </p:pic>
      </p:grpSp>
      <p:sp>
        <p:nvSpPr>
          <p:cNvPr id="2" name="Oval 1"/>
          <p:cNvSpPr/>
          <p:nvPr/>
        </p:nvSpPr>
        <p:spPr>
          <a:xfrm>
            <a:off x="5900352" y="4223188"/>
            <a:ext cx="914400" cy="1752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082147" y="5904394"/>
            <a:ext cx="1737976" cy="369332"/>
          </a:xfrm>
          <a:prstGeom prst="rect">
            <a:avLst/>
          </a:prstGeom>
          <a:noFill/>
        </p:spPr>
        <p:txBody>
          <a:bodyPr wrap="none" rtlCol="0">
            <a:spAutoFit/>
          </a:bodyPr>
          <a:lstStyle/>
          <a:p>
            <a:r>
              <a:rPr lang="en-US" sz="1800" i="1" dirty="0" smtClean="0">
                <a:solidFill>
                  <a:schemeClr val="tx1"/>
                </a:solidFill>
                <a:effectLst>
                  <a:outerShdw blurRad="38100" dist="38100" dir="2700000" algn="tl">
                    <a:srgbClr val="000000">
                      <a:alpha val="43137"/>
                    </a:srgbClr>
                  </a:outerShdw>
                </a:effectLst>
                <a:latin typeface="Calibri" panose="020F0502020204030204" pitchFamily="34" charset="0"/>
              </a:rPr>
              <a:t>www.acgme.org</a:t>
            </a:r>
            <a:endParaRPr lang="en-US" sz="1800" i="1"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4" name="TextBox 3"/>
          <p:cNvSpPr txBox="1"/>
          <p:nvPr/>
        </p:nvSpPr>
        <p:spPr>
          <a:xfrm>
            <a:off x="4977245" y="2209800"/>
            <a:ext cx="3861955" cy="338554"/>
          </a:xfrm>
          <a:prstGeom prst="rect">
            <a:avLst/>
          </a:prstGeom>
          <a:noFill/>
        </p:spPr>
        <p:txBody>
          <a:bodyPr wrap="none" rtlCol="0">
            <a:spAutoFit/>
          </a:bodyPr>
          <a:lstStyle/>
          <a:p>
            <a:r>
              <a:rPr lang="en-US" sz="1600" dirty="0" err="1" smtClean="0">
                <a:solidFill>
                  <a:schemeClr val="tx1"/>
                </a:solidFill>
                <a:effectLst>
                  <a:outerShdw blurRad="38100" dist="38100" dir="2700000" algn="tl">
                    <a:srgbClr val="000000">
                      <a:alpha val="43137"/>
                    </a:srgbClr>
                  </a:outerShdw>
                </a:effectLst>
                <a:latin typeface="+mn-lt"/>
              </a:rPr>
              <a:t>Jelovsek</a:t>
            </a:r>
            <a:r>
              <a:rPr lang="en-US" sz="1600" dirty="0" smtClean="0">
                <a:solidFill>
                  <a:schemeClr val="tx1"/>
                </a:solidFill>
                <a:effectLst>
                  <a:outerShdw blurRad="38100" dist="38100" dir="2700000" algn="tl">
                    <a:srgbClr val="000000">
                      <a:alpha val="43137"/>
                    </a:srgbClr>
                  </a:outerShdw>
                </a:effectLst>
                <a:latin typeface="+mn-lt"/>
              </a:rPr>
              <a:t> JE, et al.  </a:t>
            </a:r>
            <a:r>
              <a:rPr lang="en-US" sz="1600" i="1" dirty="0" smtClean="0">
                <a:solidFill>
                  <a:schemeClr val="tx1"/>
                </a:solidFill>
                <a:effectLst>
                  <a:outerShdw blurRad="38100" dist="38100" dir="2700000" algn="tl">
                    <a:srgbClr val="000000">
                      <a:alpha val="43137"/>
                    </a:srgbClr>
                  </a:outerShdw>
                </a:effectLst>
                <a:latin typeface="+mn-lt"/>
              </a:rPr>
              <a:t>Am J </a:t>
            </a:r>
            <a:r>
              <a:rPr lang="en-US" sz="1600" i="1" dirty="0" err="1" smtClean="0">
                <a:solidFill>
                  <a:schemeClr val="tx1"/>
                </a:solidFill>
                <a:effectLst>
                  <a:outerShdw blurRad="38100" dist="38100" dir="2700000" algn="tl">
                    <a:srgbClr val="000000">
                      <a:alpha val="43137"/>
                    </a:srgbClr>
                  </a:outerShdw>
                </a:effectLst>
                <a:latin typeface="+mn-lt"/>
              </a:rPr>
              <a:t>Obstet</a:t>
            </a:r>
            <a:r>
              <a:rPr lang="en-US" sz="1600" i="1" dirty="0" smtClean="0">
                <a:solidFill>
                  <a:schemeClr val="tx1"/>
                </a:solidFill>
                <a:effectLst>
                  <a:outerShdw blurRad="38100" dist="38100" dir="2700000" algn="tl">
                    <a:srgbClr val="000000">
                      <a:alpha val="43137"/>
                    </a:srgbClr>
                  </a:outerShdw>
                </a:effectLst>
                <a:latin typeface="+mn-lt"/>
              </a:rPr>
              <a:t> </a:t>
            </a:r>
            <a:r>
              <a:rPr lang="en-US" sz="1600" i="1" dirty="0" err="1" smtClean="0">
                <a:solidFill>
                  <a:schemeClr val="tx1"/>
                </a:solidFill>
                <a:effectLst>
                  <a:outerShdw blurRad="38100" dist="38100" dir="2700000" algn="tl">
                    <a:srgbClr val="000000">
                      <a:alpha val="43137"/>
                    </a:srgbClr>
                  </a:outerShdw>
                </a:effectLst>
                <a:latin typeface="+mn-lt"/>
              </a:rPr>
              <a:t>Gynecol</a:t>
            </a:r>
            <a:r>
              <a:rPr lang="en-US" sz="1600" dirty="0" smtClean="0">
                <a:solidFill>
                  <a:schemeClr val="tx1"/>
                </a:solidFill>
                <a:effectLst>
                  <a:outerShdw blurRad="38100" dist="38100" dir="2700000" algn="tl">
                    <a:srgbClr val="000000">
                      <a:alpha val="43137"/>
                    </a:srgbClr>
                  </a:outerShdw>
                </a:effectLst>
                <a:latin typeface="+mn-lt"/>
              </a:rPr>
              <a:t> 2010</a:t>
            </a:r>
            <a:endParaRPr lang="en-US" sz="1600" dirty="0">
              <a:solidFill>
                <a:schemeClr val="tx1"/>
              </a:solidFill>
              <a:effectLst>
                <a:outerShdw blurRad="38100" dist="38100" dir="2700000" algn="tl">
                  <a:srgbClr val="000000">
                    <a:alpha val="43137"/>
                  </a:srgbClr>
                </a:outerShdw>
              </a:effectLst>
              <a:latin typeface="+mn-lt"/>
            </a:endParaRPr>
          </a:p>
        </p:txBody>
      </p:sp>
      <p:sp>
        <p:nvSpPr>
          <p:cNvPr id="10" name="Oval 9"/>
          <p:cNvSpPr/>
          <p:nvPr/>
        </p:nvSpPr>
        <p:spPr>
          <a:xfrm>
            <a:off x="3311612" y="4252021"/>
            <a:ext cx="914400" cy="1752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55044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9">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uiExpand="1" build="p"/>
      <p:bldP spid="2" grpId="0" animBg="1"/>
      <p:bldP spid="3" grpId="0"/>
      <p:bldP spid="4"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OBGYN residents</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148" name="Shape 148"/>
          <p:cNvSpPr txBox="1">
            <a:spLocks noGrp="1"/>
          </p:cNvSpPr>
          <p:nvPr>
            <p:ph idx="1"/>
          </p:nvPr>
        </p:nvSpPr>
        <p:spPr>
          <a:xfrm>
            <a:off x="304800" y="1295400"/>
            <a:ext cx="8229600" cy="1219199"/>
          </a:xfrm>
          <a:prstGeom prst="rect">
            <a:avLst/>
          </a:prstGeom>
          <a:noFill/>
          <a:ln>
            <a:noFill/>
          </a:ln>
        </p:spPr>
        <p:txBody>
          <a:bodyPr lIns="91425" tIns="45700" rIns="91425" bIns="45700" anchor="t" anchorCtr="0">
            <a:noAutofit/>
          </a:bodyPr>
          <a:lstStyle/>
          <a:p>
            <a:pPr marL="0" marR="0" lvl="0" indent="0" algn="l" rtl="0">
              <a:spcBef>
                <a:spcPts val="0"/>
              </a:spcBef>
              <a:buClr>
                <a:schemeClr val="tx1"/>
              </a:buClr>
              <a:buSzPct val="100000"/>
              <a:buNone/>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How many TVH have you performed as primary surgeon during residency</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pic>
        <p:nvPicPr>
          <p:cNvPr id="149" name="Shape 149"/>
          <p:cNvPicPr preferRelativeResize="0"/>
          <p:nvPr/>
        </p:nvPicPr>
        <p:blipFill rotWithShape="1">
          <a:blip r:embed="rId3">
            <a:alphaModFix/>
          </a:blip>
          <a:srcRect/>
          <a:stretch/>
        </p:blipFill>
        <p:spPr>
          <a:xfrm>
            <a:off x="914400" y="2398433"/>
            <a:ext cx="7162799" cy="4230967"/>
          </a:xfrm>
          <a:prstGeom prst="rect">
            <a:avLst/>
          </a:prstGeom>
          <a:noFill/>
          <a:ln>
            <a:solidFill>
              <a:schemeClr val="bg1"/>
            </a:solidFill>
          </a:ln>
          <a:effectLst>
            <a:outerShdw blurRad="63500" sx="102000" sy="102000" algn="ctr" rotWithShape="0">
              <a:prstClr val="black">
                <a:alpha val="40000"/>
              </a:prstClr>
            </a:outerShdw>
          </a:effectLst>
        </p:spPr>
      </p:pic>
      <p:sp>
        <p:nvSpPr>
          <p:cNvPr id="2" name="TextBox 1"/>
          <p:cNvSpPr txBox="1"/>
          <p:nvPr/>
        </p:nvSpPr>
        <p:spPr>
          <a:xfrm>
            <a:off x="4809135" y="2068841"/>
            <a:ext cx="4363695" cy="307777"/>
          </a:xfrm>
          <a:prstGeom prst="rect">
            <a:avLst/>
          </a:prstGeom>
          <a:noFill/>
        </p:spPr>
        <p:txBody>
          <a:bodyPr wrap="none" rtlCol="0">
            <a:spAutoFit/>
          </a:bodyPr>
          <a:lstStyle/>
          <a:p>
            <a:r>
              <a:rPr lang="en-US" dirty="0" err="1" smtClean="0">
                <a:solidFill>
                  <a:schemeClr val="tx1"/>
                </a:solidFill>
                <a:latin typeface="+mn-lt"/>
              </a:rPr>
              <a:t>Antosh</a:t>
            </a:r>
            <a:r>
              <a:rPr lang="en-US" dirty="0" smtClean="0">
                <a:solidFill>
                  <a:schemeClr val="tx1"/>
                </a:solidFill>
                <a:latin typeface="+mn-lt"/>
              </a:rPr>
              <a:t> DD, et al </a:t>
            </a:r>
            <a:r>
              <a:rPr lang="en-US" i="1" dirty="0" smtClean="0">
                <a:solidFill>
                  <a:schemeClr val="tx1"/>
                </a:solidFill>
                <a:latin typeface="+mn-lt"/>
              </a:rPr>
              <a:t>Female Pelvic Med </a:t>
            </a:r>
            <a:r>
              <a:rPr lang="en-US" i="1" dirty="0" err="1" smtClean="0">
                <a:solidFill>
                  <a:schemeClr val="tx1"/>
                </a:solidFill>
                <a:latin typeface="+mn-lt"/>
              </a:rPr>
              <a:t>Reconstr</a:t>
            </a:r>
            <a:r>
              <a:rPr lang="en-US" i="1" dirty="0" smtClean="0">
                <a:solidFill>
                  <a:schemeClr val="tx1"/>
                </a:solidFill>
                <a:latin typeface="+mn-lt"/>
              </a:rPr>
              <a:t> </a:t>
            </a:r>
            <a:r>
              <a:rPr lang="en-US" i="1" dirty="0" err="1" smtClean="0">
                <a:solidFill>
                  <a:schemeClr val="tx1"/>
                </a:solidFill>
                <a:latin typeface="+mn-lt"/>
              </a:rPr>
              <a:t>Surg</a:t>
            </a:r>
            <a:r>
              <a:rPr lang="en-US" i="1" dirty="0" smtClean="0">
                <a:solidFill>
                  <a:schemeClr val="tx1"/>
                </a:solidFill>
                <a:latin typeface="+mn-lt"/>
              </a:rPr>
              <a:t> </a:t>
            </a:r>
            <a:r>
              <a:rPr lang="en-US" dirty="0" smtClean="0">
                <a:solidFill>
                  <a:schemeClr val="tx1"/>
                </a:solidFill>
                <a:latin typeface="+mn-lt"/>
              </a:rPr>
              <a:t>2011 </a:t>
            </a:r>
            <a:endParaRPr lang="en-US" dirty="0">
              <a:solidFill>
                <a:schemeClr val="tx1"/>
              </a:solidFill>
              <a:latin typeface="+mn-lt"/>
            </a:endParaRPr>
          </a:p>
        </p:txBody>
      </p:sp>
      <p:sp>
        <p:nvSpPr>
          <p:cNvPr id="3" name="Oval 2"/>
          <p:cNvSpPr/>
          <p:nvPr/>
        </p:nvSpPr>
        <p:spPr>
          <a:xfrm>
            <a:off x="2312772" y="5807676"/>
            <a:ext cx="17526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60867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609600"/>
            <a:ext cx="8229600" cy="1143000"/>
          </a:xfrm>
          <a:prstGeom prst="rect">
            <a:avLst/>
          </a:prstGeom>
          <a:noFill/>
          <a:ln>
            <a:noFill/>
          </a:ln>
        </p:spPr>
        <p:txBody>
          <a:bodyPr lIns="91425" tIns="45700" rIns="91425" bIns="45700" anchor="ctr" anchorCtr="0">
            <a:noAutofit/>
          </a:bodyPr>
          <a:lstStyle/>
          <a:p>
            <a:pPr marL="342900" lvl="0" indent="-342900">
              <a:lnSpc>
                <a:spcPct val="90000"/>
              </a:lnSpc>
              <a:spcBef>
                <a:spcPts val="0"/>
              </a:spcBef>
            </a:pPr>
            <a:r>
              <a:rPr lang="en-US" dirty="0">
                <a:solidFill>
                  <a:srgbClr val="FFFF00"/>
                </a:solidFill>
                <a:effectLst>
                  <a:outerShdw blurRad="38100" dist="38100" dir="2700000" algn="tl">
                    <a:srgbClr val="000000">
                      <a:alpha val="43137"/>
                    </a:srgbClr>
                  </a:outerShdw>
                </a:effectLst>
                <a:ea typeface="Calibri"/>
                <a:cs typeface="Calibri"/>
                <a:sym typeface="Calibri"/>
              </a:rPr>
              <a:t>Are you comfortable/competent to perform  VH independently? (Graduating PGY4’s)</a:t>
            </a:r>
          </a:p>
        </p:txBody>
      </p:sp>
      <p:sp>
        <p:nvSpPr>
          <p:cNvPr id="164" name="Shape 164"/>
          <p:cNvSpPr txBox="1">
            <a:spLocks noGrp="1"/>
          </p:cNvSpPr>
          <p:nvPr>
            <p:ph idx="1"/>
          </p:nvPr>
        </p:nvSpPr>
        <p:spPr>
          <a:xfrm>
            <a:off x="457200" y="2332037"/>
            <a:ext cx="8229600" cy="452596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640"/>
              </a:spcBef>
              <a:buClr>
                <a:schemeClr val="tx1"/>
              </a:buClr>
              <a:buSzPct val="100000"/>
              <a:buFont typeface="Arial"/>
              <a:buChar char="•"/>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Yes”</a:t>
            </a:r>
          </a:p>
          <a:p>
            <a:pPr marL="457200" marR="0" lvl="1" indent="0" algn="l" rtl="0">
              <a:lnSpc>
                <a:spcPct val="90000"/>
              </a:lnSpc>
              <a:spcBef>
                <a:spcPts val="560"/>
              </a:spcBef>
              <a:buClr>
                <a:schemeClr val="tx1"/>
              </a:buClr>
              <a:buSzPct val="100000"/>
              <a:buNone/>
            </a:pPr>
            <a:r>
              <a:rPr lang="en-US" sz="28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2007: </a:t>
            </a:r>
            <a:r>
              <a:rPr lang="en-US" sz="2800" b="0" i="0" u="none" strike="noStrike" cap="none" baseline="0" dirty="0">
                <a:effectLst>
                  <a:outerShdw blurRad="38100" dist="38100" dir="2700000" algn="tl">
                    <a:srgbClr val="000000">
                      <a:alpha val="43137"/>
                    </a:srgbClr>
                  </a:outerShdw>
                </a:effectLst>
                <a:latin typeface="Calibri"/>
                <a:ea typeface="Calibri"/>
                <a:cs typeface="Calibri"/>
                <a:sym typeface="Calibri"/>
              </a:rPr>
              <a:t>79% </a:t>
            </a:r>
            <a:r>
              <a:rPr lang="en-US" sz="28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a:t>
            </a:r>
            <a:endParaRPr lang="en-US" sz="28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742950" marR="0" lvl="1" indent="-107950" algn="l" rtl="0">
              <a:lnSpc>
                <a:spcPct val="90000"/>
              </a:lnSpc>
              <a:spcBef>
                <a:spcPts val="560"/>
              </a:spcBef>
              <a:buClr>
                <a:schemeClr val="tx1"/>
              </a:buClr>
              <a:buFont typeface="Arial"/>
              <a:buNone/>
            </a:pPr>
            <a:endParaRPr sz="28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742950" marR="0" lvl="1" indent="-107950" algn="l" rtl="0">
              <a:lnSpc>
                <a:spcPct val="90000"/>
              </a:lnSpc>
              <a:spcBef>
                <a:spcPts val="560"/>
              </a:spcBef>
              <a:buClr>
                <a:schemeClr val="tx1"/>
              </a:buClr>
              <a:buFont typeface="Arial"/>
              <a:buNone/>
            </a:pPr>
            <a:endParaRPr sz="28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457200" marR="0" lvl="1" indent="0" algn="l" rtl="0">
              <a:lnSpc>
                <a:spcPct val="90000"/>
              </a:lnSpc>
              <a:spcBef>
                <a:spcPts val="560"/>
              </a:spcBef>
              <a:buClr>
                <a:schemeClr val="tx1"/>
              </a:buClr>
              <a:buSzPct val="100000"/>
              <a:buNone/>
            </a:pPr>
            <a:r>
              <a:rPr lang="en-US" sz="2800" b="0" i="0" u="none" strike="noStrike" cap="none" baseline="0" dirty="0">
                <a:effectLst>
                  <a:outerShdw blurRad="38100" dist="38100" dir="2700000" algn="tl">
                    <a:srgbClr val="000000">
                      <a:alpha val="43137"/>
                    </a:srgbClr>
                  </a:outerShdw>
                </a:effectLst>
                <a:latin typeface="Calibri"/>
                <a:ea typeface="Calibri"/>
                <a:cs typeface="Calibri"/>
                <a:sym typeface="Calibri"/>
              </a:rPr>
              <a:t>2010: 27.8% </a:t>
            </a:r>
            <a:r>
              <a:rPr lang="en-US" dirty="0">
                <a:effectLst>
                  <a:outerShdw blurRad="38100" dist="38100" dir="2700000" algn="tl">
                    <a:srgbClr val="000000">
                      <a:alpha val="43137"/>
                    </a:srgbClr>
                  </a:outerShdw>
                </a:effectLst>
                <a:latin typeface="Calibri"/>
                <a:ea typeface="Calibri"/>
                <a:cs typeface="Calibri"/>
                <a:sym typeface="Calibri"/>
              </a:rPr>
              <a:t> </a:t>
            </a:r>
            <a:r>
              <a:rPr lang="en-US" dirty="0" smtClean="0">
                <a:effectLst>
                  <a:outerShdw blurRad="38100" dist="38100" dir="2700000" algn="tl">
                    <a:srgbClr val="000000">
                      <a:alpha val="43137"/>
                    </a:srgbClr>
                  </a:outerShdw>
                </a:effectLst>
                <a:latin typeface="Calibri"/>
                <a:ea typeface="Calibri"/>
                <a:cs typeface="Calibri"/>
                <a:sym typeface="Calibri"/>
              </a:rPr>
              <a:t>      </a:t>
            </a:r>
            <a:endParaRPr lang="en-US" sz="28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742950" marR="0" lvl="1" indent="-107950" algn="l" rtl="0">
              <a:lnSpc>
                <a:spcPct val="90000"/>
              </a:lnSpc>
              <a:spcBef>
                <a:spcPts val="560"/>
              </a:spcBef>
              <a:buClr>
                <a:schemeClr val="tx1"/>
              </a:buClr>
              <a:buFont typeface="Arial"/>
              <a:buNone/>
            </a:pPr>
            <a:endParaRPr sz="28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457200" marR="0" lvl="1" indent="0" algn="l" rtl="0">
              <a:lnSpc>
                <a:spcPct val="90000"/>
              </a:lnSpc>
              <a:spcBef>
                <a:spcPts val="560"/>
              </a:spcBef>
              <a:buClr>
                <a:schemeClr val="tx1"/>
              </a:buClr>
              <a:buSzPct val="100000"/>
              <a:buNone/>
            </a:pPr>
            <a:endParaRPr lang="en-US" sz="2800" b="0" i="0" u="none" strike="noStrike" cap="none" baseline="0" dirty="0" smtClean="0">
              <a:effectLst>
                <a:outerShdw blurRad="38100" dist="38100" dir="2700000" algn="tl">
                  <a:srgbClr val="000000">
                    <a:alpha val="43137"/>
                  </a:srgbClr>
                </a:outerShdw>
              </a:effectLst>
              <a:latin typeface="Calibri"/>
              <a:ea typeface="Calibri"/>
              <a:cs typeface="Calibri"/>
              <a:sym typeface="Calibri"/>
            </a:endParaRPr>
          </a:p>
          <a:p>
            <a:pPr marL="457200" marR="0" lvl="1" indent="0" algn="l" rtl="0">
              <a:lnSpc>
                <a:spcPct val="90000"/>
              </a:lnSpc>
              <a:spcBef>
                <a:spcPts val="560"/>
              </a:spcBef>
              <a:buClr>
                <a:schemeClr val="tx1"/>
              </a:buClr>
              <a:buSzPct val="100000"/>
              <a:buNone/>
            </a:pPr>
            <a:r>
              <a:rPr lang="en-US" sz="28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2015</a:t>
            </a:r>
            <a:r>
              <a:rPr lang="en-US" sz="2800" b="0" i="0" u="none" strike="noStrike" cap="none" baseline="0" dirty="0">
                <a:effectLst>
                  <a:outerShdw blurRad="38100" dist="38100" dir="2700000" algn="tl">
                    <a:srgbClr val="000000">
                      <a:alpha val="43137"/>
                    </a:srgbClr>
                  </a:outerShdw>
                </a:effectLst>
                <a:latin typeface="Calibri"/>
                <a:ea typeface="Calibri"/>
                <a:cs typeface="Calibri"/>
                <a:sym typeface="Calibri"/>
              </a:rPr>
              <a:t>: ???</a:t>
            </a:r>
          </a:p>
        </p:txBody>
      </p:sp>
      <p:sp>
        <p:nvSpPr>
          <p:cNvPr id="165" name="Shape 165"/>
          <p:cNvSpPr/>
          <p:nvPr/>
        </p:nvSpPr>
        <p:spPr>
          <a:xfrm>
            <a:off x="1981200" y="3352800"/>
            <a:ext cx="381000" cy="762000"/>
          </a:xfrm>
          <a:prstGeom prst="downArrow">
            <a:avLst>
              <a:gd name="adj1" fmla="val 50000"/>
              <a:gd name="adj2" fmla="val 50000"/>
            </a:avLst>
          </a:prstGeom>
          <a:solidFill>
            <a:srgbClr val="FFFF00"/>
          </a:solidFill>
          <a:ln w="25400" cap="flat">
            <a:solidFill>
              <a:srgbClr val="FFFF00"/>
            </a:solidFill>
            <a:prstDash val="solid"/>
            <a:round/>
            <a:headEnd type="none" w="med" len="med"/>
            <a:tailEnd type="none" w="med" len="med"/>
          </a:ln>
          <a:effectLst>
            <a:outerShdw blurRad="50800" dist="38100" dir="8100000" algn="tr" rotWithShape="0">
              <a:prstClr val="black">
                <a:alpha val="40000"/>
              </a:prst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 name="TextBox 4"/>
          <p:cNvSpPr txBox="1"/>
          <p:nvPr/>
        </p:nvSpPr>
        <p:spPr>
          <a:xfrm>
            <a:off x="3021235" y="2895600"/>
            <a:ext cx="3227165" cy="307777"/>
          </a:xfrm>
          <a:prstGeom prst="rect">
            <a:avLst/>
          </a:prstGeom>
          <a:noFill/>
        </p:spPr>
        <p:txBody>
          <a:bodyPr wrap="none" rtlCol="0">
            <a:spAutoFit/>
          </a:bodyPr>
          <a:lstStyle/>
          <a:p>
            <a:r>
              <a:rPr lang="en-US" dirty="0" smtClean="0">
                <a:solidFill>
                  <a:schemeClr val="tx1"/>
                </a:solidFill>
                <a:effectLst>
                  <a:outerShdw blurRad="38100" dist="38100" dir="2700000" algn="tl">
                    <a:srgbClr val="000000">
                      <a:alpha val="43137"/>
                    </a:srgbClr>
                  </a:outerShdw>
                </a:effectLst>
                <a:latin typeface="+mn-lt"/>
              </a:rPr>
              <a:t>Kenton K, et al </a:t>
            </a:r>
            <a:r>
              <a:rPr lang="en-US" i="1" dirty="0" smtClean="0">
                <a:solidFill>
                  <a:schemeClr val="tx1"/>
                </a:solidFill>
                <a:effectLst>
                  <a:outerShdw blurRad="38100" dist="38100" dir="2700000" algn="tl">
                    <a:srgbClr val="000000">
                      <a:alpha val="43137"/>
                    </a:srgbClr>
                  </a:outerShdw>
                </a:effectLst>
                <a:latin typeface="+mn-lt"/>
              </a:rPr>
              <a:t>Am J </a:t>
            </a:r>
            <a:r>
              <a:rPr lang="en-US" i="1" dirty="0" err="1" smtClean="0">
                <a:solidFill>
                  <a:schemeClr val="tx1"/>
                </a:solidFill>
                <a:effectLst>
                  <a:outerShdw blurRad="38100" dist="38100" dir="2700000" algn="tl">
                    <a:srgbClr val="000000">
                      <a:alpha val="43137"/>
                    </a:srgbClr>
                  </a:outerShdw>
                </a:effectLst>
                <a:latin typeface="+mn-lt"/>
              </a:rPr>
              <a:t>Obstet</a:t>
            </a:r>
            <a:r>
              <a:rPr lang="en-US" i="1" dirty="0" smtClean="0">
                <a:solidFill>
                  <a:schemeClr val="tx1"/>
                </a:solidFill>
                <a:effectLst>
                  <a:outerShdw blurRad="38100" dist="38100" dir="2700000" algn="tl">
                    <a:srgbClr val="000000">
                      <a:alpha val="43137"/>
                    </a:srgbClr>
                  </a:outerShdw>
                </a:effectLst>
                <a:latin typeface="+mn-lt"/>
              </a:rPr>
              <a:t> </a:t>
            </a:r>
            <a:r>
              <a:rPr lang="en-US" i="1" dirty="0" err="1" smtClean="0">
                <a:solidFill>
                  <a:schemeClr val="tx1"/>
                </a:solidFill>
                <a:effectLst>
                  <a:outerShdw blurRad="38100" dist="38100" dir="2700000" algn="tl">
                    <a:srgbClr val="000000">
                      <a:alpha val="43137"/>
                    </a:srgbClr>
                  </a:outerShdw>
                </a:effectLst>
                <a:latin typeface="+mn-lt"/>
              </a:rPr>
              <a:t>Gynecol</a:t>
            </a:r>
            <a:r>
              <a:rPr lang="en-US" i="1" dirty="0" smtClean="0">
                <a:solidFill>
                  <a:schemeClr val="tx1"/>
                </a:solidFill>
                <a:effectLst>
                  <a:outerShdw blurRad="38100" dist="38100" dir="2700000" algn="tl">
                    <a:srgbClr val="000000">
                      <a:alpha val="43137"/>
                    </a:srgbClr>
                  </a:outerShdw>
                </a:effectLst>
                <a:latin typeface="+mn-lt"/>
              </a:rPr>
              <a:t> </a:t>
            </a:r>
            <a:r>
              <a:rPr lang="en-US" dirty="0" smtClean="0">
                <a:solidFill>
                  <a:schemeClr val="tx1"/>
                </a:solidFill>
                <a:effectLst>
                  <a:outerShdw blurRad="38100" dist="38100" dir="2700000" algn="tl">
                    <a:srgbClr val="000000">
                      <a:alpha val="43137"/>
                    </a:srgbClr>
                  </a:outerShdw>
                </a:effectLst>
                <a:latin typeface="+mn-lt"/>
              </a:rPr>
              <a:t>2008 </a:t>
            </a:r>
            <a:endParaRPr lang="en-US" dirty="0">
              <a:solidFill>
                <a:schemeClr val="tx1"/>
              </a:solidFill>
              <a:effectLst>
                <a:outerShdw blurRad="38100" dist="38100" dir="2700000" algn="tl">
                  <a:srgbClr val="000000">
                    <a:alpha val="43137"/>
                  </a:srgbClr>
                </a:outerShdw>
              </a:effectLst>
              <a:latin typeface="+mn-lt"/>
            </a:endParaRPr>
          </a:p>
        </p:txBody>
      </p:sp>
      <p:sp>
        <p:nvSpPr>
          <p:cNvPr id="6" name="TextBox 5"/>
          <p:cNvSpPr txBox="1"/>
          <p:nvPr/>
        </p:nvSpPr>
        <p:spPr>
          <a:xfrm>
            <a:off x="3021235" y="4267200"/>
            <a:ext cx="4174541" cy="307777"/>
          </a:xfrm>
          <a:prstGeom prst="rect">
            <a:avLst/>
          </a:prstGeom>
          <a:noFill/>
        </p:spPr>
        <p:txBody>
          <a:bodyPr wrap="none" rtlCol="0">
            <a:spAutoFit/>
          </a:bodyPr>
          <a:lstStyle/>
          <a:p>
            <a:r>
              <a:rPr lang="en-US" dirty="0" smtClean="0">
                <a:solidFill>
                  <a:schemeClr val="tx1"/>
                </a:solidFill>
                <a:effectLst>
                  <a:outerShdw blurRad="38100" dist="38100" dir="2700000" algn="tl">
                    <a:srgbClr val="000000">
                      <a:alpha val="43137"/>
                    </a:srgbClr>
                  </a:outerShdw>
                </a:effectLst>
                <a:latin typeface="+mn-lt"/>
              </a:rPr>
              <a:t>Burkett D, et al </a:t>
            </a:r>
            <a:r>
              <a:rPr lang="en-US" i="1" dirty="0" smtClean="0">
                <a:solidFill>
                  <a:schemeClr val="tx1"/>
                </a:solidFill>
                <a:effectLst>
                  <a:outerShdw blurRad="38100" dist="38100" dir="2700000" algn="tl">
                    <a:srgbClr val="000000">
                      <a:alpha val="43137"/>
                    </a:srgbClr>
                  </a:outerShdw>
                </a:effectLst>
                <a:latin typeface="+mn-lt"/>
              </a:rPr>
              <a:t>Female Pelvic Med </a:t>
            </a:r>
            <a:r>
              <a:rPr lang="en-US" i="1" dirty="0" err="1" smtClean="0">
                <a:solidFill>
                  <a:schemeClr val="tx1"/>
                </a:solidFill>
                <a:effectLst>
                  <a:outerShdw blurRad="38100" dist="38100" dir="2700000" algn="tl">
                    <a:srgbClr val="000000">
                      <a:alpha val="43137"/>
                    </a:srgbClr>
                  </a:outerShdw>
                </a:effectLst>
                <a:latin typeface="+mn-lt"/>
              </a:rPr>
              <a:t>Reconstr</a:t>
            </a:r>
            <a:r>
              <a:rPr lang="en-US" i="1" dirty="0" smtClean="0">
                <a:solidFill>
                  <a:schemeClr val="tx1"/>
                </a:solidFill>
                <a:effectLst>
                  <a:outerShdw blurRad="38100" dist="38100" dir="2700000" algn="tl">
                    <a:srgbClr val="000000">
                      <a:alpha val="43137"/>
                    </a:srgbClr>
                  </a:outerShdw>
                </a:effectLst>
                <a:latin typeface="+mn-lt"/>
              </a:rPr>
              <a:t> </a:t>
            </a:r>
            <a:r>
              <a:rPr lang="en-US" i="1" dirty="0" err="1" smtClean="0">
                <a:solidFill>
                  <a:schemeClr val="tx1"/>
                </a:solidFill>
                <a:effectLst>
                  <a:outerShdw blurRad="38100" dist="38100" dir="2700000" algn="tl">
                    <a:srgbClr val="000000">
                      <a:alpha val="43137"/>
                    </a:srgbClr>
                  </a:outerShdw>
                </a:effectLst>
                <a:latin typeface="+mn-lt"/>
              </a:rPr>
              <a:t>Surg</a:t>
            </a:r>
            <a:r>
              <a:rPr lang="en-US" i="1" dirty="0" smtClean="0">
                <a:solidFill>
                  <a:schemeClr val="tx1"/>
                </a:solidFill>
                <a:effectLst>
                  <a:outerShdw blurRad="38100" dist="38100" dir="2700000" algn="tl">
                    <a:srgbClr val="000000">
                      <a:alpha val="43137"/>
                    </a:srgbClr>
                  </a:outerShdw>
                </a:effectLst>
                <a:latin typeface="+mn-lt"/>
              </a:rPr>
              <a:t> </a:t>
            </a:r>
            <a:r>
              <a:rPr lang="en-US" dirty="0" smtClean="0">
                <a:solidFill>
                  <a:schemeClr val="tx1"/>
                </a:solidFill>
                <a:effectLst>
                  <a:outerShdw blurRad="38100" dist="38100" dir="2700000" algn="tl">
                    <a:srgbClr val="000000">
                      <a:alpha val="43137"/>
                    </a:srgbClr>
                  </a:outerShdw>
                </a:effectLst>
                <a:latin typeface="+mn-lt"/>
              </a:rPr>
              <a:t>2011 </a:t>
            </a:r>
            <a:endParaRPr lang="en-US" dirty="0">
              <a:solidFill>
                <a:schemeClr val="tx1"/>
              </a:solidFill>
              <a:effectLst>
                <a:outerShdw blurRad="38100" dist="38100" dir="2700000" algn="tl">
                  <a:srgbClr val="000000">
                    <a:alpha val="43137"/>
                  </a:srgbClr>
                </a:outerShdw>
              </a:effectLst>
              <a:latin typeface="+mn-lt"/>
            </a:endParaRPr>
          </a:p>
        </p:txBody>
      </p:sp>
      <p:sp>
        <p:nvSpPr>
          <p:cNvPr id="7" name="Shape 165"/>
          <p:cNvSpPr/>
          <p:nvPr/>
        </p:nvSpPr>
        <p:spPr>
          <a:xfrm>
            <a:off x="1981200" y="4740876"/>
            <a:ext cx="381000" cy="762000"/>
          </a:xfrm>
          <a:prstGeom prst="downArrow">
            <a:avLst>
              <a:gd name="adj1" fmla="val 50000"/>
              <a:gd name="adj2" fmla="val 50000"/>
            </a:avLst>
          </a:prstGeom>
          <a:solidFill>
            <a:srgbClr val="FFFF00"/>
          </a:solidFill>
          <a:ln w="25400" cap="flat">
            <a:solidFill>
              <a:srgbClr val="FFFF00"/>
            </a:solidFill>
            <a:prstDash val="solid"/>
            <a:round/>
            <a:headEnd type="none" w="med" len="med"/>
            <a:tailEnd type="none" w="med" len="med"/>
          </a:ln>
          <a:effectLst>
            <a:outerShdw blurRad="50800" dist="38100" dir="8100000" algn="tr" rotWithShape="0">
              <a:prstClr val="black">
                <a:alpha val="40000"/>
              </a:prstClr>
            </a:outerShdw>
          </a:effectLst>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0439618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uiExpand="1" build="p"/>
      <p:bldP spid="165" grpId="0" animBg="1"/>
      <p:bldP spid="5" grpId="0"/>
      <p:bldP spid="6" grpId="0"/>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Graduating residents TVH experience</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graphicFrame>
        <p:nvGraphicFramePr>
          <p:cNvPr id="8" name="Chart 7"/>
          <p:cNvGraphicFramePr>
            <a:graphicFrameLocks/>
          </p:cNvGraphicFramePr>
          <p:nvPr>
            <p:extLst>
              <p:ext uri="{D42A27DB-BD31-4B8C-83A1-F6EECF244321}">
                <p14:modId xmlns:p14="http://schemas.microsoft.com/office/powerpoint/2010/main" val="1531998771"/>
              </p:ext>
            </p:extLst>
          </p:nvPr>
        </p:nvGraphicFramePr>
        <p:xfrm>
          <a:off x="1371600" y="1828800"/>
          <a:ext cx="6110288" cy="366474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631889" y="5562600"/>
            <a:ext cx="6673911" cy="1077218"/>
          </a:xfrm>
          <a:prstGeom prst="rect">
            <a:avLst/>
          </a:prstGeom>
          <a:noFill/>
        </p:spPr>
        <p:txBody>
          <a:bodyPr wrap="square" rtlCol="0">
            <a:spAutoFit/>
          </a:bodyPr>
          <a:lstStyle/>
          <a:p>
            <a:r>
              <a:rPr lang="en-US" sz="3200" dirty="0" smtClean="0">
                <a:solidFill>
                  <a:schemeClr val="tx1"/>
                </a:solidFill>
                <a:effectLst>
                  <a:outerShdw blurRad="38100" dist="38100" dir="2700000" algn="tl">
                    <a:srgbClr val="000000">
                      <a:alpha val="43137"/>
                    </a:srgbClr>
                  </a:outerShdw>
                </a:effectLst>
                <a:latin typeface="Calibri" panose="020F0502020204030204" pitchFamily="34" charset="0"/>
              </a:rPr>
              <a:t>ACGME PGY4 Case logs for Vaginal Hysterectomy as Primary Surgeon</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5" name="TextBox 4"/>
          <p:cNvSpPr txBox="1"/>
          <p:nvPr/>
        </p:nvSpPr>
        <p:spPr>
          <a:xfrm>
            <a:off x="7436812" y="5218193"/>
            <a:ext cx="1737976" cy="369332"/>
          </a:xfrm>
          <a:prstGeom prst="rect">
            <a:avLst/>
          </a:prstGeom>
          <a:noFill/>
        </p:spPr>
        <p:txBody>
          <a:bodyPr wrap="none" rtlCol="0">
            <a:spAutoFit/>
          </a:bodyPr>
          <a:lstStyle/>
          <a:p>
            <a:r>
              <a:rPr lang="en-US" sz="1800" i="1" dirty="0" smtClean="0">
                <a:solidFill>
                  <a:schemeClr val="tx1"/>
                </a:solidFill>
                <a:effectLst>
                  <a:outerShdw blurRad="38100" dist="38100" dir="2700000" algn="tl">
                    <a:srgbClr val="000000">
                      <a:alpha val="43137"/>
                    </a:srgbClr>
                  </a:outerShdw>
                </a:effectLst>
                <a:latin typeface="Calibri" panose="020F0502020204030204" pitchFamily="34" charset="0"/>
              </a:rPr>
              <a:t>www.acgme.org</a:t>
            </a:r>
            <a:endParaRPr lang="en-US" sz="1800" i="1"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8955602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Shape 111"/>
          <p:cNvPicPr preferRelativeResize="0"/>
          <p:nvPr/>
        </p:nvPicPr>
        <p:blipFill rotWithShape="1">
          <a:blip r:embed="rId3">
            <a:alphaModFix/>
          </a:blip>
          <a:srcRect/>
          <a:stretch/>
        </p:blipFill>
        <p:spPr>
          <a:xfrm>
            <a:off x="2743200" y="304799"/>
            <a:ext cx="3226663" cy="1362075"/>
          </a:xfrm>
          <a:prstGeom prst="rect">
            <a:avLst/>
          </a:prstGeom>
          <a:noFill/>
          <a:ln w="9525" cap="flat">
            <a:solidFill>
              <a:schemeClr val="dk1"/>
            </a:solidFill>
            <a:prstDash val="solid"/>
            <a:round/>
            <a:headEnd type="none" w="med" len="med"/>
            <a:tailEnd type="none" w="med" len="med"/>
          </a:ln>
        </p:spPr>
      </p:pic>
      <p:sp>
        <p:nvSpPr>
          <p:cNvPr id="2" name="Content Placeholder 1"/>
          <p:cNvSpPr>
            <a:spLocks noGrp="1"/>
          </p:cNvSpPr>
          <p:nvPr>
            <p:ph idx="1"/>
          </p:nvPr>
        </p:nvSpPr>
        <p:spPr/>
        <p:txBody>
          <a:bodyPr/>
          <a:lstStyle/>
          <a:p>
            <a:endParaRPr lang="en-US"/>
          </a:p>
        </p:txBody>
      </p:sp>
      <p:pic>
        <p:nvPicPr>
          <p:cNvPr id="2051" name="Picture 3" descr="C:\Users\tmontoya\Desktop\pics for OBG pres\Capture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0"/>
            <a:ext cx="7848600" cy="223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267228"/>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7" name="Shape 117"/>
          <p:cNvPicPr preferRelativeResize="0"/>
          <p:nvPr/>
        </p:nvPicPr>
        <p:blipFill rotWithShape="1">
          <a:blip r:embed="rId3">
            <a:alphaModFix/>
          </a:blip>
          <a:srcRect/>
          <a:stretch/>
        </p:blipFill>
        <p:spPr>
          <a:xfrm>
            <a:off x="1735508" y="1971675"/>
            <a:ext cx="5438774" cy="4124325"/>
          </a:xfrm>
          <a:prstGeom prst="rect">
            <a:avLst/>
          </a:prstGeom>
          <a:noFill/>
          <a:ln>
            <a:noFill/>
          </a:ln>
        </p:spPr>
      </p:pic>
      <p:pic>
        <p:nvPicPr>
          <p:cNvPr id="118" name="Shape 118"/>
          <p:cNvPicPr preferRelativeResize="0"/>
          <p:nvPr/>
        </p:nvPicPr>
        <p:blipFill rotWithShape="1">
          <a:blip r:embed="rId4">
            <a:alphaModFix/>
          </a:blip>
          <a:srcRect/>
          <a:stretch/>
        </p:blipFill>
        <p:spPr>
          <a:xfrm>
            <a:off x="2228851" y="381000"/>
            <a:ext cx="4629149" cy="1447800"/>
          </a:xfrm>
          <a:prstGeom prst="rect">
            <a:avLst/>
          </a:prstGeom>
          <a:noFill/>
          <a:ln>
            <a:noFill/>
          </a:ln>
        </p:spPr>
      </p:pic>
    </p:spTree>
    <p:extLst>
      <p:ext uri="{BB962C8B-B14F-4D97-AF65-F5344CB8AC3E}">
        <p14:creationId xmlns:p14="http://schemas.microsoft.com/office/powerpoint/2010/main" val="2742139029"/>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Shape 111"/>
          <p:cNvPicPr preferRelativeResize="0"/>
          <p:nvPr/>
        </p:nvPicPr>
        <p:blipFill rotWithShape="1">
          <a:blip r:embed="rId3">
            <a:alphaModFix/>
          </a:blip>
          <a:srcRect/>
          <a:stretch/>
        </p:blipFill>
        <p:spPr>
          <a:xfrm>
            <a:off x="2915464" y="304799"/>
            <a:ext cx="3226663" cy="1362075"/>
          </a:xfrm>
          <a:prstGeom prst="rect">
            <a:avLst/>
          </a:prstGeom>
          <a:noFill/>
          <a:ln w="9525" cap="flat">
            <a:solidFill>
              <a:schemeClr val="dk1"/>
            </a:solidFill>
            <a:prstDash val="solid"/>
            <a:round/>
            <a:headEnd type="none" w="med" len="med"/>
            <a:tailEnd type="none" w="med" len="med"/>
          </a:ln>
        </p:spPr>
      </p:pic>
      <p:pic>
        <p:nvPicPr>
          <p:cNvPr id="3074" name="Picture 2" descr="C:\Users\tmontoya\Desktop\pics for OBG pres\Capture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819" y="1752600"/>
            <a:ext cx="5983953" cy="14160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3895" y="3366175"/>
            <a:ext cx="2209800" cy="332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248400" y="858724"/>
            <a:ext cx="1752600" cy="369332"/>
          </a:xfrm>
          <a:prstGeom prst="rect">
            <a:avLst/>
          </a:prstGeom>
          <a:noFill/>
        </p:spPr>
        <p:txBody>
          <a:bodyPr wrap="square" rtlCol="0">
            <a:spAutoFit/>
          </a:bodyPr>
          <a:lstStyle/>
          <a:p>
            <a:r>
              <a:rPr lang="en-US" sz="1800" i="1" dirty="0" smtClean="0">
                <a:solidFill>
                  <a:schemeClr val="tx1"/>
                </a:solidFill>
                <a:effectLst>
                  <a:outerShdw blurRad="38100" dist="38100" dir="2700000" algn="tl">
                    <a:srgbClr val="000000">
                      <a:alpha val="43137"/>
                    </a:srgbClr>
                  </a:outerShdw>
                </a:effectLst>
                <a:latin typeface="+mj-lt"/>
              </a:rPr>
              <a:t>www.acog.org</a:t>
            </a:r>
            <a:endParaRPr lang="en-US" sz="1800" i="1" dirty="0">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1131161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Simulation</a:t>
            </a:r>
            <a:endParaRPr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52800" y="3276600"/>
            <a:ext cx="2990757" cy="2531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tmontoya\Desktop\pics for OBG pres\Capture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752600"/>
            <a:ext cx="7849644"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198373"/>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5201032"/>
            <a:ext cx="5562601" cy="104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2"/>
          <p:cNvSpPr txBox="1">
            <a:spLocks/>
          </p:cNvSpPr>
          <p:nvPr/>
        </p:nvSpPr>
        <p:spPr>
          <a:xfrm>
            <a:off x="457200" y="1219200"/>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4000" dirty="0" smtClean="0">
                <a:effectLst>
                  <a:outerShdw blurRad="38100" dist="38100" dir="2700000" algn="tl">
                    <a:srgbClr val="000000">
                      <a:alpha val="43137"/>
                    </a:srgbClr>
                  </a:outerShdw>
                </a:effectLst>
                <a:latin typeface="Calibri" panose="020F0502020204030204" pitchFamily="34" charset="0"/>
              </a:rPr>
              <a:t> No disclosures</a:t>
            </a:r>
            <a:endParaRPr lang="en-US" sz="40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94007"/>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Simulation</a:t>
            </a:r>
            <a:endParaRPr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pic>
        <p:nvPicPr>
          <p:cNvPr id="133" name="Shape 133"/>
          <p:cNvPicPr preferRelativeResize="0"/>
          <p:nvPr/>
        </p:nvPicPr>
        <p:blipFill rotWithShape="1">
          <a:blip r:embed="rId3">
            <a:alphaModFix/>
          </a:blip>
          <a:srcRect/>
          <a:stretch/>
        </p:blipFill>
        <p:spPr>
          <a:xfrm>
            <a:off x="457200" y="1524000"/>
            <a:ext cx="8276968" cy="4893276"/>
          </a:xfrm>
          <a:prstGeom prst="rect">
            <a:avLst/>
          </a:prstGeom>
          <a:noFill/>
          <a:ln>
            <a:noFill/>
          </a:ln>
        </p:spPr>
      </p:pic>
      <p:sp>
        <p:nvSpPr>
          <p:cNvPr id="2" name="TextBox 1"/>
          <p:cNvSpPr txBox="1"/>
          <p:nvPr/>
        </p:nvSpPr>
        <p:spPr>
          <a:xfrm>
            <a:off x="5105400" y="6441489"/>
            <a:ext cx="3684022" cy="369332"/>
          </a:xfrm>
          <a:prstGeom prst="rect">
            <a:avLst/>
          </a:prstGeom>
          <a:noFill/>
        </p:spPr>
        <p:txBody>
          <a:bodyPr wrap="none" rtlCol="0">
            <a:spAutoFit/>
          </a:bodyPr>
          <a:lstStyle/>
          <a:p>
            <a:r>
              <a:rPr lang="en-US" sz="1800" b="1" dirty="0" smtClean="0">
                <a:solidFill>
                  <a:schemeClr val="tx1"/>
                </a:solidFill>
                <a:latin typeface="+mn-lt"/>
              </a:rPr>
              <a:t>APGO/CREOG Annual Meeting, 2015</a:t>
            </a:r>
            <a:endParaRPr lang="en-US" sz="1800" b="1" dirty="0">
              <a:solidFill>
                <a:schemeClr val="tx1"/>
              </a:solidFill>
              <a:latin typeface="+mn-lt"/>
            </a:endParaRPr>
          </a:p>
        </p:txBody>
      </p:sp>
    </p:spTree>
    <p:extLst>
      <p:ext uri="{BB962C8B-B14F-4D97-AF65-F5344CB8AC3E}">
        <p14:creationId xmlns:p14="http://schemas.microsoft.com/office/powerpoint/2010/main" val="4172965988"/>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FFFF00"/>
                </a:solidFill>
                <a:effectLst>
                  <a:outerShdw blurRad="38100" dist="38100" dir="2700000" algn="tl">
                    <a:srgbClr val="000000">
                      <a:alpha val="43137"/>
                    </a:srgbClr>
                  </a:outerShdw>
                </a:effectLst>
                <a:latin typeface="Calibri" panose="020F0502020204030204" pitchFamily="34" charset="0"/>
              </a:rPr>
              <a:t>Simulation</a:t>
            </a:r>
            <a:endParaRPr lang="en-US" sz="4400"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3" name="Text Placeholder 2"/>
          <p:cNvSpPr>
            <a:spLocks noGrp="1"/>
          </p:cNvSpPr>
          <p:nvPr>
            <p:ph idx="1"/>
          </p:nvPr>
        </p:nvSpPr>
        <p:spPr/>
        <p:txBody>
          <a:bodyPr/>
          <a:lstStyle/>
          <a:p>
            <a:r>
              <a:rPr lang="en-US" sz="3200" dirty="0" smtClean="0">
                <a:effectLst>
                  <a:outerShdw blurRad="38100" dist="38100" dir="2700000" algn="tl">
                    <a:srgbClr val="000000">
                      <a:alpha val="43137"/>
                    </a:srgbClr>
                  </a:outerShdw>
                </a:effectLst>
                <a:latin typeface="Calibri" panose="020F0502020204030204" pitchFamily="34" charset="0"/>
              </a:rPr>
              <a:t>Miya Model Vaginal Hysterectomy Simulator</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050" name="Picture 2" descr="C:\Users\tmontoya\Desktop\pics for OBG pres\Capture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0"/>
            <a:ext cx="5572125" cy="372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8911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rPr>
              <a:t>What </a:t>
            </a: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is the most difficult part of a TVH?</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155" name="Shape 155"/>
          <p:cNvSpPr txBox="1">
            <a:spLocks noGrp="1"/>
          </p:cNvSpPr>
          <p:nvPr>
            <p:ph idx="1"/>
          </p:nvPr>
        </p:nvSpPr>
        <p:spPr>
          <a:xfrm>
            <a:off x="457200" y="1600200"/>
            <a:ext cx="8229600" cy="609599"/>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endParaRPr lang="en-US" dirty="0">
              <a:effectLst>
                <a:outerShdw blurRad="38100" dist="38100" dir="2700000" algn="tl">
                  <a:srgbClr val="000000">
                    <a:alpha val="43137"/>
                  </a:srgbClr>
                </a:outerShdw>
              </a:effectLst>
              <a:latin typeface="Calibri"/>
              <a:ea typeface="Calibri"/>
              <a:cs typeface="Calibri"/>
              <a:sym typeface="Calibri"/>
            </a:endParaRPr>
          </a:p>
          <a:p>
            <a:pPr marL="0" marR="0" lvl="0" indent="0" algn="l" rtl="0">
              <a:spcBef>
                <a:spcPts val="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Removing ovaries vaginally</a:t>
            </a:r>
          </a:p>
          <a:p>
            <a:pPr marL="0" marR="0" lvl="0" indent="0" algn="l" rtl="0">
              <a:spcBef>
                <a:spcPts val="0"/>
              </a:spcBef>
              <a:buClr>
                <a:schemeClr val="tx1"/>
              </a:buClr>
              <a:buSzPct val="100000"/>
              <a:buNone/>
            </a:pPr>
            <a:r>
              <a:rPr lang="en-US" dirty="0">
                <a:effectLst>
                  <a:outerShdw blurRad="38100" dist="38100" dir="2700000" algn="tl">
                    <a:srgbClr val="000000">
                      <a:alpha val="43137"/>
                    </a:srgbClr>
                  </a:outerShdw>
                </a:effectLst>
                <a:latin typeface="Calibri"/>
                <a:ea typeface="Calibri"/>
                <a:cs typeface="Calibri"/>
                <a:sym typeface="Calibri"/>
              </a:rPr>
              <a:t>	</a:t>
            </a:r>
            <a:r>
              <a:rPr lang="en-US" dirty="0" smtClean="0">
                <a:effectLst>
                  <a:outerShdw blurRad="38100" dist="38100" dir="2700000" algn="tl">
                    <a:srgbClr val="000000">
                      <a:alpha val="43137"/>
                    </a:srgbClr>
                  </a:outerShdw>
                </a:effectLst>
                <a:latin typeface="Calibri"/>
                <a:ea typeface="Calibri"/>
                <a:cs typeface="Calibri"/>
                <a:sym typeface="Calibri"/>
              </a:rPr>
              <a:t>		Anterior cul-de-sac entry</a:t>
            </a:r>
          </a:p>
          <a:p>
            <a:pPr marL="0" marR="0" lvl="0" indent="0" algn="l" rtl="0">
              <a:spcBef>
                <a:spcPts val="0"/>
              </a:spcBef>
              <a:buClr>
                <a:schemeClr val="tx1"/>
              </a:buClr>
              <a:buSzPct val="100000"/>
              <a:buNone/>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Securing</a:t>
            </a:r>
            <a:r>
              <a:rPr lang="en-US" sz="3200" b="0" i="0" u="none" strike="noStrike" cap="none" dirty="0" smtClean="0">
                <a:effectLst>
                  <a:outerShdw blurRad="38100" dist="38100" dir="2700000" algn="tl">
                    <a:srgbClr val="000000">
                      <a:alpha val="43137"/>
                    </a:srgbClr>
                  </a:outerShdw>
                </a:effectLst>
                <a:latin typeface="Calibri"/>
                <a:ea typeface="Calibri"/>
                <a:cs typeface="Calibri"/>
                <a:sym typeface="Calibri"/>
              </a:rPr>
              <a:t> utero-ovarian ligament</a:t>
            </a:r>
          </a:p>
          <a:p>
            <a:pPr marL="0" marR="0" lvl="0" indent="0" algn="l" rtl="0">
              <a:spcBef>
                <a:spcPts val="0"/>
              </a:spcBef>
              <a:buClr>
                <a:schemeClr val="tx1"/>
              </a:buClr>
              <a:buSzPct val="100000"/>
              <a:buNone/>
            </a:pPr>
            <a:r>
              <a:rPr lang="en-US" baseline="0" dirty="0">
                <a:effectLst>
                  <a:outerShdw blurRad="38100" dist="38100" dir="2700000" algn="tl">
                    <a:srgbClr val="000000">
                      <a:alpha val="43137"/>
                    </a:srgbClr>
                  </a:outerShdw>
                </a:effectLst>
                <a:latin typeface="Calibri"/>
                <a:ea typeface="Calibri"/>
                <a:cs typeface="Calibri"/>
                <a:sym typeface="Calibri"/>
              </a:rPr>
              <a:t>	</a:t>
            </a:r>
            <a:r>
              <a:rPr lang="en-US" baseline="0" dirty="0" smtClean="0">
                <a:effectLst>
                  <a:outerShdw blurRad="38100" dist="38100" dir="2700000" algn="tl">
                    <a:srgbClr val="000000">
                      <a:alpha val="43137"/>
                    </a:srgbClr>
                  </a:outerShdw>
                </a:effectLst>
                <a:latin typeface="Calibri"/>
                <a:ea typeface="Calibri"/>
                <a:cs typeface="Calibri"/>
                <a:sym typeface="Calibri"/>
              </a:rPr>
              <a:t>		Securing</a:t>
            </a:r>
            <a:r>
              <a:rPr lang="en-US" dirty="0" smtClean="0">
                <a:effectLst>
                  <a:outerShdw blurRad="38100" dist="38100" dir="2700000" algn="tl">
                    <a:srgbClr val="000000">
                      <a:alpha val="43137"/>
                    </a:srgbClr>
                  </a:outerShdw>
                </a:effectLst>
                <a:latin typeface="Calibri"/>
                <a:ea typeface="Calibri"/>
                <a:cs typeface="Calibri"/>
                <a:sym typeface="Calibri"/>
              </a:rPr>
              <a:t> uterine vessels</a:t>
            </a:r>
          </a:p>
          <a:p>
            <a:pPr marL="0" marR="0" lvl="0" indent="0" algn="l" rtl="0">
              <a:spcBef>
                <a:spcPts val="0"/>
              </a:spcBef>
              <a:buClr>
                <a:schemeClr val="tx1"/>
              </a:buClr>
              <a:buSzPct val="100000"/>
              <a:buNone/>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Posterior</a:t>
            </a:r>
            <a:r>
              <a:rPr lang="en-US" sz="3200" b="0" i="0" u="none" strike="noStrike" cap="none" dirty="0" smtClean="0">
                <a:effectLst>
                  <a:outerShdw blurRad="38100" dist="38100" dir="2700000" algn="tl">
                    <a:srgbClr val="000000">
                      <a:alpha val="43137"/>
                    </a:srgbClr>
                  </a:outerShdw>
                </a:effectLst>
                <a:latin typeface="Calibri"/>
                <a:ea typeface="Calibri"/>
                <a:cs typeface="Calibri"/>
                <a:sym typeface="Calibri"/>
              </a:rPr>
              <a:t> cul-de-sac entry</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sp>
        <p:nvSpPr>
          <p:cNvPr id="2" name="TextBox 1"/>
          <p:cNvSpPr txBox="1"/>
          <p:nvPr/>
        </p:nvSpPr>
        <p:spPr>
          <a:xfrm>
            <a:off x="1205943" y="2010704"/>
            <a:ext cx="1994457" cy="584775"/>
          </a:xfrm>
          <a:prstGeom prst="rect">
            <a:avLst/>
          </a:prstGeom>
          <a:noFill/>
        </p:spPr>
        <p:txBody>
          <a:bodyPr wrap="none" rtlCol="0">
            <a:spAutoFit/>
          </a:bodyPr>
          <a:lstStyle/>
          <a:p>
            <a:r>
              <a:rPr lang="en-US" sz="3200" dirty="0" smtClean="0">
                <a:solidFill>
                  <a:schemeClr val="tx1"/>
                </a:solidFill>
                <a:effectLst>
                  <a:outerShdw blurRad="38100" dist="38100" dir="2700000" algn="tl">
                    <a:srgbClr val="000000">
                      <a:alpha val="43137"/>
                    </a:srgbClr>
                  </a:outerShdw>
                </a:effectLst>
                <a:latin typeface="+mn-lt"/>
              </a:rPr>
              <a:t>(HARDEST)</a:t>
            </a:r>
            <a:endParaRPr lang="en-US" sz="3200" dirty="0">
              <a:solidFill>
                <a:schemeClr val="tx1"/>
              </a:solidFill>
              <a:effectLst>
                <a:outerShdw blurRad="38100" dist="38100" dir="2700000" algn="tl">
                  <a:srgbClr val="000000">
                    <a:alpha val="43137"/>
                  </a:srgbClr>
                </a:outerShdw>
              </a:effectLst>
              <a:latin typeface="+mn-lt"/>
            </a:endParaRPr>
          </a:p>
        </p:txBody>
      </p:sp>
      <p:sp>
        <p:nvSpPr>
          <p:cNvPr id="8" name="TextBox 7"/>
          <p:cNvSpPr txBox="1"/>
          <p:nvPr/>
        </p:nvSpPr>
        <p:spPr>
          <a:xfrm>
            <a:off x="1355334" y="4139625"/>
            <a:ext cx="1755609" cy="584775"/>
          </a:xfrm>
          <a:prstGeom prst="rect">
            <a:avLst/>
          </a:prstGeom>
          <a:noFill/>
        </p:spPr>
        <p:txBody>
          <a:bodyPr wrap="none" rtlCol="0">
            <a:spAutoFit/>
          </a:bodyPr>
          <a:lstStyle/>
          <a:p>
            <a:r>
              <a:rPr lang="en-US" sz="3200" dirty="0" smtClean="0">
                <a:solidFill>
                  <a:schemeClr val="tx1"/>
                </a:solidFill>
                <a:effectLst>
                  <a:outerShdw blurRad="38100" dist="38100" dir="2700000" algn="tl">
                    <a:srgbClr val="000000">
                      <a:alpha val="43137"/>
                    </a:srgbClr>
                  </a:outerShdw>
                </a:effectLst>
                <a:latin typeface="+mn-lt"/>
              </a:rPr>
              <a:t>(EASIEST)</a:t>
            </a:r>
            <a:endParaRPr lang="en-US" sz="3200" dirty="0">
              <a:solidFill>
                <a:schemeClr val="tx1"/>
              </a:solidFill>
              <a:effectLst>
                <a:outerShdw blurRad="38100" dist="38100" dir="2700000" algn="tl">
                  <a:srgbClr val="000000">
                    <a:alpha val="43137"/>
                  </a:srgbClr>
                </a:outerShdw>
              </a:effectLst>
              <a:latin typeface="+mn-lt"/>
            </a:endParaRPr>
          </a:p>
        </p:txBody>
      </p:sp>
      <p:sp>
        <p:nvSpPr>
          <p:cNvPr id="3" name="Down Arrow 2"/>
          <p:cNvSpPr/>
          <p:nvPr/>
        </p:nvSpPr>
        <p:spPr>
          <a:xfrm>
            <a:off x="1909025" y="2604025"/>
            <a:ext cx="602972" cy="1396425"/>
          </a:xfrm>
          <a:prstGeom prst="down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72000" y="5791200"/>
            <a:ext cx="4363695" cy="307777"/>
          </a:xfrm>
          <a:prstGeom prst="rect">
            <a:avLst/>
          </a:prstGeom>
          <a:noFill/>
        </p:spPr>
        <p:txBody>
          <a:bodyPr wrap="none" rtlCol="0">
            <a:spAutoFit/>
          </a:bodyPr>
          <a:lstStyle/>
          <a:p>
            <a:r>
              <a:rPr lang="en-US" dirty="0" err="1" smtClean="0">
                <a:solidFill>
                  <a:schemeClr val="tx1"/>
                </a:solidFill>
                <a:effectLst>
                  <a:outerShdw blurRad="38100" dist="38100" dir="2700000" algn="tl">
                    <a:srgbClr val="000000">
                      <a:alpha val="43137"/>
                    </a:srgbClr>
                  </a:outerShdw>
                </a:effectLst>
                <a:latin typeface="+mn-lt"/>
              </a:rPr>
              <a:t>Antosh</a:t>
            </a:r>
            <a:r>
              <a:rPr lang="en-US" dirty="0" smtClean="0">
                <a:solidFill>
                  <a:schemeClr val="tx1"/>
                </a:solidFill>
                <a:effectLst>
                  <a:outerShdw blurRad="38100" dist="38100" dir="2700000" algn="tl">
                    <a:srgbClr val="000000">
                      <a:alpha val="43137"/>
                    </a:srgbClr>
                  </a:outerShdw>
                </a:effectLst>
                <a:latin typeface="+mn-lt"/>
              </a:rPr>
              <a:t> DD, et al </a:t>
            </a:r>
            <a:r>
              <a:rPr lang="en-US" i="1" dirty="0" smtClean="0">
                <a:solidFill>
                  <a:schemeClr val="tx1"/>
                </a:solidFill>
                <a:effectLst>
                  <a:outerShdw blurRad="38100" dist="38100" dir="2700000" algn="tl">
                    <a:srgbClr val="000000">
                      <a:alpha val="43137"/>
                    </a:srgbClr>
                  </a:outerShdw>
                </a:effectLst>
                <a:latin typeface="+mn-lt"/>
              </a:rPr>
              <a:t>Female Pelvic Med </a:t>
            </a:r>
            <a:r>
              <a:rPr lang="en-US" i="1" dirty="0" err="1" smtClean="0">
                <a:solidFill>
                  <a:schemeClr val="tx1"/>
                </a:solidFill>
                <a:effectLst>
                  <a:outerShdw blurRad="38100" dist="38100" dir="2700000" algn="tl">
                    <a:srgbClr val="000000">
                      <a:alpha val="43137"/>
                    </a:srgbClr>
                  </a:outerShdw>
                </a:effectLst>
                <a:latin typeface="+mn-lt"/>
              </a:rPr>
              <a:t>Reconstr</a:t>
            </a:r>
            <a:r>
              <a:rPr lang="en-US" i="1" dirty="0" smtClean="0">
                <a:solidFill>
                  <a:schemeClr val="tx1"/>
                </a:solidFill>
                <a:effectLst>
                  <a:outerShdw blurRad="38100" dist="38100" dir="2700000" algn="tl">
                    <a:srgbClr val="000000">
                      <a:alpha val="43137"/>
                    </a:srgbClr>
                  </a:outerShdw>
                </a:effectLst>
                <a:latin typeface="+mn-lt"/>
              </a:rPr>
              <a:t> </a:t>
            </a:r>
            <a:r>
              <a:rPr lang="en-US" i="1" dirty="0" err="1" smtClean="0">
                <a:solidFill>
                  <a:schemeClr val="tx1"/>
                </a:solidFill>
                <a:effectLst>
                  <a:outerShdw blurRad="38100" dist="38100" dir="2700000" algn="tl">
                    <a:srgbClr val="000000">
                      <a:alpha val="43137"/>
                    </a:srgbClr>
                  </a:outerShdw>
                </a:effectLst>
                <a:latin typeface="+mn-lt"/>
              </a:rPr>
              <a:t>Surg</a:t>
            </a:r>
            <a:r>
              <a:rPr lang="en-US" i="1" dirty="0" smtClean="0">
                <a:solidFill>
                  <a:schemeClr val="tx1"/>
                </a:solidFill>
                <a:effectLst>
                  <a:outerShdw blurRad="38100" dist="38100" dir="2700000" algn="tl">
                    <a:srgbClr val="000000">
                      <a:alpha val="43137"/>
                    </a:srgbClr>
                  </a:outerShdw>
                </a:effectLst>
                <a:latin typeface="+mn-lt"/>
              </a:rPr>
              <a:t> </a:t>
            </a:r>
            <a:r>
              <a:rPr lang="en-US" dirty="0" smtClean="0">
                <a:solidFill>
                  <a:schemeClr val="tx1"/>
                </a:solidFill>
                <a:effectLst>
                  <a:outerShdw blurRad="38100" dist="38100" dir="2700000" algn="tl">
                    <a:srgbClr val="000000">
                      <a:alpha val="43137"/>
                    </a:srgbClr>
                  </a:outerShdw>
                </a:effectLst>
                <a:latin typeface="+mn-lt"/>
              </a:rPr>
              <a:t>2011 </a:t>
            </a:r>
            <a:endParaRPr lang="en-US" dirty="0">
              <a:solidFill>
                <a:schemeClr val="tx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4241562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uiExpand="1" build="p"/>
      <p:bldP spid="2" grpId="0"/>
      <p:bldP spid="8"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a:t>
            </a: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Classic” contraindications (*)</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171" name="Shape 171"/>
          <p:cNvSpPr txBox="1">
            <a:spLocks noGrp="1"/>
          </p:cNvSpPr>
          <p:nvPr>
            <p:ph idx="1"/>
          </p:nvPr>
        </p:nvSpPr>
        <p:spPr>
          <a:xfrm>
            <a:off x="457200" y="1874837"/>
            <a:ext cx="8229600" cy="4525963"/>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Prior pelvic surgery/cesarean delivery</a:t>
            </a:r>
          </a:p>
          <a:p>
            <a:pPr marL="342900" marR="0" lvl="0" indent="-342900" algn="l" rtl="0">
              <a:lnSpc>
                <a:spcPct val="90000"/>
              </a:lnSpc>
              <a:spcBef>
                <a:spcPts val="64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Suspected adhesive disease</a:t>
            </a:r>
          </a:p>
          <a:p>
            <a:pPr marL="342900" marR="0" lvl="0" indent="-342900" algn="l" rtl="0">
              <a:lnSpc>
                <a:spcPct val="90000"/>
              </a:lnSpc>
              <a:spcBef>
                <a:spcPts val="640"/>
              </a:spcBef>
              <a:buClr>
                <a:schemeClr val="tx1"/>
              </a:buClr>
              <a:buSzPct val="100000"/>
              <a:buFont typeface="Arial"/>
              <a:buChar char="•"/>
            </a:pPr>
            <a:r>
              <a:rPr lang="en-US" sz="3200" b="0" i="0" u="none" strike="noStrike" cap="none" baseline="0" dirty="0" err="1">
                <a:effectLst>
                  <a:outerShdw blurRad="38100" dist="38100" dir="2700000" algn="tl">
                    <a:srgbClr val="000000">
                      <a:alpha val="43137"/>
                    </a:srgbClr>
                  </a:outerShdw>
                </a:effectLst>
                <a:latin typeface="Calibri"/>
                <a:ea typeface="Calibri"/>
                <a:cs typeface="Calibri"/>
                <a:sym typeface="Calibri"/>
              </a:rPr>
              <a:t>Nulliparity</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lnSpc>
                <a:spcPct val="90000"/>
              </a:lnSpc>
              <a:spcBef>
                <a:spcPts val="64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Adnexal pathology</a:t>
            </a:r>
          </a:p>
          <a:p>
            <a:pPr marL="342900" marR="0" lvl="0" indent="-342900" algn="l" rtl="0">
              <a:lnSpc>
                <a:spcPct val="90000"/>
              </a:lnSpc>
              <a:spcBef>
                <a:spcPts val="64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Need for BSO</a:t>
            </a:r>
          </a:p>
          <a:p>
            <a:pPr marL="342900" marR="0" lvl="0" indent="-342900" algn="l" rtl="0">
              <a:lnSpc>
                <a:spcPct val="90000"/>
              </a:lnSpc>
              <a:spcBef>
                <a:spcPts val="64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Uterine enlargement</a:t>
            </a:r>
          </a:p>
          <a:p>
            <a:pPr marL="342900" marR="0" lvl="0" indent="-342900" algn="l" rtl="0">
              <a:lnSpc>
                <a:spcPct val="90000"/>
              </a:lnSpc>
              <a:spcBef>
                <a:spcPts val="64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Advanced prolapse</a:t>
            </a:r>
          </a:p>
          <a:p>
            <a:pPr marL="742950" marR="0" lvl="1" indent="-285750" algn="l" rtl="0">
              <a:lnSpc>
                <a:spcPct val="90000"/>
              </a:lnSpc>
              <a:spcBef>
                <a:spcPts val="560"/>
              </a:spcBef>
              <a:buClr>
                <a:schemeClr val="tx1"/>
              </a:buClr>
              <a:buSzPct val="100000"/>
              <a:buFont typeface="Arial"/>
              <a:buChar char="–"/>
            </a:pPr>
            <a:r>
              <a:rPr lang="en-US" sz="28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(Remember </a:t>
            </a:r>
            <a:r>
              <a:rPr lang="en-US" sz="2800" b="0" i="0" u="none" strike="noStrike" cap="none" baseline="0" dirty="0">
                <a:effectLst>
                  <a:outerShdw blurRad="38100" dist="38100" dir="2700000" algn="tl">
                    <a:srgbClr val="000000">
                      <a:alpha val="43137"/>
                    </a:srgbClr>
                  </a:outerShdw>
                </a:effectLst>
                <a:latin typeface="Calibri"/>
                <a:ea typeface="Calibri"/>
                <a:cs typeface="Calibri"/>
                <a:sym typeface="Calibri"/>
              </a:rPr>
              <a:t>your FPMRS </a:t>
            </a:r>
            <a:r>
              <a:rPr lang="en-US" sz="28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friends)</a:t>
            </a:r>
            <a:endParaRPr lang="en-US" sz="28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sp>
        <p:nvSpPr>
          <p:cNvPr id="172" name="Shape 172"/>
          <p:cNvSpPr txBox="1"/>
          <p:nvPr/>
        </p:nvSpPr>
        <p:spPr>
          <a:xfrm>
            <a:off x="5105400" y="1167920"/>
            <a:ext cx="400289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 </a:t>
            </a:r>
            <a:r>
              <a:rPr lang="en-US" sz="1800" b="0" i="0" u="none" strike="noStrike" cap="none" baseline="0" dirty="0" smtClean="0">
                <a:solidFill>
                  <a:schemeClr val="tx1"/>
                </a:solidFill>
                <a:effectLst>
                  <a:outerShdw blurRad="38100" dist="38100" dir="2700000" algn="tl">
                    <a:srgbClr val="000000">
                      <a:alpha val="43137"/>
                    </a:srgbClr>
                  </a:outerShdw>
                </a:effectLst>
                <a:latin typeface="Calibri"/>
                <a:ea typeface="Calibri"/>
                <a:cs typeface="Calibri"/>
                <a:sym typeface="Calibri"/>
              </a:rPr>
              <a:t>Not really; depending </a:t>
            </a:r>
            <a:r>
              <a:rPr lang="en-US" sz="1800" b="0" i="0" u="none" strike="noStrike" cap="none" baseline="0" dirty="0">
                <a:solidFill>
                  <a:schemeClr val="tx1"/>
                </a:solidFill>
                <a:effectLst>
                  <a:outerShdw blurRad="38100" dist="38100" dir="2700000" algn="tl">
                    <a:srgbClr val="000000">
                      <a:alpha val="43137"/>
                    </a:srgbClr>
                  </a:outerShdw>
                </a:effectLst>
                <a:latin typeface="Calibri"/>
                <a:ea typeface="Calibri"/>
                <a:cs typeface="Calibri"/>
                <a:sym typeface="Calibri"/>
              </a:rPr>
              <a:t>on surgeon experience/skill</a:t>
            </a:r>
          </a:p>
        </p:txBody>
      </p:sp>
      <p:pic>
        <p:nvPicPr>
          <p:cNvPr id="1027" name="Picture 3" descr="C:\Users\tmontoya\Desktop\pics for OBG pres\pau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475" y="5553075"/>
            <a:ext cx="1152525" cy="923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1">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1">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dirty="0" smtClean="0">
                <a:solidFill>
                  <a:srgbClr val="FFFF00"/>
                </a:solidFill>
                <a:effectLst>
                  <a:outerShdw blurRad="38100" dist="38100" dir="2700000" algn="tl">
                    <a:srgbClr val="000000">
                      <a:alpha val="43137"/>
                    </a:srgbClr>
                  </a:outerShdw>
                </a:effectLst>
                <a:latin typeface="Calibri"/>
                <a:ea typeface="Calibri"/>
                <a:cs typeface="Calibri"/>
                <a:sym typeface="Calibri"/>
              </a:rPr>
              <a:t>P</a:t>
            </a:r>
            <a:r>
              <a:rPr lang="en-US" sz="440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rior Cesarean</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185" name="Shape 185"/>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Unger:</a:t>
            </a:r>
            <a:r>
              <a:rPr lang="en-US" sz="3200" b="0" i="0" u="none" strike="noStrike" cap="none" dirty="0" smtClean="0">
                <a:effectLst>
                  <a:outerShdw blurRad="38100" dist="38100" dir="2700000" algn="tl">
                    <a:srgbClr val="000000">
                      <a:alpha val="43137"/>
                    </a:srgbClr>
                  </a:outerShdw>
                </a:effectLst>
                <a:latin typeface="Calibri"/>
                <a:ea typeface="Calibri"/>
                <a:cs typeface="Calibri"/>
                <a:sym typeface="Calibri"/>
              </a:rPr>
              <a:t> No increase in complications</a:t>
            </a:r>
          </a:p>
          <a:p>
            <a:pPr marL="342900" marR="0" lvl="0" indent="-342900" algn="l" rtl="0">
              <a:spcBef>
                <a:spcPts val="0"/>
              </a:spcBef>
              <a:buClr>
                <a:schemeClr val="tx1"/>
              </a:buClr>
              <a:buSzPct val="100000"/>
              <a:buFont typeface="Arial"/>
              <a:buChar char="•"/>
            </a:pPr>
            <a:r>
              <a:rPr lang="en-US" dirty="0" smtClean="0">
                <a:effectLst>
                  <a:outerShdw blurRad="38100" dist="38100" dir="2700000" algn="tl">
                    <a:srgbClr val="000000">
                      <a:alpha val="43137"/>
                    </a:srgbClr>
                  </a:outerShdw>
                </a:effectLst>
                <a:latin typeface="Calibri"/>
                <a:ea typeface="Calibri"/>
                <a:cs typeface="Calibri"/>
                <a:sym typeface="Calibri"/>
              </a:rPr>
              <a:t>Rooney, </a:t>
            </a:r>
            <a:r>
              <a:rPr lang="en-US" dirty="0" err="1" smtClean="0">
                <a:effectLst>
                  <a:outerShdw blurRad="38100" dist="38100" dir="2700000" algn="tl">
                    <a:srgbClr val="000000">
                      <a:alpha val="43137"/>
                    </a:srgbClr>
                  </a:outerShdw>
                </a:effectLst>
                <a:latin typeface="Calibri"/>
                <a:ea typeface="Calibri"/>
                <a:cs typeface="Calibri"/>
                <a:sym typeface="Calibri"/>
              </a:rPr>
              <a:t>Agostini</a:t>
            </a:r>
            <a:r>
              <a:rPr lang="en-US" dirty="0" smtClean="0">
                <a:effectLst>
                  <a:outerShdw blurRad="38100" dist="38100" dir="2700000" algn="tl">
                    <a:srgbClr val="000000">
                      <a:alpha val="43137"/>
                    </a:srgbClr>
                  </a:outerShdw>
                </a:effectLst>
                <a:latin typeface="Calibri"/>
                <a:ea typeface="Calibri"/>
                <a:cs typeface="Calibri"/>
                <a:sym typeface="Calibri"/>
              </a:rPr>
              <a:t>: No significant increase in </a:t>
            </a:r>
            <a:r>
              <a:rPr lang="en-US" dirty="0" err="1" smtClean="0">
                <a:effectLst>
                  <a:outerShdw blurRad="38100" dist="38100" dir="2700000" algn="tl">
                    <a:srgbClr val="000000">
                      <a:alpha val="43137"/>
                    </a:srgbClr>
                  </a:outerShdw>
                </a:effectLst>
                <a:latin typeface="Calibri"/>
                <a:ea typeface="Calibri"/>
                <a:cs typeface="Calibri"/>
                <a:sym typeface="Calibri"/>
              </a:rPr>
              <a:t>cystotomy</a:t>
            </a:r>
            <a:endParaRPr lang="en-US" sz="3200" b="0" i="0" u="none" strike="noStrike" cap="none" dirty="0" smtClean="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0"/>
              </a:spcBef>
              <a:buClr>
                <a:schemeClr val="tx1"/>
              </a:buClr>
              <a:buSzPct val="100000"/>
              <a:buFont typeface="Arial"/>
              <a:buChar char="•"/>
            </a:pPr>
            <a:r>
              <a:rPr lang="en-US" sz="3200" b="0" i="0" u="none" strike="noStrike" cap="none" baseline="0" dirty="0" err="1" smtClean="0">
                <a:effectLst>
                  <a:outerShdw blurRad="38100" dist="38100" dir="2700000" algn="tl">
                    <a:srgbClr val="000000">
                      <a:alpha val="43137"/>
                    </a:srgbClr>
                  </a:outerShdw>
                </a:effectLst>
                <a:latin typeface="Calibri"/>
                <a:ea typeface="Calibri"/>
                <a:cs typeface="Calibri"/>
                <a:sym typeface="Calibri"/>
              </a:rPr>
              <a:t>Kovac</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3,447 </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vaginal </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hysterectomies</a:t>
            </a:r>
          </a:p>
          <a:p>
            <a:pPr marL="0" marR="0" lvl="0" indent="0" algn="l" rtl="0">
              <a:spcBef>
                <a:spcPts val="0"/>
              </a:spcBef>
              <a:buClr>
                <a:schemeClr val="tx1"/>
              </a:buClr>
              <a:buSzPct val="100000"/>
              <a:buNone/>
            </a:pPr>
            <a:r>
              <a:rPr lang="en-US" dirty="0">
                <a:effectLst>
                  <a:outerShdw blurRad="38100" dist="38100" dir="2700000" algn="tl">
                    <a:srgbClr val="000000">
                      <a:alpha val="43137"/>
                    </a:srgbClr>
                  </a:outerShdw>
                </a:effectLst>
                <a:latin typeface="Calibri"/>
                <a:ea typeface="Calibri"/>
                <a:cs typeface="Calibri"/>
                <a:sym typeface="Calibri"/>
              </a:rPr>
              <a:t> </a:t>
            </a:r>
            <a:r>
              <a:rPr lang="en-US" dirty="0" smtClean="0">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baseline="0" dirty="0" err="1" smtClean="0">
                <a:effectLst>
                  <a:outerShdw blurRad="38100" dist="38100" dir="2700000" algn="tl">
                    <a:srgbClr val="000000">
                      <a:alpha val="43137"/>
                    </a:srgbClr>
                  </a:outerShdw>
                </a:effectLst>
                <a:latin typeface="Calibri"/>
                <a:ea typeface="Calibri"/>
                <a:cs typeface="Calibri"/>
                <a:sym typeface="Calibri"/>
              </a:rPr>
              <a:t>Cystotomy</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0" marR="0" lvl="0" indent="0" algn="l" rtl="0">
              <a:spcBef>
                <a:spcPts val="640"/>
              </a:spcBef>
              <a:buClr>
                <a:schemeClr val="tx1"/>
              </a:buClr>
              <a:buSzPct val="100000"/>
              <a:buNone/>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0.7% </a:t>
            </a:r>
            <a:r>
              <a:rPr lang="en-US" dirty="0" smtClean="0">
                <a:effectLst>
                  <a:outerShdw blurRad="38100" dist="38100" dir="2700000" algn="tl">
                    <a:srgbClr val="000000">
                      <a:alpha val="43137"/>
                    </a:srgbClr>
                  </a:outerShdw>
                </a:effectLst>
                <a:latin typeface="Calibri"/>
                <a:ea typeface="Calibri"/>
                <a:cs typeface="Calibri"/>
                <a:sym typeface="Calibri"/>
              </a:rPr>
              <a:t>(C-Section) </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VS. 0.5 % (No C-section</a:t>
            </a:r>
            <a:r>
              <a:rPr lang="en-US" dirty="0">
                <a:effectLst>
                  <a:outerShdw blurRad="38100" dist="38100" dir="2700000" algn="tl">
                    <a:srgbClr val="000000">
                      <a:alpha val="43137"/>
                    </a:srgbClr>
                  </a:outerShdw>
                </a:effectLst>
                <a:latin typeface="Calibri"/>
                <a:ea typeface="Calibri"/>
                <a:cs typeface="Calibri"/>
                <a:sym typeface="Calibri"/>
              </a:rPr>
              <a:t>)</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sp>
        <p:nvSpPr>
          <p:cNvPr id="4" name="TextBox 3"/>
          <p:cNvSpPr txBox="1"/>
          <p:nvPr/>
        </p:nvSpPr>
        <p:spPr>
          <a:xfrm>
            <a:off x="4800600" y="5294293"/>
            <a:ext cx="3858749" cy="954107"/>
          </a:xfrm>
          <a:prstGeom prst="rect">
            <a:avLst/>
          </a:prstGeom>
          <a:noFill/>
        </p:spPr>
        <p:txBody>
          <a:bodyPr wrap="none" rtlCol="0">
            <a:spAutoFit/>
          </a:bodyPr>
          <a:lstStyle/>
          <a:p>
            <a:r>
              <a:rPr lang="en-US" dirty="0" smtClean="0">
                <a:solidFill>
                  <a:schemeClr val="tx1"/>
                </a:solidFill>
                <a:effectLst>
                  <a:outerShdw blurRad="38100" dist="38100" dir="2700000" algn="tl">
                    <a:srgbClr val="000000">
                      <a:alpha val="43137"/>
                    </a:srgbClr>
                  </a:outerShdw>
                </a:effectLst>
                <a:latin typeface="+mn-lt"/>
              </a:rPr>
              <a:t>Unger JB and Meeks GR </a:t>
            </a:r>
            <a:r>
              <a:rPr lang="en-US" i="1" dirty="0" smtClean="0">
                <a:solidFill>
                  <a:schemeClr val="tx1"/>
                </a:solidFill>
                <a:effectLst>
                  <a:outerShdw blurRad="38100" dist="38100" dir="2700000" algn="tl">
                    <a:srgbClr val="000000">
                      <a:alpha val="43137"/>
                    </a:srgbClr>
                  </a:outerShdw>
                </a:effectLst>
                <a:latin typeface="+mn-lt"/>
              </a:rPr>
              <a:t>Am J </a:t>
            </a:r>
            <a:r>
              <a:rPr lang="en-US" i="1" dirty="0" err="1" smtClean="0">
                <a:solidFill>
                  <a:schemeClr val="tx1"/>
                </a:solidFill>
                <a:effectLst>
                  <a:outerShdw blurRad="38100" dist="38100" dir="2700000" algn="tl">
                    <a:srgbClr val="000000">
                      <a:alpha val="43137"/>
                    </a:srgbClr>
                  </a:outerShdw>
                </a:effectLst>
                <a:latin typeface="+mn-lt"/>
              </a:rPr>
              <a:t>Obstet</a:t>
            </a:r>
            <a:r>
              <a:rPr lang="en-US" i="1" dirty="0" smtClean="0">
                <a:solidFill>
                  <a:schemeClr val="tx1"/>
                </a:solidFill>
                <a:effectLst>
                  <a:outerShdw blurRad="38100" dist="38100" dir="2700000" algn="tl">
                    <a:srgbClr val="000000">
                      <a:alpha val="43137"/>
                    </a:srgbClr>
                  </a:outerShdw>
                </a:effectLst>
                <a:latin typeface="+mn-lt"/>
              </a:rPr>
              <a:t> </a:t>
            </a:r>
            <a:r>
              <a:rPr lang="en-US" i="1" dirty="0" err="1" smtClean="0">
                <a:solidFill>
                  <a:schemeClr val="tx1"/>
                </a:solidFill>
                <a:effectLst>
                  <a:outerShdw blurRad="38100" dist="38100" dir="2700000" algn="tl">
                    <a:srgbClr val="000000">
                      <a:alpha val="43137"/>
                    </a:srgbClr>
                  </a:outerShdw>
                </a:effectLst>
                <a:latin typeface="+mn-lt"/>
              </a:rPr>
              <a:t>Gynecol</a:t>
            </a:r>
            <a:r>
              <a:rPr lang="en-US" dirty="0" smtClean="0">
                <a:solidFill>
                  <a:schemeClr val="tx1"/>
                </a:solidFill>
                <a:effectLst>
                  <a:outerShdw blurRad="38100" dist="38100" dir="2700000" algn="tl">
                    <a:srgbClr val="000000">
                      <a:alpha val="43137"/>
                    </a:srgbClr>
                  </a:outerShdw>
                </a:effectLst>
                <a:latin typeface="+mn-lt"/>
              </a:rPr>
              <a:t> 1998</a:t>
            </a:r>
          </a:p>
          <a:p>
            <a:r>
              <a:rPr lang="en-US" dirty="0" smtClean="0">
                <a:solidFill>
                  <a:schemeClr val="tx1"/>
                </a:solidFill>
                <a:effectLst>
                  <a:outerShdw blurRad="38100" dist="38100" dir="2700000" algn="tl">
                    <a:srgbClr val="000000">
                      <a:alpha val="43137"/>
                    </a:srgbClr>
                  </a:outerShdw>
                </a:effectLst>
                <a:latin typeface="+mn-lt"/>
              </a:rPr>
              <a:t>Rooney CM, et al  </a:t>
            </a:r>
            <a:r>
              <a:rPr lang="en-US" i="1" dirty="0" smtClean="0">
                <a:solidFill>
                  <a:schemeClr val="tx1"/>
                </a:solidFill>
                <a:effectLst>
                  <a:outerShdw blurRad="38100" dist="38100" dir="2700000" algn="tl">
                    <a:srgbClr val="000000">
                      <a:alpha val="43137"/>
                    </a:srgbClr>
                  </a:outerShdw>
                </a:effectLst>
                <a:latin typeface="+mn-lt"/>
              </a:rPr>
              <a:t>Am J </a:t>
            </a:r>
            <a:r>
              <a:rPr lang="en-US" i="1" dirty="0" err="1" smtClean="0">
                <a:solidFill>
                  <a:schemeClr val="tx1"/>
                </a:solidFill>
                <a:effectLst>
                  <a:outerShdw blurRad="38100" dist="38100" dir="2700000" algn="tl">
                    <a:srgbClr val="000000">
                      <a:alpha val="43137"/>
                    </a:srgbClr>
                  </a:outerShdw>
                </a:effectLst>
                <a:latin typeface="+mn-lt"/>
              </a:rPr>
              <a:t>Obstet</a:t>
            </a:r>
            <a:r>
              <a:rPr lang="en-US" i="1" dirty="0" smtClean="0">
                <a:solidFill>
                  <a:schemeClr val="tx1"/>
                </a:solidFill>
                <a:effectLst>
                  <a:outerShdw blurRad="38100" dist="38100" dir="2700000" algn="tl">
                    <a:srgbClr val="000000">
                      <a:alpha val="43137"/>
                    </a:srgbClr>
                  </a:outerShdw>
                </a:effectLst>
                <a:latin typeface="+mn-lt"/>
              </a:rPr>
              <a:t> </a:t>
            </a:r>
            <a:r>
              <a:rPr lang="en-US" i="1" dirty="0" err="1" smtClean="0">
                <a:solidFill>
                  <a:schemeClr val="tx1"/>
                </a:solidFill>
                <a:effectLst>
                  <a:outerShdw blurRad="38100" dist="38100" dir="2700000" algn="tl">
                    <a:srgbClr val="000000">
                      <a:alpha val="43137"/>
                    </a:srgbClr>
                  </a:outerShdw>
                </a:effectLst>
                <a:latin typeface="+mn-lt"/>
              </a:rPr>
              <a:t>Gynecol</a:t>
            </a:r>
            <a:r>
              <a:rPr lang="en-US" i="1" dirty="0" smtClean="0">
                <a:solidFill>
                  <a:schemeClr val="tx1"/>
                </a:solidFill>
                <a:effectLst>
                  <a:outerShdw blurRad="38100" dist="38100" dir="2700000" algn="tl">
                    <a:srgbClr val="000000">
                      <a:alpha val="43137"/>
                    </a:srgbClr>
                  </a:outerShdw>
                </a:effectLst>
                <a:latin typeface="+mn-lt"/>
              </a:rPr>
              <a:t> </a:t>
            </a:r>
            <a:r>
              <a:rPr lang="en-US" dirty="0" smtClean="0">
                <a:solidFill>
                  <a:schemeClr val="tx1"/>
                </a:solidFill>
                <a:effectLst>
                  <a:outerShdw blurRad="38100" dist="38100" dir="2700000" algn="tl">
                    <a:srgbClr val="000000">
                      <a:alpha val="43137"/>
                    </a:srgbClr>
                  </a:outerShdw>
                </a:effectLst>
                <a:latin typeface="+mn-lt"/>
              </a:rPr>
              <a:t>2005</a:t>
            </a:r>
          </a:p>
          <a:p>
            <a:r>
              <a:rPr lang="en-US" dirty="0" err="1" smtClean="0">
                <a:solidFill>
                  <a:schemeClr val="tx1"/>
                </a:solidFill>
                <a:effectLst>
                  <a:outerShdw blurRad="38100" dist="38100" dir="2700000" algn="tl">
                    <a:srgbClr val="000000">
                      <a:alpha val="43137"/>
                    </a:srgbClr>
                  </a:outerShdw>
                </a:effectLst>
                <a:latin typeface="+mn-lt"/>
              </a:rPr>
              <a:t>Agostini</a:t>
            </a:r>
            <a:r>
              <a:rPr lang="en-US" dirty="0" smtClean="0">
                <a:solidFill>
                  <a:schemeClr val="tx1"/>
                </a:solidFill>
                <a:effectLst>
                  <a:outerShdw blurRad="38100" dist="38100" dir="2700000" algn="tl">
                    <a:srgbClr val="000000">
                      <a:alpha val="43137"/>
                    </a:srgbClr>
                  </a:outerShdw>
                </a:effectLst>
                <a:latin typeface="+mn-lt"/>
              </a:rPr>
              <a:t> A, et al  </a:t>
            </a:r>
            <a:r>
              <a:rPr lang="en-US" i="1" dirty="0" smtClean="0">
                <a:solidFill>
                  <a:schemeClr val="tx1"/>
                </a:solidFill>
                <a:effectLst>
                  <a:outerShdw blurRad="38100" dist="38100" dir="2700000" algn="tl">
                    <a:srgbClr val="000000">
                      <a:alpha val="43137"/>
                    </a:srgbClr>
                  </a:outerShdw>
                </a:effectLst>
                <a:latin typeface="+mn-lt"/>
              </a:rPr>
              <a:t>J </a:t>
            </a:r>
            <a:r>
              <a:rPr lang="en-US" i="1" dirty="0" err="1" smtClean="0">
                <a:solidFill>
                  <a:schemeClr val="tx1"/>
                </a:solidFill>
                <a:effectLst>
                  <a:outerShdw blurRad="38100" dist="38100" dir="2700000" algn="tl">
                    <a:srgbClr val="000000">
                      <a:alpha val="43137"/>
                    </a:srgbClr>
                  </a:outerShdw>
                </a:effectLst>
                <a:latin typeface="+mn-lt"/>
              </a:rPr>
              <a:t>Reprod</a:t>
            </a:r>
            <a:r>
              <a:rPr lang="en-US" i="1" dirty="0" smtClean="0">
                <a:solidFill>
                  <a:schemeClr val="tx1"/>
                </a:solidFill>
                <a:effectLst>
                  <a:outerShdw blurRad="38100" dist="38100" dir="2700000" algn="tl">
                    <a:srgbClr val="000000">
                      <a:alpha val="43137"/>
                    </a:srgbClr>
                  </a:outerShdw>
                </a:effectLst>
                <a:latin typeface="+mn-lt"/>
              </a:rPr>
              <a:t> Med</a:t>
            </a:r>
            <a:r>
              <a:rPr lang="en-US" dirty="0" smtClean="0">
                <a:solidFill>
                  <a:schemeClr val="tx1"/>
                </a:solidFill>
                <a:effectLst>
                  <a:outerShdw blurRad="38100" dist="38100" dir="2700000" algn="tl">
                    <a:srgbClr val="000000">
                      <a:alpha val="43137"/>
                    </a:srgbClr>
                  </a:outerShdw>
                </a:effectLst>
                <a:latin typeface="+mn-lt"/>
              </a:rPr>
              <a:t> 2005</a:t>
            </a:r>
          </a:p>
          <a:p>
            <a:endParaRPr lang="en-US" dirty="0">
              <a:solidFill>
                <a:schemeClr val="tx1"/>
              </a:solidFill>
              <a:effectLst>
                <a:outerShdw blurRad="38100" dist="38100" dir="2700000" algn="tl">
                  <a:srgbClr val="000000">
                    <a:alpha val="43137"/>
                  </a:srgbClr>
                </a:outerShdw>
              </a:effectLst>
              <a:latin typeface="+mn-lt"/>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“Real”</a:t>
            </a: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 </a:t>
            </a:r>
            <a:r>
              <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rPr>
              <a:t>contraindications</a:t>
            </a:r>
          </a:p>
        </p:txBody>
      </p:sp>
      <p:sp>
        <p:nvSpPr>
          <p:cNvPr id="178" name="Shape 178"/>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Severe endometriosis</a:t>
            </a:r>
          </a:p>
          <a:p>
            <a:pPr marL="742950" marR="0" lvl="1" indent="-285750" algn="l" rtl="0">
              <a:spcBef>
                <a:spcPts val="560"/>
              </a:spcBef>
              <a:buClr>
                <a:schemeClr val="tx1"/>
              </a:buClr>
              <a:buSzPct val="100000"/>
              <a:buFont typeface="Arial"/>
              <a:buChar char="–"/>
            </a:pPr>
            <a:r>
              <a:rPr lang="en-US" sz="2800" b="0" i="0" u="none" strike="noStrike" cap="none" baseline="0" dirty="0">
                <a:effectLst>
                  <a:outerShdw blurRad="38100" dist="38100" dir="2700000" algn="tl">
                    <a:srgbClr val="000000">
                      <a:alpha val="43137"/>
                    </a:srgbClr>
                  </a:outerShdw>
                </a:effectLst>
                <a:latin typeface="Calibri"/>
                <a:ea typeface="Calibri"/>
                <a:cs typeface="Calibri"/>
                <a:sym typeface="Calibri"/>
              </a:rPr>
              <a:t>“Frozen” pelvis</a:t>
            </a:r>
          </a:p>
          <a:p>
            <a:pPr marL="742950" marR="0" lvl="1" indent="-285750" algn="l" rtl="0">
              <a:spcBef>
                <a:spcPts val="560"/>
              </a:spcBef>
              <a:buClr>
                <a:schemeClr val="tx1"/>
              </a:buClr>
              <a:buSzPct val="100000"/>
              <a:buFont typeface="Arial"/>
              <a:buChar char="–"/>
            </a:pPr>
            <a:r>
              <a:rPr lang="en-US" sz="28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Distorted anatomy</a:t>
            </a:r>
            <a:endParaRPr lang="en-US" sz="28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64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Uterine size &gt;16-18 </a:t>
            </a:r>
            <a:r>
              <a:rPr lang="en-US" sz="3200" b="0" i="0" u="none" strike="noStrike" cap="none" baseline="0" dirty="0" err="1">
                <a:effectLst>
                  <a:outerShdw blurRad="38100" dist="38100" dir="2700000" algn="tl">
                    <a:srgbClr val="000000">
                      <a:alpha val="43137"/>
                    </a:srgbClr>
                  </a:outerShdw>
                </a:effectLst>
                <a:latin typeface="Calibri"/>
                <a:ea typeface="Calibri"/>
                <a:cs typeface="Calibri"/>
                <a:sym typeface="Calibri"/>
              </a:rPr>
              <a:t>wks</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742950" marR="0" lvl="1" indent="-285750" algn="l" rtl="0">
              <a:spcBef>
                <a:spcPts val="560"/>
              </a:spcBef>
              <a:buClr>
                <a:schemeClr val="tx1"/>
              </a:buClr>
              <a:buSzPct val="100000"/>
              <a:buFont typeface="Arial"/>
              <a:buChar char="–"/>
            </a:pPr>
            <a:r>
              <a:rPr lang="en-US" sz="2800" b="0" i="0" u="none" strike="noStrike" cap="none" baseline="0" dirty="0">
                <a:effectLst>
                  <a:outerShdw blurRad="38100" dist="38100" dir="2700000" algn="tl">
                    <a:srgbClr val="000000">
                      <a:alpha val="43137"/>
                    </a:srgbClr>
                  </a:outerShdw>
                </a:effectLst>
                <a:latin typeface="Calibri"/>
                <a:ea typeface="Calibri"/>
                <a:cs typeface="Calibri"/>
                <a:sym typeface="Calibri"/>
              </a:rPr>
              <a:t>Safe access to uterine vessels</a:t>
            </a:r>
          </a:p>
          <a:p>
            <a:pPr marL="742950" marR="0" lvl="1" indent="-285750" algn="l" rtl="0">
              <a:spcBef>
                <a:spcPts val="560"/>
              </a:spcBef>
              <a:buClr>
                <a:schemeClr val="tx1"/>
              </a:buClr>
              <a:buSzPct val="100000"/>
              <a:buFont typeface="Arial"/>
              <a:buChar char="–"/>
            </a:pPr>
            <a:r>
              <a:rPr lang="en-US" sz="2800" b="0" i="0" u="none" strike="noStrike" cap="none" baseline="0" dirty="0">
                <a:effectLst>
                  <a:outerShdw blurRad="38100" dist="38100" dir="2700000" algn="tl">
                    <a:srgbClr val="000000">
                      <a:alpha val="43137"/>
                    </a:srgbClr>
                  </a:outerShdw>
                </a:effectLst>
                <a:latin typeface="Calibri"/>
                <a:ea typeface="Calibri"/>
                <a:cs typeface="Calibri"/>
                <a:sym typeface="Calibri"/>
              </a:rPr>
              <a:t>Extensive </a:t>
            </a:r>
            <a:r>
              <a:rPr lang="en-US" sz="2800" b="0" i="0" u="none" strike="noStrike" cap="none" baseline="0" dirty="0" err="1">
                <a:effectLst>
                  <a:outerShdw blurRad="38100" dist="38100" dir="2700000" algn="tl">
                    <a:srgbClr val="000000">
                      <a:alpha val="43137"/>
                    </a:srgbClr>
                  </a:outerShdw>
                </a:effectLst>
                <a:latin typeface="Calibri"/>
                <a:ea typeface="Calibri"/>
                <a:cs typeface="Calibri"/>
                <a:sym typeface="Calibri"/>
              </a:rPr>
              <a:t>morcellation</a:t>
            </a:r>
            <a:endParaRPr lang="en-US" sz="28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640"/>
              </a:spcBef>
              <a:buClr>
                <a:schemeClr val="tx1"/>
              </a:buClr>
              <a:buSzPct val="100000"/>
              <a:buFont typeface="Arial"/>
              <a:buChar char="•"/>
            </a:pPr>
            <a:r>
              <a:rPr lang="en-US" dirty="0">
                <a:effectLst>
                  <a:outerShdw blurRad="38100" dist="38100" dir="2700000" algn="tl">
                    <a:srgbClr val="000000">
                      <a:alpha val="43137"/>
                    </a:srgbClr>
                  </a:outerShdw>
                </a:effectLst>
                <a:latin typeface="Calibri"/>
                <a:ea typeface="Calibri"/>
                <a:cs typeface="Calibri"/>
                <a:sym typeface="Calibri"/>
              </a:rPr>
              <a:t>P</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elvic </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malignancy</a:t>
            </a:r>
          </a:p>
        </p:txBody>
      </p:sp>
      <p:pic>
        <p:nvPicPr>
          <p:cNvPr id="4098" name="Picture 2" descr="C:\Users\tmontoya\Desktop\pics for OBG pres\John-Wayne-p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76400"/>
            <a:ext cx="2623415" cy="36020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rgbClr val="FFFF00"/>
                </a:solidFill>
                <a:latin typeface="Calibri"/>
                <a:ea typeface="Calibri"/>
                <a:cs typeface="Calibri"/>
                <a:sym typeface="Calibri"/>
              </a:rPr>
              <a:t>TVH: Keys to Success</a:t>
            </a:r>
          </a:p>
        </p:txBody>
      </p:sp>
      <p:sp>
        <p:nvSpPr>
          <p:cNvPr id="191" name="Shape 191"/>
          <p:cNvSpPr txBox="1">
            <a:spLocks noGrp="1"/>
          </p:cNvSpPr>
          <p:nvPr>
            <p:ph idx="1"/>
          </p:nvPr>
        </p:nvSpPr>
        <p:spPr>
          <a:xfrm>
            <a:off x="457200" y="2408237"/>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200" b="0" i="0" u="none" strike="noStrike" cap="none" baseline="0" dirty="0">
                <a:latin typeface="Calibri"/>
                <a:ea typeface="Calibri"/>
                <a:cs typeface="Calibri"/>
                <a:sym typeface="Calibri"/>
              </a:rPr>
              <a:t>1. Mobility (or the ability to create it)</a:t>
            </a:r>
          </a:p>
          <a:p>
            <a:pPr indent="-342900">
              <a:buClr>
                <a:schemeClr val="tx1"/>
              </a:buClr>
              <a:buSzPct val="100000"/>
            </a:pPr>
            <a:r>
              <a:rPr lang="en-US" sz="3200" dirty="0">
                <a:latin typeface="Calibri"/>
                <a:ea typeface="Calibri"/>
                <a:cs typeface="Calibri"/>
                <a:sym typeface="Calibri"/>
              </a:rPr>
              <a:t>2. Access/control of uterine vessels</a:t>
            </a:r>
          </a:p>
          <a:p>
            <a:pPr marL="342900" marR="0" lvl="0" indent="-342900" algn="l" rtl="0">
              <a:spcBef>
                <a:spcPts val="640"/>
              </a:spcBef>
              <a:buClr>
                <a:schemeClr val="tx1"/>
              </a:buClr>
              <a:buSzPct val="100000"/>
              <a:buFont typeface="Arial"/>
              <a:buChar char="•"/>
            </a:pPr>
            <a:r>
              <a:rPr lang="en-US" sz="3200" b="0" i="0" u="none" strike="noStrike" cap="none" baseline="0" dirty="0" smtClean="0">
                <a:latin typeface="Calibri"/>
                <a:ea typeface="Calibri"/>
                <a:cs typeface="Calibri"/>
                <a:sym typeface="Calibri"/>
              </a:rPr>
              <a:t>3. Operator experience/skill</a:t>
            </a:r>
            <a:endParaRPr lang="en-US" sz="3200" b="0" i="0" u="none" strike="noStrike" cap="none" baseline="0" dirty="0">
              <a:latin typeface="Calibri"/>
              <a:ea typeface="Calibri"/>
              <a:cs typeface="Calibri"/>
              <a:sym typeface="Calibri"/>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rPr>
              <a:t>Word of caution-- Mobility</a:t>
            </a:r>
          </a:p>
        </p:txBody>
      </p:sp>
      <p:sp>
        <p:nvSpPr>
          <p:cNvPr id="197" name="Shape 197"/>
          <p:cNvSpPr txBox="1">
            <a:spLocks noGrp="1"/>
          </p:cNvSpPr>
          <p:nvPr>
            <p:ph idx="1"/>
          </p:nvPr>
        </p:nvSpPr>
        <p:spPr>
          <a:xfrm>
            <a:off x="76200" y="1600200"/>
            <a:ext cx="50292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Mobility-- too much </a:t>
            </a:r>
            <a:r>
              <a:rPr lang="en-US" dirty="0" smtClean="0">
                <a:effectLst>
                  <a:outerShdw blurRad="38100" dist="38100" dir="2700000" algn="tl">
                    <a:srgbClr val="000000">
                      <a:alpha val="43137"/>
                    </a:srgbClr>
                  </a:outerShdw>
                </a:effectLst>
                <a:latin typeface="Calibri"/>
                <a:ea typeface="Calibri"/>
                <a:cs typeface="Calibri"/>
                <a:sym typeface="Calibri"/>
              </a:rPr>
              <a:t>may</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be </a:t>
            </a:r>
            <a:r>
              <a:rPr lang="en-US" dirty="0" smtClean="0">
                <a:effectLst>
                  <a:outerShdw blurRad="38100" dist="38100" dir="2700000" algn="tl">
                    <a:srgbClr val="000000">
                      <a:alpha val="43137"/>
                    </a:srgbClr>
                  </a:outerShdw>
                </a:effectLst>
                <a:latin typeface="Calibri"/>
                <a:ea typeface="Calibri"/>
                <a:cs typeface="Calibri"/>
                <a:sym typeface="Calibri"/>
              </a:rPr>
              <a:t>problematic</a:t>
            </a:r>
            <a:endParaRPr lang="en-US" dirty="0">
              <a:effectLst>
                <a:outerShdw blurRad="38100" dist="38100" dir="2700000" algn="tl">
                  <a:srgbClr val="000000">
                    <a:alpha val="43137"/>
                  </a:srgbClr>
                </a:outerShdw>
              </a:effectLst>
              <a:latin typeface="Calibri"/>
              <a:ea typeface="Calibri"/>
              <a:cs typeface="Calibri"/>
              <a:sym typeface="Calibri"/>
            </a:endParaRPr>
          </a:p>
          <a:p>
            <a:pPr marL="0" marR="0" lvl="0" indent="0" algn="l" rtl="0">
              <a:spcBef>
                <a:spcPts val="0"/>
              </a:spcBef>
              <a:buClr>
                <a:schemeClr val="tx1"/>
              </a:buClr>
              <a:buSzPct val="100000"/>
              <a:buNone/>
            </a:pP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0" marR="0" lvl="0" indent="0" algn="l" rtl="0">
              <a:spcBef>
                <a:spcPts val="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the less the prolapse, the easier the hysterectomy; the greater the prolapse, the more difficult the </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hysterectomy“</a:t>
            </a:r>
          </a:p>
          <a:p>
            <a:pPr marL="0" marR="0" lvl="0" indent="0" algn="l" rtl="0">
              <a:spcBef>
                <a:spcPts val="0"/>
              </a:spcBef>
              <a:buClr>
                <a:schemeClr val="tx1"/>
              </a:buClr>
              <a:buSzPct val="100000"/>
              <a:buNone/>
            </a:pPr>
            <a:r>
              <a:rPr lang="en-US" dirty="0">
                <a:effectLst>
                  <a:outerShdw blurRad="38100" dist="38100" dir="2700000" algn="tl">
                    <a:srgbClr val="000000">
                      <a:alpha val="43137"/>
                    </a:srgbClr>
                  </a:outerShdw>
                </a:effectLst>
                <a:latin typeface="Calibri"/>
                <a:ea typeface="Calibri"/>
                <a:cs typeface="Calibri"/>
                <a:sym typeface="Calibri"/>
              </a:rPr>
              <a:t> </a:t>
            </a:r>
            <a:r>
              <a:rPr lang="en-US" dirty="0" smtClean="0">
                <a:effectLst>
                  <a:outerShdw blurRad="38100" dist="38100" dir="2700000" algn="tl">
                    <a:srgbClr val="000000">
                      <a:alpha val="43137"/>
                    </a:srgbClr>
                  </a:outerShdw>
                </a:effectLst>
                <a:latin typeface="Calibri"/>
                <a:ea typeface="Calibri"/>
                <a:cs typeface="Calibri"/>
                <a:sym typeface="Calibri"/>
              </a:rPr>
              <a:t>                   - David Nichols</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76400"/>
            <a:ext cx="3667125" cy="3687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562" y="1645065"/>
            <a:ext cx="3927199"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42481" y="6079123"/>
            <a:ext cx="3297698" cy="338554"/>
          </a:xfrm>
          <a:prstGeom prst="rect">
            <a:avLst/>
          </a:prstGeom>
          <a:noFill/>
        </p:spPr>
        <p:txBody>
          <a:bodyPr wrap="none" rtlCol="0">
            <a:spAutoFit/>
          </a:bodyPr>
          <a:lstStyle/>
          <a:p>
            <a:r>
              <a:rPr lang="en-US" sz="1600" dirty="0" err="1" smtClean="0">
                <a:solidFill>
                  <a:schemeClr val="tx1"/>
                </a:solidFill>
                <a:latin typeface="+mn-lt"/>
              </a:rPr>
              <a:t>Occhino</a:t>
            </a:r>
            <a:r>
              <a:rPr lang="en-US" sz="1600" dirty="0" smtClean="0">
                <a:solidFill>
                  <a:schemeClr val="tx1"/>
                </a:solidFill>
                <a:latin typeface="+mn-lt"/>
              </a:rPr>
              <a:t>, JA </a:t>
            </a:r>
            <a:r>
              <a:rPr lang="en-US" sz="1600" i="1" dirty="0" err="1" smtClean="0">
                <a:solidFill>
                  <a:schemeClr val="tx1"/>
                </a:solidFill>
                <a:latin typeface="+mn-lt"/>
              </a:rPr>
              <a:t>Clin</a:t>
            </a:r>
            <a:r>
              <a:rPr lang="en-US" sz="1600" i="1" dirty="0" smtClean="0">
                <a:solidFill>
                  <a:schemeClr val="tx1"/>
                </a:solidFill>
                <a:latin typeface="+mn-lt"/>
              </a:rPr>
              <a:t> </a:t>
            </a:r>
            <a:r>
              <a:rPr lang="en-US" sz="1600" i="1" dirty="0" err="1" smtClean="0">
                <a:solidFill>
                  <a:schemeClr val="tx1"/>
                </a:solidFill>
                <a:latin typeface="+mn-lt"/>
              </a:rPr>
              <a:t>Obstet</a:t>
            </a:r>
            <a:r>
              <a:rPr lang="en-US" sz="1600" i="1" dirty="0" smtClean="0">
                <a:solidFill>
                  <a:schemeClr val="tx1"/>
                </a:solidFill>
                <a:latin typeface="+mn-lt"/>
              </a:rPr>
              <a:t> </a:t>
            </a:r>
            <a:r>
              <a:rPr lang="en-US" sz="1600" i="1" dirty="0" err="1" smtClean="0">
                <a:solidFill>
                  <a:schemeClr val="tx1"/>
                </a:solidFill>
                <a:latin typeface="+mn-lt"/>
              </a:rPr>
              <a:t>Gynecol</a:t>
            </a:r>
            <a:r>
              <a:rPr lang="en-US" sz="1600" i="1" dirty="0" smtClean="0">
                <a:solidFill>
                  <a:schemeClr val="tx1"/>
                </a:solidFill>
                <a:latin typeface="+mn-lt"/>
              </a:rPr>
              <a:t> </a:t>
            </a:r>
            <a:r>
              <a:rPr lang="en-US" sz="1600" dirty="0" smtClean="0">
                <a:solidFill>
                  <a:schemeClr val="tx1"/>
                </a:solidFill>
                <a:latin typeface="+mn-lt"/>
              </a:rPr>
              <a:t>2010</a:t>
            </a:r>
            <a:endParaRPr lang="en-US" sz="1600" dirty="0">
              <a:solidFill>
                <a:schemeClr val="tx1"/>
              </a:solidFill>
              <a:latin typeface="+mn-lt"/>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7">
                                            <p:txEl>
                                              <p:pRg st="3" end="3"/>
                                            </p:txEl>
                                          </p:spTgt>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uiExpand="1" build="p"/>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rPr>
              <a:t>Difficult vaginal hysterectomy</a:t>
            </a:r>
          </a:p>
        </p:txBody>
      </p:sp>
      <p:sp>
        <p:nvSpPr>
          <p:cNvPr id="203" name="Shape 203"/>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Problem:</a:t>
            </a:r>
          </a:p>
          <a:p>
            <a:pPr marL="0" marR="0" lvl="0" indent="0" algn="l" rtl="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Prominent </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Buttocks</a:t>
            </a:r>
          </a:p>
          <a:p>
            <a:pPr marL="342900" marR="0" lvl="0" indent="-342900" algn="l" rtl="0">
              <a:spcBef>
                <a:spcPts val="640"/>
              </a:spcBef>
              <a:buClr>
                <a:schemeClr val="tx1"/>
              </a:buClr>
              <a:buSzPct val="100000"/>
              <a:buFont typeface="Arial"/>
              <a:buChar char="•"/>
            </a:pPr>
            <a:endPar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640"/>
              </a:spcBef>
              <a:buClr>
                <a:schemeClr val="tx1"/>
              </a:buClr>
              <a:buSzPct val="100000"/>
              <a:buFont typeface="Arial"/>
              <a:buChar char="•"/>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Solution</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a:t>
            </a:r>
          </a:p>
          <a:p>
            <a:pPr marL="0" marR="0" lvl="0" indent="0" algn="l" rtl="0">
              <a:spcBef>
                <a:spcPts val="640"/>
              </a:spcBef>
              <a:buClr>
                <a:schemeClr val="tx1"/>
              </a:buClr>
              <a:buSzPct val="100000"/>
              <a:buNone/>
            </a:pPr>
            <a:r>
              <a:rPr lang="en-US" sz="3200" dirty="0">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Exposure/Assistance</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0275" y="1219200"/>
            <a:ext cx="2000250" cy="3048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7" y="4526222"/>
            <a:ext cx="3019425" cy="214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5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Exposure</a:t>
            </a:r>
            <a:endParaRPr lang="en-US" sz="5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pic>
        <p:nvPicPr>
          <p:cNvPr id="7" name="Picture 2" descr="http://www.obgynnews.com/uploads/RTEmagicC_rkmyq9hw_92960.photo.d.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65957"/>
            <a:ext cx="3057526" cy="229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orsupply.com/catalog/images/Breisky-Retractors-Sma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271202"/>
            <a:ext cx="2428875" cy="26860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257800" y="5238690"/>
            <a:ext cx="2999539" cy="400110"/>
          </a:xfrm>
          <a:prstGeom prst="rect">
            <a:avLst/>
          </a:prstGeom>
          <a:noFill/>
        </p:spPr>
        <p:txBody>
          <a:bodyPr wrap="none" rtlCol="0">
            <a:spAutoFit/>
          </a:bodyPr>
          <a:lstStyle/>
          <a:p>
            <a:r>
              <a:rPr lang="en-US" sz="2000" b="1" dirty="0" err="1" smtClean="0">
                <a:solidFill>
                  <a:schemeClr val="tx1"/>
                </a:solidFill>
                <a:effectLst>
                  <a:outerShdw blurRad="38100" dist="38100" dir="2700000" algn="tl">
                    <a:srgbClr val="000000">
                      <a:alpha val="43137"/>
                    </a:srgbClr>
                  </a:outerShdw>
                </a:effectLst>
                <a:latin typeface="+mn-lt"/>
              </a:rPr>
              <a:t>Breisky-Navratil</a:t>
            </a:r>
            <a:r>
              <a:rPr lang="en-US" sz="2000" b="1" dirty="0" smtClean="0">
                <a:solidFill>
                  <a:schemeClr val="tx1"/>
                </a:solidFill>
                <a:effectLst>
                  <a:outerShdw blurRad="38100" dist="38100" dir="2700000" algn="tl">
                    <a:srgbClr val="000000">
                      <a:alpha val="43137"/>
                    </a:srgbClr>
                  </a:outerShdw>
                </a:effectLst>
                <a:latin typeface="+mn-lt"/>
              </a:rPr>
              <a:t> retractors</a:t>
            </a:r>
            <a:endParaRPr lang="en-US" sz="2000" b="1" dirty="0">
              <a:solidFill>
                <a:schemeClr val="tx1"/>
              </a:solidFill>
              <a:effectLst>
                <a:outerShdw blurRad="38100" dist="38100" dir="2700000" algn="tl">
                  <a:srgbClr val="000000">
                    <a:alpha val="43137"/>
                  </a:srgbClr>
                </a:outerShdw>
              </a:effectLst>
              <a:latin typeface="+mn-lt"/>
            </a:endParaRPr>
          </a:p>
        </p:txBody>
      </p:sp>
      <p:sp>
        <p:nvSpPr>
          <p:cNvPr id="10" name="TextBox 9"/>
          <p:cNvSpPr txBox="1"/>
          <p:nvPr/>
        </p:nvSpPr>
        <p:spPr>
          <a:xfrm>
            <a:off x="1295400" y="5238690"/>
            <a:ext cx="2675732" cy="400110"/>
          </a:xfrm>
          <a:prstGeom prst="rect">
            <a:avLst/>
          </a:prstGeom>
          <a:noFill/>
        </p:spPr>
        <p:txBody>
          <a:bodyPr wrap="none" rtlCol="0">
            <a:spAutoFit/>
          </a:bodyPr>
          <a:lstStyle/>
          <a:p>
            <a:r>
              <a:rPr lang="en-US" sz="2000" b="1" dirty="0" smtClean="0">
                <a:solidFill>
                  <a:schemeClr val="tx1"/>
                </a:solidFill>
                <a:effectLst>
                  <a:outerShdw blurRad="38100" dist="38100" dir="2700000" algn="tl">
                    <a:srgbClr val="000000">
                      <a:alpha val="43137"/>
                    </a:srgbClr>
                  </a:outerShdw>
                </a:effectLst>
                <a:latin typeface="+mn-lt"/>
              </a:rPr>
              <a:t>Deep </a:t>
            </a:r>
            <a:r>
              <a:rPr lang="en-US" sz="2000" b="1" dirty="0" err="1" smtClean="0">
                <a:solidFill>
                  <a:schemeClr val="tx1"/>
                </a:solidFill>
                <a:effectLst>
                  <a:outerShdw blurRad="38100" dist="38100" dir="2700000" algn="tl">
                    <a:srgbClr val="000000">
                      <a:alpha val="43137"/>
                    </a:srgbClr>
                  </a:outerShdw>
                </a:effectLst>
                <a:latin typeface="+mn-lt"/>
              </a:rPr>
              <a:t>Deaver</a:t>
            </a:r>
            <a:r>
              <a:rPr lang="en-US" sz="2000" b="1" dirty="0" smtClean="0">
                <a:solidFill>
                  <a:schemeClr val="tx1"/>
                </a:solidFill>
                <a:effectLst>
                  <a:outerShdw blurRad="38100" dist="38100" dir="2700000" algn="tl">
                    <a:srgbClr val="000000">
                      <a:alpha val="43137"/>
                    </a:srgbClr>
                  </a:outerShdw>
                </a:effectLst>
                <a:latin typeface="+mn-lt"/>
              </a:rPr>
              <a:t> retractors</a:t>
            </a:r>
            <a:endParaRPr lang="en-US" sz="2000" b="1" dirty="0">
              <a:solidFill>
                <a:schemeClr val="tx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83330965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FFFF00"/>
                </a:solidFill>
                <a:effectLst>
                  <a:outerShdw blurRad="38100" dist="38100" dir="2700000" algn="tl">
                    <a:srgbClr val="000000">
                      <a:alpha val="43137"/>
                    </a:srgbClr>
                  </a:outerShdw>
                </a:effectLst>
                <a:latin typeface="Calibri" panose="020F0502020204030204" pitchFamily="34" charset="0"/>
              </a:rPr>
              <a:t>Lecture Objectives</a:t>
            </a:r>
            <a:endParaRPr lang="en-US" sz="4400" dirty="0">
              <a:solidFill>
                <a:srgbClr val="FFFF00"/>
              </a:solidFill>
              <a:effectLst>
                <a:outerShdw blurRad="38100" dist="38100" dir="2700000" algn="tl">
                  <a:srgbClr val="000000">
                    <a:alpha val="43137"/>
                  </a:srgbClr>
                </a:outerShdw>
              </a:effectLst>
              <a:latin typeface="Calibri" panose="020F0502020204030204" pitchFamily="34" charset="0"/>
            </a:endParaRPr>
          </a:p>
        </p:txBody>
      </p:sp>
      <p:sp>
        <p:nvSpPr>
          <p:cNvPr id="3" name="Text Placeholder 2"/>
          <p:cNvSpPr>
            <a:spLocks noGrp="1"/>
          </p:cNvSpPr>
          <p:nvPr>
            <p:ph idx="1"/>
          </p:nvPr>
        </p:nvSpPr>
        <p:spPr/>
        <p:txBody>
          <a:bodyPr/>
          <a:lstStyle/>
          <a:p>
            <a:pPr marL="0" indent="0">
              <a:buNone/>
            </a:pPr>
            <a:r>
              <a:rPr lang="en-US" sz="3200" dirty="0" smtClean="0">
                <a:effectLst>
                  <a:outerShdw blurRad="38100" dist="38100" dir="2700000" algn="tl">
                    <a:srgbClr val="000000">
                      <a:alpha val="43137"/>
                    </a:srgbClr>
                  </a:outerShdw>
                </a:effectLst>
                <a:latin typeface="Calibri" panose="020F0502020204030204" pitchFamily="34" charset="0"/>
              </a:rPr>
              <a:t>1. Understand reasons why vaginal hysterectomy is performed less often</a:t>
            </a:r>
          </a:p>
          <a:p>
            <a:pPr marL="0" indent="0">
              <a:buNone/>
            </a:pPr>
            <a:r>
              <a:rPr lang="en-US" sz="3200" dirty="0" smtClean="0">
                <a:effectLst>
                  <a:outerShdw blurRad="38100" dist="38100" dir="2700000" algn="tl">
                    <a:srgbClr val="000000">
                      <a:alpha val="43137"/>
                    </a:srgbClr>
                  </a:outerShdw>
                </a:effectLst>
                <a:latin typeface="Calibri" panose="020F0502020204030204" pitchFamily="34" charset="0"/>
              </a:rPr>
              <a:t>2. Understand surgical principles that facilitate performance of vaginal hysterectomy</a:t>
            </a:r>
          </a:p>
          <a:p>
            <a:pPr marL="0" indent="0">
              <a:buNone/>
            </a:pPr>
            <a:r>
              <a:rPr lang="en-US" sz="3200" dirty="0" smtClean="0">
                <a:effectLst>
                  <a:outerShdw blurRad="38100" dist="38100" dir="2700000" algn="tl">
                    <a:srgbClr val="000000">
                      <a:alpha val="43137"/>
                    </a:srgbClr>
                  </a:outerShdw>
                </a:effectLst>
                <a:latin typeface="Calibri" panose="020F0502020204030204" pitchFamily="34" charset="0"/>
              </a:rPr>
              <a:t>3. Understand techniques that may be applied in difficult vaginal hysterectomy cases</a:t>
            </a:r>
            <a:endParaRPr lang="en-US" sz="32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387659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5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Exposure</a:t>
            </a:r>
            <a:endParaRPr lang="en-US" sz="5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4114800"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209800"/>
            <a:ext cx="355282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624585" y="5238690"/>
            <a:ext cx="4214615" cy="400110"/>
          </a:xfrm>
          <a:prstGeom prst="rect">
            <a:avLst/>
          </a:prstGeom>
          <a:noFill/>
        </p:spPr>
        <p:txBody>
          <a:bodyPr wrap="none" rtlCol="0">
            <a:spAutoFit/>
          </a:bodyPr>
          <a:lstStyle/>
          <a:p>
            <a:r>
              <a:rPr lang="en-US" sz="2000" b="1" dirty="0" err="1" smtClean="0">
                <a:solidFill>
                  <a:schemeClr val="tx1"/>
                </a:solidFill>
                <a:effectLst>
                  <a:outerShdw blurRad="38100" dist="38100" dir="2700000" algn="tl">
                    <a:srgbClr val="000000">
                      <a:alpha val="43137"/>
                    </a:srgbClr>
                  </a:outerShdw>
                </a:effectLst>
                <a:latin typeface="+mn-lt"/>
              </a:rPr>
              <a:t>Magrina-Bookwalter</a:t>
            </a:r>
            <a:r>
              <a:rPr lang="en-US" sz="2000" b="1" dirty="0" smtClean="0">
                <a:solidFill>
                  <a:schemeClr val="tx1"/>
                </a:solidFill>
                <a:effectLst>
                  <a:outerShdw blurRad="38100" dist="38100" dir="2700000" algn="tl">
                    <a:srgbClr val="000000">
                      <a:alpha val="43137"/>
                    </a:srgbClr>
                  </a:outerShdw>
                </a:effectLst>
                <a:latin typeface="+mn-lt"/>
              </a:rPr>
              <a:t> vaginal retractor</a:t>
            </a:r>
            <a:endParaRPr lang="en-US" sz="2000" b="1" dirty="0">
              <a:solidFill>
                <a:schemeClr val="tx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52452854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5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Exposure</a:t>
            </a:r>
            <a:endParaRPr lang="en-US" sz="5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pic>
        <p:nvPicPr>
          <p:cNvPr id="5" name="Picture 4" descr="http://i.ytimg.com/vi/hx4umh-tbI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81200"/>
            <a:ext cx="4343400" cy="32575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447800"/>
            <a:ext cx="3048000" cy="4652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524000" y="5486400"/>
            <a:ext cx="2194832" cy="400110"/>
          </a:xfrm>
          <a:prstGeom prst="rect">
            <a:avLst/>
          </a:prstGeom>
          <a:noFill/>
        </p:spPr>
        <p:txBody>
          <a:bodyPr wrap="none" rtlCol="0">
            <a:spAutoFit/>
          </a:bodyPr>
          <a:lstStyle/>
          <a:p>
            <a:r>
              <a:rPr lang="en-US" sz="2000" b="1" dirty="0" smtClean="0">
                <a:solidFill>
                  <a:schemeClr val="tx1"/>
                </a:solidFill>
                <a:effectLst>
                  <a:outerShdw blurRad="38100" dist="38100" dir="2700000" algn="tl">
                    <a:srgbClr val="000000">
                      <a:alpha val="43137"/>
                    </a:srgbClr>
                  </a:outerShdw>
                </a:effectLst>
                <a:latin typeface="+mn-lt"/>
              </a:rPr>
              <a:t>Lone Star retractor</a:t>
            </a:r>
            <a:endParaRPr lang="en-US" sz="2000" b="1" dirty="0">
              <a:solidFill>
                <a:schemeClr val="tx1"/>
              </a:solidFill>
              <a:effectLst>
                <a:outerShdw blurRad="38100" dist="38100" dir="2700000" algn="tl">
                  <a:srgbClr val="000000">
                    <a:alpha val="43137"/>
                  </a:srgbClr>
                </a:outerShdw>
              </a:effectLst>
              <a:latin typeface="+mn-lt"/>
            </a:endParaRPr>
          </a:p>
        </p:txBody>
      </p:sp>
      <p:sp>
        <p:nvSpPr>
          <p:cNvPr id="10" name="TextBox 9"/>
          <p:cNvSpPr txBox="1"/>
          <p:nvPr/>
        </p:nvSpPr>
        <p:spPr>
          <a:xfrm>
            <a:off x="5827122" y="6172200"/>
            <a:ext cx="2326278" cy="400110"/>
          </a:xfrm>
          <a:prstGeom prst="rect">
            <a:avLst/>
          </a:prstGeom>
          <a:noFill/>
        </p:spPr>
        <p:txBody>
          <a:bodyPr wrap="none" rtlCol="0">
            <a:spAutoFit/>
          </a:bodyPr>
          <a:lstStyle/>
          <a:p>
            <a:r>
              <a:rPr lang="en-US" sz="2000" b="1" dirty="0" smtClean="0">
                <a:solidFill>
                  <a:schemeClr val="tx1"/>
                </a:solidFill>
                <a:effectLst>
                  <a:outerShdw blurRad="38100" dist="38100" dir="2700000" algn="tl">
                    <a:srgbClr val="000000">
                      <a:alpha val="43137"/>
                    </a:srgbClr>
                  </a:outerShdw>
                </a:effectLst>
                <a:latin typeface="+mn-lt"/>
              </a:rPr>
              <a:t>Weighted Speculum</a:t>
            </a:r>
            <a:endParaRPr lang="en-US" sz="2000" b="1" dirty="0">
              <a:solidFill>
                <a:schemeClr val="tx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18246829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rPr>
              <a:t>Difficult Vaginal Hysterectomy</a:t>
            </a:r>
          </a:p>
        </p:txBody>
      </p:sp>
      <p:sp>
        <p:nvSpPr>
          <p:cNvPr id="215" name="Shape 215"/>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Problem:</a:t>
            </a:r>
          </a:p>
          <a:p>
            <a:pPr marL="400050" lvl="1" indent="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Narrow </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pubic arch/Narrow vagina</a:t>
            </a:r>
          </a:p>
          <a:p>
            <a:pPr marL="342900" marR="0" lvl="0" indent="-342900" algn="l" rtl="0">
              <a:spcBef>
                <a:spcPts val="640"/>
              </a:spcBef>
              <a:buClr>
                <a:schemeClr val="tx1"/>
              </a:buClr>
              <a:buSzPct val="100000"/>
              <a:buFont typeface="Arial"/>
              <a:buChar char="•"/>
            </a:pP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060485"/>
            <a:ext cx="4547801" cy="3236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H="1">
            <a:off x="3962400" y="3657600"/>
            <a:ext cx="445100" cy="1447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52438" y="3657600"/>
            <a:ext cx="400562" cy="14478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Narrow pubic</a:t>
            </a:r>
            <a:r>
              <a:rPr lang="en-US" sz="4400" b="0" i="0" u="none" strike="noStrike" cap="none" dirty="0" smtClean="0">
                <a:solidFill>
                  <a:srgbClr val="FFFF00"/>
                </a:solidFill>
                <a:effectLst>
                  <a:outerShdw blurRad="38100" dist="38100" dir="2700000" algn="tl">
                    <a:srgbClr val="000000">
                      <a:alpha val="43137"/>
                    </a:srgbClr>
                  </a:outerShdw>
                </a:effectLst>
                <a:latin typeface="Calibri"/>
                <a:ea typeface="Calibri"/>
                <a:cs typeface="Calibri"/>
                <a:sym typeface="Calibri"/>
              </a:rPr>
              <a:t> arch/vagina</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15" name="Shape 215"/>
          <p:cNvSpPr txBox="1">
            <a:spLocks noGrp="1"/>
          </p:cNvSpPr>
          <p:nvPr>
            <p:ph idx="1"/>
          </p:nvPr>
        </p:nvSpPr>
        <p:spPr>
          <a:xfrm>
            <a:off x="457200" y="1600200"/>
            <a:ext cx="4419600" cy="4525963"/>
          </a:xfrm>
          <a:prstGeom prst="rect">
            <a:avLst/>
          </a:prstGeom>
          <a:noFill/>
          <a:ln>
            <a:noFill/>
          </a:ln>
        </p:spPr>
        <p:txBody>
          <a:bodyPr lIns="91425" tIns="45700" rIns="91425" bIns="45700" anchor="t" anchorCtr="0">
            <a:noAutofit/>
          </a:bodyPr>
          <a:lstStyle/>
          <a:p>
            <a:pPr marL="342900" marR="0" lvl="0" indent="-342900" algn="l" rtl="0">
              <a:spcBef>
                <a:spcPts val="640"/>
              </a:spcBef>
              <a:buClr>
                <a:schemeClr val="tx1"/>
              </a:buClr>
              <a:buSzPct val="100000"/>
              <a:buFont typeface="Arial"/>
              <a:buChar char="•"/>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Solution</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a:t>
            </a:r>
          </a:p>
          <a:p>
            <a:pPr marL="0" marR="0" lvl="0" indent="0" algn="l" rtl="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Episiotomy    (</a:t>
            </a:r>
            <a:r>
              <a:rPr lang="en-US" dirty="0">
                <a:effectLst>
                  <a:outerShdw blurRad="38100" dist="38100" dir="2700000" algn="tl">
                    <a:srgbClr val="000000">
                      <a:alpha val="43137"/>
                    </a:srgbClr>
                  </a:outerShdw>
                </a:effectLst>
                <a:latin typeface="Calibri"/>
                <a:ea typeface="Calibri"/>
                <a:cs typeface="Calibri"/>
                <a:sym typeface="Calibri"/>
              </a:rPr>
              <a:t>M</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idline/</a:t>
            </a:r>
            <a:r>
              <a:rPr lang="en-US" sz="3200" b="0" i="0" u="none" strike="noStrike" cap="none" baseline="0" dirty="0" err="1" smtClean="0">
                <a:effectLst>
                  <a:outerShdw blurRad="38100" dist="38100" dir="2700000" algn="tl">
                    <a:srgbClr val="000000">
                      <a:alpha val="43137"/>
                    </a:srgbClr>
                  </a:outerShdw>
                </a:effectLst>
                <a:latin typeface="Calibri"/>
                <a:ea typeface="Calibri"/>
                <a:cs typeface="Calibri"/>
                <a:sym typeface="Calibri"/>
              </a:rPr>
              <a:t>Mediolateral</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676400"/>
            <a:ext cx="2057400" cy="3762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019673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err="1" smtClean="0">
                <a:solidFill>
                  <a:srgbClr val="FFFF00"/>
                </a:solidFill>
                <a:effectLst>
                  <a:outerShdw blurRad="38100" dist="38100" dir="2700000" algn="tl">
                    <a:srgbClr val="000000">
                      <a:alpha val="43137"/>
                    </a:srgbClr>
                  </a:outerShdw>
                </a:effectLst>
                <a:latin typeface="Calibri"/>
                <a:ea typeface="Calibri"/>
                <a:cs typeface="Calibri"/>
                <a:sym typeface="Calibri"/>
              </a:rPr>
              <a:t>Mediolateral</a:t>
            </a: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 Episiotomy</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pic>
        <p:nvPicPr>
          <p:cNvPr id="6146" name="Picture 2" descr="C:\Users\tmontoya\Desktop\pics for OBG pres\Capture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654" y="1295400"/>
            <a:ext cx="3532846" cy="524331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4267200" y="2850259"/>
            <a:ext cx="2819400" cy="10668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425935" y="4457700"/>
            <a:ext cx="3110238" cy="308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0" y="4966499"/>
            <a:ext cx="2209800" cy="29130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10000" y="4114800"/>
            <a:ext cx="533400" cy="685800"/>
          </a:xfrm>
          <a:prstGeom prst="line">
            <a:avLst/>
          </a:prstGeom>
          <a:ln w="381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086600" y="2590800"/>
            <a:ext cx="1806905" cy="307777"/>
          </a:xfrm>
          <a:prstGeom prst="rect">
            <a:avLst/>
          </a:prstGeom>
          <a:noFill/>
        </p:spPr>
        <p:txBody>
          <a:bodyPr wrap="none" rtlCol="0">
            <a:spAutoFit/>
          </a:bodyPr>
          <a:lstStyle/>
          <a:p>
            <a:r>
              <a:rPr lang="en-US" dirty="0" err="1" smtClean="0">
                <a:solidFill>
                  <a:schemeClr val="tx1"/>
                </a:solidFill>
                <a:effectLst>
                  <a:outerShdw blurRad="38100" dist="38100" dir="2700000" algn="tl">
                    <a:srgbClr val="000000">
                      <a:alpha val="43137"/>
                    </a:srgbClr>
                  </a:outerShdw>
                </a:effectLst>
              </a:rPr>
              <a:t>Bulbocavernosus</a:t>
            </a:r>
            <a:r>
              <a:rPr lang="en-US" dirty="0" smtClean="0">
                <a:solidFill>
                  <a:schemeClr val="tx1"/>
                </a:solidFill>
                <a:effectLst>
                  <a:outerShdw blurRad="38100" dist="38100" dir="2700000" algn="tl">
                    <a:srgbClr val="000000">
                      <a:alpha val="43137"/>
                    </a:srgbClr>
                  </a:outerShdw>
                </a:effectLst>
              </a:rPr>
              <a:t> m.</a:t>
            </a:r>
            <a:endParaRPr lang="en-US" dirty="0">
              <a:solidFill>
                <a:schemeClr val="tx1"/>
              </a:solidFill>
              <a:effectLst>
                <a:outerShdw blurRad="38100" dist="38100" dir="2700000" algn="tl">
                  <a:srgbClr val="000000">
                    <a:alpha val="43137"/>
                  </a:srgbClr>
                </a:outerShdw>
              </a:effectLst>
            </a:endParaRPr>
          </a:p>
        </p:txBody>
      </p:sp>
      <p:sp>
        <p:nvSpPr>
          <p:cNvPr id="28" name="TextBox 27"/>
          <p:cNvSpPr txBox="1"/>
          <p:nvPr/>
        </p:nvSpPr>
        <p:spPr>
          <a:xfrm>
            <a:off x="7030728" y="3881013"/>
            <a:ext cx="1906291" cy="523220"/>
          </a:xfrm>
          <a:prstGeom prst="rect">
            <a:avLst/>
          </a:prstGeom>
          <a:noFill/>
        </p:spPr>
        <p:txBody>
          <a:bodyPr wrap="none" rtlCol="0">
            <a:spAutoFit/>
          </a:bodyPr>
          <a:lstStyle/>
          <a:p>
            <a:r>
              <a:rPr lang="en-US" dirty="0" smtClean="0">
                <a:solidFill>
                  <a:schemeClr val="tx1"/>
                </a:solidFill>
                <a:effectLst>
                  <a:outerShdw blurRad="38100" dist="38100" dir="2700000" algn="tl">
                    <a:srgbClr val="000000">
                      <a:alpha val="43137"/>
                    </a:srgbClr>
                  </a:outerShdw>
                </a:effectLst>
              </a:rPr>
              <a:t>Superficial transverse</a:t>
            </a:r>
          </a:p>
          <a:p>
            <a:r>
              <a:rPr lang="en-US" dirty="0" smtClean="0">
                <a:solidFill>
                  <a:schemeClr val="tx1"/>
                </a:solidFill>
                <a:effectLst>
                  <a:outerShdw blurRad="38100" dist="38100" dir="2700000" algn="tl">
                    <a:srgbClr val="000000">
                      <a:alpha val="43137"/>
                    </a:srgbClr>
                  </a:outerShdw>
                </a:effectLst>
              </a:rPr>
              <a:t>perineal m.</a:t>
            </a:r>
            <a:endParaRPr lang="en-US" dirty="0">
              <a:solidFill>
                <a:schemeClr val="tx1"/>
              </a:solidFill>
              <a:effectLst>
                <a:outerShdw blurRad="38100" dist="38100" dir="2700000" algn="tl">
                  <a:srgbClr val="000000">
                    <a:alpha val="43137"/>
                  </a:srgbClr>
                </a:outerShdw>
              </a:effectLst>
            </a:endParaRPr>
          </a:p>
        </p:txBody>
      </p:sp>
      <p:sp>
        <p:nvSpPr>
          <p:cNvPr id="29" name="TextBox 28"/>
          <p:cNvSpPr txBox="1"/>
          <p:nvPr/>
        </p:nvSpPr>
        <p:spPr>
          <a:xfrm>
            <a:off x="6781800" y="4966499"/>
            <a:ext cx="1508746" cy="738664"/>
          </a:xfrm>
          <a:prstGeom prst="rect">
            <a:avLst/>
          </a:prstGeom>
          <a:noFill/>
        </p:spPr>
        <p:txBody>
          <a:bodyPr wrap="none" rtlCol="0">
            <a:spAutoFit/>
          </a:bodyPr>
          <a:lstStyle/>
          <a:p>
            <a:r>
              <a:rPr lang="en-US" dirty="0" err="1" smtClean="0">
                <a:solidFill>
                  <a:schemeClr val="tx1"/>
                </a:solidFill>
                <a:effectLst>
                  <a:outerShdw blurRad="38100" dist="38100" dir="2700000" algn="tl">
                    <a:srgbClr val="000000">
                      <a:alpha val="43137"/>
                    </a:srgbClr>
                  </a:outerShdw>
                </a:effectLst>
              </a:rPr>
              <a:t>Levator</a:t>
            </a:r>
            <a:r>
              <a:rPr lang="en-US" dirty="0" smtClean="0">
                <a:solidFill>
                  <a:schemeClr val="tx1"/>
                </a:solidFill>
                <a:effectLst>
                  <a:outerShdw blurRad="38100" dist="38100" dir="2700000" algn="tl">
                    <a:srgbClr val="000000">
                      <a:alpha val="43137"/>
                    </a:srgbClr>
                  </a:outerShdw>
                </a:effectLst>
              </a:rPr>
              <a:t> </a:t>
            </a:r>
            <a:r>
              <a:rPr lang="en-US" dirty="0" err="1" smtClean="0">
                <a:solidFill>
                  <a:schemeClr val="tx1"/>
                </a:solidFill>
                <a:effectLst>
                  <a:outerShdw blurRad="38100" dist="38100" dir="2700000" algn="tl">
                    <a:srgbClr val="000000">
                      <a:alpha val="43137"/>
                    </a:srgbClr>
                  </a:outerShdw>
                </a:effectLst>
              </a:rPr>
              <a:t>ani</a:t>
            </a:r>
            <a:r>
              <a:rPr lang="en-US" dirty="0" smtClean="0">
                <a:solidFill>
                  <a:schemeClr val="tx1"/>
                </a:solidFill>
                <a:effectLst>
                  <a:outerShdw blurRad="38100" dist="38100" dir="2700000" algn="tl">
                    <a:srgbClr val="000000">
                      <a:alpha val="43137"/>
                    </a:srgbClr>
                  </a:outerShdw>
                </a:effectLst>
              </a:rPr>
              <a:t> m.</a:t>
            </a:r>
          </a:p>
          <a:p>
            <a:r>
              <a:rPr lang="en-US" dirty="0" smtClean="0">
                <a:solidFill>
                  <a:schemeClr val="tx1"/>
                </a:solidFill>
                <a:effectLst>
                  <a:outerShdw blurRad="38100" dist="38100" dir="2700000" algn="tl">
                    <a:srgbClr val="000000">
                      <a:alpha val="43137"/>
                    </a:srgbClr>
                  </a:outerShdw>
                </a:effectLst>
              </a:rPr>
              <a:t>(</a:t>
            </a:r>
            <a:r>
              <a:rPr lang="en-US" dirty="0" err="1" smtClean="0">
                <a:solidFill>
                  <a:schemeClr val="tx1"/>
                </a:solidFill>
                <a:effectLst>
                  <a:outerShdw blurRad="38100" dist="38100" dir="2700000" algn="tl">
                    <a:srgbClr val="000000">
                      <a:alpha val="43137"/>
                    </a:srgbClr>
                  </a:outerShdw>
                </a:effectLst>
              </a:rPr>
              <a:t>Puborectalis</a:t>
            </a:r>
            <a:r>
              <a:rPr lang="en-US" dirty="0" smtClean="0">
                <a:solidFill>
                  <a:schemeClr val="tx1"/>
                </a:solidFill>
                <a:effectLst>
                  <a:outerShdw blurRad="38100" dist="38100" dir="2700000" algn="tl">
                    <a:srgbClr val="000000">
                      <a:alpha val="43137"/>
                    </a:srgbClr>
                  </a:outerShdw>
                </a:effectLst>
              </a:rPr>
              <a:t>/</a:t>
            </a:r>
          </a:p>
          <a:p>
            <a:r>
              <a:rPr lang="en-US" dirty="0" err="1" smtClean="0">
                <a:solidFill>
                  <a:schemeClr val="tx1"/>
                </a:solidFill>
                <a:effectLst>
                  <a:outerShdw blurRad="38100" dist="38100" dir="2700000" algn="tl">
                    <a:srgbClr val="000000">
                      <a:alpha val="43137"/>
                    </a:srgbClr>
                  </a:outerShdw>
                </a:effectLst>
              </a:rPr>
              <a:t>Pubococcygeus</a:t>
            </a:r>
            <a:r>
              <a:rPr lang="en-US" dirty="0" smtClean="0">
                <a:solidFill>
                  <a:schemeClr val="tx1"/>
                </a:solidFill>
                <a:effectLst>
                  <a:outerShdw blurRad="38100" dist="38100" dir="2700000" algn="tl">
                    <a:srgbClr val="000000">
                      <a:alpha val="43137"/>
                    </a:srgbClr>
                  </a:outerShdw>
                </a:effectLst>
              </a:rPr>
              <a:t>)</a:t>
            </a:r>
            <a:endParaRPr lang="en-US"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1989494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Narrow pubic</a:t>
            </a:r>
            <a:r>
              <a:rPr lang="en-US" sz="4400" b="0" i="0" u="none" strike="noStrike" cap="none" dirty="0" smtClean="0">
                <a:solidFill>
                  <a:srgbClr val="FFFF00"/>
                </a:solidFill>
                <a:effectLst>
                  <a:outerShdw blurRad="38100" dist="38100" dir="2700000" algn="tl">
                    <a:srgbClr val="000000">
                      <a:alpha val="43137"/>
                    </a:srgbClr>
                  </a:outerShdw>
                </a:effectLst>
                <a:latin typeface="Calibri"/>
                <a:ea typeface="Calibri"/>
                <a:cs typeface="Calibri"/>
                <a:sym typeface="Calibri"/>
              </a:rPr>
              <a:t> arch/vagina</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15" name="Shape 215"/>
          <p:cNvSpPr txBox="1">
            <a:spLocks noGrp="1"/>
          </p:cNvSpPr>
          <p:nvPr>
            <p:ph idx="1"/>
          </p:nvPr>
        </p:nvSpPr>
        <p:spPr>
          <a:xfrm>
            <a:off x="457200" y="1219200"/>
            <a:ext cx="8229600" cy="4525963"/>
          </a:xfrm>
          <a:prstGeom prst="rect">
            <a:avLst/>
          </a:prstGeom>
          <a:noFill/>
          <a:ln>
            <a:noFill/>
          </a:ln>
        </p:spPr>
        <p:txBody>
          <a:bodyPr lIns="91425" tIns="45700" rIns="91425" bIns="45700" anchor="t" anchorCtr="0">
            <a:noAutofit/>
          </a:bodyPr>
          <a:lstStyle/>
          <a:p>
            <a:pPr marL="342900" marR="0" lvl="0" indent="-342900" algn="l" rtl="0">
              <a:spcBef>
                <a:spcPts val="640"/>
              </a:spcBef>
              <a:buClr>
                <a:schemeClr val="tx1"/>
              </a:buClr>
              <a:buSzPct val="100000"/>
              <a:buFont typeface="Arial"/>
              <a:buChar char="•"/>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Solution</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a:t>
            </a:r>
          </a:p>
          <a:p>
            <a:pPr marL="0" marR="0" lvl="0" indent="0" algn="l" rtl="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baseline="0" dirty="0" err="1" smtClean="0">
                <a:effectLst>
                  <a:outerShdw blurRad="38100" dist="38100" dir="2700000" algn="tl">
                    <a:srgbClr val="000000">
                      <a:alpha val="43137"/>
                    </a:srgbClr>
                  </a:outerShdw>
                </a:effectLst>
                <a:latin typeface="Calibri"/>
                <a:ea typeface="Calibri"/>
                <a:cs typeface="Calibri"/>
                <a:sym typeface="Calibri"/>
              </a:rPr>
              <a:t>Schuchardt</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incision (*)</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90800"/>
            <a:ext cx="2524125" cy="350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590800"/>
            <a:ext cx="3244234" cy="3457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46517" y="2219420"/>
            <a:ext cx="2297424" cy="369332"/>
          </a:xfrm>
          <a:prstGeom prst="rect">
            <a:avLst/>
          </a:prstGeom>
          <a:noFill/>
        </p:spPr>
        <p:txBody>
          <a:bodyPr wrap="none" rtlCol="0">
            <a:spAutoFit/>
          </a:bodyPr>
          <a:lstStyle/>
          <a:p>
            <a:r>
              <a:rPr lang="en-US" sz="1800" b="1" i="1" dirty="0" smtClean="0">
                <a:solidFill>
                  <a:schemeClr val="tx1"/>
                </a:solidFill>
                <a:effectLst>
                  <a:outerShdw blurRad="38100" dist="38100" dir="2700000" algn="tl">
                    <a:srgbClr val="000000">
                      <a:alpha val="43137"/>
                    </a:srgbClr>
                  </a:outerShdw>
                </a:effectLst>
                <a:latin typeface="+mn-lt"/>
              </a:rPr>
              <a:t>* Know your anatomy</a:t>
            </a:r>
            <a:endParaRPr lang="en-US" sz="1800" b="1" i="1" dirty="0">
              <a:solidFill>
                <a:schemeClr val="tx1"/>
              </a:solidFill>
              <a:effectLst>
                <a:outerShdw blurRad="38100" dist="38100" dir="2700000" algn="tl">
                  <a:srgbClr val="000000">
                    <a:alpha val="43137"/>
                  </a:srgbClr>
                </a:outerShdw>
              </a:effectLst>
              <a:latin typeface="+mn-lt"/>
            </a:endParaRPr>
          </a:p>
        </p:txBody>
      </p:sp>
      <p:cxnSp>
        <p:nvCxnSpPr>
          <p:cNvPr id="4" name="Straight Connector 3"/>
          <p:cNvCxnSpPr/>
          <p:nvPr/>
        </p:nvCxnSpPr>
        <p:spPr>
          <a:xfrm>
            <a:off x="5504935" y="4319587"/>
            <a:ext cx="972065" cy="1243013"/>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274989" y="6172200"/>
            <a:ext cx="3470822" cy="307777"/>
          </a:xfrm>
          <a:prstGeom prst="rect">
            <a:avLst/>
          </a:prstGeom>
          <a:noFill/>
        </p:spPr>
        <p:txBody>
          <a:bodyPr wrap="none" rtlCol="0">
            <a:spAutoFit/>
          </a:bodyPr>
          <a:lstStyle/>
          <a:p>
            <a:r>
              <a:rPr lang="en-US" dirty="0" smtClean="0">
                <a:solidFill>
                  <a:schemeClr val="tx1"/>
                </a:solidFill>
                <a:effectLst>
                  <a:outerShdw blurRad="38100" dist="38100" dir="2700000" algn="tl">
                    <a:srgbClr val="000000">
                      <a:alpha val="43137"/>
                    </a:srgbClr>
                  </a:outerShdw>
                </a:effectLst>
                <a:latin typeface="+mn-lt"/>
              </a:rPr>
              <a:t>Montoya TI, et al.  Am J </a:t>
            </a:r>
            <a:r>
              <a:rPr lang="en-US" dirty="0" err="1" smtClean="0">
                <a:solidFill>
                  <a:schemeClr val="tx1"/>
                </a:solidFill>
                <a:effectLst>
                  <a:outerShdw blurRad="38100" dist="38100" dir="2700000" algn="tl">
                    <a:srgbClr val="000000">
                      <a:alpha val="43137"/>
                    </a:srgbClr>
                  </a:outerShdw>
                </a:effectLst>
                <a:latin typeface="+mn-lt"/>
              </a:rPr>
              <a:t>Obstet</a:t>
            </a:r>
            <a:r>
              <a:rPr lang="en-US" dirty="0" smtClean="0">
                <a:solidFill>
                  <a:schemeClr val="tx1"/>
                </a:solidFill>
                <a:effectLst>
                  <a:outerShdw blurRad="38100" dist="38100" dir="2700000" algn="tl">
                    <a:srgbClr val="000000">
                      <a:alpha val="43137"/>
                    </a:srgbClr>
                  </a:outerShdw>
                </a:effectLst>
                <a:latin typeface="+mn-lt"/>
              </a:rPr>
              <a:t> </a:t>
            </a:r>
            <a:r>
              <a:rPr lang="en-US" dirty="0" err="1" smtClean="0">
                <a:solidFill>
                  <a:schemeClr val="tx1"/>
                </a:solidFill>
                <a:effectLst>
                  <a:outerShdw blurRad="38100" dist="38100" dir="2700000" algn="tl">
                    <a:srgbClr val="000000">
                      <a:alpha val="43137"/>
                    </a:srgbClr>
                  </a:outerShdw>
                </a:effectLst>
                <a:latin typeface="+mn-lt"/>
              </a:rPr>
              <a:t>Gynecol</a:t>
            </a:r>
            <a:r>
              <a:rPr lang="en-US" dirty="0" smtClean="0">
                <a:solidFill>
                  <a:schemeClr val="tx1"/>
                </a:solidFill>
                <a:effectLst>
                  <a:outerShdw blurRad="38100" dist="38100" dir="2700000" algn="tl">
                    <a:srgbClr val="000000">
                      <a:alpha val="43137"/>
                    </a:srgbClr>
                  </a:outerShdw>
                </a:effectLst>
                <a:latin typeface="+mn-lt"/>
              </a:rPr>
              <a:t> 2011</a:t>
            </a:r>
            <a:endParaRPr lang="en-US" dirty="0">
              <a:solidFill>
                <a:schemeClr val="tx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17232949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rPr>
              <a:t>Difficult Vaginal Hysterectomy</a:t>
            </a:r>
          </a:p>
        </p:txBody>
      </p:sp>
      <p:sp>
        <p:nvSpPr>
          <p:cNvPr id="209" name="Shape 209"/>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200" b="0" i="0" u="none" strike="noStrike" cap="none" baseline="0" dirty="0">
                <a:latin typeface="Calibri"/>
                <a:ea typeface="Calibri"/>
                <a:cs typeface="Calibri"/>
                <a:sym typeface="Calibri"/>
              </a:rPr>
              <a:t>Problem:</a:t>
            </a:r>
          </a:p>
          <a:p>
            <a:pPr marL="0" marR="0" lvl="0" indent="0" algn="l" rtl="0">
              <a:spcBef>
                <a:spcPts val="640"/>
              </a:spcBef>
              <a:buClr>
                <a:schemeClr val="tx1"/>
              </a:buClr>
              <a:buSzPct val="100000"/>
              <a:buNone/>
            </a:pPr>
            <a:r>
              <a:rPr lang="en-US" sz="3200" b="0" i="0" u="none" strike="noStrike" cap="none" baseline="0" dirty="0">
                <a:latin typeface="Calibri"/>
                <a:ea typeface="Calibri"/>
                <a:cs typeface="Calibri"/>
                <a:sym typeface="Calibri"/>
              </a:rPr>
              <a:t> </a:t>
            </a:r>
            <a:r>
              <a:rPr lang="en-US" sz="3200" b="0" i="0" u="none" strike="noStrike" cap="none" baseline="0" dirty="0" smtClean="0">
                <a:latin typeface="Calibri"/>
                <a:ea typeface="Calibri"/>
                <a:cs typeface="Calibri"/>
                <a:sym typeface="Calibri"/>
              </a:rPr>
              <a:t>	Abdominal fixation</a:t>
            </a:r>
          </a:p>
          <a:p>
            <a:pPr marL="0" marR="0" lvl="0" indent="0" algn="l" rtl="0">
              <a:spcBef>
                <a:spcPts val="640"/>
              </a:spcBef>
              <a:buClr>
                <a:schemeClr val="tx1"/>
              </a:buClr>
              <a:buSzPct val="100000"/>
              <a:buNone/>
            </a:pPr>
            <a:r>
              <a:rPr lang="en-US" dirty="0">
                <a:latin typeface="Calibri"/>
                <a:ea typeface="Calibri"/>
                <a:cs typeface="Calibri"/>
                <a:sym typeface="Calibri"/>
              </a:rPr>
              <a:t>	</a:t>
            </a:r>
            <a:endParaRPr lang="en-US" sz="3200" b="0" i="0" u="none" strike="noStrike" cap="none" baseline="0" dirty="0">
              <a:latin typeface="Calibri"/>
              <a:ea typeface="Calibri"/>
              <a:cs typeface="Calibri"/>
              <a:sym typeface="Calibri"/>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868827"/>
            <a:ext cx="5257800" cy="3861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876800" y="2868827"/>
            <a:ext cx="2438400" cy="38616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110416" y="3492787"/>
            <a:ext cx="1779654" cy="584775"/>
          </a:xfrm>
          <a:prstGeom prst="rect">
            <a:avLst/>
          </a:prstGeom>
          <a:noFill/>
        </p:spPr>
        <p:txBody>
          <a:bodyPr wrap="none" rtlCol="0">
            <a:spAutoFit/>
          </a:bodyPr>
          <a:lstStyle/>
          <a:p>
            <a:r>
              <a:rPr lang="en-US" sz="3200" b="1" i="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OOPS!!!</a:t>
            </a:r>
            <a:endParaRPr lang="en-US" sz="3200" b="1" i="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build="p"/>
      <p:bldP spid="2" grpId="0" animBg="1"/>
      <p:bldP spid="2" grpId="1"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Previous Suspension</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09" name="Shape 209"/>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640"/>
              </a:spcBef>
              <a:buClr>
                <a:schemeClr val="tx1"/>
              </a:buClr>
              <a:buSzPct val="100000"/>
              <a:buFont typeface="Arial"/>
              <a:buChar char="•"/>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Watch </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out for: Ventral </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suspension/fixation procedures</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580968"/>
            <a:ext cx="4343400" cy="3362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95600" y="6019800"/>
            <a:ext cx="4620176" cy="584775"/>
          </a:xfrm>
          <a:prstGeom prst="rect">
            <a:avLst/>
          </a:prstGeom>
          <a:noFill/>
        </p:spPr>
        <p:txBody>
          <a:bodyPr wrap="none" rtlCol="0">
            <a:spAutoFit/>
          </a:bodyPr>
          <a:lstStyle/>
          <a:p>
            <a:r>
              <a:rPr lang="en-US" sz="1600" b="1" dirty="0" smtClean="0">
                <a:solidFill>
                  <a:schemeClr val="tx1"/>
                </a:solidFill>
                <a:effectLst>
                  <a:outerShdw blurRad="38100" dist="38100" dir="2700000" algn="tl">
                    <a:srgbClr val="000000">
                      <a:alpha val="43137"/>
                    </a:srgbClr>
                  </a:outerShdw>
                </a:effectLst>
                <a:latin typeface="+mn-lt"/>
              </a:rPr>
              <a:t>Williams-Richardson Operation for Uterine Prolapse</a:t>
            </a:r>
          </a:p>
          <a:p>
            <a:r>
              <a:rPr lang="en-US" sz="1600" b="1" dirty="0" err="1" smtClean="0">
                <a:solidFill>
                  <a:schemeClr val="tx1"/>
                </a:solidFill>
                <a:effectLst>
                  <a:outerShdw blurRad="38100" dist="38100" dir="2700000" algn="tl">
                    <a:srgbClr val="000000">
                      <a:alpha val="43137"/>
                    </a:srgbClr>
                  </a:outerShdw>
                </a:effectLst>
                <a:latin typeface="+mn-lt"/>
              </a:rPr>
              <a:t>Nassar</a:t>
            </a:r>
            <a:r>
              <a:rPr lang="en-US" sz="1600" b="1" dirty="0" smtClean="0">
                <a:solidFill>
                  <a:schemeClr val="tx1"/>
                </a:solidFill>
                <a:effectLst>
                  <a:outerShdw blurRad="38100" dist="38100" dir="2700000" algn="tl">
                    <a:srgbClr val="000000">
                      <a:alpha val="43137"/>
                    </a:srgbClr>
                  </a:outerShdw>
                </a:effectLst>
                <a:latin typeface="+mn-lt"/>
              </a:rPr>
              <a:t> GF  </a:t>
            </a:r>
            <a:r>
              <a:rPr lang="en-US" sz="1600" b="1" i="1" dirty="0" err="1" smtClean="0">
                <a:solidFill>
                  <a:schemeClr val="tx1"/>
                </a:solidFill>
                <a:effectLst>
                  <a:outerShdw blurRad="38100" dist="38100" dir="2700000" algn="tl">
                    <a:srgbClr val="000000">
                      <a:alpha val="43137"/>
                    </a:srgbClr>
                  </a:outerShdw>
                </a:effectLst>
                <a:latin typeface="+mn-lt"/>
              </a:rPr>
              <a:t>Obstet</a:t>
            </a:r>
            <a:r>
              <a:rPr lang="en-US" sz="1600" b="1" i="1" dirty="0" smtClean="0">
                <a:solidFill>
                  <a:schemeClr val="tx1"/>
                </a:solidFill>
                <a:effectLst>
                  <a:outerShdw blurRad="38100" dist="38100" dir="2700000" algn="tl">
                    <a:srgbClr val="000000">
                      <a:alpha val="43137"/>
                    </a:srgbClr>
                  </a:outerShdw>
                </a:effectLst>
                <a:latin typeface="+mn-lt"/>
              </a:rPr>
              <a:t> </a:t>
            </a:r>
            <a:r>
              <a:rPr lang="en-US" sz="1600" b="1" i="1" dirty="0" err="1" smtClean="0">
                <a:solidFill>
                  <a:schemeClr val="tx1"/>
                </a:solidFill>
                <a:effectLst>
                  <a:outerShdw blurRad="38100" dist="38100" dir="2700000" algn="tl">
                    <a:srgbClr val="000000">
                      <a:alpha val="43137"/>
                    </a:srgbClr>
                  </a:outerShdw>
                </a:effectLst>
                <a:latin typeface="+mn-lt"/>
              </a:rPr>
              <a:t>Gynecol</a:t>
            </a:r>
            <a:r>
              <a:rPr lang="en-US" sz="1600" b="1" i="1" dirty="0" smtClean="0">
                <a:solidFill>
                  <a:schemeClr val="tx1"/>
                </a:solidFill>
                <a:effectLst>
                  <a:outerShdw blurRad="38100" dist="38100" dir="2700000" algn="tl">
                    <a:srgbClr val="000000">
                      <a:alpha val="43137"/>
                    </a:srgbClr>
                  </a:outerShdw>
                </a:effectLst>
                <a:latin typeface="+mn-lt"/>
              </a:rPr>
              <a:t> </a:t>
            </a:r>
            <a:r>
              <a:rPr lang="en-US" sz="1600" b="1" dirty="0" smtClean="0">
                <a:solidFill>
                  <a:schemeClr val="tx1"/>
                </a:solidFill>
                <a:effectLst>
                  <a:outerShdw blurRad="38100" dist="38100" dir="2700000" algn="tl">
                    <a:srgbClr val="000000">
                      <a:alpha val="43137"/>
                    </a:srgbClr>
                  </a:outerShdw>
                </a:effectLst>
                <a:latin typeface="+mn-lt"/>
              </a:rPr>
              <a:t>1967</a:t>
            </a:r>
            <a:endParaRPr lang="en-US" sz="1600" b="1" dirty="0">
              <a:solidFill>
                <a:schemeClr val="tx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2968421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Abdominal Fixation of Uterus</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09" name="Shape 209"/>
          <p:cNvSpPr txBox="1">
            <a:spLocks noGrp="1"/>
          </p:cNvSpPr>
          <p:nvPr>
            <p:ph idx="1"/>
          </p:nvPr>
        </p:nvSpPr>
        <p:spPr>
          <a:xfrm>
            <a:off x="0" y="1417637"/>
            <a:ext cx="8229600" cy="4525963"/>
          </a:xfrm>
          <a:prstGeom prst="rect">
            <a:avLst/>
          </a:prstGeom>
          <a:noFill/>
          <a:ln>
            <a:noFill/>
          </a:ln>
        </p:spPr>
        <p:txBody>
          <a:bodyPr lIns="91425" tIns="45700" rIns="91425" bIns="45700" anchor="t" anchorCtr="0">
            <a:noAutofit/>
          </a:bodyPr>
          <a:lstStyle/>
          <a:p>
            <a:pPr marL="342900" marR="0" lvl="0" indent="-342900" algn="l" rtl="0">
              <a:spcBef>
                <a:spcPts val="640"/>
              </a:spcBef>
              <a:buClr>
                <a:schemeClr val="tx1"/>
              </a:buClr>
              <a:buSzPct val="100000"/>
              <a:buFont typeface="Arial"/>
              <a:buChar char="•"/>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Solution</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a:t>
            </a:r>
          </a:p>
          <a:p>
            <a:pPr marL="0" marR="0" lvl="0" indent="0" algn="l" rtl="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Be </a:t>
            </a:r>
            <a:r>
              <a:rPr lang="en-US" dirty="0" smtClean="0">
                <a:effectLst>
                  <a:outerShdw blurRad="38100" dist="38100" dir="2700000" algn="tl">
                    <a:srgbClr val="000000">
                      <a:alpha val="43137"/>
                    </a:srgbClr>
                  </a:outerShdw>
                </a:effectLst>
                <a:latin typeface="Calibri"/>
                <a:ea typeface="Calibri"/>
                <a:cs typeface="Calibri"/>
                <a:sym typeface="Calibri"/>
              </a:rPr>
              <a:t>aware </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of </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past surgical history</a:t>
            </a:r>
          </a:p>
          <a:p>
            <a:pPr marL="0" marR="0" lvl="0" indent="0" algn="l" rtl="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Physical </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exam/abdominal scars</a:t>
            </a:r>
          </a:p>
          <a:p>
            <a:pPr marL="0" marR="0" lvl="0" indent="0" algn="l" rtl="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Start </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case </a:t>
            </a:r>
            <a:r>
              <a:rPr lang="en-US" sz="3200" b="0" i="0" u="none" strike="noStrike" cap="none" baseline="0" dirty="0" err="1">
                <a:effectLst>
                  <a:outerShdw blurRad="38100" dist="38100" dir="2700000" algn="tl">
                    <a:srgbClr val="000000">
                      <a:alpha val="43137"/>
                    </a:srgbClr>
                  </a:outerShdw>
                </a:effectLst>
                <a:latin typeface="Calibri"/>
                <a:ea typeface="Calibri"/>
                <a:cs typeface="Calibri"/>
                <a:sym typeface="Calibri"/>
              </a:rPr>
              <a:t>laparoscopically</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815283"/>
            <a:ext cx="3924300" cy="2882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0853700"/>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rPr>
              <a:t>Difficult Vaginal Hysterectomy</a:t>
            </a:r>
          </a:p>
        </p:txBody>
      </p:sp>
      <p:sp>
        <p:nvSpPr>
          <p:cNvPr id="227" name="Shape 227"/>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Problem:</a:t>
            </a:r>
          </a:p>
          <a:p>
            <a:pPr marL="0" marR="0" lvl="0" indent="0" algn="l" rtl="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Cervical Elongation</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176" y="3048000"/>
            <a:ext cx="4495800" cy="3288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695950" y="3524250"/>
            <a:ext cx="3305175"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133600" y="6417677"/>
            <a:ext cx="3297698" cy="338554"/>
          </a:xfrm>
          <a:prstGeom prst="rect">
            <a:avLst/>
          </a:prstGeom>
          <a:noFill/>
        </p:spPr>
        <p:txBody>
          <a:bodyPr wrap="none" rtlCol="0">
            <a:spAutoFit/>
          </a:bodyPr>
          <a:lstStyle/>
          <a:p>
            <a:r>
              <a:rPr lang="en-US" sz="1600" dirty="0" err="1" smtClean="0">
                <a:solidFill>
                  <a:schemeClr val="tx1"/>
                </a:solidFill>
                <a:latin typeface="+mn-lt"/>
              </a:rPr>
              <a:t>Occhino</a:t>
            </a:r>
            <a:r>
              <a:rPr lang="en-US" sz="1600" dirty="0" smtClean="0">
                <a:solidFill>
                  <a:schemeClr val="tx1"/>
                </a:solidFill>
                <a:latin typeface="+mn-lt"/>
              </a:rPr>
              <a:t>, JA </a:t>
            </a:r>
            <a:r>
              <a:rPr lang="en-US" sz="1600" i="1" dirty="0" err="1" smtClean="0">
                <a:solidFill>
                  <a:schemeClr val="tx1"/>
                </a:solidFill>
                <a:latin typeface="+mn-lt"/>
              </a:rPr>
              <a:t>Clin</a:t>
            </a:r>
            <a:r>
              <a:rPr lang="en-US" sz="1600" i="1" dirty="0" smtClean="0">
                <a:solidFill>
                  <a:schemeClr val="tx1"/>
                </a:solidFill>
                <a:latin typeface="+mn-lt"/>
              </a:rPr>
              <a:t> </a:t>
            </a:r>
            <a:r>
              <a:rPr lang="en-US" sz="1600" i="1" dirty="0" err="1" smtClean="0">
                <a:solidFill>
                  <a:schemeClr val="tx1"/>
                </a:solidFill>
                <a:latin typeface="+mn-lt"/>
              </a:rPr>
              <a:t>Obstet</a:t>
            </a:r>
            <a:r>
              <a:rPr lang="en-US" sz="1600" i="1" dirty="0" smtClean="0">
                <a:solidFill>
                  <a:schemeClr val="tx1"/>
                </a:solidFill>
                <a:latin typeface="+mn-lt"/>
              </a:rPr>
              <a:t> </a:t>
            </a:r>
            <a:r>
              <a:rPr lang="en-US" sz="1600" i="1" dirty="0" err="1" smtClean="0">
                <a:solidFill>
                  <a:schemeClr val="tx1"/>
                </a:solidFill>
                <a:latin typeface="+mn-lt"/>
              </a:rPr>
              <a:t>Gynecol</a:t>
            </a:r>
            <a:r>
              <a:rPr lang="en-US" sz="1600" i="1" dirty="0" smtClean="0">
                <a:solidFill>
                  <a:schemeClr val="tx1"/>
                </a:solidFill>
                <a:latin typeface="+mn-lt"/>
              </a:rPr>
              <a:t> </a:t>
            </a:r>
            <a:r>
              <a:rPr lang="en-US" sz="1600" dirty="0" smtClean="0">
                <a:solidFill>
                  <a:schemeClr val="tx1"/>
                </a:solidFill>
                <a:latin typeface="+mn-lt"/>
              </a:rPr>
              <a:t>2010</a:t>
            </a:r>
            <a:endParaRPr lang="en-US" sz="1600" dirty="0">
              <a:solidFill>
                <a:schemeClr val="tx1"/>
              </a:solidFill>
              <a:latin typeface="+mn-lt"/>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uiExpand="1" build="p"/>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304800" y="274638"/>
            <a:ext cx="8534400" cy="1782762"/>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Font typeface="Calibri"/>
              <a:buNone/>
            </a:pPr>
            <a:r>
              <a:rPr lang="en-US" sz="5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Is vaginal</a:t>
            </a:r>
            <a:r>
              <a:rPr lang="en-US" sz="5400" b="0" i="0" u="none" strike="noStrike" cap="none" dirty="0" smtClean="0">
                <a:solidFill>
                  <a:srgbClr val="FFFF00"/>
                </a:solidFill>
                <a:effectLst>
                  <a:outerShdw blurRad="38100" dist="38100" dir="2700000" algn="tl">
                    <a:srgbClr val="000000">
                      <a:alpha val="43137"/>
                    </a:srgbClr>
                  </a:outerShdw>
                </a:effectLst>
                <a:latin typeface="Calibri"/>
                <a:ea typeface="Calibri"/>
                <a:cs typeface="Calibri"/>
                <a:sym typeface="Calibri"/>
              </a:rPr>
              <a:t> hysterectomy dying?</a:t>
            </a:r>
            <a:endParaRPr sz="5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pic>
        <p:nvPicPr>
          <p:cNvPr id="126" name="Shape 126"/>
          <p:cNvPicPr preferRelativeResize="0"/>
          <p:nvPr/>
        </p:nvPicPr>
        <p:blipFill rotWithShape="1">
          <a:blip r:embed="rId3">
            <a:alphaModFix/>
          </a:blip>
          <a:srcRect/>
          <a:stretch/>
        </p:blipFill>
        <p:spPr>
          <a:xfrm rot="10800000">
            <a:off x="152400" y="2209800"/>
            <a:ext cx="8839200" cy="5066232"/>
          </a:xfrm>
          <a:prstGeom prst="rect">
            <a:avLst/>
          </a:prstGeom>
          <a:noFill/>
          <a:ln>
            <a:noFill/>
          </a:ln>
        </p:spPr>
      </p:pic>
      <p:sp>
        <p:nvSpPr>
          <p:cNvPr id="2" name="Oval 1"/>
          <p:cNvSpPr/>
          <p:nvPr/>
        </p:nvSpPr>
        <p:spPr>
          <a:xfrm>
            <a:off x="1447800" y="2286000"/>
            <a:ext cx="4572000" cy="990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47171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Cervical Elongation</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27" name="Shape 227"/>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640"/>
              </a:spcBef>
              <a:buClr>
                <a:schemeClr val="tx1"/>
              </a:buClr>
              <a:buSzPct val="100000"/>
              <a:buFont typeface="Arial"/>
              <a:buChar char="•"/>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Solution</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a:t>
            </a:r>
          </a:p>
          <a:p>
            <a:pPr marL="400050" lvl="1" indent="0">
              <a:spcBef>
                <a:spcPts val="640"/>
              </a:spcBef>
              <a:buClr>
                <a:srgbClr val="000000"/>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Remember-</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Patience </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is a virtue</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776151"/>
            <a:ext cx="232410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C:\Users\tmontoya\Desktop\pics for OBG pres\cx elo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100001"/>
            <a:ext cx="4064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952292"/>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rPr>
              <a:t>Difficult Vaginal Hysterectomy</a:t>
            </a:r>
          </a:p>
        </p:txBody>
      </p:sp>
      <p:sp>
        <p:nvSpPr>
          <p:cNvPr id="233" name="Shape 233"/>
          <p:cNvSpPr txBox="1">
            <a:spLocks noGrp="1"/>
          </p:cNvSpPr>
          <p:nvPr>
            <p:ph idx="1"/>
          </p:nvPr>
        </p:nvSpPr>
        <p:spPr>
          <a:prstGeom prst="rect">
            <a:avLst/>
          </a:prstGeom>
          <a:noFill/>
          <a:ln>
            <a:noFill/>
          </a:ln>
        </p:spPr>
        <p:txBody>
          <a:bodyPr lIns="91425" tIns="45700" rIns="91425" bIns="45700" anchor="t" anchorCtr="0">
            <a:noAutofit/>
          </a:bodyPr>
          <a:lstStyle/>
          <a:p>
            <a:pPr marR="0" lvl="0" algn="l" rtl="0">
              <a:spcBef>
                <a:spcPts val="0"/>
              </a:spcBef>
              <a:buClr>
                <a:schemeClr val="tx1"/>
              </a:buClr>
              <a:buSzPct val="100000"/>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Problem:</a:t>
            </a:r>
          </a:p>
          <a:p>
            <a:pPr marL="0" marR="0" lvl="0" indent="0" algn="l" rtl="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Large </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uterus; large fibroids</a:t>
            </a:r>
          </a:p>
          <a:p>
            <a:pPr marR="0" lvl="0" algn="l" rtl="0">
              <a:spcBef>
                <a:spcPts val="640"/>
              </a:spcBef>
              <a:buClr>
                <a:schemeClr val="tx1"/>
              </a:buClr>
              <a:buSzPct val="100000"/>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Solution:</a:t>
            </a:r>
          </a:p>
          <a:p>
            <a:pPr marL="0" marR="0" lvl="0" indent="0" algn="l" rtl="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baseline="0" dirty="0" err="1" smtClean="0">
                <a:effectLst>
                  <a:outerShdw blurRad="38100" dist="38100" dir="2700000" algn="tl">
                    <a:srgbClr val="000000">
                      <a:alpha val="43137"/>
                    </a:srgbClr>
                  </a:outerShdw>
                </a:effectLst>
                <a:latin typeface="Calibri"/>
                <a:ea typeface="Calibri"/>
                <a:cs typeface="Calibri"/>
                <a:sym typeface="Calibri"/>
              </a:rPr>
              <a:t>Morcellation</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0" marR="0" lvl="0" indent="0" algn="l" rtl="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baseline="0" dirty="0" err="1" smtClean="0">
                <a:effectLst>
                  <a:outerShdw blurRad="38100" dist="38100" dir="2700000" algn="tl">
                    <a:srgbClr val="000000">
                      <a:alpha val="43137"/>
                    </a:srgbClr>
                  </a:outerShdw>
                </a:effectLst>
                <a:latin typeface="Calibri"/>
                <a:ea typeface="Calibri"/>
                <a:cs typeface="Calibri"/>
                <a:sym typeface="Calibri"/>
              </a:rPr>
              <a:t>Bivalving</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0" marR="0" lvl="0" indent="0" algn="l" rtl="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baseline="0" dirty="0" err="1" smtClean="0">
                <a:effectLst>
                  <a:outerShdw blurRad="38100" dist="38100" dir="2700000" algn="tl">
                    <a:srgbClr val="000000">
                      <a:alpha val="43137"/>
                    </a:srgbClr>
                  </a:outerShdw>
                </a:effectLst>
                <a:latin typeface="Calibri"/>
                <a:ea typeface="Calibri"/>
                <a:cs typeface="Calibri"/>
                <a:sym typeface="Calibri"/>
              </a:rPr>
              <a:t>Intramyometrial</a:t>
            </a: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Coring</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0" marR="0" lvl="0" indent="0" algn="l" rtl="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Deliver </a:t>
            </a: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uterine fundus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Large uterus/leiomyoma</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33" name="Shape 233"/>
          <p:cNvSpPr txBox="1">
            <a:spLocks noGrp="1"/>
          </p:cNvSpPr>
          <p:nvPr>
            <p:ph idx="1"/>
          </p:nvPr>
        </p:nvSpPr>
        <p:spPr>
          <a:prstGeom prst="rect">
            <a:avLst/>
          </a:prstGeom>
          <a:noFill/>
          <a:ln>
            <a:noFill/>
          </a:ln>
        </p:spPr>
        <p:txBody>
          <a:bodyPr lIns="91425" tIns="45700" rIns="91425" bIns="45700" anchor="t" anchorCtr="0">
            <a:noAutofit/>
          </a:bodyPr>
          <a:lstStyle/>
          <a:p>
            <a:pPr marL="0" marR="0" lvl="0" indent="0" algn="l" rtl="0">
              <a:spcBef>
                <a:spcPts val="640"/>
              </a:spcBef>
              <a:buClr>
                <a:schemeClr val="tx1"/>
              </a:buClr>
              <a:buSzPct val="100000"/>
              <a:buNone/>
            </a:pPr>
            <a:r>
              <a:rPr lang="en-US" sz="3600" b="0" i="0" u="none" strike="noStrike" cap="none" baseline="0" dirty="0" err="1" smtClean="0">
                <a:effectLst>
                  <a:outerShdw blurRad="38100" dist="38100" dir="2700000" algn="tl">
                    <a:srgbClr val="000000">
                      <a:alpha val="43137"/>
                    </a:srgbClr>
                  </a:outerShdw>
                </a:effectLst>
                <a:latin typeface="Calibri"/>
                <a:ea typeface="Calibri"/>
                <a:cs typeface="Calibri"/>
                <a:sym typeface="Calibri"/>
              </a:rPr>
              <a:t>Bivalving</a:t>
            </a:r>
            <a:r>
              <a:rPr lang="en-US" sz="36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a:t>
            </a:r>
            <a:r>
              <a:rPr lang="en-US" sz="3600" b="0" i="0" u="none" strike="noStrike" cap="none" baseline="0" dirty="0" err="1" smtClean="0">
                <a:effectLst>
                  <a:outerShdw blurRad="38100" dist="38100" dir="2700000" algn="tl">
                    <a:srgbClr val="000000">
                      <a:alpha val="43137"/>
                    </a:srgbClr>
                  </a:outerShdw>
                </a:effectLst>
                <a:latin typeface="Calibri"/>
                <a:ea typeface="Calibri"/>
                <a:cs typeface="Calibri"/>
                <a:sym typeface="Calibri"/>
              </a:rPr>
              <a:t>Morcellation</a:t>
            </a:r>
            <a:endParaRPr lang="en-US" sz="36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0" marR="0" lvl="0" indent="0" algn="l" rtl="0">
              <a:spcBef>
                <a:spcPts val="640"/>
              </a:spcBef>
              <a:buClr>
                <a:srgbClr val="000000"/>
              </a:buClr>
              <a:buSzPct val="100000"/>
              <a:buNone/>
            </a:pPr>
            <a:endParaRPr lang="en-US" sz="36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64" y="3395530"/>
            <a:ext cx="4014036"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295400"/>
            <a:ext cx="3035674"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429000"/>
            <a:ext cx="4190128" cy="282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5562600" y="1219200"/>
            <a:ext cx="1752600" cy="1219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562600" y="3810000"/>
            <a:ext cx="1752600" cy="1219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68179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Large uterus/leiomyoma</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33" name="Shape 233"/>
          <p:cNvSpPr txBox="1">
            <a:spLocks noGrp="1"/>
          </p:cNvSpPr>
          <p:nvPr>
            <p:ph idx="1"/>
          </p:nvPr>
        </p:nvSpPr>
        <p:spPr>
          <a:xfrm>
            <a:off x="1524000" y="1600200"/>
            <a:ext cx="8229600" cy="4525963"/>
          </a:xfrm>
          <a:prstGeom prst="rect">
            <a:avLst/>
          </a:prstGeom>
          <a:noFill/>
          <a:ln>
            <a:noFill/>
          </a:ln>
        </p:spPr>
        <p:txBody>
          <a:bodyPr lIns="91425" tIns="45700" rIns="91425" bIns="45700" anchor="t" anchorCtr="0">
            <a:noAutofit/>
          </a:bodyPr>
          <a:lstStyle/>
          <a:p>
            <a:pPr marL="0" marR="0" lvl="0" indent="0" algn="l" rtl="0">
              <a:spcBef>
                <a:spcPts val="640"/>
              </a:spcBef>
              <a:buClr>
                <a:schemeClr val="tx1"/>
              </a:buClr>
              <a:buSzPct val="100000"/>
              <a:buNone/>
            </a:pPr>
            <a:r>
              <a:rPr lang="en-US" sz="40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Coring Technique</a:t>
            </a:r>
            <a:endParaRPr lang="en-US" sz="40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marL="0" marR="0" lvl="0" indent="0" algn="l" rtl="0">
              <a:spcBef>
                <a:spcPts val="640"/>
              </a:spcBef>
              <a:buClr>
                <a:schemeClr val="tx1"/>
              </a:buClr>
              <a:buSzPct val="100000"/>
              <a:buNone/>
            </a:pPr>
            <a:endParaRPr lang="en-US" sz="40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6" y="2307427"/>
            <a:ext cx="4371974" cy="3255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954" y="2307427"/>
            <a:ext cx="4299494" cy="3255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400800" y="5713511"/>
            <a:ext cx="2452916" cy="307777"/>
          </a:xfrm>
          <a:prstGeom prst="rect">
            <a:avLst/>
          </a:prstGeom>
          <a:noFill/>
        </p:spPr>
        <p:txBody>
          <a:bodyPr wrap="none" rtlCol="0">
            <a:spAutoFit/>
          </a:bodyPr>
          <a:lstStyle/>
          <a:p>
            <a:r>
              <a:rPr lang="en-US" dirty="0" err="1" smtClean="0">
                <a:solidFill>
                  <a:schemeClr val="tx1"/>
                </a:solidFill>
                <a:effectLst>
                  <a:outerShdw blurRad="38100" dist="38100" dir="2700000" algn="tl">
                    <a:srgbClr val="000000">
                      <a:alpha val="43137"/>
                    </a:srgbClr>
                  </a:outerShdw>
                </a:effectLst>
                <a:latin typeface="Calibri" panose="020F0502020204030204" pitchFamily="34" charset="0"/>
              </a:rPr>
              <a:t>Kovac</a:t>
            </a:r>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 SR, </a:t>
            </a:r>
            <a:r>
              <a:rPr lang="en-US" dirty="0" err="1" smtClean="0">
                <a:solidFill>
                  <a:schemeClr val="tx1"/>
                </a:solidFill>
                <a:effectLst>
                  <a:outerShdw blurRad="38100" dist="38100" dir="2700000" algn="tl">
                    <a:srgbClr val="000000">
                      <a:alpha val="43137"/>
                    </a:srgbClr>
                  </a:outerShdw>
                </a:effectLst>
                <a:latin typeface="Calibri" panose="020F0502020204030204" pitchFamily="34" charset="0"/>
              </a:rPr>
              <a:t>Obstet</a:t>
            </a:r>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dirty="0" err="1" smtClean="0">
                <a:solidFill>
                  <a:schemeClr val="tx1"/>
                </a:solidFill>
                <a:effectLst>
                  <a:outerShdw blurRad="38100" dist="38100" dir="2700000" algn="tl">
                    <a:srgbClr val="000000">
                      <a:alpha val="43137"/>
                    </a:srgbClr>
                  </a:outerShdw>
                </a:effectLst>
                <a:latin typeface="Calibri" panose="020F0502020204030204" pitchFamily="34" charset="0"/>
              </a:rPr>
              <a:t>Gynecol</a:t>
            </a:r>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 1986</a:t>
            </a:r>
            <a:endParaRPr lang="en-US"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249672144"/>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smtClean="0">
                <a:solidFill>
                  <a:srgbClr val="FFFF00"/>
                </a:solidFill>
                <a:latin typeface="Calibri"/>
                <a:ea typeface="Calibri"/>
                <a:cs typeface="Calibri"/>
                <a:sym typeface="Calibri"/>
              </a:rPr>
              <a:t>Large uterus/leiomyoma</a:t>
            </a:r>
            <a:endParaRPr lang="en-US" sz="4400" b="0" i="0" u="none" strike="noStrike" cap="none" baseline="0" dirty="0">
              <a:solidFill>
                <a:srgbClr val="FFFF00"/>
              </a:solidFill>
              <a:latin typeface="Calibri"/>
              <a:ea typeface="Calibri"/>
              <a:cs typeface="Calibri"/>
              <a:sym typeface="Calibri"/>
            </a:endParaRPr>
          </a:p>
        </p:txBody>
      </p:sp>
      <p:sp>
        <p:nvSpPr>
          <p:cNvPr id="233" name="Shape 233"/>
          <p:cNvSpPr txBox="1">
            <a:spLocks noGrp="1"/>
          </p:cNvSpPr>
          <p:nvPr>
            <p:ph idx="1"/>
          </p:nvPr>
        </p:nvSpPr>
        <p:spPr>
          <a:xfrm>
            <a:off x="228600" y="1752600"/>
            <a:ext cx="8229600" cy="4525963"/>
          </a:xfrm>
          <a:prstGeom prst="rect">
            <a:avLst/>
          </a:prstGeom>
          <a:noFill/>
          <a:ln>
            <a:noFill/>
          </a:ln>
        </p:spPr>
        <p:txBody>
          <a:bodyPr lIns="91425" tIns="45700" rIns="91425" bIns="45700" anchor="t" anchorCtr="0">
            <a:noAutofit/>
          </a:bodyPr>
          <a:lstStyle/>
          <a:p>
            <a:pPr marL="0" marR="0" lvl="0" indent="0" algn="l" rtl="0">
              <a:spcBef>
                <a:spcPts val="640"/>
              </a:spcBef>
              <a:buClr>
                <a:srgbClr val="000000"/>
              </a:buClr>
              <a:buSzPct val="100000"/>
              <a:buNone/>
            </a:pPr>
            <a:r>
              <a:rPr lang="en-US" sz="3200" b="0" i="0" u="none" strike="noStrike" cap="none" baseline="0" dirty="0" smtClean="0">
                <a:latin typeface="Calibri"/>
                <a:ea typeface="Calibri"/>
                <a:cs typeface="Calibri"/>
                <a:sym typeface="Calibri"/>
              </a:rPr>
              <a:t>Deliver </a:t>
            </a:r>
            <a:r>
              <a:rPr lang="en-US" sz="3200" b="0" i="0" u="none" strike="noStrike" cap="none" baseline="0" dirty="0">
                <a:latin typeface="Calibri"/>
                <a:ea typeface="Calibri"/>
                <a:cs typeface="Calibri"/>
                <a:sym typeface="Calibri"/>
              </a:rPr>
              <a:t>uterine </a:t>
            </a:r>
            <a:r>
              <a:rPr lang="en-US" sz="3200" b="0" i="0" u="none" strike="noStrike" cap="none" baseline="0" dirty="0" smtClean="0">
                <a:latin typeface="Calibri"/>
                <a:ea typeface="Calibri"/>
                <a:cs typeface="Calibri"/>
                <a:sym typeface="Calibri"/>
              </a:rPr>
              <a:t>fundus</a:t>
            </a:r>
          </a:p>
        </p:txBody>
      </p:sp>
      <p:pic>
        <p:nvPicPr>
          <p:cNvPr id="6"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24000"/>
            <a:ext cx="3505200" cy="51011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3947" y="6315305"/>
            <a:ext cx="4128053" cy="338554"/>
          </a:xfrm>
          <a:prstGeom prst="rect">
            <a:avLst/>
          </a:prstGeom>
          <a:noFill/>
        </p:spPr>
        <p:txBody>
          <a:bodyPr wrap="none" rtlCol="0">
            <a:spAutoFit/>
          </a:bodyPr>
          <a:lstStyle/>
          <a:p>
            <a:r>
              <a:rPr lang="en-US" sz="1600" dirty="0" smtClean="0">
                <a:solidFill>
                  <a:schemeClr val="tx1"/>
                </a:solidFill>
                <a:latin typeface="+mn-lt"/>
              </a:rPr>
              <a:t>Hoffman et al.  </a:t>
            </a:r>
            <a:r>
              <a:rPr lang="en-US" sz="1600" i="1" dirty="0" smtClean="0">
                <a:solidFill>
                  <a:schemeClr val="tx1"/>
                </a:solidFill>
                <a:latin typeface="+mn-lt"/>
              </a:rPr>
              <a:t>Williams Gynecology</a:t>
            </a:r>
            <a:r>
              <a:rPr lang="en-US" sz="1600" dirty="0" smtClean="0">
                <a:solidFill>
                  <a:schemeClr val="tx1"/>
                </a:solidFill>
                <a:latin typeface="+mn-lt"/>
              </a:rPr>
              <a:t> 2</a:t>
            </a:r>
            <a:r>
              <a:rPr lang="en-US" sz="1600" baseline="30000" dirty="0" smtClean="0">
                <a:solidFill>
                  <a:schemeClr val="tx1"/>
                </a:solidFill>
                <a:latin typeface="+mn-lt"/>
              </a:rPr>
              <a:t>nd</a:t>
            </a:r>
            <a:r>
              <a:rPr lang="en-US" sz="1600" dirty="0" smtClean="0">
                <a:solidFill>
                  <a:schemeClr val="tx1"/>
                </a:solidFill>
                <a:latin typeface="+mn-lt"/>
              </a:rPr>
              <a:t> edition</a:t>
            </a:r>
            <a:endParaRPr lang="en-US" sz="1600" dirty="0">
              <a:solidFill>
                <a:schemeClr val="tx1"/>
              </a:solidFill>
              <a:latin typeface="+mn-lt"/>
            </a:endParaRPr>
          </a:p>
        </p:txBody>
      </p:sp>
    </p:spTree>
    <p:extLst>
      <p:ext uri="{BB962C8B-B14F-4D97-AF65-F5344CB8AC3E}">
        <p14:creationId xmlns:p14="http://schemas.microsoft.com/office/powerpoint/2010/main" val="393651211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rPr>
              <a:t>Difficult Vaginal Hysterectomy</a:t>
            </a:r>
          </a:p>
        </p:txBody>
      </p:sp>
      <p:sp>
        <p:nvSpPr>
          <p:cNvPr id="239" name="Shape 239"/>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Problem:</a:t>
            </a:r>
          </a:p>
          <a:p>
            <a:pPr marL="0" marR="0" lvl="0" indent="0" algn="l" rtl="0">
              <a:spcBef>
                <a:spcPts val="640"/>
              </a:spcBef>
              <a:buClr>
                <a:schemeClr val="tx1"/>
              </a:buClr>
              <a:buSzPct val="100000"/>
              <a:buNone/>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	Anterior entry</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pic>
        <p:nvPicPr>
          <p:cNvPr id="5"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133" y="1401852"/>
            <a:ext cx="3293867" cy="50538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43947" y="6315305"/>
            <a:ext cx="4128053" cy="338554"/>
          </a:xfrm>
          <a:prstGeom prst="rect">
            <a:avLst/>
          </a:prstGeom>
          <a:noFill/>
        </p:spPr>
        <p:txBody>
          <a:bodyPr wrap="none" rtlCol="0">
            <a:spAutoFit/>
          </a:bodyPr>
          <a:lstStyle/>
          <a:p>
            <a:r>
              <a:rPr lang="en-US" sz="1600" dirty="0" smtClean="0">
                <a:solidFill>
                  <a:schemeClr val="tx1"/>
                </a:solidFill>
                <a:latin typeface="+mn-lt"/>
              </a:rPr>
              <a:t>Hoffman et al.  </a:t>
            </a:r>
            <a:r>
              <a:rPr lang="en-US" sz="1600" i="1" dirty="0" smtClean="0">
                <a:solidFill>
                  <a:schemeClr val="tx1"/>
                </a:solidFill>
                <a:latin typeface="+mn-lt"/>
              </a:rPr>
              <a:t>Williams Gynecology</a:t>
            </a:r>
            <a:r>
              <a:rPr lang="en-US" sz="1600" dirty="0" smtClean="0">
                <a:solidFill>
                  <a:schemeClr val="tx1"/>
                </a:solidFill>
                <a:latin typeface="+mn-lt"/>
              </a:rPr>
              <a:t> 2</a:t>
            </a:r>
            <a:r>
              <a:rPr lang="en-US" sz="1600" baseline="30000" dirty="0" smtClean="0">
                <a:solidFill>
                  <a:schemeClr val="tx1"/>
                </a:solidFill>
                <a:latin typeface="+mn-lt"/>
              </a:rPr>
              <a:t>nd</a:t>
            </a:r>
            <a:r>
              <a:rPr lang="en-US" sz="1600" dirty="0" smtClean="0">
                <a:solidFill>
                  <a:schemeClr val="tx1"/>
                </a:solidFill>
                <a:latin typeface="+mn-lt"/>
              </a:rPr>
              <a:t> edition</a:t>
            </a:r>
            <a:endParaRPr lang="en-US" sz="1600" dirty="0">
              <a:solidFill>
                <a:schemeClr val="tx1"/>
              </a:solidFill>
              <a:latin typeface="+mn-lt"/>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Anterior cul-de-sac entry</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39" name="Shape 239"/>
          <p:cNvSpPr txBox="1">
            <a:spLocks noGrp="1"/>
          </p:cNvSpPr>
          <p:nvPr>
            <p:ph idx="1"/>
          </p:nvPr>
        </p:nvSpPr>
        <p:spPr>
          <a:xfrm>
            <a:off x="457200" y="1600200"/>
            <a:ext cx="3581400" cy="4525963"/>
          </a:xfrm>
          <a:prstGeom prst="rect">
            <a:avLst/>
          </a:prstGeom>
          <a:noFill/>
          <a:ln>
            <a:noFill/>
          </a:ln>
        </p:spPr>
        <p:txBody>
          <a:bodyPr lIns="91425" tIns="45700" rIns="91425" bIns="45700" anchor="t" anchorCtr="0">
            <a:noAutofit/>
          </a:bodyPr>
          <a:lstStyle/>
          <a:p>
            <a:pPr>
              <a:spcBef>
                <a:spcPts val="640"/>
              </a:spcBef>
              <a:buClr>
                <a:schemeClr val="tx1"/>
              </a:buClr>
              <a:buSzPct val="100000"/>
              <a:buFont typeface="Calibri"/>
              <a:buChar char="•"/>
            </a:pPr>
            <a:r>
              <a:rPr lang="en-US" sz="3600" dirty="0" smtClean="0">
                <a:effectLst>
                  <a:outerShdw blurRad="38100" dist="38100" dir="2700000" algn="tl">
                    <a:srgbClr val="000000">
                      <a:alpha val="43137"/>
                    </a:srgbClr>
                  </a:outerShdw>
                </a:effectLst>
                <a:latin typeface="Calibri"/>
                <a:ea typeface="Calibri"/>
                <a:cs typeface="Calibri"/>
                <a:sym typeface="Calibri"/>
              </a:rPr>
              <a:t>Patience </a:t>
            </a:r>
          </a:p>
          <a:p>
            <a:pPr>
              <a:spcBef>
                <a:spcPts val="640"/>
              </a:spcBef>
              <a:buClr>
                <a:schemeClr val="tx1"/>
              </a:buClr>
              <a:buSzPct val="100000"/>
              <a:buFont typeface="Calibri"/>
              <a:buChar char="•"/>
            </a:pPr>
            <a:r>
              <a:rPr lang="en-US" sz="3600" dirty="0">
                <a:effectLst>
                  <a:outerShdw blurRad="38100" dist="38100" dir="2700000" algn="tl">
                    <a:srgbClr val="000000">
                      <a:alpha val="43137"/>
                    </a:srgbClr>
                  </a:outerShdw>
                </a:effectLst>
                <a:ea typeface="Calibri"/>
                <a:cs typeface="Calibri"/>
                <a:sym typeface="Calibri"/>
              </a:rPr>
              <a:t>Take USL and cardinals first</a:t>
            </a:r>
          </a:p>
          <a:p>
            <a:pPr>
              <a:spcBef>
                <a:spcPts val="640"/>
              </a:spcBef>
              <a:buClr>
                <a:schemeClr val="tx1"/>
              </a:buClr>
              <a:buSzPct val="100000"/>
              <a:buFont typeface="Calibri"/>
              <a:buChar char="•"/>
            </a:pPr>
            <a:r>
              <a:rPr lang="en-US" sz="3600" dirty="0" smtClean="0">
                <a:effectLst>
                  <a:outerShdw blurRad="38100" dist="38100" dir="2700000" algn="tl">
                    <a:srgbClr val="000000">
                      <a:alpha val="43137"/>
                    </a:srgbClr>
                  </a:outerShdw>
                </a:effectLst>
                <a:latin typeface="Calibri"/>
                <a:ea typeface="Calibri"/>
                <a:cs typeface="Calibri"/>
                <a:sym typeface="Calibri"/>
              </a:rPr>
              <a:t>VU </a:t>
            </a:r>
            <a:r>
              <a:rPr lang="en-US" sz="3600" dirty="0">
                <a:effectLst>
                  <a:outerShdw blurRad="38100" dist="38100" dir="2700000" algn="tl">
                    <a:srgbClr val="000000">
                      <a:alpha val="43137"/>
                    </a:srgbClr>
                  </a:outerShdw>
                </a:effectLst>
                <a:latin typeface="Calibri"/>
                <a:ea typeface="Calibri"/>
                <a:cs typeface="Calibri"/>
                <a:sym typeface="Calibri"/>
              </a:rPr>
              <a:t>peritoneal fold is always </a:t>
            </a:r>
            <a:r>
              <a:rPr lang="en-US" sz="3600" dirty="0" smtClean="0">
                <a:effectLst>
                  <a:outerShdw blurRad="38100" dist="38100" dir="2700000" algn="tl">
                    <a:srgbClr val="000000">
                      <a:alpha val="43137"/>
                    </a:srgbClr>
                  </a:outerShdw>
                </a:effectLst>
                <a:latin typeface="Calibri"/>
                <a:ea typeface="Calibri"/>
                <a:cs typeface="Calibri"/>
                <a:sym typeface="Calibri"/>
              </a:rPr>
              <a:t>higher</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752600"/>
            <a:ext cx="502920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701729" y="5791199"/>
            <a:ext cx="4174541" cy="276999"/>
          </a:xfrm>
          <a:prstGeom prst="rect">
            <a:avLst/>
          </a:prstGeom>
          <a:noFill/>
        </p:spPr>
        <p:txBody>
          <a:bodyPr wrap="none" rtlCol="0">
            <a:spAutoFit/>
          </a:bodyPr>
          <a:lstStyle/>
          <a:p>
            <a:r>
              <a:rPr lang="en-US" sz="1200" dirty="0" smtClean="0">
                <a:solidFill>
                  <a:schemeClr val="tx1"/>
                </a:solidFill>
                <a:effectLst>
                  <a:outerShdw blurRad="38100" dist="38100" dir="2700000" algn="tl">
                    <a:srgbClr val="000000">
                      <a:alpha val="43137"/>
                    </a:srgbClr>
                  </a:outerShdw>
                </a:effectLst>
                <a:latin typeface="+mn-lt"/>
              </a:rPr>
              <a:t>Balgobin S, Montoya TI. </a:t>
            </a:r>
            <a:r>
              <a:rPr lang="en-US" sz="1200" i="1" dirty="0">
                <a:solidFill>
                  <a:schemeClr val="tx1"/>
                </a:solidFill>
                <a:effectLst>
                  <a:outerShdw blurRad="38100" dist="38100" dir="2700000" algn="tl">
                    <a:srgbClr val="000000">
                      <a:alpha val="43137"/>
                    </a:srgbClr>
                  </a:outerShdw>
                </a:effectLst>
                <a:latin typeface="+mn-lt"/>
              </a:rPr>
              <a:t>Female Pelvic Med </a:t>
            </a:r>
            <a:r>
              <a:rPr lang="en-US" sz="1200" i="1" dirty="0" err="1">
                <a:solidFill>
                  <a:schemeClr val="tx1"/>
                </a:solidFill>
                <a:effectLst>
                  <a:outerShdw blurRad="38100" dist="38100" dir="2700000" algn="tl">
                    <a:srgbClr val="000000">
                      <a:alpha val="43137"/>
                    </a:srgbClr>
                  </a:outerShdw>
                </a:effectLst>
                <a:latin typeface="+mn-lt"/>
              </a:rPr>
              <a:t>Reconstr</a:t>
            </a:r>
            <a:r>
              <a:rPr lang="en-US" sz="1200" i="1" dirty="0">
                <a:solidFill>
                  <a:schemeClr val="tx1"/>
                </a:solidFill>
                <a:effectLst>
                  <a:outerShdw blurRad="38100" dist="38100" dir="2700000" algn="tl">
                    <a:srgbClr val="000000">
                      <a:alpha val="43137"/>
                    </a:srgbClr>
                  </a:outerShdw>
                </a:effectLst>
                <a:latin typeface="+mn-lt"/>
              </a:rPr>
              <a:t> </a:t>
            </a:r>
            <a:r>
              <a:rPr lang="en-US" sz="1200" i="1" dirty="0" err="1">
                <a:solidFill>
                  <a:schemeClr val="tx1"/>
                </a:solidFill>
                <a:effectLst>
                  <a:outerShdw blurRad="38100" dist="38100" dir="2700000" algn="tl">
                    <a:srgbClr val="000000">
                      <a:alpha val="43137"/>
                    </a:srgbClr>
                  </a:outerShdw>
                </a:effectLst>
                <a:latin typeface="+mn-lt"/>
              </a:rPr>
              <a:t>Surg</a:t>
            </a:r>
            <a:r>
              <a:rPr lang="en-US" sz="1200" i="1" dirty="0">
                <a:solidFill>
                  <a:schemeClr val="tx1"/>
                </a:solidFill>
                <a:effectLst>
                  <a:outerShdw blurRad="38100" dist="38100" dir="2700000" algn="tl">
                    <a:srgbClr val="000000">
                      <a:alpha val="43137"/>
                    </a:srgbClr>
                  </a:outerShdw>
                </a:effectLst>
                <a:latin typeface="+mn-lt"/>
              </a:rPr>
              <a:t> </a:t>
            </a:r>
            <a:r>
              <a:rPr lang="en-US" sz="1200" dirty="0">
                <a:solidFill>
                  <a:schemeClr val="tx1"/>
                </a:solidFill>
                <a:effectLst>
                  <a:outerShdw blurRad="38100" dist="38100" dir="2700000" algn="tl">
                    <a:srgbClr val="000000">
                      <a:alpha val="43137"/>
                    </a:srgbClr>
                  </a:outerShdw>
                </a:effectLst>
                <a:latin typeface="+mn-lt"/>
              </a:rPr>
              <a:t>2011</a:t>
            </a:r>
            <a:r>
              <a:rPr lang="en-US" sz="1200" dirty="0" smtClean="0">
                <a:solidFill>
                  <a:schemeClr val="tx1"/>
                </a:solidFill>
                <a:effectLst>
                  <a:outerShdw blurRad="38100" dist="38100" dir="2700000" algn="tl">
                    <a:srgbClr val="000000">
                      <a:alpha val="43137"/>
                    </a:srgbClr>
                  </a:outerShdw>
                </a:effectLst>
                <a:latin typeface="+mn-lt"/>
              </a:rPr>
              <a:t>  </a:t>
            </a:r>
            <a:endParaRPr lang="en-US" sz="1200" dirty="0">
              <a:solidFill>
                <a:schemeClr val="tx1"/>
              </a:solidFill>
              <a:effectLst>
                <a:outerShdw blurRad="38100" dist="38100" dir="2700000" algn="tl">
                  <a:srgbClr val="000000">
                    <a:alpha val="43137"/>
                  </a:srgbClr>
                </a:outerShdw>
              </a:effectLst>
              <a:latin typeface="+mn-lt"/>
            </a:endParaRPr>
          </a:p>
        </p:txBody>
      </p:sp>
      <p:sp>
        <p:nvSpPr>
          <p:cNvPr id="2" name="TextBox 1"/>
          <p:cNvSpPr txBox="1"/>
          <p:nvPr/>
        </p:nvSpPr>
        <p:spPr>
          <a:xfrm>
            <a:off x="6035238" y="3091577"/>
            <a:ext cx="825843" cy="261610"/>
          </a:xfrm>
          <a:prstGeom prst="rect">
            <a:avLst/>
          </a:prstGeom>
          <a:solidFill>
            <a:schemeClr val="tx1"/>
          </a:solidFill>
          <a:ln>
            <a:solidFill>
              <a:schemeClr val="bg1"/>
            </a:solidFill>
          </a:ln>
        </p:spPr>
        <p:txBody>
          <a:bodyPr wrap="square" rtlCol="0">
            <a:spAutoFit/>
          </a:bodyPr>
          <a:lstStyle/>
          <a:p>
            <a:r>
              <a:rPr lang="en-US" sz="1100" b="1" dirty="0" smtClean="0">
                <a:latin typeface="+mn-lt"/>
              </a:rPr>
              <a:t>2.5- 4.5 cm</a:t>
            </a:r>
            <a:endParaRPr lang="en-US" sz="1100" b="1" dirty="0">
              <a:latin typeface="+mn-lt"/>
            </a:endParaRPr>
          </a:p>
        </p:txBody>
      </p:sp>
    </p:spTree>
    <p:extLst>
      <p:ext uri="{BB962C8B-B14F-4D97-AF65-F5344CB8AC3E}">
        <p14:creationId xmlns:p14="http://schemas.microsoft.com/office/powerpoint/2010/main" val="34423815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Anterior cul-de-sac entry</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39" name="Shape 239"/>
          <p:cNvSpPr txBox="1">
            <a:spLocks noGrp="1"/>
          </p:cNvSpPr>
          <p:nvPr>
            <p:ph idx="1"/>
          </p:nvPr>
        </p:nvSpPr>
        <p:spPr>
          <a:xfrm>
            <a:off x="457200" y="1600200"/>
            <a:ext cx="3581400" cy="4525963"/>
          </a:xfrm>
          <a:prstGeom prst="rect">
            <a:avLst/>
          </a:prstGeom>
          <a:noFill/>
          <a:ln>
            <a:noFill/>
          </a:ln>
        </p:spPr>
        <p:txBody>
          <a:bodyPr lIns="91425" tIns="45700" rIns="91425" bIns="45700" anchor="t" anchorCtr="0">
            <a:noAutofit/>
          </a:bodyPr>
          <a:lstStyle/>
          <a:p>
            <a:pPr>
              <a:spcBef>
                <a:spcPts val="640"/>
              </a:spcBef>
              <a:buClr>
                <a:schemeClr val="tx1"/>
              </a:buClr>
              <a:buSzPct val="100000"/>
              <a:buFont typeface="Calibri"/>
              <a:buChar char="•"/>
            </a:pPr>
            <a:r>
              <a:rPr lang="en-US" sz="3600" dirty="0" smtClean="0">
                <a:latin typeface="Calibri"/>
                <a:ea typeface="Calibri"/>
                <a:cs typeface="Calibri"/>
                <a:sym typeface="Calibri"/>
              </a:rPr>
              <a:t>Reach-around</a:t>
            </a:r>
          </a:p>
          <a:p>
            <a:pPr marL="0" indent="0">
              <a:spcBef>
                <a:spcPts val="640"/>
              </a:spcBef>
              <a:buClr>
                <a:schemeClr val="tx1"/>
              </a:buClr>
              <a:buSzPct val="100000"/>
              <a:buNone/>
            </a:pPr>
            <a:r>
              <a:rPr lang="en-US" sz="3600" dirty="0">
                <a:latin typeface="Calibri"/>
                <a:ea typeface="Calibri"/>
                <a:cs typeface="Calibri"/>
                <a:sym typeface="Calibri"/>
              </a:rPr>
              <a:t> </a:t>
            </a:r>
            <a:r>
              <a:rPr lang="en-US" sz="3600" dirty="0" smtClean="0">
                <a:latin typeface="Calibri"/>
                <a:ea typeface="Calibri"/>
                <a:cs typeface="Calibri"/>
                <a:sym typeface="Calibri"/>
              </a:rPr>
              <a:t>   fundus</a:t>
            </a:r>
            <a:endParaRPr lang="en-US" sz="3600" dirty="0">
              <a:latin typeface="Calibri"/>
              <a:ea typeface="Calibri"/>
              <a:cs typeface="Calibri"/>
              <a:sym typeface="Calibri"/>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752600"/>
            <a:ext cx="4223385"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3112468"/>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5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Prior Cesarean</a:t>
            </a:r>
            <a:endParaRPr lang="en-US" sz="5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39" name="Shape 239"/>
          <p:cNvSpPr txBox="1">
            <a:spLocks noGrp="1"/>
          </p:cNvSpPr>
          <p:nvPr>
            <p:ph idx="1"/>
          </p:nvPr>
        </p:nvSpPr>
        <p:spPr>
          <a:prstGeom prst="rect">
            <a:avLst/>
          </a:prstGeom>
          <a:noFill/>
          <a:ln>
            <a:noFill/>
          </a:ln>
        </p:spPr>
        <p:txBody>
          <a:bodyPr lIns="91425" tIns="45700" rIns="91425" bIns="45700" anchor="t" anchorCtr="0">
            <a:noAutofit/>
          </a:bodyPr>
          <a:lstStyle/>
          <a:p>
            <a:pPr lvl="1" indent="-342900">
              <a:spcBef>
                <a:spcPts val="640"/>
              </a:spcBef>
              <a:buClr>
                <a:schemeClr val="tx1"/>
              </a:buClr>
              <a:buSzPct val="100000"/>
              <a:buFont typeface="Calibri"/>
              <a:buChar char="•"/>
            </a:pPr>
            <a:r>
              <a:rPr lang="en-US" sz="3200" dirty="0" smtClean="0">
                <a:effectLst>
                  <a:outerShdw blurRad="38100" dist="38100" dir="2700000" algn="tl">
                    <a:srgbClr val="000000">
                      <a:alpha val="43137"/>
                    </a:srgbClr>
                  </a:outerShdw>
                </a:effectLst>
                <a:latin typeface="Calibri"/>
                <a:ea typeface="Calibri"/>
                <a:cs typeface="Calibri"/>
                <a:sym typeface="Calibri"/>
              </a:rPr>
              <a:t>Careful Sharp dissection-- KEY</a:t>
            </a:r>
          </a:p>
          <a:p>
            <a:pPr lvl="1" indent="-342900">
              <a:spcBef>
                <a:spcPts val="640"/>
              </a:spcBef>
              <a:buClr>
                <a:schemeClr val="tx1"/>
              </a:buClr>
              <a:buSzPct val="100000"/>
              <a:buFont typeface="Calibri"/>
              <a:buChar char="•"/>
            </a:pPr>
            <a:r>
              <a:rPr lang="en-US" sz="3200" dirty="0">
                <a:effectLst>
                  <a:outerShdw blurRad="38100" dist="38100" dir="2700000" algn="tl">
                    <a:srgbClr val="000000">
                      <a:alpha val="43137"/>
                    </a:srgbClr>
                  </a:outerShdw>
                </a:effectLst>
                <a:ea typeface="Calibri"/>
                <a:cs typeface="Calibri"/>
                <a:sym typeface="Calibri"/>
              </a:rPr>
              <a:t>Methylene-Blue </a:t>
            </a:r>
            <a:r>
              <a:rPr lang="en-US" sz="3200" dirty="0" smtClean="0">
                <a:effectLst>
                  <a:outerShdw blurRad="38100" dist="38100" dir="2700000" algn="tl">
                    <a:srgbClr val="000000">
                      <a:alpha val="43137"/>
                    </a:srgbClr>
                  </a:outerShdw>
                </a:effectLst>
                <a:ea typeface="Calibri"/>
                <a:cs typeface="Calibri"/>
                <a:sym typeface="Calibri"/>
              </a:rPr>
              <a:t>dye in bladder</a:t>
            </a:r>
            <a:endParaRPr lang="en-US" sz="3200" dirty="0">
              <a:effectLst>
                <a:outerShdw blurRad="38100" dist="38100" dir="2700000" algn="tl">
                  <a:srgbClr val="000000">
                    <a:alpha val="43137"/>
                  </a:srgbClr>
                </a:outerShdw>
              </a:effectLst>
              <a:ea typeface="Calibri"/>
              <a:cs typeface="Calibri"/>
              <a:sym typeface="Calibri"/>
            </a:endParaRPr>
          </a:p>
          <a:p>
            <a:pPr lvl="1" indent="-342900">
              <a:spcBef>
                <a:spcPts val="640"/>
              </a:spcBef>
              <a:buClr>
                <a:schemeClr val="tx1"/>
              </a:buClr>
              <a:buSzPct val="100000"/>
              <a:buFont typeface="Calibri"/>
              <a:buChar char="•"/>
            </a:pPr>
            <a:endParaRPr lang="en-US" sz="3200" dirty="0">
              <a:effectLst>
                <a:outerShdw blurRad="38100" dist="38100" dir="2700000" algn="tl">
                  <a:srgbClr val="000000">
                    <a:alpha val="43137"/>
                  </a:srgbClr>
                </a:outerShdw>
              </a:effectLst>
              <a:latin typeface="Calibri"/>
              <a:ea typeface="Calibri"/>
              <a:cs typeface="Calibri"/>
              <a:sym typeface="Calibri"/>
            </a:endParaRPr>
          </a:p>
          <a:p>
            <a:pPr marL="400050" lvl="1" indent="0">
              <a:spcBef>
                <a:spcPts val="640"/>
              </a:spcBef>
              <a:buClr>
                <a:schemeClr val="tx1"/>
              </a:buClr>
              <a:buSzPct val="100000"/>
              <a:buNone/>
            </a:pPr>
            <a:endParaRPr lang="en-US" sz="3200" dirty="0">
              <a:effectLst>
                <a:outerShdw blurRad="38100" dist="38100" dir="2700000" algn="tl">
                  <a:srgbClr val="000000">
                    <a:alpha val="43137"/>
                  </a:srgbClr>
                </a:outerShdw>
              </a:effectLst>
              <a:latin typeface="Calibri"/>
              <a:ea typeface="Calibri"/>
              <a:cs typeface="Calibri"/>
              <a:sym typeface="Calibri"/>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971800"/>
            <a:ext cx="4314825"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495800" y="5791200"/>
            <a:ext cx="3858749" cy="307777"/>
          </a:xfrm>
          <a:prstGeom prst="rect">
            <a:avLst/>
          </a:prstGeom>
          <a:noFill/>
        </p:spPr>
        <p:txBody>
          <a:bodyPr wrap="none" rtlCol="0">
            <a:spAutoFit/>
          </a:bodyPr>
          <a:lstStyle/>
          <a:p>
            <a:r>
              <a:rPr lang="en-US" dirty="0" smtClean="0">
                <a:solidFill>
                  <a:schemeClr val="tx1"/>
                </a:solidFill>
                <a:latin typeface="+mn-lt"/>
              </a:rPr>
              <a:t>Unger JB and Meeks GR </a:t>
            </a:r>
            <a:r>
              <a:rPr lang="en-US" i="1" dirty="0" smtClean="0">
                <a:solidFill>
                  <a:schemeClr val="tx1"/>
                </a:solidFill>
                <a:latin typeface="+mn-lt"/>
              </a:rPr>
              <a:t>Am J </a:t>
            </a:r>
            <a:r>
              <a:rPr lang="en-US" i="1" dirty="0" err="1" smtClean="0">
                <a:solidFill>
                  <a:schemeClr val="tx1"/>
                </a:solidFill>
                <a:latin typeface="+mn-lt"/>
              </a:rPr>
              <a:t>Obstet</a:t>
            </a:r>
            <a:r>
              <a:rPr lang="en-US" i="1" dirty="0" smtClean="0">
                <a:solidFill>
                  <a:schemeClr val="tx1"/>
                </a:solidFill>
                <a:latin typeface="+mn-lt"/>
              </a:rPr>
              <a:t> </a:t>
            </a:r>
            <a:r>
              <a:rPr lang="en-US" i="1" dirty="0" err="1" smtClean="0">
                <a:solidFill>
                  <a:schemeClr val="tx1"/>
                </a:solidFill>
                <a:latin typeface="+mn-lt"/>
              </a:rPr>
              <a:t>Gynecol</a:t>
            </a:r>
            <a:r>
              <a:rPr lang="en-US" dirty="0" smtClean="0">
                <a:solidFill>
                  <a:schemeClr val="tx1"/>
                </a:solidFill>
                <a:latin typeface="+mn-lt"/>
              </a:rPr>
              <a:t> 1998</a:t>
            </a:r>
          </a:p>
        </p:txBody>
      </p:sp>
    </p:spTree>
    <p:extLst>
      <p:ext uri="{BB962C8B-B14F-4D97-AF65-F5344CB8AC3E}">
        <p14:creationId xmlns:p14="http://schemas.microsoft.com/office/powerpoint/2010/main" val="2678163660"/>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Vaginal </a:t>
            </a:r>
            <a:r>
              <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rPr>
              <a:t>Hysterectomy</a:t>
            </a:r>
          </a:p>
        </p:txBody>
      </p:sp>
      <p:sp>
        <p:nvSpPr>
          <p:cNvPr id="239" name="Shape 239"/>
          <p:cNvSpPr txBox="1">
            <a:spLocks noGrp="1"/>
          </p:cNvSpPr>
          <p:nvPr>
            <p:ph idx="1"/>
          </p:nvPr>
        </p:nvSpPr>
        <p:spPr>
          <a:xfrm>
            <a:off x="457200" y="1600200"/>
            <a:ext cx="54864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rPr>
              <a:t>Problem:</a:t>
            </a:r>
          </a:p>
          <a:p>
            <a:pPr marL="342900" marR="0" lvl="0" indent="-342900" algn="l" rtl="0">
              <a:spcBef>
                <a:spcPts val="640"/>
              </a:spcBef>
              <a:buClr>
                <a:schemeClr val="tx1"/>
              </a:buClr>
              <a:buSzPct val="100000"/>
              <a:buFont typeface="Arial"/>
              <a:buChar char="•"/>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Removal of adnexa</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pic>
        <p:nvPicPr>
          <p:cNvPr id="4"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199" y="1600200"/>
            <a:ext cx="3827639"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13772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100" name="Shape 100"/>
          <p:cNvPicPr preferRelativeResize="0"/>
          <p:nvPr/>
        </p:nvPicPr>
        <p:blipFill rotWithShape="1">
          <a:blip r:embed="rId3">
            <a:alphaModFix/>
          </a:blip>
          <a:srcRect/>
          <a:stretch/>
        </p:blipFill>
        <p:spPr>
          <a:xfrm>
            <a:off x="3009900" y="304800"/>
            <a:ext cx="3352800" cy="1524000"/>
          </a:xfrm>
          <a:prstGeom prst="rect">
            <a:avLst/>
          </a:prstGeom>
          <a:noFill/>
          <a:ln>
            <a:noFill/>
          </a:ln>
        </p:spPr>
      </p:pic>
      <p:pic>
        <p:nvPicPr>
          <p:cNvPr id="101" name="Shape 101"/>
          <p:cNvPicPr preferRelativeResize="0"/>
          <p:nvPr/>
        </p:nvPicPr>
        <p:blipFill rotWithShape="1">
          <a:blip r:embed="rId4">
            <a:alphaModFix/>
          </a:blip>
          <a:srcRect/>
          <a:stretch/>
        </p:blipFill>
        <p:spPr>
          <a:xfrm>
            <a:off x="1752600" y="4724400"/>
            <a:ext cx="6019800" cy="1128520"/>
          </a:xfrm>
          <a:prstGeom prst="rect">
            <a:avLst/>
          </a:prstGeom>
          <a:noFill/>
          <a:ln>
            <a:noFill/>
          </a:ln>
        </p:spPr>
      </p:pic>
      <p:pic>
        <p:nvPicPr>
          <p:cNvPr id="102" name="Shape 102"/>
          <p:cNvPicPr preferRelativeResize="0"/>
          <p:nvPr/>
        </p:nvPicPr>
        <p:blipFill rotWithShape="1">
          <a:blip r:embed="rId5">
            <a:alphaModFix/>
          </a:blip>
          <a:srcRect/>
          <a:stretch/>
        </p:blipFill>
        <p:spPr>
          <a:xfrm>
            <a:off x="2258226" y="3429000"/>
            <a:ext cx="4953000" cy="1023810"/>
          </a:xfrm>
          <a:prstGeom prst="rect">
            <a:avLst/>
          </a:prstGeom>
          <a:noFill/>
          <a:ln>
            <a:noFill/>
          </a:ln>
        </p:spPr>
      </p:pic>
      <p:pic>
        <p:nvPicPr>
          <p:cNvPr id="103" name="Shape 103"/>
          <p:cNvPicPr preferRelativeResize="0"/>
          <p:nvPr/>
        </p:nvPicPr>
        <p:blipFill rotWithShape="1">
          <a:blip r:embed="rId6">
            <a:alphaModFix/>
          </a:blip>
          <a:srcRect/>
          <a:stretch/>
        </p:blipFill>
        <p:spPr>
          <a:xfrm>
            <a:off x="1247775" y="2105026"/>
            <a:ext cx="6677025" cy="1019174"/>
          </a:xfrm>
          <a:prstGeom prst="rect">
            <a:avLst/>
          </a:prstGeom>
          <a:noFill/>
          <a:ln>
            <a:noFill/>
          </a:ln>
        </p:spPr>
      </p:pic>
      <p:sp>
        <p:nvSpPr>
          <p:cNvPr id="2" name="TextBox 1"/>
          <p:cNvSpPr txBox="1"/>
          <p:nvPr/>
        </p:nvSpPr>
        <p:spPr>
          <a:xfrm>
            <a:off x="6409702" y="1442376"/>
            <a:ext cx="1603324" cy="369332"/>
          </a:xfrm>
          <a:prstGeom prst="rect">
            <a:avLst/>
          </a:prstGeom>
          <a:noFill/>
        </p:spPr>
        <p:txBody>
          <a:bodyPr wrap="none" rtlCol="0">
            <a:spAutoFit/>
          </a:bodyPr>
          <a:lstStyle/>
          <a:p>
            <a:r>
              <a:rPr lang="en-US" sz="1800" b="1" i="1" dirty="0" smtClean="0">
                <a:solidFill>
                  <a:schemeClr val="tx1"/>
                </a:solidFill>
                <a:effectLst>
                  <a:outerShdw blurRad="38100" dist="38100" dir="2700000" algn="tl">
                    <a:srgbClr val="000000">
                      <a:alpha val="43137"/>
                    </a:srgbClr>
                  </a:outerShdw>
                </a:effectLst>
                <a:latin typeface="+mj-lt"/>
              </a:rPr>
              <a:t>www.augs.org</a:t>
            </a:r>
            <a:endParaRPr lang="en-US" sz="1800" b="1" i="1" dirty="0">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31534973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Vaginal </a:t>
            </a:r>
            <a:r>
              <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rPr>
              <a:t>Hysterectomy</a:t>
            </a:r>
          </a:p>
        </p:txBody>
      </p:sp>
      <p:sp>
        <p:nvSpPr>
          <p:cNvPr id="239" name="Shape 239"/>
          <p:cNvSpPr txBox="1">
            <a:spLocks noGrp="1"/>
          </p:cNvSpPr>
          <p:nvPr>
            <p:ph idx="1"/>
          </p:nvPr>
        </p:nvSpPr>
        <p:spPr>
          <a:xfrm>
            <a:off x="457200" y="1600200"/>
            <a:ext cx="5486400" cy="4525963"/>
          </a:xfrm>
          <a:prstGeom prst="rect">
            <a:avLst/>
          </a:prstGeom>
          <a:noFill/>
          <a:ln>
            <a:noFill/>
          </a:ln>
        </p:spPr>
        <p:txBody>
          <a:bodyPr lIns="91425" tIns="45700" rIns="91425" bIns="45700" anchor="t" anchorCtr="0">
            <a:noAutofit/>
          </a:bodyPr>
          <a:lstStyle/>
          <a:p>
            <a:pPr marL="342900" marR="0" lvl="0" indent="-342900" algn="l" rtl="0">
              <a:spcBef>
                <a:spcPts val="640"/>
              </a:spcBef>
              <a:buClr>
                <a:schemeClr val="tx1"/>
              </a:buClr>
              <a:buSzPct val="100000"/>
              <a:buFont typeface="Arial"/>
              <a:buChar char="•"/>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Solution:</a:t>
            </a:r>
          </a:p>
          <a:p>
            <a:pPr lvl="1" indent="-342900">
              <a:spcBef>
                <a:spcPts val="640"/>
              </a:spcBef>
              <a:buClr>
                <a:schemeClr val="tx1"/>
              </a:buClr>
              <a:buSzPct val="100000"/>
              <a:buFont typeface="Arial"/>
              <a:buChar char="•"/>
            </a:pPr>
            <a:r>
              <a:rPr lang="en-US" sz="3200" dirty="0" smtClean="0">
                <a:effectLst>
                  <a:outerShdw blurRad="38100" dist="38100" dir="2700000" algn="tl">
                    <a:srgbClr val="000000">
                      <a:alpha val="43137"/>
                    </a:srgbClr>
                  </a:outerShdw>
                </a:effectLst>
                <a:latin typeface="Calibri"/>
                <a:ea typeface="Calibri"/>
                <a:cs typeface="Calibri"/>
                <a:sym typeface="Calibri"/>
              </a:rPr>
              <a:t>Pack bowel</a:t>
            </a:r>
          </a:p>
          <a:p>
            <a:pPr lvl="1" indent="-342900">
              <a:spcBef>
                <a:spcPts val="640"/>
              </a:spcBef>
              <a:buClr>
                <a:schemeClr val="tx1"/>
              </a:buClr>
              <a:buSzPct val="100000"/>
              <a:buFont typeface="Arial"/>
              <a:buChar char="•"/>
            </a:pPr>
            <a:r>
              <a:rPr lang="en-US" sz="3200" dirty="0" smtClean="0">
                <a:effectLst>
                  <a:outerShdw blurRad="38100" dist="38100" dir="2700000" algn="tl">
                    <a:srgbClr val="000000">
                      <a:alpha val="43137"/>
                    </a:srgbClr>
                  </a:outerShdw>
                </a:effectLst>
                <a:latin typeface="Calibri"/>
                <a:ea typeface="Calibri"/>
                <a:cs typeface="Calibri"/>
                <a:sym typeface="Calibri"/>
              </a:rPr>
              <a:t>Use retractors</a:t>
            </a:r>
          </a:p>
          <a:p>
            <a:pPr lvl="1" indent="-342900">
              <a:spcBef>
                <a:spcPts val="640"/>
              </a:spcBef>
              <a:buClr>
                <a:schemeClr val="tx1"/>
              </a:buClr>
              <a:buSzPct val="100000"/>
              <a:buFont typeface="Arial"/>
              <a:buChar char="•"/>
            </a:pPr>
            <a:r>
              <a:rPr lang="en-US" sz="3200" dirty="0" smtClean="0">
                <a:effectLst>
                  <a:outerShdw blurRad="38100" dist="38100" dir="2700000" algn="tl">
                    <a:srgbClr val="000000">
                      <a:alpha val="43137"/>
                    </a:srgbClr>
                  </a:outerShdw>
                </a:effectLst>
                <a:latin typeface="Calibri"/>
                <a:ea typeface="Calibri"/>
                <a:cs typeface="Calibri"/>
                <a:sym typeface="Calibri"/>
              </a:rPr>
              <a:t>Babcock clamps</a:t>
            </a:r>
          </a:p>
          <a:p>
            <a:pPr lvl="1" indent="-342900">
              <a:spcBef>
                <a:spcPts val="640"/>
              </a:spcBef>
              <a:buClr>
                <a:schemeClr val="tx1"/>
              </a:buClr>
              <a:buSzPct val="100000"/>
              <a:buFont typeface="Arial"/>
              <a:buChar char="•"/>
            </a:pPr>
            <a:r>
              <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rPr>
              <a:t>Patience</a:t>
            </a:r>
            <a:endParaRPr lang="en-US" sz="32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a:p>
            <a:pPr lvl="1" indent="-342900">
              <a:spcBef>
                <a:spcPts val="640"/>
              </a:spcBef>
              <a:buClr>
                <a:schemeClr val="tx1"/>
              </a:buClr>
              <a:buSzPct val="100000"/>
              <a:buFont typeface="Calibri"/>
              <a:buChar char="•"/>
            </a:pPr>
            <a:r>
              <a:rPr lang="en-US" sz="3200" dirty="0" smtClean="0">
                <a:effectLst>
                  <a:outerShdw blurRad="38100" dist="38100" dir="2700000" algn="tl">
                    <a:srgbClr val="000000">
                      <a:alpha val="43137"/>
                    </a:srgbClr>
                  </a:outerShdw>
                </a:effectLst>
                <a:latin typeface="Calibri"/>
                <a:ea typeface="Calibri"/>
                <a:cs typeface="Calibri"/>
                <a:sym typeface="Calibri"/>
              </a:rPr>
              <a:t>Consider laparoscopic assistance (*)</a:t>
            </a:r>
            <a:endParaRPr lang="en-US" sz="3200" dirty="0">
              <a:effectLst>
                <a:outerShdw blurRad="38100" dist="38100" dir="2700000" algn="tl">
                  <a:srgbClr val="000000">
                    <a:alpha val="43137"/>
                  </a:srgbClr>
                </a:outerShdw>
              </a:effectLst>
              <a:latin typeface="Calibri"/>
              <a:ea typeface="Calibri"/>
              <a:cs typeface="Calibri"/>
              <a:sym typeface="Calibri"/>
            </a:endParaRPr>
          </a:p>
        </p:txBody>
      </p:sp>
      <p:pic>
        <p:nvPicPr>
          <p:cNvPr id="4" name="Picture 13"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199" y="1600200"/>
            <a:ext cx="3827639"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04888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4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 Laparoscopic assistance for BSO</a:t>
            </a:r>
            <a:endParaRPr lang="en-US" sz="4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39" name="Shape 239"/>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200" dirty="0" smtClean="0">
                <a:effectLst>
                  <a:outerShdw blurRad="38100" dist="38100" dir="2700000" algn="tl">
                    <a:srgbClr val="000000">
                      <a:alpha val="43137"/>
                    </a:srgbClr>
                  </a:outerShdw>
                </a:effectLst>
                <a:latin typeface="Calibri"/>
                <a:ea typeface="Calibri"/>
                <a:cs typeface="Calibri"/>
                <a:sym typeface="Calibri"/>
              </a:rPr>
              <a:t>Success of removing adnexa vaginally              65 - 97.5% </a:t>
            </a:r>
          </a:p>
          <a:p>
            <a:pPr marL="342900" marR="0" lvl="0" indent="-342900" algn="l" rtl="0">
              <a:spcBef>
                <a:spcPts val="0"/>
              </a:spcBef>
              <a:buClr>
                <a:schemeClr val="tx1"/>
              </a:buClr>
              <a:buSzPct val="100000"/>
              <a:buFont typeface="Arial"/>
              <a:buChar char="•"/>
            </a:pPr>
            <a:r>
              <a:rPr lang="en-US" sz="3200" dirty="0" smtClean="0">
                <a:effectLst>
                  <a:outerShdw blurRad="38100" dist="38100" dir="2700000" algn="tl">
                    <a:srgbClr val="000000">
                      <a:alpha val="43137"/>
                    </a:srgbClr>
                  </a:outerShdw>
                </a:effectLst>
                <a:latin typeface="Calibri"/>
                <a:ea typeface="Calibri"/>
                <a:cs typeface="Calibri"/>
                <a:sym typeface="Calibri"/>
              </a:rPr>
              <a:t>RCT: VH/BSO vs LAVH/BSO</a:t>
            </a:r>
          </a:p>
          <a:p>
            <a:pPr lvl="1" indent="-342900">
              <a:spcBef>
                <a:spcPts val="0"/>
              </a:spcBef>
              <a:buClr>
                <a:schemeClr val="tx1"/>
              </a:buClr>
              <a:buSzPct val="100000"/>
              <a:buFont typeface="Arial"/>
              <a:buChar char="•"/>
            </a:pPr>
            <a:r>
              <a:rPr lang="en-US" sz="3200" dirty="0" smtClean="0">
                <a:effectLst>
                  <a:outerShdw blurRad="38100" dist="38100" dir="2700000" algn="tl">
                    <a:srgbClr val="000000">
                      <a:alpha val="43137"/>
                    </a:srgbClr>
                  </a:outerShdw>
                </a:effectLst>
                <a:latin typeface="Calibri"/>
                <a:ea typeface="Calibri"/>
                <a:cs typeface="Calibri"/>
                <a:sym typeface="Calibri"/>
              </a:rPr>
              <a:t>Longer duration and more complications in LAVH group</a:t>
            </a:r>
          </a:p>
          <a:p>
            <a:pPr lvl="1" indent="-342900">
              <a:spcBef>
                <a:spcPts val="0"/>
              </a:spcBef>
              <a:buClr>
                <a:schemeClr val="tx1"/>
              </a:buClr>
              <a:buSzPct val="100000"/>
              <a:buFont typeface="Arial"/>
              <a:buChar char="•"/>
            </a:pPr>
            <a:r>
              <a:rPr lang="en-US" sz="3200" dirty="0" smtClean="0">
                <a:effectLst>
                  <a:outerShdw blurRad="38100" dist="38100" dir="2700000" algn="tl">
                    <a:srgbClr val="000000">
                      <a:alpha val="43137"/>
                    </a:srgbClr>
                  </a:outerShdw>
                </a:effectLst>
                <a:latin typeface="Calibri"/>
                <a:ea typeface="Calibri"/>
                <a:cs typeface="Calibri"/>
                <a:sym typeface="Calibri"/>
              </a:rPr>
              <a:t>Better to approach vaginally IF NO endometriosis, adhesions or adnexal anomalies</a:t>
            </a:r>
          </a:p>
          <a:p>
            <a:pPr marL="400050" lvl="1" indent="0">
              <a:spcBef>
                <a:spcPts val="0"/>
              </a:spcBef>
              <a:buClr>
                <a:schemeClr val="tx1"/>
              </a:buClr>
              <a:buSzPct val="100000"/>
              <a:buNone/>
            </a:pPr>
            <a:endParaRPr lang="en-US" sz="3200" dirty="0">
              <a:effectLst>
                <a:outerShdw blurRad="38100" dist="38100" dir="2700000" algn="tl">
                  <a:srgbClr val="000000">
                    <a:alpha val="43137"/>
                  </a:srgbClr>
                </a:outerShdw>
              </a:effectLst>
              <a:latin typeface="Calibri"/>
              <a:ea typeface="Calibri"/>
              <a:cs typeface="Calibri"/>
              <a:sym typeface="Calibri"/>
            </a:endParaRPr>
          </a:p>
        </p:txBody>
      </p:sp>
      <p:sp>
        <p:nvSpPr>
          <p:cNvPr id="2" name="TextBox 1"/>
          <p:cNvSpPr txBox="1"/>
          <p:nvPr/>
        </p:nvSpPr>
        <p:spPr>
          <a:xfrm>
            <a:off x="4582297" y="5771976"/>
            <a:ext cx="3760966" cy="738664"/>
          </a:xfrm>
          <a:prstGeom prst="rect">
            <a:avLst/>
          </a:prstGeom>
          <a:noFill/>
        </p:spPr>
        <p:txBody>
          <a:bodyPr wrap="none" rtlCol="0">
            <a:spAutoFit/>
          </a:bodyPr>
          <a:lstStyle/>
          <a:p>
            <a:r>
              <a:rPr lang="en-US" dirty="0" smtClean="0">
                <a:solidFill>
                  <a:schemeClr val="tx1"/>
                </a:solidFill>
                <a:effectLst>
                  <a:outerShdw blurRad="38100" dist="38100" dir="2700000" algn="tl">
                    <a:srgbClr val="000000">
                      <a:alpha val="43137"/>
                    </a:srgbClr>
                  </a:outerShdw>
                </a:effectLst>
                <a:latin typeface="+mn-lt"/>
              </a:rPr>
              <a:t>Ballard LA and Walters MD  </a:t>
            </a:r>
            <a:r>
              <a:rPr lang="en-US" dirty="0" err="1" smtClean="0">
                <a:solidFill>
                  <a:schemeClr val="tx1"/>
                </a:solidFill>
                <a:effectLst>
                  <a:outerShdw blurRad="38100" dist="38100" dir="2700000" algn="tl">
                    <a:srgbClr val="000000">
                      <a:alpha val="43137"/>
                    </a:srgbClr>
                  </a:outerShdw>
                </a:effectLst>
                <a:latin typeface="+mn-lt"/>
              </a:rPr>
              <a:t>Obstet</a:t>
            </a:r>
            <a:r>
              <a:rPr lang="en-US" dirty="0" smtClean="0">
                <a:solidFill>
                  <a:schemeClr val="tx1"/>
                </a:solidFill>
                <a:effectLst>
                  <a:outerShdw blurRad="38100" dist="38100" dir="2700000" algn="tl">
                    <a:srgbClr val="000000">
                      <a:alpha val="43137"/>
                    </a:srgbClr>
                  </a:outerShdw>
                </a:effectLst>
                <a:latin typeface="+mn-lt"/>
              </a:rPr>
              <a:t> </a:t>
            </a:r>
            <a:r>
              <a:rPr lang="en-US" dirty="0" err="1" smtClean="0">
                <a:solidFill>
                  <a:schemeClr val="tx1"/>
                </a:solidFill>
                <a:effectLst>
                  <a:outerShdw blurRad="38100" dist="38100" dir="2700000" algn="tl">
                    <a:srgbClr val="000000">
                      <a:alpha val="43137"/>
                    </a:srgbClr>
                  </a:outerShdw>
                </a:effectLst>
                <a:latin typeface="+mn-lt"/>
              </a:rPr>
              <a:t>Gynecol</a:t>
            </a:r>
            <a:r>
              <a:rPr lang="en-US" dirty="0" smtClean="0">
                <a:solidFill>
                  <a:schemeClr val="tx1"/>
                </a:solidFill>
                <a:effectLst>
                  <a:outerShdw blurRad="38100" dist="38100" dir="2700000" algn="tl">
                    <a:srgbClr val="000000">
                      <a:alpha val="43137"/>
                    </a:srgbClr>
                  </a:outerShdw>
                </a:effectLst>
                <a:latin typeface="+mn-lt"/>
              </a:rPr>
              <a:t> 1996</a:t>
            </a:r>
          </a:p>
          <a:p>
            <a:r>
              <a:rPr lang="en-US" dirty="0" smtClean="0">
                <a:solidFill>
                  <a:schemeClr val="tx1"/>
                </a:solidFill>
                <a:effectLst>
                  <a:outerShdw blurRad="38100" dist="38100" dir="2700000" algn="tl">
                    <a:srgbClr val="000000">
                      <a:alpha val="43137"/>
                    </a:srgbClr>
                  </a:outerShdw>
                </a:effectLst>
                <a:latin typeface="+mn-lt"/>
              </a:rPr>
              <a:t>Davies A, et al Am J </a:t>
            </a:r>
            <a:r>
              <a:rPr lang="en-US" dirty="0" err="1" smtClean="0">
                <a:solidFill>
                  <a:schemeClr val="tx1"/>
                </a:solidFill>
                <a:effectLst>
                  <a:outerShdw blurRad="38100" dist="38100" dir="2700000" algn="tl">
                    <a:srgbClr val="000000">
                      <a:alpha val="43137"/>
                    </a:srgbClr>
                  </a:outerShdw>
                </a:effectLst>
                <a:latin typeface="+mn-lt"/>
              </a:rPr>
              <a:t>Obstet</a:t>
            </a:r>
            <a:r>
              <a:rPr lang="en-US" dirty="0" smtClean="0">
                <a:solidFill>
                  <a:schemeClr val="tx1"/>
                </a:solidFill>
                <a:effectLst>
                  <a:outerShdw blurRad="38100" dist="38100" dir="2700000" algn="tl">
                    <a:srgbClr val="000000">
                      <a:alpha val="43137"/>
                    </a:srgbClr>
                  </a:outerShdw>
                </a:effectLst>
                <a:latin typeface="+mn-lt"/>
              </a:rPr>
              <a:t> </a:t>
            </a:r>
            <a:r>
              <a:rPr lang="en-US" dirty="0" err="1" smtClean="0">
                <a:solidFill>
                  <a:schemeClr val="tx1"/>
                </a:solidFill>
                <a:effectLst>
                  <a:outerShdw blurRad="38100" dist="38100" dir="2700000" algn="tl">
                    <a:srgbClr val="000000">
                      <a:alpha val="43137"/>
                    </a:srgbClr>
                  </a:outerShdw>
                </a:effectLst>
                <a:latin typeface="+mn-lt"/>
              </a:rPr>
              <a:t>Gynecol</a:t>
            </a:r>
            <a:r>
              <a:rPr lang="en-US" dirty="0" smtClean="0">
                <a:solidFill>
                  <a:schemeClr val="tx1"/>
                </a:solidFill>
                <a:effectLst>
                  <a:outerShdw blurRad="38100" dist="38100" dir="2700000" algn="tl">
                    <a:srgbClr val="000000">
                      <a:alpha val="43137"/>
                    </a:srgbClr>
                  </a:outerShdw>
                </a:effectLst>
                <a:latin typeface="+mn-lt"/>
              </a:rPr>
              <a:t>  1998</a:t>
            </a:r>
          </a:p>
          <a:p>
            <a:r>
              <a:rPr lang="en-US" dirty="0" err="1" smtClean="0">
                <a:solidFill>
                  <a:schemeClr val="tx1"/>
                </a:solidFill>
                <a:effectLst>
                  <a:outerShdw blurRad="38100" dist="38100" dir="2700000" algn="tl">
                    <a:srgbClr val="000000">
                      <a:alpha val="43137"/>
                    </a:srgbClr>
                  </a:outerShdw>
                </a:effectLst>
                <a:latin typeface="+mn-lt"/>
              </a:rPr>
              <a:t>Agostini</a:t>
            </a:r>
            <a:r>
              <a:rPr lang="en-US" dirty="0" smtClean="0">
                <a:solidFill>
                  <a:schemeClr val="tx1"/>
                </a:solidFill>
                <a:effectLst>
                  <a:outerShdw blurRad="38100" dist="38100" dir="2700000" algn="tl">
                    <a:srgbClr val="000000">
                      <a:alpha val="43137"/>
                    </a:srgbClr>
                  </a:outerShdw>
                </a:effectLst>
                <a:latin typeface="+mn-lt"/>
              </a:rPr>
              <a:t> A, et al  Am J </a:t>
            </a:r>
            <a:r>
              <a:rPr lang="en-US" dirty="0" err="1" smtClean="0">
                <a:solidFill>
                  <a:schemeClr val="tx1"/>
                </a:solidFill>
                <a:effectLst>
                  <a:outerShdw blurRad="38100" dist="38100" dir="2700000" algn="tl">
                    <a:srgbClr val="000000">
                      <a:alpha val="43137"/>
                    </a:srgbClr>
                  </a:outerShdw>
                </a:effectLst>
                <a:latin typeface="+mn-lt"/>
              </a:rPr>
              <a:t>Obstet</a:t>
            </a:r>
            <a:r>
              <a:rPr lang="en-US" dirty="0" smtClean="0">
                <a:solidFill>
                  <a:schemeClr val="tx1"/>
                </a:solidFill>
                <a:effectLst>
                  <a:outerShdw blurRad="38100" dist="38100" dir="2700000" algn="tl">
                    <a:srgbClr val="000000">
                      <a:alpha val="43137"/>
                    </a:srgbClr>
                  </a:outerShdw>
                </a:effectLst>
                <a:latin typeface="+mn-lt"/>
              </a:rPr>
              <a:t> </a:t>
            </a:r>
            <a:r>
              <a:rPr lang="en-US" dirty="0" err="1" smtClean="0">
                <a:solidFill>
                  <a:schemeClr val="tx1"/>
                </a:solidFill>
                <a:effectLst>
                  <a:outerShdw blurRad="38100" dist="38100" dir="2700000" algn="tl">
                    <a:srgbClr val="000000">
                      <a:alpha val="43137"/>
                    </a:srgbClr>
                  </a:outerShdw>
                </a:effectLst>
                <a:latin typeface="+mn-lt"/>
              </a:rPr>
              <a:t>Gynecol</a:t>
            </a:r>
            <a:r>
              <a:rPr lang="en-US" dirty="0" smtClean="0">
                <a:solidFill>
                  <a:schemeClr val="tx1"/>
                </a:solidFill>
                <a:effectLst>
                  <a:outerShdw blurRad="38100" dist="38100" dir="2700000" algn="tl">
                    <a:srgbClr val="000000">
                      <a:alpha val="43137"/>
                    </a:srgbClr>
                  </a:outerShdw>
                </a:effectLst>
                <a:latin typeface="+mn-lt"/>
              </a:rPr>
              <a:t> 2006</a:t>
            </a:r>
            <a:endParaRPr lang="en-US" dirty="0">
              <a:solidFill>
                <a:schemeClr val="tx1"/>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36134533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5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Lighting</a:t>
            </a:r>
            <a:endParaRPr lang="en-US" sz="5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39" name="Shape 239"/>
          <p:cNvSpPr txBox="1">
            <a:spLocks noGrp="1"/>
          </p:cNvSpPr>
          <p:nvPr>
            <p:ph idx="1"/>
          </p:nvPr>
        </p:nvSpPr>
        <p:spPr>
          <a:prstGeom prst="rect">
            <a:avLst/>
          </a:prstGeom>
          <a:noFill/>
          <a:ln>
            <a:noFill/>
          </a:ln>
        </p:spPr>
        <p:txBody>
          <a:bodyPr lIns="91425" tIns="45700" rIns="91425" bIns="45700" anchor="t" anchorCtr="0">
            <a:noAutofit/>
          </a:bodyPr>
          <a:lstStyle/>
          <a:p>
            <a:pPr>
              <a:spcBef>
                <a:spcPts val="0"/>
              </a:spcBef>
              <a:buClr>
                <a:schemeClr val="tx1"/>
              </a:buClr>
              <a:buSzPct val="100000"/>
              <a:buFont typeface="Arial"/>
              <a:buChar char="•"/>
            </a:pPr>
            <a:r>
              <a:rPr lang="en-US" sz="4000" dirty="0" smtClean="0">
                <a:effectLst>
                  <a:outerShdw blurRad="38100" dist="38100" dir="2700000" algn="tl">
                    <a:srgbClr val="000000">
                      <a:alpha val="43137"/>
                    </a:srgbClr>
                  </a:outerShdw>
                </a:effectLst>
                <a:latin typeface="Calibri"/>
                <a:ea typeface="Calibri"/>
                <a:cs typeface="Calibri"/>
                <a:sym typeface="Calibri"/>
              </a:rPr>
              <a:t>Optimize BEFORE scrubbing</a:t>
            </a:r>
            <a:endParaRPr lang="en-US" sz="4000" dirty="0">
              <a:effectLst>
                <a:outerShdw blurRad="38100" dist="38100" dir="2700000" algn="tl">
                  <a:srgbClr val="000000">
                    <a:alpha val="43137"/>
                  </a:srgbClr>
                </a:outerShdw>
              </a:effectLst>
              <a:latin typeface="Calibri"/>
              <a:ea typeface="Calibri"/>
              <a:cs typeface="Calibri"/>
              <a:sym typeface="Calibri"/>
            </a:endParaRPr>
          </a:p>
        </p:txBody>
      </p:sp>
      <p:pic>
        <p:nvPicPr>
          <p:cNvPr id="13314" name="Picture 2" descr="http://img.auctiva.com/imgdata/1/1/4/8/9/0/6/webimg/663774604_t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261410"/>
            <a:ext cx="2719551"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quickmedical.com/images/sku/tnails_250/39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971800"/>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9" y="2524124"/>
            <a:ext cx="2266355"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66182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5400" b="0" i="0" u="none" strike="noStrike" cap="none" baseline="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Foley or No Foley?</a:t>
            </a:r>
            <a:endParaRPr lang="en-US" sz="5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03" name="Shape 203"/>
          <p:cNvSpPr txBox="1">
            <a:spLocks noGrp="1"/>
          </p:cNvSpPr>
          <p:nvPr>
            <p:ph idx="1"/>
          </p:nvPr>
        </p:nvSpPr>
        <p:spPr>
          <a:xfrm>
            <a:off x="457200" y="1600200"/>
            <a:ext cx="8534400" cy="4525963"/>
          </a:xfrm>
          <a:prstGeom prst="rect">
            <a:avLst/>
          </a:prstGeom>
          <a:noFill/>
          <a:ln>
            <a:noFill/>
          </a:ln>
        </p:spPr>
        <p:txBody>
          <a:bodyPr lIns="91425" tIns="45700" rIns="91425" bIns="45700" anchor="t" anchorCtr="0">
            <a:noAutofit/>
          </a:bodyPr>
          <a:lstStyle/>
          <a:p>
            <a:pPr marR="0" lvl="0" algn="l" rtl="0">
              <a:spcBef>
                <a:spcPts val="0"/>
              </a:spcBef>
              <a:buClr>
                <a:schemeClr val="tx1"/>
              </a:buClr>
              <a:buSzPct val="100000"/>
            </a:pPr>
            <a:r>
              <a:rPr lang="en-US" sz="4000" dirty="0" smtClean="0">
                <a:effectLst>
                  <a:outerShdw blurRad="38100" dist="38100" dir="2700000" algn="tl">
                    <a:srgbClr val="000000">
                      <a:alpha val="43137"/>
                    </a:srgbClr>
                  </a:outerShdw>
                </a:effectLst>
                <a:latin typeface="Calibri"/>
                <a:ea typeface="Calibri"/>
                <a:cs typeface="Calibri"/>
                <a:sym typeface="Calibri"/>
              </a:rPr>
              <a:t>No Foley: Helps visualize </a:t>
            </a:r>
            <a:r>
              <a:rPr lang="en-US" sz="4000" dirty="0" err="1" smtClean="0">
                <a:effectLst>
                  <a:outerShdw blurRad="38100" dist="38100" dir="2700000" algn="tl">
                    <a:srgbClr val="000000">
                      <a:alpha val="43137"/>
                    </a:srgbClr>
                  </a:outerShdw>
                </a:effectLst>
                <a:latin typeface="Calibri"/>
                <a:ea typeface="Calibri"/>
                <a:cs typeface="Calibri"/>
                <a:sym typeface="Calibri"/>
              </a:rPr>
              <a:t>cystotomy</a:t>
            </a:r>
            <a:r>
              <a:rPr lang="en-US" sz="4000" dirty="0" smtClean="0">
                <a:effectLst>
                  <a:outerShdw blurRad="38100" dist="38100" dir="2700000" algn="tl">
                    <a:srgbClr val="000000">
                      <a:alpha val="43137"/>
                    </a:srgbClr>
                  </a:outerShdw>
                </a:effectLst>
                <a:latin typeface="Calibri"/>
                <a:ea typeface="Calibri"/>
                <a:cs typeface="Calibri"/>
                <a:sym typeface="Calibri"/>
              </a:rPr>
              <a:t> (?)</a:t>
            </a:r>
          </a:p>
          <a:p>
            <a:pPr marR="0" lvl="0" algn="l" rtl="0">
              <a:spcBef>
                <a:spcPts val="0"/>
              </a:spcBef>
              <a:buClr>
                <a:schemeClr val="tx1"/>
              </a:buClr>
              <a:buSzPct val="100000"/>
            </a:pPr>
            <a:r>
              <a:rPr lang="en-US" sz="4000" dirty="0" smtClean="0">
                <a:effectLst>
                  <a:outerShdw blurRad="38100" dist="38100" dir="2700000" algn="tl">
                    <a:srgbClr val="000000">
                      <a:alpha val="43137"/>
                    </a:srgbClr>
                  </a:outerShdw>
                </a:effectLst>
                <a:latin typeface="Calibri"/>
                <a:ea typeface="Calibri"/>
                <a:cs typeface="Calibri"/>
                <a:sym typeface="Calibri"/>
              </a:rPr>
              <a:t>Foley: Lowers risk for </a:t>
            </a:r>
            <a:r>
              <a:rPr lang="en-US" sz="4000" dirty="0" err="1" smtClean="0">
                <a:effectLst>
                  <a:outerShdw blurRad="38100" dist="38100" dir="2700000" algn="tl">
                    <a:srgbClr val="000000">
                      <a:alpha val="43137"/>
                    </a:srgbClr>
                  </a:outerShdw>
                </a:effectLst>
                <a:latin typeface="Calibri"/>
                <a:ea typeface="Calibri"/>
                <a:cs typeface="Calibri"/>
                <a:sym typeface="Calibri"/>
              </a:rPr>
              <a:t>cystotomy</a:t>
            </a:r>
            <a:r>
              <a:rPr lang="en-US" sz="4000" dirty="0" smtClean="0">
                <a:effectLst>
                  <a:outerShdw blurRad="38100" dist="38100" dir="2700000" algn="tl">
                    <a:srgbClr val="000000">
                      <a:alpha val="43137"/>
                    </a:srgbClr>
                  </a:outerShdw>
                </a:effectLst>
                <a:latin typeface="Calibri"/>
                <a:ea typeface="Calibri"/>
                <a:cs typeface="Calibri"/>
                <a:sym typeface="Calibri"/>
              </a:rPr>
              <a:t> (?)</a:t>
            </a:r>
          </a:p>
          <a:p>
            <a:pPr marR="0" lvl="0" algn="l" rtl="0">
              <a:spcBef>
                <a:spcPts val="0"/>
              </a:spcBef>
              <a:buClr>
                <a:schemeClr val="tx1"/>
              </a:buClr>
              <a:buSzPct val="100000"/>
            </a:pPr>
            <a:r>
              <a:rPr lang="en-US" sz="4000" dirty="0" smtClean="0">
                <a:effectLst>
                  <a:outerShdw blurRad="38100" dist="38100" dir="2700000" algn="tl">
                    <a:srgbClr val="000000">
                      <a:alpha val="43137"/>
                    </a:srgbClr>
                  </a:outerShdw>
                </a:effectLst>
                <a:latin typeface="Calibri"/>
                <a:ea typeface="Calibri"/>
                <a:cs typeface="Calibri"/>
                <a:sym typeface="Calibri"/>
              </a:rPr>
              <a:t>Available evidence: Level 3 (expert opinion)</a:t>
            </a:r>
          </a:p>
          <a:p>
            <a:pPr>
              <a:spcBef>
                <a:spcPts val="0"/>
              </a:spcBef>
              <a:buClr>
                <a:schemeClr val="tx1"/>
              </a:buClr>
              <a:buSzPct val="100000"/>
            </a:pPr>
            <a:r>
              <a:rPr lang="en-US" sz="4000" dirty="0" err="1" smtClean="0">
                <a:effectLst>
                  <a:outerShdw blurRad="38100" dist="38100" dir="2700000" algn="tl">
                    <a:srgbClr val="000000">
                      <a:alpha val="43137"/>
                    </a:srgbClr>
                  </a:outerShdw>
                </a:effectLst>
                <a:latin typeface="Calibri"/>
                <a:ea typeface="Calibri"/>
                <a:cs typeface="Calibri"/>
                <a:sym typeface="Calibri"/>
              </a:rPr>
              <a:t>Bottomline</a:t>
            </a:r>
            <a:r>
              <a:rPr lang="en-US" sz="4000" dirty="0" smtClean="0">
                <a:effectLst>
                  <a:outerShdw blurRad="38100" dist="38100" dir="2700000" algn="tl">
                    <a:srgbClr val="000000">
                      <a:alpha val="43137"/>
                    </a:srgbClr>
                  </a:outerShdw>
                </a:effectLst>
                <a:latin typeface="Calibri"/>
                <a:ea typeface="Calibri"/>
                <a:cs typeface="Calibri"/>
                <a:sym typeface="Calibri"/>
              </a:rPr>
              <a:t>: Up </a:t>
            </a:r>
            <a:r>
              <a:rPr lang="en-US" sz="4000" dirty="0">
                <a:effectLst>
                  <a:outerShdw blurRad="38100" dist="38100" dir="2700000" algn="tl">
                    <a:srgbClr val="000000">
                      <a:alpha val="43137"/>
                    </a:srgbClr>
                  </a:outerShdw>
                </a:effectLst>
                <a:latin typeface="Calibri"/>
                <a:ea typeface="Calibri"/>
                <a:cs typeface="Calibri"/>
                <a:sym typeface="Calibri"/>
              </a:rPr>
              <a:t>to you!</a:t>
            </a:r>
          </a:p>
          <a:p>
            <a:pPr marR="0" lvl="0" algn="l" rtl="0">
              <a:spcBef>
                <a:spcPts val="0"/>
              </a:spcBef>
              <a:buClr>
                <a:schemeClr val="tx1"/>
              </a:buClr>
              <a:buSzPct val="100000"/>
            </a:pPr>
            <a:endParaRPr lang="en-US" sz="4000" b="0" i="0" u="none" strike="noStrike" cap="none" baseline="0" dirty="0">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191499306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540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Final thoughts</a:t>
            </a:r>
            <a:endParaRPr lang="en-US" sz="5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39" name="Shape 239"/>
          <p:cNvSpPr txBox="1">
            <a:spLocks noGrp="1"/>
          </p:cNvSpPr>
          <p:nvPr>
            <p:ph idx="1"/>
          </p:nvPr>
        </p:nvSpPr>
        <p:spPr>
          <a:xfrm>
            <a:off x="457200" y="2027237"/>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600" dirty="0" smtClean="0">
                <a:effectLst>
                  <a:outerShdw blurRad="38100" dist="38100" dir="2700000" algn="tl">
                    <a:srgbClr val="000000">
                      <a:alpha val="43137"/>
                    </a:srgbClr>
                  </a:outerShdw>
                </a:effectLst>
                <a:latin typeface="Calibri"/>
                <a:ea typeface="Calibri"/>
                <a:cs typeface="Calibri"/>
                <a:sym typeface="Calibri"/>
              </a:rPr>
              <a:t>TVH should be preferred approach to hysterectomy</a:t>
            </a:r>
          </a:p>
          <a:p>
            <a:pPr marL="342900" marR="0" lvl="0" indent="-342900" algn="l" rtl="0">
              <a:spcBef>
                <a:spcPts val="0"/>
              </a:spcBef>
              <a:buClr>
                <a:schemeClr val="tx1"/>
              </a:buClr>
              <a:buSzPct val="100000"/>
              <a:buFont typeface="Arial"/>
              <a:buChar char="•"/>
            </a:pPr>
            <a:r>
              <a:rPr lang="en-US" sz="3600" dirty="0" smtClean="0">
                <a:effectLst>
                  <a:outerShdw blurRad="38100" dist="38100" dir="2700000" algn="tl">
                    <a:srgbClr val="000000">
                      <a:alpha val="43137"/>
                    </a:srgbClr>
                  </a:outerShdw>
                </a:effectLst>
                <a:latin typeface="Calibri"/>
                <a:ea typeface="Calibri"/>
                <a:cs typeface="Calibri"/>
                <a:sym typeface="Calibri"/>
              </a:rPr>
              <a:t>Most minimally invasive approach </a:t>
            </a:r>
            <a:endParaRPr lang="en-US" sz="3600" dirty="0">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37673534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rgbClr val="000000"/>
              </a:buClr>
              <a:buSzPct val="25000"/>
              <a:buFont typeface="Calibri"/>
              <a:buNone/>
            </a:pPr>
            <a:r>
              <a:rPr lang="en-US" sz="540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Final thoughts</a:t>
            </a:r>
            <a:endParaRPr lang="en-US" sz="540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239" name="Shape 239"/>
          <p:cNvSpPr txBox="1">
            <a:spLocks noGrp="1"/>
          </p:cNvSpPr>
          <p:nvPr>
            <p:ph idx="1"/>
          </p:nvPr>
        </p:nvSpPr>
        <p:spPr>
          <a:xfrm>
            <a:off x="457200" y="2027237"/>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r>
              <a:rPr lang="en-US" sz="3600" dirty="0" smtClean="0">
                <a:effectLst>
                  <a:outerShdw blurRad="38100" dist="38100" dir="2700000" algn="tl">
                    <a:srgbClr val="000000">
                      <a:alpha val="43137"/>
                    </a:srgbClr>
                  </a:outerShdw>
                </a:effectLst>
                <a:latin typeface="Calibri"/>
                <a:ea typeface="Calibri"/>
                <a:cs typeface="Calibri"/>
                <a:sym typeface="Calibri"/>
              </a:rPr>
              <a:t>TVH should be performed when feasible– </a:t>
            </a:r>
          </a:p>
          <a:p>
            <a:pPr marL="342900" marR="0" lvl="0" indent="-342900" algn="l" rtl="0">
              <a:spcBef>
                <a:spcPts val="0"/>
              </a:spcBef>
              <a:buClr>
                <a:schemeClr val="tx1"/>
              </a:buClr>
              <a:buSzPct val="100000"/>
              <a:buFont typeface="Arial"/>
              <a:buChar char="•"/>
            </a:pPr>
            <a:r>
              <a:rPr lang="en-US" sz="3600" dirty="0" smtClean="0">
                <a:effectLst>
                  <a:outerShdw blurRad="38100" dist="38100" dir="2700000" algn="tl">
                    <a:srgbClr val="000000">
                      <a:alpha val="43137"/>
                    </a:srgbClr>
                  </a:outerShdw>
                </a:effectLst>
                <a:latin typeface="Calibri"/>
                <a:ea typeface="Calibri"/>
                <a:cs typeface="Calibri"/>
                <a:sym typeface="Calibri"/>
              </a:rPr>
              <a:t>However…</a:t>
            </a:r>
          </a:p>
          <a:p>
            <a:pPr marL="0" marR="0" lvl="0" indent="0" algn="l" rtl="0">
              <a:spcBef>
                <a:spcPts val="0"/>
              </a:spcBef>
              <a:buClr>
                <a:schemeClr val="tx1"/>
              </a:buClr>
              <a:buSzPct val="100000"/>
              <a:buNone/>
            </a:pPr>
            <a:r>
              <a:rPr lang="en-US" sz="3600" dirty="0" smtClean="0">
                <a:effectLst>
                  <a:outerShdw blurRad="38100" dist="38100" dir="2700000" algn="tl">
                    <a:srgbClr val="000000">
                      <a:alpha val="43137"/>
                    </a:srgbClr>
                  </a:outerShdw>
                </a:effectLst>
                <a:latin typeface="Calibri"/>
                <a:ea typeface="Calibri"/>
                <a:cs typeface="Calibri"/>
                <a:sym typeface="Calibri"/>
              </a:rPr>
              <a:t>	Approach of surgery should fit the 	patient, her specific complaints, her 	anatomy, and the surgeon’s skill level.</a:t>
            </a:r>
            <a:endParaRPr lang="en-US" sz="3600" dirty="0">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07674085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Shape 239"/>
          <p:cNvSpPr txBox="1">
            <a:spLocks noGrp="1"/>
          </p:cNvSpPr>
          <p:nvPr>
            <p:ph idx="1"/>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tx1"/>
              </a:buClr>
              <a:buSzPct val="100000"/>
              <a:buNone/>
            </a:pPr>
            <a:r>
              <a:rPr lang="en-US" sz="3600" dirty="0" smtClean="0">
                <a:effectLst>
                  <a:outerShdw blurRad="38100" dist="38100" dir="2700000" algn="tl">
                    <a:srgbClr val="000000">
                      <a:alpha val="43137"/>
                    </a:srgbClr>
                  </a:outerShdw>
                </a:effectLst>
                <a:latin typeface="Calibri"/>
                <a:ea typeface="Calibri"/>
                <a:cs typeface="Calibri"/>
                <a:sym typeface="Calibri"/>
              </a:rPr>
              <a:t/>
            </a:r>
            <a:br>
              <a:rPr lang="en-US" sz="3600" dirty="0" smtClean="0">
                <a:effectLst>
                  <a:outerShdw blurRad="38100" dist="38100" dir="2700000" algn="tl">
                    <a:srgbClr val="000000">
                      <a:alpha val="43137"/>
                    </a:srgbClr>
                  </a:outerShdw>
                </a:effectLst>
                <a:latin typeface="Calibri"/>
                <a:ea typeface="Calibri"/>
                <a:cs typeface="Calibri"/>
                <a:sym typeface="Calibri"/>
              </a:rPr>
            </a:br>
            <a:r>
              <a:rPr lang="en-US" sz="3600" dirty="0" smtClean="0">
                <a:effectLst>
                  <a:outerShdw blurRad="38100" dist="38100" dir="2700000" algn="tl">
                    <a:srgbClr val="000000">
                      <a:alpha val="43137"/>
                    </a:srgbClr>
                  </a:outerShdw>
                </a:effectLst>
                <a:latin typeface="Calibri"/>
                <a:ea typeface="Calibri"/>
                <a:cs typeface="Calibri"/>
                <a:sym typeface="Calibri"/>
              </a:rPr>
              <a:t>“May the vaginal hysterectomy never be to gynecologic surgery what the breech delivery has become to obstetrics”</a:t>
            </a:r>
          </a:p>
          <a:p>
            <a:pPr marL="0" marR="0" lvl="0" indent="0" algn="l" rtl="0">
              <a:spcBef>
                <a:spcPts val="0"/>
              </a:spcBef>
              <a:buClr>
                <a:schemeClr val="tx1"/>
              </a:buClr>
              <a:buSzPct val="100000"/>
              <a:buNone/>
            </a:pPr>
            <a:r>
              <a:rPr lang="en-US" sz="3600" dirty="0">
                <a:effectLst>
                  <a:outerShdw blurRad="38100" dist="38100" dir="2700000" algn="tl">
                    <a:srgbClr val="000000">
                      <a:alpha val="43137"/>
                    </a:srgbClr>
                  </a:outerShdw>
                </a:effectLst>
                <a:latin typeface="Calibri"/>
                <a:ea typeface="Calibri"/>
                <a:cs typeface="Calibri"/>
                <a:sym typeface="Calibri"/>
              </a:rPr>
              <a:t>	</a:t>
            </a:r>
            <a:r>
              <a:rPr lang="en-US" sz="3600" dirty="0" smtClean="0">
                <a:effectLst>
                  <a:outerShdw blurRad="38100" dist="38100" dir="2700000" algn="tl">
                    <a:srgbClr val="000000">
                      <a:alpha val="43137"/>
                    </a:srgbClr>
                  </a:outerShdw>
                </a:effectLst>
                <a:latin typeface="Calibri"/>
                <a:ea typeface="Calibri"/>
                <a:cs typeface="Calibri"/>
                <a:sym typeface="Calibri"/>
              </a:rPr>
              <a:t>			George Morley</a:t>
            </a:r>
            <a:endParaRPr lang="en-US" sz="3600" dirty="0">
              <a:effectLst>
                <a:outerShdw blurRad="38100" dist="38100" dir="2700000" algn="tl">
                  <a:srgbClr val="000000">
                    <a:alpha val="43137"/>
                  </a:srgbClr>
                </a:outerShdw>
              </a:effectLst>
              <a:latin typeface="Calibri"/>
              <a:ea typeface="Calibri"/>
              <a:cs typeface="Calibri"/>
              <a:sym typeface="Calibri"/>
            </a:endParaRPr>
          </a:p>
        </p:txBody>
      </p:sp>
      <p:sp>
        <p:nvSpPr>
          <p:cNvPr id="2" name="Title 1"/>
          <p:cNvSpPr>
            <a:spLocks noGrp="1"/>
          </p:cNvSpPr>
          <p:nvPr>
            <p:ph type="title"/>
          </p:nvPr>
        </p:nvSpPr>
        <p:spPr/>
        <p:txBody>
          <a:bodyPr/>
          <a:lstStyle/>
          <a:p>
            <a:endParaRPr lang="en-US"/>
          </a:p>
        </p:txBody>
      </p:sp>
      <p:sp>
        <p:nvSpPr>
          <p:cNvPr id="3" name="TextBox 2"/>
          <p:cNvSpPr txBox="1"/>
          <p:nvPr/>
        </p:nvSpPr>
        <p:spPr>
          <a:xfrm>
            <a:off x="6019800" y="2687764"/>
            <a:ext cx="1899879" cy="646331"/>
          </a:xfrm>
          <a:prstGeom prst="rect">
            <a:avLst/>
          </a:prstGeom>
          <a:solidFill>
            <a:schemeClr val="bg2"/>
          </a:solidFill>
        </p:spPr>
        <p:txBody>
          <a:bodyPr wrap="none" rtlCol="0">
            <a:spAutoFit/>
          </a:bodyPr>
          <a:lstStyle/>
          <a:p>
            <a:r>
              <a:rPr lang="en-US" sz="3600" i="1" dirty="0" smtClean="0">
                <a:solidFill>
                  <a:srgbClr val="FFFF00"/>
                </a:solidFill>
                <a:latin typeface="+mn-lt"/>
              </a:rPr>
              <a:t>FORCEPS</a:t>
            </a:r>
            <a:endParaRPr lang="en-US" sz="3600" i="1" dirty="0">
              <a:solidFill>
                <a:srgbClr val="FFFF00"/>
              </a:solidFill>
              <a:latin typeface="+mn-lt"/>
            </a:endParaRPr>
          </a:p>
        </p:txBody>
      </p:sp>
    </p:spTree>
    <p:extLst>
      <p:ext uri="{BB962C8B-B14F-4D97-AF65-F5344CB8AC3E}">
        <p14:creationId xmlns:p14="http://schemas.microsoft.com/office/powerpoint/2010/main" val="314333349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Hysterectomy Trends in USA-- Numbers</a:t>
            </a:r>
            <a:endParaRPr lang="en-US" sz="395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93" name="Shape 93"/>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tx1"/>
              </a:buClr>
              <a:buSzPct val="100000"/>
              <a:buFont typeface="Arial"/>
              <a:buChar char="•"/>
            </a:pPr>
            <a:endPar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0"/>
              </a:spcBef>
              <a:buClr>
                <a:schemeClr val="tx1"/>
              </a:buClr>
              <a:buSzPct val="100000"/>
              <a:buFont typeface="Arial"/>
              <a:buChar char="•"/>
            </a:pPr>
            <a:endParaRPr lang="en-US" sz="3200" dirty="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0"/>
              </a:spcBef>
              <a:buClr>
                <a:schemeClr val="tx1"/>
              </a:buClr>
              <a:buSzPct val="100000"/>
              <a:buFont typeface="Arial"/>
              <a:buChar char="•"/>
            </a:pPr>
            <a:endPar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0"/>
              </a:spcBef>
              <a:buClr>
                <a:schemeClr val="tx1"/>
              </a:buClr>
              <a:buSzPct val="100000"/>
              <a:buFont typeface="Arial"/>
              <a:buChar char="•"/>
            </a:pPr>
            <a:endParaRPr lang="en-US" sz="3200" dirty="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0"/>
              </a:spcBef>
              <a:buClr>
                <a:schemeClr val="tx1"/>
              </a:buClr>
              <a:buSzPct val="100000"/>
              <a:buFont typeface="Arial"/>
              <a:buChar char="•"/>
            </a:pPr>
            <a:endPar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0"/>
              </a:spcBef>
              <a:buClr>
                <a:schemeClr val="tx1"/>
              </a:buClr>
              <a:buSzPct val="100000"/>
              <a:buFont typeface="Arial"/>
              <a:buChar char="•"/>
            </a:pPr>
            <a:endParaRPr lang="en-US" sz="3200" dirty="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0"/>
              </a:spcBef>
              <a:buClr>
                <a:schemeClr val="tx1"/>
              </a:buClr>
              <a:buSzPct val="100000"/>
              <a:buFont typeface="Arial"/>
              <a:buChar char="•"/>
            </a:pPr>
            <a:endParaRPr lang="en-US" sz="3200" b="0" i="0" u="none" strike="noStrike" cap="none" baseline="0" dirty="0" smtClean="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0"/>
              </a:spcBef>
              <a:buClr>
                <a:schemeClr val="tx1"/>
              </a:buClr>
              <a:buSzPct val="100000"/>
              <a:buFont typeface="Arial"/>
              <a:buChar char="•"/>
            </a:pPr>
            <a:endParaRPr lang="en-US" sz="3200" dirty="0" smtClean="0">
              <a:effectLst>
                <a:outerShdw blurRad="38100" dist="38100" dir="2700000" algn="tl">
                  <a:srgbClr val="000000">
                    <a:alpha val="43137"/>
                  </a:srgbClr>
                </a:outerShdw>
              </a:effectLst>
              <a:latin typeface="Calibri"/>
              <a:ea typeface="Calibri"/>
              <a:cs typeface="Calibri"/>
              <a:sym typeface="Calibri"/>
            </a:endParaRPr>
          </a:p>
          <a:p>
            <a:pPr marL="342900" marR="0" lvl="0" indent="-342900" algn="l" rtl="0">
              <a:spcBef>
                <a:spcPts val="0"/>
              </a:spcBef>
              <a:buClr>
                <a:schemeClr val="tx1"/>
              </a:buClr>
              <a:buSzPct val="100000"/>
              <a:buFont typeface="Arial"/>
              <a:buChar char="•"/>
            </a:pPr>
            <a:r>
              <a:rPr lang="en-US" sz="3200" dirty="0" smtClean="0">
                <a:effectLst>
                  <a:outerShdw blurRad="38100" dist="38100" dir="2700000" algn="tl">
                    <a:srgbClr val="000000">
                      <a:alpha val="43137"/>
                    </a:srgbClr>
                  </a:outerShdw>
                </a:effectLst>
                <a:latin typeface="Calibri"/>
                <a:ea typeface="Calibri"/>
                <a:cs typeface="Calibri"/>
                <a:sym typeface="Calibri"/>
              </a:rPr>
              <a:t>Currently ~400,000/year</a:t>
            </a:r>
          </a:p>
          <a:p>
            <a:pPr marL="0" marR="0" lvl="0" indent="0" algn="l" rtl="0">
              <a:spcBef>
                <a:spcPts val="0"/>
              </a:spcBef>
              <a:buClr>
                <a:schemeClr val="tx1"/>
              </a:buClr>
              <a:buSzPct val="100000"/>
              <a:buNone/>
            </a:pPr>
            <a:endParaRPr lang="en-US" sz="3200" dirty="0" smtClean="0">
              <a:effectLst>
                <a:outerShdw blurRad="38100" dist="38100" dir="2700000" algn="tl">
                  <a:srgbClr val="000000">
                    <a:alpha val="43137"/>
                  </a:srgbClr>
                </a:outerShdw>
              </a:effectLst>
              <a:latin typeface="Calibri"/>
              <a:ea typeface="Calibri"/>
              <a:cs typeface="Calibri"/>
              <a:sym typeface="Calibri"/>
            </a:endParaRPr>
          </a:p>
        </p:txBody>
      </p:sp>
      <p:pic>
        <p:nvPicPr>
          <p:cNvPr id="1026" name="Picture 2" descr="C:\Users\tmontoya\Desktop\pics for OBG pres\hy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540934"/>
            <a:ext cx="6934200" cy="39454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57800" y="6324600"/>
            <a:ext cx="3039615" cy="338554"/>
          </a:xfrm>
          <a:prstGeom prst="rect">
            <a:avLst/>
          </a:prstGeom>
          <a:noFill/>
        </p:spPr>
        <p:txBody>
          <a:bodyPr wrap="none" rtlCol="0">
            <a:spAutoFit/>
          </a:bodyPr>
          <a:lstStyle/>
          <a:p>
            <a:r>
              <a:rPr lang="en-US" sz="1600" dirty="0" smtClean="0">
                <a:solidFill>
                  <a:schemeClr val="tx1"/>
                </a:solidFill>
                <a:effectLst>
                  <a:outerShdw blurRad="38100" dist="38100" dir="2700000" algn="tl">
                    <a:srgbClr val="000000">
                      <a:alpha val="43137"/>
                    </a:srgbClr>
                  </a:outerShdw>
                </a:effectLst>
                <a:latin typeface="Calibri" panose="020F0502020204030204" pitchFamily="34" charset="0"/>
              </a:rPr>
              <a:t>Wright et al.  </a:t>
            </a:r>
            <a:r>
              <a:rPr lang="en-US" sz="1600" i="1" dirty="0" err="1" smtClean="0">
                <a:solidFill>
                  <a:schemeClr val="tx1"/>
                </a:solidFill>
                <a:effectLst>
                  <a:outerShdw blurRad="38100" dist="38100" dir="2700000" algn="tl">
                    <a:srgbClr val="000000">
                      <a:alpha val="43137"/>
                    </a:srgbClr>
                  </a:outerShdw>
                </a:effectLst>
                <a:latin typeface="Calibri" panose="020F0502020204030204" pitchFamily="34" charset="0"/>
              </a:rPr>
              <a:t>Obstet</a:t>
            </a:r>
            <a:r>
              <a:rPr lang="en-US" sz="1600" i="1"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1600" i="1" dirty="0" err="1" smtClean="0">
                <a:solidFill>
                  <a:schemeClr val="tx1"/>
                </a:solidFill>
                <a:effectLst>
                  <a:outerShdw blurRad="38100" dist="38100" dir="2700000" algn="tl">
                    <a:srgbClr val="000000">
                      <a:alpha val="43137"/>
                    </a:srgbClr>
                  </a:outerShdw>
                </a:effectLst>
                <a:latin typeface="Calibri" panose="020F0502020204030204" pitchFamily="34" charset="0"/>
              </a:rPr>
              <a:t>Gynecol</a:t>
            </a:r>
            <a:r>
              <a:rPr lang="en-US" sz="1600" i="1"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sz="1600" dirty="0" smtClean="0">
                <a:solidFill>
                  <a:schemeClr val="tx1"/>
                </a:solidFill>
                <a:effectLst>
                  <a:outerShdw blurRad="38100" dist="38100" dir="2700000" algn="tl">
                    <a:srgbClr val="000000">
                      <a:alpha val="43137"/>
                    </a:srgbClr>
                  </a:outerShdw>
                </a:effectLst>
                <a:latin typeface="Calibri" panose="020F0502020204030204" pitchFamily="34" charset="0"/>
              </a:rPr>
              <a:t>2013</a:t>
            </a:r>
            <a:endParaRPr lang="en-US" sz="1600"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6" name="Right Arrow 5"/>
          <p:cNvSpPr/>
          <p:nvPr/>
        </p:nvSpPr>
        <p:spPr>
          <a:xfrm rot="1264427">
            <a:off x="5887483" y="3181056"/>
            <a:ext cx="1447800" cy="381000"/>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287661"/>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Hysterectomy Trends in USA-- Indications</a:t>
            </a:r>
            <a:endParaRPr lang="en-US" sz="395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93" name="Shape 93"/>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endParaRPr lang="en-US" sz="3200" b="0" i="0" u="none" strike="noStrike" cap="none" baseline="0" dirty="0" smtClean="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32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3200" b="0" i="0" u="none" strike="noStrike" cap="none" baseline="0" dirty="0" smtClean="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32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3200" b="0" i="0" u="none" strike="noStrike" cap="none" baseline="0" dirty="0" smtClean="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32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3200" b="0" i="0" u="none" strike="noStrike" cap="none" baseline="0" dirty="0" smtClean="0">
              <a:solidFill>
                <a:schemeClr val="dk1"/>
              </a:solidFill>
              <a:latin typeface="Calibri"/>
              <a:ea typeface="Calibri"/>
              <a:cs typeface="Calibri"/>
              <a:sym typeface="Calibri"/>
            </a:endParaRPr>
          </a:p>
        </p:txBody>
      </p:sp>
      <p:sp>
        <p:nvSpPr>
          <p:cNvPr id="5" name="TextBox 4"/>
          <p:cNvSpPr txBox="1"/>
          <p:nvPr/>
        </p:nvSpPr>
        <p:spPr>
          <a:xfrm>
            <a:off x="5867400" y="6096000"/>
            <a:ext cx="2686954" cy="307777"/>
          </a:xfrm>
          <a:prstGeom prst="rect">
            <a:avLst/>
          </a:prstGeom>
          <a:noFill/>
        </p:spPr>
        <p:txBody>
          <a:bodyPr wrap="none" rtlCol="0">
            <a:spAutoFit/>
          </a:bodyPr>
          <a:lstStyle/>
          <a:p>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Wright et al.  </a:t>
            </a:r>
            <a:r>
              <a:rPr lang="en-US" i="1" dirty="0" err="1" smtClean="0">
                <a:solidFill>
                  <a:schemeClr val="tx1"/>
                </a:solidFill>
                <a:effectLst>
                  <a:outerShdw blurRad="38100" dist="38100" dir="2700000" algn="tl">
                    <a:srgbClr val="000000">
                      <a:alpha val="43137"/>
                    </a:srgbClr>
                  </a:outerShdw>
                </a:effectLst>
                <a:latin typeface="Calibri" panose="020F0502020204030204" pitchFamily="34" charset="0"/>
              </a:rPr>
              <a:t>Obstet</a:t>
            </a:r>
            <a:r>
              <a:rPr lang="en-US" i="1"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i="1" dirty="0" err="1" smtClean="0">
                <a:solidFill>
                  <a:schemeClr val="tx1"/>
                </a:solidFill>
                <a:effectLst>
                  <a:outerShdw blurRad="38100" dist="38100" dir="2700000" algn="tl">
                    <a:srgbClr val="000000">
                      <a:alpha val="43137"/>
                    </a:srgbClr>
                  </a:outerShdw>
                </a:effectLst>
                <a:latin typeface="Calibri" panose="020F0502020204030204" pitchFamily="34" charset="0"/>
              </a:rPr>
              <a:t>Gynecol</a:t>
            </a:r>
            <a:r>
              <a:rPr lang="en-US" i="1"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2013</a:t>
            </a:r>
            <a:endParaRPr lang="en-US" dirty="0">
              <a:solidFill>
                <a:schemeClr val="tx1"/>
              </a:solidFill>
              <a:effectLst>
                <a:outerShdw blurRad="38100" dist="38100" dir="2700000" algn="tl">
                  <a:srgbClr val="000000">
                    <a:alpha val="43137"/>
                  </a:srgbClr>
                </a:outerShdw>
              </a:effectLst>
              <a:latin typeface="Calibri" panose="020F050202020403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51699"/>
            <a:ext cx="8001000" cy="4644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6477000" y="3124200"/>
            <a:ext cx="1905000" cy="1219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362200" y="1453980"/>
            <a:ext cx="2438400" cy="7558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19322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dirty="0" smtClean="0">
                <a:solidFill>
                  <a:srgbClr val="FFFF00"/>
                </a:solidFill>
                <a:effectLst>
                  <a:outerShdw blurRad="38100" dist="38100" dir="2700000" algn="tl">
                    <a:srgbClr val="000000">
                      <a:alpha val="43137"/>
                    </a:srgbClr>
                  </a:outerShdw>
                </a:effectLst>
                <a:latin typeface="Calibri"/>
                <a:ea typeface="Calibri"/>
                <a:cs typeface="Calibri"/>
                <a:sym typeface="Calibri"/>
              </a:rPr>
              <a:t>Hysterectomy Trends in USA-- Approach</a:t>
            </a:r>
            <a:endParaRPr lang="en-US" sz="3950" b="0" i="0" u="none" strike="noStrike" cap="none" baseline="0" dirty="0">
              <a:solidFill>
                <a:srgbClr val="FFFF00"/>
              </a:solidFill>
              <a:effectLst>
                <a:outerShdw blurRad="38100" dist="38100" dir="2700000" algn="tl">
                  <a:srgbClr val="000000">
                    <a:alpha val="43137"/>
                  </a:srgbClr>
                </a:outerShdw>
              </a:effectLst>
              <a:latin typeface="Calibri"/>
              <a:ea typeface="Calibri"/>
              <a:cs typeface="Calibri"/>
              <a:sym typeface="Calibri"/>
            </a:endParaRPr>
          </a:p>
        </p:txBody>
      </p:sp>
      <p:sp>
        <p:nvSpPr>
          <p:cNvPr id="93" name="Shape 93"/>
          <p:cNvSpPr txBox="1">
            <a:spLocks noGrp="1"/>
          </p:cNvSpPr>
          <p:nvPr>
            <p:ph idx="1"/>
          </p:nvPr>
        </p:nvSpPr>
        <p:spPr>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endParaRPr lang="en-US" sz="3200" b="0" i="0" u="none" strike="noStrike" cap="none" baseline="0" dirty="0" smtClean="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32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3200" b="0" i="0" u="none" strike="noStrike" cap="none" baseline="0" dirty="0" smtClean="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32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3200" b="0" i="0" u="none" strike="noStrike" cap="none" baseline="0" dirty="0" smtClean="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32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3200" b="0" i="0" u="none" strike="noStrike" cap="none" baseline="0" dirty="0" smtClean="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3200" dirty="0" smtClean="0">
                <a:solidFill>
                  <a:schemeClr val="dk1"/>
                </a:solidFill>
                <a:latin typeface="Calibri"/>
                <a:ea typeface="Calibri"/>
                <a:cs typeface="Calibri"/>
                <a:sym typeface="Calibri"/>
              </a:rPr>
              <a:t>Wright</a:t>
            </a:r>
            <a:endParaRPr lang="en-US" sz="3200" b="0" i="0" u="none" strike="noStrike" cap="none" baseline="0" dirty="0">
              <a:solidFill>
                <a:schemeClr val="dk1"/>
              </a:solidFill>
              <a:latin typeface="Calibri"/>
              <a:ea typeface="Calibri"/>
              <a:cs typeface="Calibri"/>
              <a:sym typeface="Calibri"/>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4" y="1571626"/>
            <a:ext cx="9368444" cy="4295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67400" y="6096000"/>
            <a:ext cx="2686954" cy="307777"/>
          </a:xfrm>
          <a:prstGeom prst="rect">
            <a:avLst/>
          </a:prstGeom>
          <a:noFill/>
        </p:spPr>
        <p:txBody>
          <a:bodyPr wrap="none" rtlCol="0">
            <a:spAutoFit/>
          </a:bodyPr>
          <a:lstStyle/>
          <a:p>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Wright et al.  </a:t>
            </a:r>
            <a:r>
              <a:rPr lang="en-US" i="1" dirty="0" err="1" smtClean="0">
                <a:solidFill>
                  <a:schemeClr val="tx1"/>
                </a:solidFill>
                <a:effectLst>
                  <a:outerShdw blurRad="38100" dist="38100" dir="2700000" algn="tl">
                    <a:srgbClr val="000000">
                      <a:alpha val="43137"/>
                    </a:srgbClr>
                  </a:outerShdw>
                </a:effectLst>
                <a:latin typeface="Calibri" panose="020F0502020204030204" pitchFamily="34" charset="0"/>
              </a:rPr>
              <a:t>Obstet</a:t>
            </a:r>
            <a:r>
              <a:rPr lang="en-US" i="1"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i="1" dirty="0" err="1" smtClean="0">
                <a:solidFill>
                  <a:schemeClr val="tx1"/>
                </a:solidFill>
                <a:effectLst>
                  <a:outerShdw blurRad="38100" dist="38100" dir="2700000" algn="tl">
                    <a:srgbClr val="000000">
                      <a:alpha val="43137"/>
                    </a:srgbClr>
                  </a:outerShdw>
                </a:effectLst>
                <a:latin typeface="Calibri" panose="020F0502020204030204" pitchFamily="34" charset="0"/>
              </a:rPr>
              <a:t>Gynecol</a:t>
            </a:r>
            <a:r>
              <a:rPr lang="en-US" i="1" dirty="0" smtClean="0">
                <a:solidFill>
                  <a:schemeClr val="tx1"/>
                </a:solidFill>
                <a:effectLst>
                  <a:outerShdw blurRad="38100" dist="38100" dir="2700000" algn="tl">
                    <a:srgbClr val="000000">
                      <a:alpha val="43137"/>
                    </a:srgbClr>
                  </a:outerShdw>
                </a:effectLst>
                <a:latin typeface="Calibri" panose="020F0502020204030204" pitchFamily="34" charset="0"/>
              </a:rPr>
              <a:t> </a:t>
            </a:r>
            <a:r>
              <a:rPr lang="en-US" dirty="0" smtClean="0">
                <a:solidFill>
                  <a:schemeClr val="tx1"/>
                </a:solidFill>
                <a:effectLst>
                  <a:outerShdw blurRad="38100" dist="38100" dir="2700000" algn="tl">
                    <a:srgbClr val="000000">
                      <a:alpha val="43137"/>
                    </a:srgbClr>
                  </a:outerShdw>
                </a:effectLst>
                <a:latin typeface="Calibri" panose="020F0502020204030204" pitchFamily="34" charset="0"/>
              </a:rPr>
              <a:t>2013</a:t>
            </a:r>
            <a:endParaRPr lang="en-US" dirty="0">
              <a:solidFill>
                <a:schemeClr val="tx1"/>
              </a:solidFill>
              <a:effectLst>
                <a:outerShdw blurRad="38100" dist="38100" dir="2700000" algn="tl">
                  <a:srgbClr val="000000">
                    <a:alpha val="43137"/>
                  </a:srgbClr>
                </a:outerShdw>
              </a:effectLst>
              <a:latin typeface="Calibri" panose="020F0502020204030204" pitchFamily="34" charset="0"/>
            </a:endParaRPr>
          </a:p>
        </p:txBody>
      </p:sp>
      <p:sp>
        <p:nvSpPr>
          <p:cNvPr id="2" name="Down Arrow 1"/>
          <p:cNvSpPr/>
          <p:nvPr/>
        </p:nvSpPr>
        <p:spPr>
          <a:xfrm>
            <a:off x="1790700" y="2133600"/>
            <a:ext cx="228600" cy="38100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TextBox 2"/>
          <p:cNvSpPr txBox="1"/>
          <p:nvPr/>
        </p:nvSpPr>
        <p:spPr>
          <a:xfrm>
            <a:off x="3571061" y="1836003"/>
            <a:ext cx="543739" cy="830997"/>
          </a:xfrm>
          <a:prstGeom prst="rect">
            <a:avLst/>
          </a:prstGeom>
          <a:noFill/>
          <a:ln>
            <a:noFill/>
          </a:ln>
        </p:spPr>
        <p:txBody>
          <a:bodyPr wrap="none" rtlCol="0">
            <a:spAutoFit/>
          </a:bodyPr>
          <a:lstStyle/>
          <a:p>
            <a:r>
              <a:rPr lang="en-US" sz="4800" dirty="0" smtClean="0">
                <a:solidFill>
                  <a:srgbClr val="FF0000"/>
                </a:solidFill>
              </a:rPr>
              <a:t>=</a:t>
            </a:r>
            <a:endParaRPr lang="en-US" sz="4800" dirty="0">
              <a:solidFill>
                <a:srgbClr val="FF0000"/>
              </a:solidFill>
            </a:endParaRPr>
          </a:p>
        </p:txBody>
      </p:sp>
      <p:sp>
        <p:nvSpPr>
          <p:cNvPr id="8" name="TextBox 7"/>
          <p:cNvSpPr txBox="1"/>
          <p:nvPr/>
        </p:nvSpPr>
        <p:spPr>
          <a:xfrm>
            <a:off x="6400800" y="1828800"/>
            <a:ext cx="543739" cy="830997"/>
          </a:xfrm>
          <a:prstGeom prst="rect">
            <a:avLst/>
          </a:prstGeom>
          <a:noFill/>
        </p:spPr>
        <p:txBody>
          <a:bodyPr wrap="none" rtlCol="0">
            <a:spAutoFit/>
          </a:bodyPr>
          <a:lstStyle/>
          <a:p>
            <a:r>
              <a:rPr lang="en-US" sz="4800" dirty="0" smtClean="0">
                <a:solidFill>
                  <a:srgbClr val="FF0000"/>
                </a:solidFill>
              </a:rPr>
              <a:t>=</a:t>
            </a:r>
            <a:endParaRPr lang="en-US" sz="4800" dirty="0">
              <a:solidFill>
                <a:srgbClr val="FF0000"/>
              </a:solidFill>
            </a:endParaRPr>
          </a:p>
        </p:txBody>
      </p:sp>
      <p:sp>
        <p:nvSpPr>
          <p:cNvPr id="9" name="Down Arrow 8"/>
          <p:cNvSpPr/>
          <p:nvPr/>
        </p:nvSpPr>
        <p:spPr>
          <a:xfrm rot="10800000">
            <a:off x="8229600" y="2133600"/>
            <a:ext cx="228600" cy="38100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Down Arrow 9"/>
          <p:cNvSpPr/>
          <p:nvPr/>
        </p:nvSpPr>
        <p:spPr>
          <a:xfrm>
            <a:off x="3352800" y="2133600"/>
            <a:ext cx="228600" cy="38100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76345080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1817</TotalTime>
  <Words>1543</Words>
  <Application>Microsoft Office PowerPoint</Application>
  <PresentationFormat>On-screen Show (4:3)</PresentationFormat>
  <Paragraphs>326</Paragraphs>
  <Slides>66</Slides>
  <Notes>64</Notes>
  <HiddenSlides>2</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Vaginal Hysterectomy, Where art thou?</vt:lpstr>
      <vt:lpstr>PowerPoint Presentation</vt:lpstr>
      <vt:lpstr>Lecture Objectives</vt:lpstr>
      <vt:lpstr>Is vaginal hysterectomy dying?</vt:lpstr>
      <vt:lpstr>PowerPoint Presentation</vt:lpstr>
      <vt:lpstr>Hysterectomy Trends in USA-- Numbers</vt:lpstr>
      <vt:lpstr>Hysterectomy Trends in USA-- Indications</vt:lpstr>
      <vt:lpstr>Hysterectomy Trends in USA-- Approach</vt:lpstr>
      <vt:lpstr>Everyday Technology</vt:lpstr>
      <vt:lpstr>Technology in Gynecologic Surgery</vt:lpstr>
      <vt:lpstr>Evolution of Hysterectomy</vt:lpstr>
      <vt:lpstr>“Single-Site” Hysterectomy</vt:lpstr>
      <vt:lpstr>Vaginal Hysterectomy</vt:lpstr>
      <vt:lpstr>PowerPoint Presentation</vt:lpstr>
      <vt:lpstr>Preferred Mode of Hysterectomy</vt:lpstr>
      <vt:lpstr>Hysterectomy in the US</vt:lpstr>
      <vt:lpstr>PowerPoint Presentation</vt:lpstr>
      <vt:lpstr>PowerPoint Presentation</vt:lpstr>
      <vt:lpstr>Maintenance of Surgical Skill</vt:lpstr>
      <vt:lpstr>Hysterectomy OBGYN Resident Experience</vt:lpstr>
      <vt:lpstr>TVH Proficiency</vt:lpstr>
      <vt:lpstr>OBGYN residents</vt:lpstr>
      <vt:lpstr>Are you comfortable/competent to perform  VH independently? (Graduating PGY4’s)</vt:lpstr>
      <vt:lpstr>Graduating residents TVH experience</vt:lpstr>
      <vt:lpstr>PowerPoint Presentation</vt:lpstr>
      <vt:lpstr>PowerPoint Presentation</vt:lpstr>
      <vt:lpstr>PowerPoint Presentation</vt:lpstr>
      <vt:lpstr>Simulation</vt:lpstr>
      <vt:lpstr>Simulation</vt:lpstr>
      <vt:lpstr>Simulation</vt:lpstr>
      <vt:lpstr>What is the most difficult part of a TVH?</vt:lpstr>
      <vt:lpstr>“Classic” contraindications (*)</vt:lpstr>
      <vt:lpstr>Prior Cesarean</vt:lpstr>
      <vt:lpstr>“Real” contraindications</vt:lpstr>
      <vt:lpstr>TVH: Keys to Success</vt:lpstr>
      <vt:lpstr>Word of caution-- Mobility</vt:lpstr>
      <vt:lpstr>Difficult vaginal hysterectomy</vt:lpstr>
      <vt:lpstr>Exposure</vt:lpstr>
      <vt:lpstr>Exposure</vt:lpstr>
      <vt:lpstr>Exposure</vt:lpstr>
      <vt:lpstr>Difficult Vaginal Hysterectomy</vt:lpstr>
      <vt:lpstr>Narrow pubic arch/vagina</vt:lpstr>
      <vt:lpstr>Mediolateral Episiotomy</vt:lpstr>
      <vt:lpstr>Narrow pubic arch/vagina</vt:lpstr>
      <vt:lpstr>Difficult Vaginal Hysterectomy</vt:lpstr>
      <vt:lpstr>Previous Suspension</vt:lpstr>
      <vt:lpstr>Abdominal Fixation of Uterus</vt:lpstr>
      <vt:lpstr>Difficult Vaginal Hysterectomy</vt:lpstr>
      <vt:lpstr>Cervical Elongation</vt:lpstr>
      <vt:lpstr>Difficult Vaginal Hysterectomy</vt:lpstr>
      <vt:lpstr>Large uterus/leiomyoma</vt:lpstr>
      <vt:lpstr>Large uterus/leiomyoma</vt:lpstr>
      <vt:lpstr>Large uterus/leiomyoma</vt:lpstr>
      <vt:lpstr>Difficult Vaginal Hysterectomy</vt:lpstr>
      <vt:lpstr>Anterior cul-de-sac entry</vt:lpstr>
      <vt:lpstr>Anterior cul-de-sac entry</vt:lpstr>
      <vt:lpstr>Prior Cesarean</vt:lpstr>
      <vt:lpstr>Vaginal Hysterectomy</vt:lpstr>
      <vt:lpstr>Vaginal Hysterectomy</vt:lpstr>
      <vt:lpstr>* Laparoscopic assistance for BSO</vt:lpstr>
      <vt:lpstr>Lighting</vt:lpstr>
      <vt:lpstr>Foley or No Foley?</vt:lpstr>
      <vt:lpstr>Final thoughts</vt:lpstr>
      <vt:lpstr>Final thoughts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Vaginal Hysterectomy: Where art thou</dc:title>
  <dc:creator>Montoya, Teodoro</dc:creator>
  <cp:lastModifiedBy>Purcell, Marina</cp:lastModifiedBy>
  <cp:revision>105</cp:revision>
  <dcterms:modified xsi:type="dcterms:W3CDTF">2015-05-06T15:06:29Z</dcterms:modified>
</cp:coreProperties>
</file>