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65"/>
  </p:notesMasterIdLst>
  <p:handoutMasterIdLst>
    <p:handoutMasterId r:id="rId66"/>
  </p:handoutMasterIdLst>
  <p:sldIdLst>
    <p:sldId id="258" r:id="rId2"/>
    <p:sldId id="259" r:id="rId3"/>
    <p:sldId id="322" r:id="rId4"/>
    <p:sldId id="343" r:id="rId5"/>
    <p:sldId id="344" r:id="rId6"/>
    <p:sldId id="290" r:id="rId7"/>
    <p:sldId id="260" r:id="rId8"/>
    <p:sldId id="308" r:id="rId9"/>
    <p:sldId id="292" r:id="rId10"/>
    <p:sldId id="309" r:id="rId11"/>
    <p:sldId id="310" r:id="rId12"/>
    <p:sldId id="311" r:id="rId13"/>
    <p:sldId id="313" r:id="rId14"/>
    <p:sldId id="314" r:id="rId15"/>
    <p:sldId id="345" r:id="rId16"/>
    <p:sldId id="293" r:id="rId17"/>
    <p:sldId id="296" r:id="rId18"/>
    <p:sldId id="295" r:id="rId19"/>
    <p:sldId id="294" r:id="rId20"/>
    <p:sldId id="326" r:id="rId21"/>
    <p:sldId id="269" r:id="rId22"/>
    <p:sldId id="261" r:id="rId23"/>
    <p:sldId id="312" r:id="rId24"/>
    <p:sldId id="315" r:id="rId25"/>
    <p:sldId id="316" r:id="rId26"/>
    <p:sldId id="317" r:id="rId27"/>
    <p:sldId id="318" r:id="rId28"/>
    <p:sldId id="319" r:id="rId29"/>
    <p:sldId id="334" r:id="rId30"/>
    <p:sldId id="330" r:id="rId31"/>
    <p:sldId id="331" r:id="rId32"/>
    <p:sldId id="320" r:id="rId33"/>
    <p:sldId id="328" r:id="rId34"/>
    <p:sldId id="340" r:id="rId35"/>
    <p:sldId id="332" r:id="rId36"/>
    <p:sldId id="329" r:id="rId37"/>
    <p:sldId id="262" r:id="rId38"/>
    <p:sldId id="272" r:id="rId39"/>
    <p:sldId id="304" r:id="rId40"/>
    <p:sldId id="273" r:id="rId41"/>
    <p:sldId id="305" r:id="rId42"/>
    <p:sldId id="297" r:id="rId43"/>
    <p:sldId id="341" r:id="rId44"/>
    <p:sldId id="342" r:id="rId45"/>
    <p:sldId id="333" r:id="rId46"/>
    <p:sldId id="274" r:id="rId47"/>
    <p:sldId id="275" r:id="rId48"/>
    <p:sldId id="276" r:id="rId49"/>
    <p:sldId id="277" r:id="rId50"/>
    <p:sldId id="288" r:id="rId51"/>
    <p:sldId id="278" r:id="rId52"/>
    <p:sldId id="279" r:id="rId53"/>
    <p:sldId id="301" r:id="rId54"/>
    <p:sldId id="337" r:id="rId55"/>
    <p:sldId id="280" r:id="rId56"/>
    <p:sldId id="338" r:id="rId57"/>
    <p:sldId id="336" r:id="rId58"/>
    <p:sldId id="339" r:id="rId59"/>
    <p:sldId id="281" r:id="rId60"/>
    <p:sldId id="282" r:id="rId61"/>
    <p:sldId id="306" r:id="rId62"/>
    <p:sldId id="285" r:id="rId63"/>
    <p:sldId id="324" r:id="rId64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94660" autoAdjust="0"/>
  </p:normalViewPr>
  <p:slideViewPr>
    <p:cSldViewPr>
      <p:cViewPr varScale="1">
        <p:scale>
          <a:sx n="62" d="100"/>
          <a:sy n="62" d="100"/>
        </p:scale>
        <p:origin x="-78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56"/>
    </p:cViewPr>
  </p:sorterViewPr>
  <p:notesViewPr>
    <p:cSldViewPr>
      <p:cViewPr varScale="1">
        <p:scale>
          <a:sx n="86" d="100"/>
          <a:sy n="86" d="100"/>
        </p:scale>
        <p:origin x="-3786" y="-90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342" y="0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92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342" y="889492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54844D-FA0B-4A9A-ABAA-CD9F08E2B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19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342" y="0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492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342" y="889492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63D3F8-AFE6-4ABE-8935-0174F7F7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89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3233" indent="-29355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74204" indent="-23484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3885" indent="-23484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13567" indent="-23484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211517-B4C3-4263-B5D2-6C79498A6748}" type="slidenum">
              <a:rPr lang="en-US" smtClean="0">
                <a:latin typeface="Calibri" pitchFamily="34" charset="0"/>
              </a:rPr>
              <a:pPr eaLnBrk="1" hangingPunct="1"/>
              <a:t>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36C274C-23DB-4507-8B57-E180B4E776C7}" type="slidenum">
              <a:rPr lang="en-US" sz="1200"/>
              <a:pPr eaLnBrk="1" hangingPunct="1"/>
              <a:t>47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Regular insulin onset 30min peak 2-4 hrs and duration  6-8 hrs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C42D90A-FB73-4FAC-8B77-27FCC603B639}" type="slidenum">
              <a:rPr lang="en-US" sz="1200"/>
              <a:pPr eaLnBrk="1" hangingPunct="1"/>
              <a:t>55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Metfomin glucaphage     insulin resistance reducer    increase hypoglycemia and crosses the placenta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3233" indent="-29355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74204" indent="-23484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3885" indent="-23484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13567" indent="-23484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4186F3F-BF65-44E7-817B-6158A43E30EB}" type="slidenum">
              <a:rPr lang="en-US" smtClean="0">
                <a:latin typeface="Calibri" pitchFamily="34" charset="0"/>
              </a:rPr>
              <a:pPr eaLnBrk="1" hangingPunct="1"/>
              <a:t>63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A9A0B-42A0-41CD-B827-8AA3E3FA33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C1068-ACAC-47C7-84AB-054DDDACE9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ECA7B-540C-4213-819F-29CC0BF7DD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CC62A-B0FF-4E5C-8913-B58C679DF7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AA030-9D7D-4F17-8920-8776D2C601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A492B-BBA2-48DA-8C76-DC04C60F65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A6421-55F5-4C45-B9DF-45A196E6B0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A716F-37A8-4BDC-9AE3-6869ED0C8D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39F06-B1B8-49BF-9B08-F9E6806BA5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BEA20-9438-4F5F-BECA-81A5992F51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878BF-364B-48E0-9B04-F1513AB190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53A9FE4-3CFC-4522-8DEB-A2B51FB26E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200" dirty="0" smtClean="0"/>
              <a:t>Lisa E. Moore, MD,MS, FACOG,RDMS</a:t>
            </a:r>
          </a:p>
          <a:p>
            <a:pPr eaLnBrk="1" hangingPunct="1"/>
            <a:r>
              <a:rPr lang="en-US" sz="3200" dirty="0" smtClean="0"/>
              <a:t>Texas Tech Health Sciences Center</a:t>
            </a:r>
          </a:p>
          <a:p>
            <a:pPr eaLnBrk="1" hangingPunct="1"/>
            <a:r>
              <a:rPr lang="en-US" sz="3200" dirty="0" smtClean="0"/>
              <a:t>Division of Maternal-Fetal Medicine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900" dirty="0" smtClean="0"/>
              <a:t>Diabetes in Pregnancy:</a:t>
            </a:r>
            <a:br>
              <a:rPr lang="en-US" sz="4900" dirty="0" smtClean="0"/>
            </a:br>
            <a:r>
              <a:rPr lang="en-US" sz="4900" dirty="0" smtClean="0"/>
              <a:t>Diagnosis and Management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Pre-Diabetes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2010 the ADA committee on diagnosis and classification recognized an intermediate group</a:t>
            </a:r>
          </a:p>
          <a:p>
            <a:endParaRPr lang="en-US" sz="2400" dirty="0" smtClean="0"/>
          </a:p>
          <a:p>
            <a:r>
              <a:rPr lang="en-US" sz="2400" dirty="0" smtClean="0"/>
              <a:t>Blood glucose not high enough to have diabetes but also not normal.</a:t>
            </a:r>
          </a:p>
          <a:p>
            <a:endParaRPr lang="en-US" sz="2400" dirty="0" smtClean="0"/>
          </a:p>
          <a:p>
            <a:r>
              <a:rPr lang="en-US" sz="2400" dirty="0" smtClean="0"/>
              <a:t>IFG (impaired fasting glucose)  fasting 100mg/dl – 125 mg/dl</a:t>
            </a:r>
          </a:p>
          <a:p>
            <a:endParaRPr lang="en-US" sz="2400" dirty="0" smtClean="0"/>
          </a:p>
          <a:p>
            <a:r>
              <a:rPr lang="en-US" sz="2400" dirty="0" smtClean="0"/>
              <a:t>IGT (impaired glucose tolerance) 2 </a:t>
            </a:r>
            <a:r>
              <a:rPr lang="en-US" sz="2400" dirty="0" err="1" smtClean="0"/>
              <a:t>hr</a:t>
            </a:r>
            <a:r>
              <a:rPr lang="en-US" sz="2400" dirty="0" smtClean="0"/>
              <a:t> value on the OGTT of 140mg/dl – 199 mg/dl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380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is considered an intermediate stage</a:t>
            </a:r>
          </a:p>
          <a:p>
            <a:endParaRPr lang="en-US" sz="2800" dirty="0" smtClean="0"/>
          </a:p>
          <a:p>
            <a:r>
              <a:rPr lang="en-US" sz="2800" dirty="0" smtClean="0"/>
              <a:t>IFG and IGT are not diseases in their own right but are risk factors for diabetes and cardiovascular disease.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92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Hgb</a:t>
            </a:r>
            <a:r>
              <a:rPr lang="en-US" dirty="0" smtClean="0"/>
              <a:t> A1C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A1C of  5.5-6.0% have a  5 year cumulative incidence of diabetes from 12% to 25%</a:t>
            </a:r>
          </a:p>
          <a:p>
            <a:endParaRPr lang="en-US" sz="2800" dirty="0" smtClean="0"/>
          </a:p>
          <a:p>
            <a:r>
              <a:rPr lang="en-US" sz="2800" dirty="0" smtClean="0"/>
              <a:t>NHANES data indicate that A1C </a:t>
            </a:r>
            <a:r>
              <a:rPr lang="en-US" sz="2800" dirty="0"/>
              <a:t>o</a:t>
            </a:r>
            <a:r>
              <a:rPr lang="en-US" sz="2800" dirty="0" smtClean="0"/>
              <a:t>f 5.5 -6.0% identifies people with IFG and IGT.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907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Hgb</a:t>
            </a:r>
            <a:r>
              <a:rPr lang="en-US" dirty="0" smtClean="0"/>
              <a:t> A1C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Compared to a fasting glucose of 100 mg/dl – using A1C 5.7% or above is 66% sensitive and 88% specific for the development of diabetes in 6 years.  </a:t>
            </a:r>
          </a:p>
          <a:p>
            <a:endParaRPr lang="en-US" sz="2800" dirty="0" smtClean="0"/>
          </a:p>
          <a:p>
            <a:r>
              <a:rPr lang="en-US" sz="2800" dirty="0" smtClean="0"/>
              <a:t>Individuals with A1C 5.7-6.4 should be informed of the risk and receive counseling regarding changes in lifestyle</a:t>
            </a:r>
          </a:p>
          <a:p>
            <a:pPr>
              <a:buNone/>
            </a:pP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907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increased risk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Fasting 100mg/dl – 125 mg/dl</a:t>
            </a:r>
          </a:p>
          <a:p>
            <a:endParaRPr lang="en-US" sz="2800" dirty="0" smtClean="0"/>
          </a:p>
          <a:p>
            <a:r>
              <a:rPr lang="en-US" sz="2800" dirty="0" smtClean="0"/>
              <a:t>2h values on the 75gOGTT  140mg/dl-199 mg/dl</a:t>
            </a:r>
          </a:p>
          <a:p>
            <a:endParaRPr lang="en-US" sz="2800" dirty="0" smtClean="0"/>
          </a:p>
          <a:p>
            <a:r>
              <a:rPr lang="en-US" sz="2800" dirty="0" smtClean="0"/>
              <a:t>A1C of  5.7-6.4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07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 about diabetes in </a:t>
            </a:r>
            <a:r>
              <a:rPr lang="en-US" dirty="0" err="1" smtClean="0"/>
              <a:t>pRegnancy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620000" cy="525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814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smtClean="0"/>
              <a:t>Conception to 8</a:t>
            </a:r>
            <a:r>
              <a:rPr lang="en-US" sz="2400" baseline="30000" smtClean="0"/>
              <a:t>th</a:t>
            </a:r>
            <a:r>
              <a:rPr lang="en-US" sz="2400" smtClean="0"/>
              <a:t> week</a:t>
            </a:r>
          </a:p>
          <a:p>
            <a:pPr eaLnBrk="1" hangingPunct="1"/>
            <a:r>
              <a:rPr lang="en-US" sz="2400" smtClean="0"/>
              <a:t>Malformations: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   Caudal regression (3wk)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   NTD (4 wk)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   Cardiac (5 wks)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   Renal (5 wks)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   GI   (6 wks) 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ACOG Tech Bulletin Dec 1994   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8</a:t>
            </a:r>
            <a:r>
              <a:rPr lang="en-US" baseline="30000" smtClean="0"/>
              <a:t>th</a:t>
            </a:r>
            <a:r>
              <a:rPr lang="en-US" smtClean="0"/>
              <a:t> week to delivery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Chronic hypoxia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Intrauterine death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Hyperinsulinism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Macrosomia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Organomegaly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Polyhydraminos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                          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Adverse effects in offspring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Birth Defects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Most important FACTOR: </a:t>
            </a:r>
            <a:r>
              <a:rPr lang="en-US" sz="2800" dirty="0" err="1" smtClean="0"/>
              <a:t>glycemic</a:t>
            </a:r>
            <a:r>
              <a:rPr lang="en-US" sz="2800" dirty="0" smtClean="0"/>
              <a:t> control during embryogenesis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If Gestational diabetes begins after first </a:t>
            </a:r>
            <a:r>
              <a:rPr lang="en-US" sz="2800" dirty="0" err="1" smtClean="0"/>
              <a:t>trimester;no</a:t>
            </a:r>
            <a:r>
              <a:rPr lang="en-US" sz="2800" dirty="0" smtClean="0"/>
              <a:t> increase in birth defects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 women with pre-existing diabetes:8.5% increase in cardiac defects,5.3% in CNS </a:t>
            </a:r>
            <a:r>
              <a:rPr lang="en-US" sz="2800" dirty="0" err="1" smtClean="0"/>
              <a:t>defects,and</a:t>
            </a:r>
            <a:r>
              <a:rPr lang="en-US" sz="2800" dirty="0" smtClean="0"/>
              <a:t> 3.5% in GI and GU defects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HGA1c levels prior to embryogenesis determine the risks for birth defects. A1c greater than 7 increase the risks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Neonatal Morbidity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Hypoglycemia</a:t>
            </a:r>
          </a:p>
          <a:p>
            <a:pPr eaLnBrk="1" hangingPunct="1"/>
            <a:r>
              <a:rPr lang="en-US" sz="2800" dirty="0" smtClean="0"/>
              <a:t>Polycythemia</a:t>
            </a:r>
          </a:p>
          <a:p>
            <a:pPr eaLnBrk="1" hangingPunct="1"/>
            <a:r>
              <a:rPr lang="en-US" sz="2800" dirty="0" err="1" smtClean="0"/>
              <a:t>Hyperbilirubinemia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Hypocalcemia</a:t>
            </a:r>
          </a:p>
          <a:p>
            <a:pPr eaLnBrk="1" hangingPunct="1"/>
            <a:r>
              <a:rPr lang="en-US" sz="2800" dirty="0" smtClean="0"/>
              <a:t>Cardiomyopathy</a:t>
            </a:r>
          </a:p>
          <a:p>
            <a:pPr eaLnBrk="1" hangingPunct="1"/>
            <a:r>
              <a:rPr lang="en-US" sz="2800" dirty="0" smtClean="0"/>
              <a:t>Respiratory Distress</a:t>
            </a:r>
          </a:p>
          <a:p>
            <a:pPr eaLnBrk="1" hangingPunct="1"/>
            <a:r>
              <a:rPr lang="en-US" sz="2800" dirty="0" smtClean="0"/>
              <a:t>Birth Trauma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Diabetes Effect on the Pregnancy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Dystocia </a:t>
            </a:r>
          </a:p>
          <a:p>
            <a:pPr eaLnBrk="1" hangingPunct="1"/>
            <a:r>
              <a:rPr lang="en-US" sz="2800" dirty="0" smtClean="0"/>
              <a:t>Preeclampsia</a:t>
            </a:r>
          </a:p>
          <a:p>
            <a:pPr eaLnBrk="1" hangingPunct="1"/>
            <a:r>
              <a:rPr lang="en-US" sz="2800" dirty="0" smtClean="0"/>
              <a:t>Pyelonephritis</a:t>
            </a:r>
          </a:p>
          <a:p>
            <a:pPr eaLnBrk="1" hangingPunct="1"/>
            <a:r>
              <a:rPr lang="en-US" sz="2800" dirty="0" smtClean="0"/>
              <a:t>Pelvic trauma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2400" dirty="0" smtClean="0"/>
              <a:t>To review current trends in the diagnosis and management of gestational diabetes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To understand current controversies in the diagnosis and management of gestational diabetes.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To review the use of insulin and oral agents in gestational diabetes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/SCREENING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9013" b="17923"/>
          <a:stretch/>
        </p:blipFill>
        <p:spPr>
          <a:xfrm>
            <a:off x="1219200" y="1676400"/>
            <a:ext cx="6444590" cy="420909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Screening</a:t>
            </a:r>
            <a:br>
              <a:rPr lang="en-US" dirty="0" smtClean="0"/>
            </a:br>
            <a:r>
              <a:rPr lang="en-US" dirty="0" smtClean="0"/>
              <a:t>2 step testing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 smtClean="0"/>
              <a:t>Universal  </a:t>
            </a:r>
            <a:r>
              <a:rPr lang="en-US" sz="2800" dirty="0" err="1" smtClean="0"/>
              <a:t>vs</a:t>
            </a:r>
            <a:r>
              <a:rPr lang="en-US" sz="2800" dirty="0" smtClean="0"/>
              <a:t>  High risk</a:t>
            </a:r>
          </a:p>
          <a:p>
            <a:pPr eaLnBrk="1" hangingPunct="1"/>
            <a:r>
              <a:rPr lang="en-US" sz="2800" dirty="0" smtClean="0"/>
              <a:t>24 –28 wks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b="1" dirty="0" smtClean="0"/>
              <a:t>Step 1</a:t>
            </a:r>
            <a:r>
              <a:rPr lang="en-US" sz="2800" dirty="0" smtClean="0"/>
              <a:t>.  1 </a:t>
            </a:r>
            <a:r>
              <a:rPr lang="en-US" sz="2800" dirty="0" err="1" smtClean="0"/>
              <a:t>hr</a:t>
            </a:r>
            <a:r>
              <a:rPr lang="en-US" sz="2800" dirty="0" smtClean="0"/>
              <a:t> 50 gram – no fasting necessary</a:t>
            </a:r>
          </a:p>
          <a:p>
            <a:pPr eaLnBrk="1" hangingPunct="1"/>
            <a:r>
              <a:rPr lang="en-US" sz="2800" dirty="0" smtClean="0"/>
              <a:t>Venous plasma (&lt;140 mg/dl)  identifies 80% of women with GDM. A value &gt;130mg/dl identifies 90% of women with GDM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 </a:t>
            </a:r>
            <a:r>
              <a:rPr lang="en-US" sz="2800" b="1" dirty="0" smtClean="0"/>
              <a:t>Step 2</a:t>
            </a:r>
            <a:r>
              <a:rPr lang="en-US" sz="2800" dirty="0" smtClean="0"/>
              <a:t>.   3 hour 100g   after an overnight fast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63" y="685800"/>
            <a:ext cx="8885237" cy="1155700"/>
          </a:xfrm>
        </p:spPr>
        <p:txBody>
          <a:bodyPr/>
          <a:lstStyle/>
          <a:p>
            <a:pPr eaLnBrk="1" hangingPunct="1"/>
            <a:r>
              <a:rPr lang="en-US" dirty="0" smtClean="0"/>
              <a:t>Diagnostic Criteria for GDM</a:t>
            </a:r>
          </a:p>
        </p:txBody>
      </p:sp>
      <p:graphicFrame>
        <p:nvGraphicFramePr>
          <p:cNvPr id="47216" name="Group 112"/>
          <p:cNvGraphicFramePr>
            <a:graphicFrameLocks noGrp="1"/>
          </p:cNvGraphicFramePr>
          <p:nvPr/>
        </p:nvGraphicFramePr>
        <p:xfrm>
          <a:off x="1524000" y="1981200"/>
          <a:ext cx="6096000" cy="424180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1384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Status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Carpenter and Coustan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National Diabetes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Fasting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One hour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Two hour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Three hour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Screening </a:t>
            </a:r>
            <a:br>
              <a:rPr lang="en-US" dirty="0" smtClean="0"/>
            </a:br>
            <a:r>
              <a:rPr lang="en-US" dirty="0" smtClean="0"/>
              <a:t>1 step testing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8229600" cy="40260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75 g glucose load after overnight fast</a:t>
            </a:r>
          </a:p>
          <a:p>
            <a:endParaRPr lang="en-US" sz="2800" dirty="0" smtClean="0"/>
          </a:p>
          <a:p>
            <a:r>
              <a:rPr lang="en-US" sz="2800" dirty="0" smtClean="0"/>
              <a:t>Fasting  95 mg/dl</a:t>
            </a:r>
          </a:p>
          <a:p>
            <a:r>
              <a:rPr lang="en-US" sz="2800" dirty="0" smtClean="0"/>
              <a:t>1 h        180 mg/dl</a:t>
            </a:r>
          </a:p>
          <a:p>
            <a:r>
              <a:rPr lang="en-US" sz="2800" dirty="0" smtClean="0"/>
              <a:t>2 h        155 mg/dl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089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Assess risk at the first prenatal visit</a:t>
            </a:r>
          </a:p>
          <a:p>
            <a:pPr>
              <a:buNone/>
            </a:pPr>
            <a:r>
              <a:rPr lang="en-US" sz="2800" dirty="0" smtClean="0"/>
              <a:t>       Marked obesity</a:t>
            </a:r>
          </a:p>
          <a:p>
            <a:pPr>
              <a:buNone/>
            </a:pPr>
            <a:r>
              <a:rPr lang="en-US" sz="2800" dirty="0" smtClean="0"/>
              <a:t>       Family or personal history</a:t>
            </a:r>
          </a:p>
          <a:p>
            <a:pPr>
              <a:buNone/>
            </a:pPr>
            <a:r>
              <a:rPr lang="en-US" sz="2800" dirty="0" smtClean="0"/>
              <a:t>       </a:t>
            </a:r>
            <a:r>
              <a:rPr lang="en-US" sz="2800" dirty="0" err="1" smtClean="0"/>
              <a:t>glycosuria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it outright diabetes?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A1C ≥ 6.5%</a:t>
            </a:r>
          </a:p>
          <a:p>
            <a:r>
              <a:rPr lang="en-US" sz="2800" dirty="0" smtClean="0"/>
              <a:t>2. Fasting glucose ≥ 126 mg/dl (8 </a:t>
            </a:r>
            <a:r>
              <a:rPr lang="en-US" sz="2800" dirty="0" err="1" smtClean="0"/>
              <a:t>hr</a:t>
            </a:r>
            <a:r>
              <a:rPr lang="en-US" sz="2800" dirty="0" smtClean="0"/>
              <a:t> fast)</a:t>
            </a:r>
          </a:p>
          <a:p>
            <a:r>
              <a:rPr lang="en-US" sz="2800" dirty="0" smtClean="0"/>
              <a:t>3. 2h value ≥ 200mg/dl  after 75g load</a:t>
            </a:r>
          </a:p>
          <a:p>
            <a:r>
              <a:rPr lang="en-US" sz="2800" dirty="0" smtClean="0"/>
              <a:t>4.  Symptomatic </a:t>
            </a:r>
            <a:r>
              <a:rPr lang="en-US" sz="2800" dirty="0" err="1" smtClean="0"/>
              <a:t>pt</a:t>
            </a:r>
            <a:r>
              <a:rPr lang="en-US" sz="2800" dirty="0" smtClean="0"/>
              <a:t> with random glucose ≥ 200 mg/dl</a:t>
            </a:r>
          </a:p>
          <a:p>
            <a:endParaRPr lang="en-US" sz="2800" dirty="0"/>
          </a:p>
          <a:p>
            <a:r>
              <a:rPr lang="en-US" sz="2800" dirty="0" smtClean="0"/>
              <a:t>(1-3 should be confirmed with repeat testing)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93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details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Hgb</a:t>
            </a:r>
            <a:r>
              <a:rPr lang="en-US" sz="2800" dirty="0" smtClean="0"/>
              <a:t> A1C ≥ 6.5% identifies one third fewer patients than a fasting ≥ 126 mg/dl</a:t>
            </a:r>
          </a:p>
          <a:p>
            <a:endParaRPr lang="en-US" sz="2800" dirty="0" smtClean="0"/>
          </a:p>
          <a:p>
            <a:r>
              <a:rPr lang="en-US" sz="2800" dirty="0" smtClean="0"/>
              <a:t>Certain </a:t>
            </a:r>
            <a:r>
              <a:rPr lang="en-US" sz="2800" dirty="0" err="1" smtClean="0"/>
              <a:t>hemoglobinopathies</a:t>
            </a:r>
            <a:r>
              <a:rPr lang="en-US" sz="2800" dirty="0" smtClean="0"/>
              <a:t> or </a:t>
            </a:r>
            <a:r>
              <a:rPr lang="en-US" sz="2800" dirty="0" err="1" smtClean="0"/>
              <a:t>anemias</a:t>
            </a:r>
            <a:r>
              <a:rPr lang="en-US" sz="2800" dirty="0" smtClean="0"/>
              <a:t>  may affect the A1C (Sickle cell, iron deficiency)</a:t>
            </a:r>
          </a:p>
          <a:p>
            <a:endParaRPr lang="en-US" sz="2800" dirty="0"/>
          </a:p>
          <a:p>
            <a:r>
              <a:rPr lang="en-US" sz="2800" dirty="0" smtClean="0"/>
              <a:t>There may be discordance between tests.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30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 err="1" smtClean="0"/>
              <a:t>Hgb</a:t>
            </a:r>
            <a:r>
              <a:rPr lang="en-US" sz="2600" dirty="0" smtClean="0"/>
              <a:t> A1C at first prenatal visit.  (&lt; 20 weeks)</a:t>
            </a:r>
          </a:p>
          <a:p>
            <a:pPr marL="109728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≥ 6.5%       dx of diabetes in pregnancy</a:t>
            </a:r>
          </a:p>
          <a:p>
            <a:pPr marL="109728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              counseling on diet</a:t>
            </a:r>
          </a:p>
          <a:p>
            <a:pPr marL="109728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              daily SMBG</a:t>
            </a:r>
          </a:p>
          <a:p>
            <a:pPr marL="109728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              medication as needed</a:t>
            </a:r>
          </a:p>
          <a:p>
            <a:pPr marL="109728" indent="0">
              <a:buNone/>
            </a:pPr>
            <a:endParaRPr lang="en-US" sz="2600" dirty="0"/>
          </a:p>
          <a:p>
            <a:pPr marL="109728" indent="0">
              <a:buNone/>
            </a:pPr>
            <a:r>
              <a:rPr lang="en-US" sz="2600" dirty="0" smtClean="0"/>
              <a:t>  5.7-6.4%      Impaired glucose tolerance</a:t>
            </a:r>
          </a:p>
          <a:p>
            <a:pPr marL="109728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               counseling on diet</a:t>
            </a:r>
          </a:p>
          <a:p>
            <a:pPr marL="109728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               monitor BG 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6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&lt;5.7%     Test for GDM at 24-28 weeks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070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method is best?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30937"/>
            <a:ext cx="7315200" cy="4110213"/>
          </a:xfrm>
        </p:spPr>
      </p:pic>
    </p:spTree>
    <p:extLst>
      <p:ext uri="{BB962C8B-B14F-4D97-AF65-F5344CB8AC3E}">
        <p14:creationId xmlns:p14="http://schemas.microsoft.com/office/powerpoint/2010/main" val="145536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How big is the problem?</a:t>
            </a:r>
          </a:p>
        </p:txBody>
      </p:sp>
      <p:pic>
        <p:nvPicPr>
          <p:cNvPr id="62467" name="Content Placeholder 3" descr="sugar_trading_broker[1]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00" y="609600"/>
            <a:ext cx="8432800" cy="5410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World Health Organization (WHO)</a:t>
            </a:r>
          </a:p>
          <a:p>
            <a:r>
              <a:rPr lang="en-US" sz="2800" dirty="0" smtClean="0"/>
              <a:t>Australasian Diabetes in pregnancy society</a:t>
            </a:r>
          </a:p>
          <a:p>
            <a:r>
              <a:rPr lang="en-US" sz="2800" dirty="0" smtClean="0"/>
              <a:t>Diabetes in pregnancy study group of India</a:t>
            </a:r>
          </a:p>
          <a:p>
            <a:r>
              <a:rPr lang="en-US" sz="2800" dirty="0" smtClean="0"/>
              <a:t>International Association of Diabetes and Pregnancy study group (IADPSG)</a:t>
            </a:r>
          </a:p>
          <a:p>
            <a:r>
              <a:rPr lang="en-US" sz="2800" dirty="0" smtClean="0"/>
              <a:t>American Diabetes Association (ADA)</a:t>
            </a:r>
          </a:p>
          <a:p>
            <a:endParaRPr lang="en-US" sz="2800" dirty="0"/>
          </a:p>
          <a:p>
            <a:r>
              <a:rPr lang="en-US" sz="2800" dirty="0" smtClean="0"/>
              <a:t>ALL SUPPORT 75G ONE STEP TESTING AND THE USE OF THE A1C AT THE FIRST VISIT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875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Americal</a:t>
            </a:r>
            <a:r>
              <a:rPr lang="en-US" sz="2400" dirty="0" smtClean="0"/>
              <a:t> Congress of Obstetricians and Gynecologists (ACOG)</a:t>
            </a:r>
          </a:p>
          <a:p>
            <a:endParaRPr lang="en-US" sz="2400" dirty="0"/>
          </a:p>
          <a:p>
            <a:r>
              <a:rPr lang="en-US" sz="2400" dirty="0" smtClean="0"/>
              <a:t>Supports 2 step testing</a:t>
            </a:r>
          </a:p>
          <a:p>
            <a:pPr marL="109728" indent="0"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smtClean="0"/>
              <a:t>It is estimated that if 75g single step testing is implemented the prevalence of GDM is expected to increase to 20% or higher.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895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PART 2:  Management</a:t>
            </a:r>
            <a:endParaRPr lang="en-US" dirty="0"/>
          </a:p>
        </p:txBody>
      </p:sp>
      <p:pic>
        <p:nvPicPr>
          <p:cNvPr id="4" name="Content Placeholder 3" descr="mgmt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600200"/>
            <a:ext cx="6324600" cy="4743450"/>
          </a:xfrm>
        </p:spPr>
      </p:pic>
    </p:spTree>
    <p:extLst>
      <p:ext uri="{BB962C8B-B14F-4D97-AF65-F5344CB8AC3E}">
        <p14:creationId xmlns:p14="http://schemas.microsoft.com/office/powerpoint/2010/main" val="369072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All diabetes is not the same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Diabetes in pregnancy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Diabetes outside of pregnancy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Outside of pregnancy goals are :</a:t>
            </a:r>
          </a:p>
          <a:p>
            <a:pPr marL="109728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prevent complications of cardiovascular disease</a:t>
            </a:r>
          </a:p>
          <a:p>
            <a:pPr marL="109728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blindness</a:t>
            </a:r>
          </a:p>
          <a:p>
            <a:pPr marL="109728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neuropathy</a:t>
            </a:r>
          </a:p>
          <a:p>
            <a:pPr marL="109728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renal failure</a:t>
            </a:r>
          </a:p>
          <a:p>
            <a:pPr marL="109728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058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00225"/>
            <a:ext cx="57912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5410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Newborn  13.4pounds    (NSVD !!!)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diabetes is not the same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During pregnancy – goals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are: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Prevent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macrosomia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Prevent fetal death </a:t>
            </a:r>
          </a:p>
          <a:p>
            <a:pPr marL="109728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Prevent other fetal complications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6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means you cant treat them the same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z="2800" dirty="0" smtClean="0"/>
              <a:t>During pregnancy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more frequent visits when not controlled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stricter glycemic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1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81000" y="2362200"/>
            <a:ext cx="4371975" cy="41354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Fasting</a:t>
            </a:r>
          </a:p>
          <a:p>
            <a:pPr eaLnBrk="1" hangingPunct="1"/>
            <a:r>
              <a:rPr lang="en-US" sz="2800" dirty="0" err="1" smtClean="0"/>
              <a:t>Preprandial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1 </a:t>
            </a:r>
            <a:r>
              <a:rPr lang="en-US" sz="2800" dirty="0" err="1" smtClean="0"/>
              <a:t>hr</a:t>
            </a:r>
            <a:r>
              <a:rPr lang="en-US" sz="2800" dirty="0" smtClean="0"/>
              <a:t> after meals</a:t>
            </a:r>
          </a:p>
          <a:p>
            <a:pPr eaLnBrk="1" hangingPunct="1"/>
            <a:r>
              <a:rPr lang="en-US" sz="2800" dirty="0" smtClean="0"/>
              <a:t>2 </a:t>
            </a:r>
            <a:r>
              <a:rPr lang="en-US" sz="2800" dirty="0" err="1" smtClean="0"/>
              <a:t>hr</a:t>
            </a:r>
            <a:r>
              <a:rPr lang="en-US" sz="2800" dirty="0" smtClean="0"/>
              <a:t> after meals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4772025" y="2438400"/>
            <a:ext cx="4371975" cy="41354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60-90 mg/dl</a:t>
            </a:r>
          </a:p>
          <a:p>
            <a:pPr eaLnBrk="1" hangingPunct="1"/>
            <a:r>
              <a:rPr lang="en-US" sz="2800" dirty="0" smtClean="0"/>
              <a:t>60-105 mg/dl</a:t>
            </a:r>
          </a:p>
          <a:p>
            <a:pPr eaLnBrk="1" hangingPunct="1"/>
            <a:r>
              <a:rPr lang="en-US" sz="2800" dirty="0" smtClean="0"/>
              <a:t>&lt;140 mg/dl</a:t>
            </a:r>
          </a:p>
          <a:p>
            <a:pPr eaLnBrk="1" hangingPunct="1"/>
            <a:r>
              <a:rPr lang="en-US" sz="2800" dirty="0" smtClean="0"/>
              <a:t>&lt;120 mg/dl;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Control of Maternal </a:t>
            </a:r>
            <a:r>
              <a:rPr lang="en-US" dirty="0" err="1" smtClean="0"/>
              <a:t>Glycemia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(Target plasma glucose levels)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Glucose Monitoring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Daily SMBG superior to intermittent monitoring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Fasting blood sugar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Post </a:t>
            </a:r>
            <a:r>
              <a:rPr lang="en-US" sz="2800" dirty="0" err="1" smtClean="0"/>
              <a:t>prandial</a:t>
            </a:r>
            <a:r>
              <a:rPr lang="en-US" sz="2800" dirty="0" smtClean="0"/>
              <a:t> sugars most predictive of </a:t>
            </a:r>
            <a:r>
              <a:rPr lang="en-US" sz="2800" dirty="0" err="1" smtClean="0"/>
              <a:t>macrosomia</a:t>
            </a:r>
            <a:r>
              <a:rPr lang="en-US" sz="2800" dirty="0" smtClean="0"/>
              <a:t> .                                                           The most difficult glucose to control- post breakfast(dawn phenomenon) most predictive of fetal demise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Verify </a:t>
            </a:r>
            <a:r>
              <a:rPr lang="en-US" sz="2800" dirty="0" err="1" smtClean="0"/>
              <a:t>glucometer</a:t>
            </a:r>
            <a:r>
              <a:rPr lang="en-US" sz="2800" dirty="0" smtClean="0"/>
              <a:t> with your  facility’s lab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Medical Nutrition Therapy(MNT)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Goal: to provide calories and nutrients to sustain pregnancy, but does not cause post-prandial hyperglycemia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199"/>
            <a:ext cx="7696200" cy="489364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Statistics About Diabetes Data from the National Diabetes Statistics Report, 2014 (released June 10, 2014) </a:t>
            </a:r>
            <a:endParaRPr lang="en-US" dirty="0" smtClean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In 2012, 29.1 million Americans, or 9.3% of the population, had diabetes. </a:t>
            </a:r>
            <a:endParaRPr lang="en-US" dirty="0" smtClean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Of the 29.1 </a:t>
            </a:r>
            <a:r>
              <a:rPr lang="en-US" dirty="0" smtClean="0">
                <a:latin typeface="Arial Narrow" panose="020B0606020202030204" pitchFamily="34" charset="0"/>
              </a:rPr>
              <a:t>million,  </a:t>
            </a:r>
            <a:r>
              <a:rPr lang="en-US" dirty="0">
                <a:latin typeface="Arial Narrow" panose="020B0606020202030204" pitchFamily="34" charset="0"/>
              </a:rPr>
              <a:t>8.1 million were undiagnosed </a:t>
            </a:r>
            <a:r>
              <a:rPr lang="en-US" dirty="0" smtClean="0">
                <a:latin typeface="Arial Narrow" panose="020B0606020202030204" pitchFamily="34" charset="0"/>
              </a:rPr>
              <a:t>–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In 2012, 86 million Americans age 20 and older </a:t>
            </a:r>
            <a:r>
              <a:rPr lang="en-US" dirty="0" smtClean="0">
                <a:latin typeface="Arial Narrow" panose="020B0606020202030204" pitchFamily="34" charset="0"/>
              </a:rPr>
              <a:t>had </a:t>
            </a:r>
            <a:r>
              <a:rPr lang="en-US" dirty="0" err="1" smtClean="0">
                <a:latin typeface="Arial Narrow" panose="020B0606020202030204" pitchFamily="34" charset="0"/>
              </a:rPr>
              <a:t>prediabetes</a:t>
            </a:r>
            <a:endParaRPr lang="en-US" dirty="0" smtClean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Diabetes remains the 7th leading cause of death in the United States in 2010, </a:t>
            </a:r>
            <a:endParaRPr lang="en-US" dirty="0" smtClean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Dietary recommendations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3 meals and 3 snacks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Composition: CHO-30%-prot-20%;fat-30-40%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Wt gain: 25-35 </a:t>
            </a:r>
            <a:r>
              <a:rPr lang="en-US" sz="2400" dirty="0" err="1" smtClean="0"/>
              <a:t>lb;if</a:t>
            </a:r>
            <a:r>
              <a:rPr lang="en-US" sz="2400" dirty="0" smtClean="0"/>
              <a:t> </a:t>
            </a:r>
            <a:r>
              <a:rPr lang="en-US" sz="2400" dirty="0" err="1" smtClean="0"/>
              <a:t>overwt</a:t>
            </a:r>
            <a:r>
              <a:rPr lang="en-US" sz="2400" dirty="0" smtClean="0"/>
              <a:t>(15-25);</a:t>
            </a:r>
            <a:r>
              <a:rPr lang="en-US" sz="2400" dirty="0" err="1" smtClean="0"/>
              <a:t>underwt</a:t>
            </a:r>
            <a:r>
              <a:rPr lang="en-US" sz="2400" dirty="0" smtClean="0"/>
              <a:t> (30-40)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Caloric distribution;10%-breakfast,20-30 % for lunch,30-40 % for dinner,30% for snacks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Exercise is also very important in the management of all women with diabetes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Carbohydrate Budget</a:t>
            </a:r>
          </a:p>
        </p:txBody>
      </p:sp>
      <p:sp>
        <p:nvSpPr>
          <p:cNvPr id="20483" name="Rectangle 3075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Breakfast                1-2 carbohydrate choices</a:t>
            </a:r>
          </a:p>
          <a:p>
            <a:pPr eaLnBrk="1" hangingPunct="1"/>
            <a:r>
              <a:rPr lang="en-US" sz="2800" dirty="0" smtClean="0"/>
              <a:t>Lunch                      3-4 carbohydrate choices</a:t>
            </a:r>
          </a:p>
          <a:p>
            <a:pPr eaLnBrk="1" hangingPunct="1"/>
            <a:r>
              <a:rPr lang="en-US" sz="2800" dirty="0" smtClean="0"/>
              <a:t>Supper                     3-4 carbohydrate choices</a:t>
            </a:r>
          </a:p>
          <a:p>
            <a:pPr eaLnBrk="1" hangingPunct="1"/>
            <a:r>
              <a:rPr lang="en-US" sz="2800" dirty="0" smtClean="0"/>
              <a:t>Snacks (1-3 )           1-2 carbohydrate choices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 Amount of  CHO typically found in a 2200 calorie diet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Nutrition Guidelines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smtClean="0"/>
              <a:t>Carbohydrate counting/label reading</a:t>
            </a:r>
          </a:p>
          <a:p>
            <a:pPr eaLnBrk="1" hangingPunct="1"/>
            <a:r>
              <a:rPr lang="en-US" sz="2800" smtClean="0"/>
              <a:t>CHO restriction at breakfast</a:t>
            </a:r>
          </a:p>
          <a:p>
            <a:pPr eaLnBrk="1" hangingPunct="1"/>
            <a:r>
              <a:rPr lang="en-US" sz="2800" smtClean="0"/>
              <a:t>Avoid sugar, concentrated sweets, refined/processed starches</a:t>
            </a:r>
          </a:p>
          <a:p>
            <a:pPr eaLnBrk="1" hangingPunct="1"/>
            <a:r>
              <a:rPr lang="en-US" sz="2800" smtClean="0"/>
              <a:t>Eliminate liquid CHO (juices), test milk</a:t>
            </a:r>
          </a:p>
          <a:p>
            <a:pPr eaLnBrk="1" hangingPunct="1"/>
            <a:r>
              <a:rPr lang="en-US" sz="2800" smtClean="0"/>
              <a:t>Ok to use aspartame(Equal), sucralose (Splenda).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 saccharine (Sweet n Low)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Increase high fiber foods (25-30 grams)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8546" y="1110249"/>
            <a:ext cx="6227233" cy="467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6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After  a meal</a:t>
            </a:r>
          </a:p>
          <a:p>
            <a:r>
              <a:rPr lang="en-US" sz="2800" dirty="0" smtClean="0"/>
              <a:t>Peak glucose levels    approximately 1 hour</a:t>
            </a:r>
          </a:p>
          <a:p>
            <a:r>
              <a:rPr lang="en-US" sz="2800" dirty="0" err="1" smtClean="0"/>
              <a:t>Preprandial</a:t>
            </a:r>
            <a:r>
              <a:rPr lang="en-US" sz="2800" dirty="0" smtClean="0"/>
              <a:t> levels     2-3 hours</a:t>
            </a:r>
          </a:p>
          <a:p>
            <a:endParaRPr lang="en-US" sz="2800" dirty="0"/>
          </a:p>
          <a:p>
            <a:r>
              <a:rPr lang="en-US" sz="2800" dirty="0" smtClean="0"/>
              <a:t>Should you check 1 hour or 2 hour postprandial?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78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When to initiate pharmacotherapy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GDM A1 to A2</a:t>
            </a:r>
          </a:p>
          <a:p>
            <a:pPr eaLnBrk="1" hangingPunct="1"/>
            <a:r>
              <a:rPr lang="en-US" sz="2800" dirty="0" smtClean="0"/>
              <a:t>&gt;2 values exceed goal in 1 to 2 weeks</a:t>
            </a:r>
          </a:p>
          <a:p>
            <a:pPr eaLnBrk="1" hangingPunct="1"/>
            <a:r>
              <a:rPr lang="en-US" sz="2800" dirty="0" smtClean="0"/>
              <a:t>FBS &gt;95</a:t>
            </a:r>
          </a:p>
          <a:p>
            <a:pPr eaLnBrk="1" hangingPunct="1"/>
            <a:r>
              <a:rPr lang="en-US" sz="2800" dirty="0" smtClean="0"/>
              <a:t>2 hour PP&gt;120</a:t>
            </a:r>
          </a:p>
          <a:p>
            <a:pPr eaLnBrk="1" hangingPunct="1"/>
            <a:r>
              <a:rPr lang="en-US" sz="2800" dirty="0" smtClean="0"/>
              <a:t>Fetal abdominal circumference &gt;70% at 29-33 </a:t>
            </a:r>
            <a:r>
              <a:rPr lang="en-US" sz="2800" dirty="0" err="1" smtClean="0"/>
              <a:t>wks</a:t>
            </a:r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    (Buchanan diabetes care 1998)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Insulin Therapy </a:t>
            </a:r>
            <a:r>
              <a:rPr lang="en-US" dirty="0" err="1" smtClean="0"/>
              <a:t>Lispro</a:t>
            </a:r>
            <a:r>
              <a:rPr lang="en-US" dirty="0" smtClean="0"/>
              <a:t>(</a:t>
            </a:r>
            <a:r>
              <a:rPr lang="en-US" dirty="0" err="1" smtClean="0"/>
              <a:t>Humalog</a:t>
            </a:r>
            <a:r>
              <a:rPr lang="en-US" dirty="0" smtClean="0"/>
              <a:t>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Rapid Acting-good for pre-meals!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Onset-15min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Peak-30-90min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Duration-3-5 hours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Little antibody formation; more effective than regular insulin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Disadvantages: expensive , once thought to increase risk for proliferative retinopathy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Insulin Therapy</a:t>
            </a:r>
            <a:br>
              <a:rPr lang="en-US" dirty="0" smtClean="0"/>
            </a:br>
            <a:r>
              <a:rPr lang="en-US" dirty="0" smtClean="0"/>
              <a:t>NPH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Intermediate Acting Insulin</a:t>
            </a:r>
          </a:p>
          <a:p>
            <a:pPr eaLnBrk="1" hangingPunct="1"/>
            <a:r>
              <a:rPr lang="en-US" sz="2800" dirty="0" smtClean="0"/>
              <a:t>Onset        1-2 hours</a:t>
            </a:r>
          </a:p>
          <a:p>
            <a:pPr eaLnBrk="1" hangingPunct="1"/>
            <a:r>
              <a:rPr lang="en-US" sz="2800" dirty="0" smtClean="0"/>
              <a:t>Peak          4-8 hours</a:t>
            </a:r>
          </a:p>
          <a:p>
            <a:pPr eaLnBrk="1" hangingPunct="1"/>
            <a:r>
              <a:rPr lang="en-US" sz="2800" dirty="0" smtClean="0"/>
              <a:t>Duration   12 hours</a:t>
            </a:r>
          </a:p>
          <a:p>
            <a:pPr eaLnBrk="1" hangingPunct="1"/>
            <a:r>
              <a:rPr lang="en-US" sz="2800" dirty="0" smtClean="0"/>
              <a:t>Good for HS  to Fasting window</a:t>
            </a:r>
          </a:p>
          <a:p>
            <a:pPr eaLnBrk="1" hangingPunct="1"/>
            <a:r>
              <a:rPr lang="en-US" sz="2800" dirty="0" smtClean="0"/>
              <a:t>May add in Am to cover midday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Insulin Therapy</a:t>
            </a:r>
            <a:br>
              <a:rPr lang="en-US" dirty="0" smtClean="0"/>
            </a:br>
            <a:r>
              <a:rPr lang="en-US" dirty="0" err="1" smtClean="0"/>
              <a:t>Ultralente</a:t>
            </a:r>
            <a:endParaRPr 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Long Acting</a:t>
            </a:r>
          </a:p>
          <a:p>
            <a:pPr eaLnBrk="1" hangingPunct="1"/>
            <a:r>
              <a:rPr lang="en-US" sz="2800" dirty="0" smtClean="0"/>
              <a:t>Onset          4-6hr</a:t>
            </a:r>
          </a:p>
          <a:p>
            <a:pPr eaLnBrk="1" hangingPunct="1"/>
            <a:r>
              <a:rPr lang="en-US" sz="2800" dirty="0" smtClean="0"/>
              <a:t>Duration      24-36 hours</a:t>
            </a:r>
          </a:p>
          <a:p>
            <a:pPr eaLnBrk="1" hangingPunct="1"/>
            <a:r>
              <a:rPr lang="en-US" sz="2800" dirty="0" smtClean="0"/>
              <a:t>Peaks           16-18 hours </a:t>
            </a:r>
          </a:p>
          <a:p>
            <a:pPr eaLnBrk="1" hangingPunct="1"/>
            <a:r>
              <a:rPr lang="en-US" sz="2800" dirty="0" smtClean="0"/>
              <a:t>Large day to day variability</a:t>
            </a:r>
          </a:p>
          <a:p>
            <a:pPr eaLnBrk="1" hangingPunct="1"/>
            <a:r>
              <a:rPr lang="en-US" sz="2800" dirty="0" smtClean="0"/>
              <a:t>Not recommended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>
                <a:latin typeface="Arial Narrow" panose="020B0606020202030204" pitchFamily="34" charset="0"/>
              </a:rPr>
              <a:t>The rates of diagnosed diabetes by race/ethnic background are</a:t>
            </a:r>
            <a:r>
              <a:rPr lang="en-US" sz="2800" dirty="0" smtClean="0">
                <a:latin typeface="Arial Narrow" panose="020B0606020202030204" pitchFamily="34" charset="0"/>
              </a:rPr>
              <a:t>:</a:t>
            </a:r>
          </a:p>
          <a:p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r>
              <a:rPr lang="en-US" sz="2800" dirty="0">
                <a:latin typeface="Arial Narrow" panose="020B0606020202030204" pitchFamily="34" charset="0"/>
              </a:rPr>
              <a:t>7.6% of non-Hispanic whites 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9.0% of Asian Americans 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12.8% of Hispanics 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13.2% of non-Hispanic blacks 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15.9% of American Indians/Alaskan Natives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054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LANTUS(</a:t>
            </a:r>
            <a:r>
              <a:rPr lang="en-US" dirty="0" err="1" smtClean="0"/>
              <a:t>glargine</a:t>
            </a:r>
            <a:r>
              <a:rPr lang="en-US" dirty="0" smtClean="0"/>
              <a:t>-DNA origin)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 smtClean="0"/>
              <a:t>Long acting</a:t>
            </a:r>
          </a:p>
          <a:p>
            <a:pPr eaLnBrk="1" hangingPunct="1"/>
            <a:r>
              <a:rPr lang="en-US" sz="2800" dirty="0" smtClean="0"/>
              <a:t>Once a day insulin injection</a:t>
            </a:r>
          </a:p>
          <a:p>
            <a:pPr eaLnBrk="1" hangingPunct="1"/>
            <a:r>
              <a:rPr lang="en-US" sz="2800" dirty="0" smtClean="0"/>
              <a:t>No peak</a:t>
            </a:r>
          </a:p>
          <a:p>
            <a:pPr eaLnBrk="1" hangingPunct="1"/>
            <a:r>
              <a:rPr lang="en-US" sz="2800" dirty="0" smtClean="0"/>
              <a:t>Steady release of insulin</a:t>
            </a:r>
          </a:p>
          <a:p>
            <a:pPr eaLnBrk="1" hangingPunct="1"/>
            <a:r>
              <a:rPr lang="en-US" sz="2800" dirty="0" smtClean="0"/>
              <a:t>Acidic pH 4. After SQ injection it is neutralized forming micro precipitates.</a:t>
            </a:r>
          </a:p>
          <a:p>
            <a:pPr eaLnBrk="1" hangingPunct="1"/>
            <a:r>
              <a:rPr lang="en-US" sz="2800" dirty="0" smtClean="0"/>
              <a:t>Cannot be mixed with any other insulin</a:t>
            </a:r>
          </a:p>
          <a:p>
            <a:pPr eaLnBrk="1" hangingPunct="1"/>
            <a:r>
              <a:rPr lang="en-US" sz="2800" dirty="0" smtClean="0"/>
              <a:t>Category C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Insulin Total Daily Dose Regimen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trimester             .7 u/kg</a:t>
            </a:r>
          </a:p>
          <a:p>
            <a:pPr eaLnBrk="1" hangingPunct="1"/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 trimester           .8u/kg</a:t>
            </a:r>
          </a:p>
          <a:p>
            <a:pPr eaLnBrk="1" hangingPunct="1"/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 trimester            1.0u/kg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Dose range  .25u/kg to 1.0u/kg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********Insulin Therapy –Daily Breakdown</a:t>
            </a:r>
            <a:br>
              <a:rPr lang="en-US" dirty="0" smtClean="0"/>
            </a:br>
            <a:r>
              <a:rPr lang="en-US" dirty="0" err="1" smtClean="0"/>
              <a:t>Lispro</a:t>
            </a:r>
            <a:r>
              <a:rPr lang="en-US" dirty="0" smtClean="0"/>
              <a:t> Coverage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TDD x 40%                              Pre Breakfast</a:t>
            </a:r>
          </a:p>
          <a:p>
            <a:pPr eaLnBrk="1" hangingPunct="1"/>
            <a:r>
              <a:rPr lang="en-US" sz="2800" dirty="0" smtClean="0"/>
              <a:t>TDD x 30%                              Pre Lunch</a:t>
            </a:r>
          </a:p>
          <a:p>
            <a:pPr eaLnBrk="1" hangingPunct="1"/>
            <a:r>
              <a:rPr lang="en-US" sz="2800" dirty="0" smtClean="0"/>
              <a:t>TDD x 20 %                             Pre Dinner</a:t>
            </a:r>
          </a:p>
          <a:p>
            <a:pPr eaLnBrk="1" hangingPunct="1"/>
            <a:r>
              <a:rPr lang="en-US" sz="2800" dirty="0" smtClean="0"/>
              <a:t>TDD x 10%                              Bedtime</a:t>
            </a:r>
          </a:p>
          <a:p>
            <a:pPr eaLnBrk="1" hangingPunct="1"/>
            <a:r>
              <a:rPr lang="en-US" sz="2800" dirty="0" smtClean="0"/>
              <a:t>NPH is added  for coverage at bedtime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3"/>
          <p:cNvSpPr>
            <a:spLocks noChangeArrowheads="1"/>
          </p:cNvSpPr>
          <p:nvPr/>
        </p:nvSpPr>
        <p:spPr bwMode="auto">
          <a:xfrm rot="2982538">
            <a:off x="3754438" y="2314575"/>
            <a:ext cx="3009900" cy="2419350"/>
          </a:xfrm>
          <a:custGeom>
            <a:avLst/>
            <a:gdLst>
              <a:gd name="T0" fmla="*/ 222565105 w 21600"/>
              <a:gd name="T1" fmla="*/ 250896 h 21600"/>
              <a:gd name="T2" fmla="*/ 48505235 w 21600"/>
              <a:gd name="T3" fmla="*/ 56919241 h 21600"/>
              <a:gd name="T4" fmla="*/ 221613642 w 21600"/>
              <a:gd name="T5" fmla="*/ 10299935 h 21600"/>
              <a:gd name="T6" fmla="*/ 436722277 w 21600"/>
              <a:gd name="T7" fmla="*/ 50809486 h 21600"/>
              <a:gd name="T8" fmla="*/ 414683259 w 21600"/>
              <a:gd name="T9" fmla="*/ 103977615 h 21600"/>
              <a:gd name="T10" fmla="*/ 332410708 w 21600"/>
              <a:gd name="T11" fmla="*/ 8971330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457" y="5802"/>
                </a:moveTo>
                <a:cubicBezTo>
                  <a:pt x="17672" y="2708"/>
                  <a:pt x="14371" y="803"/>
                  <a:pt x="10800" y="803"/>
                </a:cubicBezTo>
                <a:cubicBezTo>
                  <a:pt x="7663" y="802"/>
                  <a:pt x="4708" y="2275"/>
                  <a:pt x="2819" y="4779"/>
                </a:cubicBezTo>
                <a:lnTo>
                  <a:pt x="2178" y="4295"/>
                </a:lnTo>
                <a:cubicBezTo>
                  <a:pt x="4218" y="1590"/>
                  <a:pt x="7411" y="-1"/>
                  <a:pt x="10800" y="0"/>
                </a:cubicBezTo>
                <a:cubicBezTo>
                  <a:pt x="14658" y="0"/>
                  <a:pt x="18224" y="2058"/>
                  <a:pt x="20153" y="5400"/>
                </a:cubicBezTo>
                <a:lnTo>
                  <a:pt x="22491" y="4050"/>
                </a:lnTo>
                <a:lnTo>
                  <a:pt x="21356" y="8288"/>
                </a:lnTo>
                <a:lnTo>
                  <a:pt x="17119" y="7151"/>
                </a:lnTo>
                <a:lnTo>
                  <a:pt x="19457" y="580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AutoShape 4"/>
          <p:cNvSpPr>
            <a:spLocks noChangeArrowheads="1"/>
          </p:cNvSpPr>
          <p:nvPr/>
        </p:nvSpPr>
        <p:spPr bwMode="auto">
          <a:xfrm rot="-9932823">
            <a:off x="3352800" y="2895600"/>
            <a:ext cx="3009900" cy="2360613"/>
          </a:xfrm>
          <a:custGeom>
            <a:avLst/>
            <a:gdLst>
              <a:gd name="T0" fmla="*/ 232642835 w 21600"/>
              <a:gd name="T1" fmla="*/ 764358 h 21600"/>
              <a:gd name="T2" fmla="*/ 40155689 w 21600"/>
              <a:gd name="T3" fmla="*/ 61534405 h 21600"/>
              <a:gd name="T4" fmla="*/ 230934159 w 21600"/>
              <a:gd name="T5" fmla="*/ 10295551 h 21600"/>
              <a:gd name="T6" fmla="*/ 455499175 w 21600"/>
              <a:gd name="T7" fmla="*/ 72964581 h 21600"/>
              <a:gd name="T8" fmla="*/ 419984306 w 21600"/>
              <a:gd name="T9" fmla="*/ 120572571 h 21600"/>
              <a:gd name="T10" fmla="*/ 342566195 w 21600"/>
              <a:gd name="T11" fmla="*/ 9870345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174" y="7326"/>
                </a:moveTo>
                <a:cubicBezTo>
                  <a:pt x="18721" y="3405"/>
                  <a:pt x="14981" y="803"/>
                  <a:pt x="10800" y="803"/>
                </a:cubicBezTo>
                <a:cubicBezTo>
                  <a:pt x="7408" y="802"/>
                  <a:pt x="4247" y="2522"/>
                  <a:pt x="2405" y="5370"/>
                </a:cubicBezTo>
                <a:lnTo>
                  <a:pt x="1731" y="4934"/>
                </a:lnTo>
                <a:cubicBezTo>
                  <a:pt x="3721" y="1857"/>
                  <a:pt x="7135" y="-1"/>
                  <a:pt x="10800" y="0"/>
                </a:cubicBezTo>
                <a:cubicBezTo>
                  <a:pt x="15317" y="0"/>
                  <a:pt x="19357" y="2811"/>
                  <a:pt x="20927" y="7047"/>
                </a:cubicBezTo>
                <a:lnTo>
                  <a:pt x="23458" y="6109"/>
                </a:lnTo>
                <a:lnTo>
                  <a:pt x="21629" y="10095"/>
                </a:lnTo>
                <a:lnTo>
                  <a:pt x="17642" y="8264"/>
                </a:lnTo>
                <a:lnTo>
                  <a:pt x="20174" y="7326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4191000" y="19050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  </a:t>
            </a:r>
            <a:r>
              <a:rPr lang="en-US" sz="3200"/>
              <a:t>BG</a:t>
            </a:r>
          </a:p>
        </p:txBody>
      </p:sp>
      <p:sp>
        <p:nvSpPr>
          <p:cNvPr id="30725" name="Line 6"/>
          <p:cNvSpPr>
            <a:spLocks noChangeShapeType="1"/>
          </p:cNvSpPr>
          <p:nvPr/>
        </p:nvSpPr>
        <p:spPr bwMode="auto">
          <a:xfrm flipV="1">
            <a:off x="4343400" y="1981200"/>
            <a:ext cx="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1524000" y="2667000"/>
            <a:ext cx="15240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Appetite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Wt Gain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Insulin resistance</a:t>
            </a:r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0727" name="Line 8"/>
          <p:cNvSpPr>
            <a:spLocks noChangeShapeType="1"/>
          </p:cNvSpPr>
          <p:nvPr/>
        </p:nvSpPr>
        <p:spPr bwMode="auto">
          <a:xfrm flipV="1">
            <a:off x="1447800" y="3886200"/>
            <a:ext cx="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Line 9"/>
          <p:cNvSpPr>
            <a:spLocks noChangeShapeType="1"/>
          </p:cNvSpPr>
          <p:nvPr/>
        </p:nvSpPr>
        <p:spPr bwMode="auto">
          <a:xfrm flipV="1">
            <a:off x="1447800" y="3276600"/>
            <a:ext cx="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 flipV="1">
            <a:off x="1447800" y="2743200"/>
            <a:ext cx="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11"/>
          <p:cNvSpPr>
            <a:spLocks noChangeShapeType="1"/>
          </p:cNvSpPr>
          <p:nvPr/>
        </p:nvSpPr>
        <p:spPr bwMode="auto">
          <a:xfrm rot="19330635" flipV="1">
            <a:off x="6248400" y="4572000"/>
            <a:ext cx="1588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Text Box 12"/>
          <p:cNvSpPr txBox="1">
            <a:spLocks noChangeArrowheads="1"/>
          </p:cNvSpPr>
          <p:nvPr/>
        </p:nvSpPr>
        <p:spPr bwMode="auto">
          <a:xfrm rot="-1803553">
            <a:off x="6019800" y="4724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Insulin</a:t>
            </a:r>
          </a:p>
        </p:txBody>
      </p:sp>
      <p:sp>
        <p:nvSpPr>
          <p:cNvPr id="30732" name="AutoShape 13"/>
          <p:cNvSpPr>
            <a:spLocks noChangeArrowheads="1"/>
          </p:cNvSpPr>
          <p:nvPr/>
        </p:nvSpPr>
        <p:spPr bwMode="auto">
          <a:xfrm rot="-6142495">
            <a:off x="3028157" y="2458243"/>
            <a:ext cx="3009900" cy="2360613"/>
          </a:xfrm>
          <a:custGeom>
            <a:avLst/>
            <a:gdLst>
              <a:gd name="T0" fmla="*/ 352974039 w 21600"/>
              <a:gd name="T1" fmla="*/ 34792266 h 21600"/>
              <a:gd name="T2" fmla="*/ 267109116 w 21600"/>
              <a:gd name="T3" fmla="*/ 9913372 h 21600"/>
              <a:gd name="T4" fmla="*/ 342313697 w 21600"/>
              <a:gd name="T5" fmla="*/ 41791265 h 21600"/>
              <a:gd name="T6" fmla="*/ 455499175 w 21600"/>
              <a:gd name="T7" fmla="*/ 72964581 h 21600"/>
              <a:gd name="T8" fmla="*/ 419984306 w 21600"/>
              <a:gd name="T9" fmla="*/ 120572571 h 21600"/>
              <a:gd name="T10" fmla="*/ 342566195 w 21600"/>
              <a:gd name="T11" fmla="*/ 9870345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174" y="7326"/>
                </a:moveTo>
                <a:cubicBezTo>
                  <a:pt x="19080" y="4374"/>
                  <a:pt x="16660" y="2110"/>
                  <a:pt x="13642" y="1215"/>
                </a:cubicBezTo>
                <a:lnTo>
                  <a:pt x="13870" y="445"/>
                </a:lnTo>
                <a:cubicBezTo>
                  <a:pt x="17130" y="1412"/>
                  <a:pt x="19745" y="3858"/>
                  <a:pt x="20927" y="7047"/>
                </a:cubicBezTo>
                <a:lnTo>
                  <a:pt x="23458" y="6109"/>
                </a:lnTo>
                <a:lnTo>
                  <a:pt x="21629" y="10095"/>
                </a:lnTo>
                <a:lnTo>
                  <a:pt x="17642" y="8264"/>
                </a:lnTo>
                <a:lnTo>
                  <a:pt x="20174" y="7326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0733" name="Line 14"/>
          <p:cNvSpPr>
            <a:spLocks noChangeShapeType="1"/>
          </p:cNvSpPr>
          <p:nvPr/>
        </p:nvSpPr>
        <p:spPr bwMode="auto">
          <a:xfrm rot="6580841" flipH="1" flipV="1">
            <a:off x="3141662" y="3563938"/>
            <a:ext cx="201613" cy="2365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Rectangle 15"/>
          <p:cNvSpPr>
            <a:spLocks noChangeArrowheads="1"/>
          </p:cNvSpPr>
          <p:nvPr/>
        </p:nvSpPr>
        <p:spPr bwMode="auto">
          <a:xfrm>
            <a:off x="258763" y="762000"/>
            <a:ext cx="8885237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BEWARE OF VICIOUS CYCLE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 of GDM/Type 2</a:t>
            </a:r>
            <a:br>
              <a:rPr lang="en-US" dirty="0" smtClean="0"/>
            </a:br>
            <a:r>
              <a:rPr lang="en-US" dirty="0" smtClean="0"/>
              <a:t>oral agents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057400"/>
            <a:ext cx="7125112" cy="40514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First line glyburide  ( not used in Type 1)</a:t>
            </a:r>
          </a:p>
          <a:p>
            <a:r>
              <a:rPr lang="en-US" sz="2400" dirty="0" smtClean="0"/>
              <a:t>Max dose 20mg/day</a:t>
            </a:r>
          </a:p>
          <a:p>
            <a:r>
              <a:rPr lang="en-US" sz="2400" dirty="0" smtClean="0"/>
              <a:t>Usual dose 5-10mg targeted for time when glucose abnormal  ( there is a 2.5mg dose)</a:t>
            </a:r>
          </a:p>
          <a:p>
            <a:endParaRPr lang="en-US" sz="2400" dirty="0"/>
          </a:p>
          <a:p>
            <a:r>
              <a:rPr lang="en-US" sz="2400" dirty="0" smtClean="0"/>
              <a:t>It’s a sulfonylurea -  don’t use in patients with sulfa allergy</a:t>
            </a:r>
          </a:p>
          <a:p>
            <a:r>
              <a:rPr lang="en-US" sz="2400" dirty="0" smtClean="0"/>
              <a:t>Long tail –most common side effect is hypoglycemia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Oral Hypoglycemic Agents</a:t>
            </a:r>
            <a:br>
              <a:rPr lang="en-US" dirty="0" smtClean="0"/>
            </a:br>
            <a:r>
              <a:rPr lang="en-US" dirty="0" err="1" smtClean="0"/>
              <a:t>Glyburide</a:t>
            </a:r>
            <a:endParaRPr 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An effective alternative to insulin in the treatment of gestational diabetes (Langer NJMED,2000)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30 –40 % failure rate in some series of studies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Patients prefer oral agents rather than injections!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Other agents    </a:t>
            </a:r>
            <a:r>
              <a:rPr lang="en-US" sz="2800" dirty="0" err="1" smtClean="0"/>
              <a:t>Metformin</a:t>
            </a:r>
            <a:r>
              <a:rPr lang="en-US" sz="2800" dirty="0" smtClean="0"/>
              <a:t>( </a:t>
            </a:r>
            <a:r>
              <a:rPr lang="en-US" sz="2800" dirty="0" err="1" smtClean="0"/>
              <a:t>biguanide</a:t>
            </a:r>
            <a:r>
              <a:rPr lang="en-US" sz="28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Precose</a:t>
            </a:r>
            <a:r>
              <a:rPr lang="en-US" sz="2800" dirty="0" smtClean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Management of GDM/type 2</a:t>
            </a:r>
            <a:br>
              <a:rPr lang="en-US" dirty="0" smtClean="0"/>
            </a:br>
            <a:r>
              <a:rPr lang="en-US" dirty="0" smtClean="0"/>
              <a:t>oral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2286000"/>
            <a:ext cx="7125112" cy="40514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Metformin – insulin sensitizer  </a:t>
            </a:r>
          </a:p>
          <a:p>
            <a:r>
              <a:rPr lang="en-US" sz="2400" dirty="0" smtClean="0"/>
              <a:t>Maximum dose studied 2000mg/day  but have seen patients on up to 2500.</a:t>
            </a:r>
          </a:p>
          <a:p>
            <a:r>
              <a:rPr lang="en-US" sz="2400" dirty="0" smtClean="0"/>
              <a:t>Crosses the placenta in appreciable amounts</a:t>
            </a:r>
          </a:p>
          <a:p>
            <a:r>
              <a:rPr lang="en-US" sz="2400" dirty="0" smtClean="0"/>
              <a:t>Doesn’t cause hypoglycemia</a:t>
            </a:r>
          </a:p>
          <a:p>
            <a:r>
              <a:rPr lang="en-US" sz="2400" dirty="0" smtClean="0"/>
              <a:t>Can be combined with glyburide</a:t>
            </a:r>
          </a:p>
          <a:p>
            <a:r>
              <a:rPr lang="en-US" sz="2400" dirty="0" smtClean="0"/>
              <a:t>Most common side effect is GI upset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Management of GDM/type 2</a:t>
            </a:r>
            <a:br>
              <a:rPr lang="en-US" dirty="0" smtClean="0"/>
            </a:br>
            <a:r>
              <a:rPr lang="en-US" dirty="0" smtClean="0"/>
              <a:t>medication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When to add medication</a:t>
            </a:r>
          </a:p>
          <a:p>
            <a:r>
              <a:rPr lang="en-US" sz="2400" dirty="0" smtClean="0"/>
              <a:t>Goals :  fasting ≤ 95mg/dl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2 </a:t>
            </a:r>
            <a:r>
              <a:rPr lang="en-US" sz="2400" dirty="0" err="1" smtClean="0"/>
              <a:t>hr</a:t>
            </a:r>
            <a:r>
              <a:rPr lang="en-US" sz="2400" dirty="0" smtClean="0"/>
              <a:t> postprandial  ≤ 120mg/dl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Check 4 x day = 28 values/week</a:t>
            </a:r>
          </a:p>
          <a:p>
            <a:endParaRPr lang="en-US" sz="2400" dirty="0" smtClean="0"/>
          </a:p>
          <a:p>
            <a:r>
              <a:rPr lang="en-US" sz="2400" dirty="0" smtClean="0"/>
              <a:t>15-20% abnormal values consistently indicates a need for medication.</a:t>
            </a:r>
          </a:p>
        </p:txBody>
      </p:sp>
    </p:spTree>
    <p:extLst>
      <p:ext uri="{BB962C8B-B14F-4D97-AF65-F5344CB8AC3E}">
        <p14:creationId xmlns:p14="http://schemas.microsoft.com/office/powerpoint/2010/main" val="24732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Management </a:t>
            </a:r>
            <a:br>
              <a:rPr lang="en-US" dirty="0" smtClean="0"/>
            </a:br>
            <a:r>
              <a:rPr lang="en-US" dirty="0" smtClean="0"/>
              <a:t>Rules of the 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1. There must always be a combination of medicine and diet.  </a:t>
            </a:r>
          </a:p>
          <a:p>
            <a:r>
              <a:rPr lang="en-US" sz="2800" dirty="0" smtClean="0"/>
              <a:t>2. Starting medication is just that.  A start.  Patient will not be controlled immediately after you start medication.  It will have to be adjusted.  This is particularly true of insulin </a:t>
            </a:r>
          </a:p>
          <a:p>
            <a:r>
              <a:rPr lang="en-US" sz="2800" dirty="0" smtClean="0"/>
              <a:t>3.  Exercise makes everything better</a:t>
            </a:r>
          </a:p>
          <a:p>
            <a:r>
              <a:rPr lang="en-US" sz="2800" dirty="0" smtClean="0"/>
              <a:t>4. Oral agents wont work if blood glucose  consistently ≥ 170mg/dl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95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Fetal Surveillance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Ultrasound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    Early dating and viability scan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    Every 4 weeks for growth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Quad screen marker  at 15-20 weeks or Free fetal DNA &gt; 10 weeks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Kick count at 28 weeks (+/-)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Pre-existing </a:t>
            </a:r>
            <a:r>
              <a:rPr lang="en-US" sz="2400" dirty="0" err="1" smtClean="0"/>
              <a:t>diabetes,GDM</a:t>
            </a:r>
            <a:r>
              <a:rPr lang="en-US" sz="2400" dirty="0" smtClean="0"/>
              <a:t> A-2, NST twice/week starting at 30-32 weeks, or BPP once/week starting at 32-34 weeks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Incidence of  Diabetes in Pregnancy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9600" dirty="0" smtClean="0"/>
              <a:t>Incidence in all pregnancies in the US: 5-14%</a:t>
            </a:r>
          </a:p>
          <a:p>
            <a:pPr eaLnBrk="1" hangingPunct="1">
              <a:lnSpc>
                <a:spcPct val="90000"/>
              </a:lnSpc>
            </a:pPr>
            <a:r>
              <a:rPr lang="en-US" sz="9600" dirty="0"/>
              <a:t> </a:t>
            </a:r>
            <a:r>
              <a:rPr lang="en-US" sz="9600" dirty="0" smtClean="0"/>
              <a:t>Canada 8-18%</a:t>
            </a:r>
          </a:p>
          <a:p>
            <a:pPr eaLnBrk="1" hangingPunct="1">
              <a:lnSpc>
                <a:spcPct val="90000"/>
              </a:lnSpc>
            </a:pPr>
            <a:r>
              <a:rPr lang="en-US" sz="9600" dirty="0"/>
              <a:t> </a:t>
            </a:r>
            <a:r>
              <a:rPr lang="en-US" sz="9600" dirty="0" smtClean="0"/>
              <a:t>China 7-10%</a:t>
            </a:r>
          </a:p>
          <a:p>
            <a:pPr eaLnBrk="1" hangingPunct="1">
              <a:lnSpc>
                <a:spcPct val="90000"/>
              </a:lnSpc>
            </a:pPr>
            <a:r>
              <a:rPr lang="en-US" sz="9600" dirty="0"/>
              <a:t> </a:t>
            </a:r>
            <a:r>
              <a:rPr lang="en-US" sz="9600" dirty="0" smtClean="0"/>
              <a:t>India – possibly as high as 27%</a:t>
            </a:r>
          </a:p>
          <a:p>
            <a:pPr marL="109728" indent="0" eaLnBrk="1" hangingPunct="1">
              <a:lnSpc>
                <a:spcPct val="90000"/>
              </a:lnSpc>
              <a:buNone/>
            </a:pPr>
            <a:r>
              <a:rPr lang="en-US" sz="9600" dirty="0"/>
              <a:t> </a:t>
            </a:r>
            <a:r>
              <a:rPr lang="en-US" sz="9600" dirty="0" smtClean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en-US" sz="9600" dirty="0" smtClean="0"/>
              <a:t>80% of patients with diabetes complicating pregnancy have gestational diabetes</a:t>
            </a:r>
          </a:p>
          <a:p>
            <a:pPr eaLnBrk="1" hangingPunct="1">
              <a:lnSpc>
                <a:spcPct val="90000"/>
              </a:lnSpc>
            </a:pPr>
            <a:endParaRPr lang="en-US" sz="9600" dirty="0" smtClean="0"/>
          </a:p>
          <a:p>
            <a:pPr eaLnBrk="1" hangingPunct="1">
              <a:lnSpc>
                <a:spcPct val="90000"/>
              </a:lnSpc>
            </a:pPr>
            <a:r>
              <a:rPr lang="en-US" sz="9600" dirty="0" smtClean="0"/>
              <a:t>10-20%  of patients  with  diabetes complicating pregnancy have pre-existing diabetes (Type 1 and Type 2)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   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503238"/>
          </a:xfrm>
        </p:spPr>
        <p:txBody>
          <a:bodyPr/>
          <a:lstStyle/>
          <a:p>
            <a:pPr eaLnBrk="1" hangingPunct="1"/>
            <a:r>
              <a:rPr lang="en-US" dirty="0" smtClean="0"/>
              <a:t>Delivery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3400" y="838200"/>
            <a:ext cx="7924800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Induce at 38-39 6/7wks (pre-existing DM and GDM A-2) </a:t>
            </a:r>
          </a:p>
          <a:p>
            <a:pPr eaLnBrk="1" hangingPunct="1"/>
            <a:r>
              <a:rPr lang="en-US" sz="2800" dirty="0" smtClean="0"/>
              <a:t>ADA (2004) </a:t>
            </a:r>
          </a:p>
          <a:p>
            <a:pPr eaLnBrk="1" hangingPunct="1"/>
            <a:r>
              <a:rPr lang="en-US" sz="2800" dirty="0" smtClean="0"/>
              <a:t>NICE (2008) 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Amniocentesis for fetal lung maturity if  there is uncertainty in gestational age  (especially in the borderlands)</a:t>
            </a:r>
          </a:p>
          <a:p>
            <a:pPr eaLnBrk="1" hangingPunct="1"/>
            <a:r>
              <a:rPr lang="en-US" sz="2800" dirty="0" smtClean="0"/>
              <a:t>Keep BG at 70-90 mg/dl during labor </a:t>
            </a:r>
          </a:p>
          <a:p>
            <a:pPr eaLnBrk="1" hangingPunct="1"/>
            <a:r>
              <a:rPr lang="en-US" sz="2800" dirty="0" smtClean="0"/>
              <a:t>Most important determinant of risk for early neonatal hypoglycemia is </a:t>
            </a:r>
            <a:r>
              <a:rPr lang="en-US" sz="2800" dirty="0" err="1" smtClean="0"/>
              <a:t>intrapartum</a:t>
            </a:r>
            <a:r>
              <a:rPr lang="en-US" sz="2800" dirty="0" smtClean="0"/>
              <a:t> 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Post Partum Care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Breastfeeding is encouraged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2 hour 75 –gm </a:t>
            </a:r>
            <a:r>
              <a:rPr lang="en-US" sz="2800" dirty="0" err="1" smtClean="0"/>
              <a:t>glucola</a:t>
            </a:r>
            <a:r>
              <a:rPr lang="en-US" sz="2800" dirty="0" smtClean="0"/>
              <a:t> at 6 weeks post-partum)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err="1" smtClean="0"/>
              <a:t>Euglycemia</a:t>
            </a:r>
            <a:r>
              <a:rPr lang="en-US" sz="2800" dirty="0" smtClean="0"/>
              <a:t>, IFG, IGT, Overt Type 2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50-60% of GDM will develop Type 2 diabetes in 5-10 years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Major Goals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Manage all  diabetes patients with a team approach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Major </a:t>
            </a:r>
            <a:r>
              <a:rPr lang="en-US" sz="2800" dirty="0" err="1" smtClean="0"/>
              <a:t>Goals:To</a:t>
            </a:r>
            <a:r>
              <a:rPr lang="en-US" sz="2800" dirty="0" smtClean="0"/>
              <a:t> prevent </a:t>
            </a:r>
            <a:r>
              <a:rPr lang="en-US" sz="2800" dirty="0" err="1" smtClean="0"/>
              <a:t>Macrosomia,hyperbilirubenemia,birth</a:t>
            </a:r>
            <a:r>
              <a:rPr lang="en-US" sz="2800" dirty="0" smtClean="0"/>
              <a:t> </a:t>
            </a:r>
            <a:r>
              <a:rPr lang="en-US" sz="2800" dirty="0" err="1" smtClean="0"/>
              <a:t>trauma,neonatal</a:t>
            </a:r>
            <a:r>
              <a:rPr lang="en-US" sz="2800" dirty="0" smtClean="0"/>
              <a:t> hypoglycemia in the baby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To prevent: operative deliveries(including –vacuum </a:t>
            </a:r>
            <a:r>
              <a:rPr lang="en-US" sz="2800" dirty="0" err="1" smtClean="0"/>
              <a:t>extraction,forceps</a:t>
            </a:r>
            <a:r>
              <a:rPr lang="en-US" sz="2800" dirty="0" smtClean="0"/>
              <a:t> </a:t>
            </a:r>
            <a:r>
              <a:rPr lang="en-US" sz="2800" dirty="0" err="1" smtClean="0"/>
              <a:t>delivery,and</a:t>
            </a:r>
            <a:r>
              <a:rPr lang="en-US" sz="2800" dirty="0" smtClean="0"/>
              <a:t> cesarean deliveries),genital </a:t>
            </a:r>
            <a:r>
              <a:rPr lang="en-US" sz="2800" dirty="0" err="1" smtClean="0"/>
              <a:t>trauma,and</a:t>
            </a:r>
            <a:r>
              <a:rPr lang="en-US" sz="2800" dirty="0" smtClean="0"/>
              <a:t>  prevent preeclampsia in the mother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questions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en-US" sz="3200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59395" name="Content Placeholder 3" descr="q977627_koni2[1]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3810000" cy="4048125"/>
          </a:xfrm>
        </p:spPr>
      </p:pic>
      <p:sp>
        <p:nvSpPr>
          <p:cNvPr id="2" name="TextBox 1"/>
          <p:cNvSpPr txBox="1"/>
          <p:nvPr/>
        </p:nvSpPr>
        <p:spPr>
          <a:xfrm>
            <a:off x="4495800" y="1066799"/>
            <a:ext cx="419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Interesting facts about SUMO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Eat 20,000 calories a day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Ideal weight is 400-600 </a:t>
            </a:r>
            <a:r>
              <a:rPr lang="en-US" dirty="0" err="1" smtClean="0"/>
              <a:t>lbs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They never eat breakfast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Each meal 5-10 bowls of rice and up to 6 pints of beer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 dirty="0" smtClean="0"/>
              <a:t>Surprisingly low incidence of diabetes  (5%)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Gestational Diabetes</a:t>
            </a:r>
            <a:br>
              <a:rPr lang="en-US" dirty="0" smtClean="0"/>
            </a:br>
            <a:r>
              <a:rPr lang="en-US" dirty="0" smtClean="0"/>
              <a:t>(definition)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81000" y="1752600"/>
            <a:ext cx="82296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Carbohydrate intolerance that begins or is first recognized during pregnancy 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Diagnostic Categories: GDM A1 and A2 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15%  of GDM remain diabetic (Type 2)</a:t>
            </a:r>
          </a:p>
          <a:p>
            <a:pPr eaLnBrk="1" hangingPunct="1"/>
            <a:r>
              <a:rPr lang="en-US" sz="2800" dirty="0" smtClean="0"/>
              <a:t>50-60% of GDM will become diabetic in 5-10 yrs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2 diabetes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Encompasses insulin resistance and relative insulin deficiency.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Associated with obesity – or increased percentage of body fat. 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May go undiagnosed for many years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Both GDM and Type 2 are heterogeneous disorders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2057400"/>
            <a:ext cx="8896350" cy="4343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Pathophysiology</a:t>
            </a:r>
            <a:r>
              <a:rPr lang="en-US" sz="2800" dirty="0" smtClean="0"/>
              <a:t> is characterized by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          - peripheral insulin resistance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          - impaired regulation of hepatic glucose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            production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          -decreased insulin production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*  Today both clinical entities are viewed as the same disease with different names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1925</TotalTime>
  <Words>2122</Words>
  <Application>Microsoft Office PowerPoint</Application>
  <PresentationFormat>On-screen Show (4:3)</PresentationFormat>
  <Paragraphs>413</Paragraphs>
  <Slides>63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Horizon</vt:lpstr>
      <vt:lpstr>Diabetes in Pregnancy: Diagnosis and Management </vt:lpstr>
      <vt:lpstr>Objectives</vt:lpstr>
      <vt:lpstr>How big is the problem?</vt:lpstr>
      <vt:lpstr>PowerPoint Presentation</vt:lpstr>
      <vt:lpstr>PowerPoint Presentation</vt:lpstr>
      <vt:lpstr>Incidence of  Diabetes in Pregnancy</vt:lpstr>
      <vt:lpstr>Gestational Diabetes (definition)</vt:lpstr>
      <vt:lpstr>Type 2 diabetes </vt:lpstr>
      <vt:lpstr>Both GDM and Type 2 are heterogeneous disorders</vt:lpstr>
      <vt:lpstr>Pre-Diabetes</vt:lpstr>
      <vt:lpstr>Pre-Diabetes</vt:lpstr>
      <vt:lpstr>Hgb A1C</vt:lpstr>
      <vt:lpstr>Hgb A1C</vt:lpstr>
      <vt:lpstr>Categories of increased risk </vt:lpstr>
      <vt:lpstr>Why do we care about diabetes in pRegnancy?</vt:lpstr>
      <vt:lpstr>Adverse effects in offspring</vt:lpstr>
      <vt:lpstr>Birth Defects</vt:lpstr>
      <vt:lpstr>Neonatal Morbidity</vt:lpstr>
      <vt:lpstr>Diabetes Effect on the Pregnancy</vt:lpstr>
      <vt:lpstr>TESTING /SCREENING </vt:lpstr>
      <vt:lpstr>Screening 2 step testing</vt:lpstr>
      <vt:lpstr>Diagnostic Criteria for GDM</vt:lpstr>
      <vt:lpstr>Screening  1 step testing</vt:lpstr>
      <vt:lpstr>When to Screen</vt:lpstr>
      <vt:lpstr>When is it outright diabetes?</vt:lpstr>
      <vt:lpstr>A few details</vt:lpstr>
      <vt:lpstr>Screening </vt:lpstr>
      <vt:lpstr>Screening</vt:lpstr>
      <vt:lpstr>Which method is best?</vt:lpstr>
      <vt:lpstr>PowerPoint Presentation</vt:lpstr>
      <vt:lpstr>PowerPoint Presentation</vt:lpstr>
      <vt:lpstr>  PART 2:  Management</vt:lpstr>
      <vt:lpstr>   All diabetes is not the same</vt:lpstr>
      <vt:lpstr>PowerPoint Presentation</vt:lpstr>
      <vt:lpstr>All diabetes is not the same</vt:lpstr>
      <vt:lpstr>This means you cant treat them the same</vt:lpstr>
      <vt:lpstr>Control of Maternal Glycemia (Target plasma glucose levels)</vt:lpstr>
      <vt:lpstr>Glucose Monitoring</vt:lpstr>
      <vt:lpstr>Medical Nutrition Therapy(MNT)</vt:lpstr>
      <vt:lpstr>Dietary recommendations</vt:lpstr>
      <vt:lpstr>Carbohydrate Budget</vt:lpstr>
      <vt:lpstr>Nutrition Guidelines</vt:lpstr>
      <vt:lpstr>PowerPoint Presentation</vt:lpstr>
      <vt:lpstr>PowerPoint Presentation</vt:lpstr>
      <vt:lpstr>PowerPoint Presentation</vt:lpstr>
      <vt:lpstr>When to initiate pharmacotherapy</vt:lpstr>
      <vt:lpstr>Insulin Therapy Lispro(Humalog)</vt:lpstr>
      <vt:lpstr>Insulin Therapy NPH</vt:lpstr>
      <vt:lpstr>Insulin Therapy Ultralente</vt:lpstr>
      <vt:lpstr>LANTUS(glargine-DNA origin)</vt:lpstr>
      <vt:lpstr>Insulin Total Daily Dose Regimen</vt:lpstr>
      <vt:lpstr>********Insulin Therapy –Daily Breakdown Lispro Coverage</vt:lpstr>
      <vt:lpstr>PowerPoint Presentation</vt:lpstr>
      <vt:lpstr>Management of GDM/Type 2 oral agents </vt:lpstr>
      <vt:lpstr>Oral Hypoglycemic Agents Glyburide</vt:lpstr>
      <vt:lpstr>Management of GDM/type 2 oral agents</vt:lpstr>
      <vt:lpstr>Management of GDM/type 2 medication</vt:lpstr>
      <vt:lpstr>Medication Management  Rules of the Road</vt:lpstr>
      <vt:lpstr>Fetal Surveillance</vt:lpstr>
      <vt:lpstr>Delivery</vt:lpstr>
      <vt:lpstr>Post Partum Care</vt:lpstr>
      <vt:lpstr>Major Goals</vt:lpstr>
      <vt:lpstr>questions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Eileen Moore</dc:creator>
  <cp:lastModifiedBy>Purcell, Marina</cp:lastModifiedBy>
  <cp:revision>136</cp:revision>
  <cp:lastPrinted>2015-04-28T20:45:37Z</cp:lastPrinted>
  <dcterms:created xsi:type="dcterms:W3CDTF">2002-11-10T16:00:03Z</dcterms:created>
  <dcterms:modified xsi:type="dcterms:W3CDTF">2015-05-04T22:29:26Z</dcterms:modified>
</cp:coreProperties>
</file>