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7"/>
  </p:notesMasterIdLst>
  <p:sldIdLst>
    <p:sldId id="259" r:id="rId2"/>
    <p:sldId id="265" r:id="rId3"/>
    <p:sldId id="267" r:id="rId4"/>
    <p:sldId id="260" r:id="rId5"/>
    <p:sldId id="268" r:id="rId6"/>
    <p:sldId id="261" r:id="rId7"/>
    <p:sldId id="262" r:id="rId8"/>
    <p:sldId id="269" r:id="rId9"/>
    <p:sldId id="263" r:id="rId10"/>
    <p:sldId id="270" r:id="rId11"/>
    <p:sldId id="266" r:id="rId12"/>
    <p:sldId id="271" r:id="rId13"/>
    <p:sldId id="264" r:id="rId14"/>
    <p:sldId id="272" r:id="rId15"/>
    <p:sldId id="273"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48" d="100"/>
          <a:sy n="48" d="100"/>
        </p:scale>
        <p:origin x="-1146" y="-54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54609A-A1BF-44B2-8184-29BE2F1BE60D}" type="datetimeFigureOut">
              <a:rPr lang="en-US" smtClean="0"/>
              <a:t>6/18/2012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5235935-A8A2-48F0-B53A-0206108ECBEE}" type="slidenum">
              <a:rPr lang="en-US" smtClean="0"/>
              <a:t>‹#›</a:t>
            </a:fld>
            <a:endParaRPr lang="en-US"/>
          </a:p>
        </p:txBody>
      </p:sp>
    </p:spTree>
    <p:extLst>
      <p:ext uri="{BB962C8B-B14F-4D97-AF65-F5344CB8AC3E}">
        <p14:creationId xmlns:p14="http://schemas.microsoft.com/office/powerpoint/2010/main" val="578644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dirty="0"/>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B544C96-A953-48AC-BE3E-FAC4D6D006B8}" type="datetimeFigureOut">
              <a:rPr lang="en-US" smtClean="0"/>
              <a:t>6/18/2012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BEC802-8CFE-482A-817F-576D66904112}"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544C96-A953-48AC-BE3E-FAC4D6D006B8}" type="datetimeFigureOut">
              <a:rPr lang="en-US" smtClean="0"/>
              <a:t>6/18/2012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BEC802-8CFE-482A-817F-576D66904112}"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544C96-A953-48AC-BE3E-FAC4D6D006B8}" type="datetimeFigureOut">
              <a:rPr lang="en-US" smtClean="0"/>
              <a:t>6/18/2012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BEC802-8CFE-482A-817F-576D66904112}"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052FE780-7022-4D29-81A8-23293EE639B9}" type="slidenum">
              <a:rPr lang="en-US"/>
              <a:pPr>
                <a:defRPr/>
              </a:pPr>
              <a:t>‹#›</a:t>
            </a:fld>
            <a:endParaRPr lang="en-US"/>
          </a:p>
        </p:txBody>
      </p:sp>
    </p:spTree>
    <p:extLst>
      <p:ext uri="{BB962C8B-B14F-4D97-AF65-F5344CB8AC3E}">
        <p14:creationId xmlns:p14="http://schemas.microsoft.com/office/powerpoint/2010/main" val="4134075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EB544C96-A953-48AC-BE3E-FAC4D6D006B8}" type="datetimeFigureOut">
              <a:rPr lang="en-US" smtClean="0"/>
              <a:t>6/18/2012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BEC802-8CFE-482A-817F-576D66904112}"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544C96-A953-48AC-BE3E-FAC4D6D006B8}" type="datetimeFigureOut">
              <a:rPr lang="en-US" smtClean="0"/>
              <a:t>6/18/2012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BEC802-8CFE-482A-817F-576D66904112}"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544C96-A953-48AC-BE3E-FAC4D6D006B8}" type="datetimeFigureOut">
              <a:rPr lang="en-US" smtClean="0"/>
              <a:t>6/18/2012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BEC802-8CFE-482A-817F-576D66904112}"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09442" y="1812927"/>
            <a:ext cx="3471277"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63280" y="1812927"/>
            <a:ext cx="347127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B544C96-A953-48AC-BE3E-FAC4D6D006B8}" type="datetimeFigureOut">
              <a:rPr lang="en-US" smtClean="0"/>
              <a:t>6/18/2012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CBEC802-8CFE-482A-817F-576D66904112}"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B544C96-A953-48AC-BE3E-FAC4D6D006B8}" type="datetimeFigureOut">
              <a:rPr lang="en-US" smtClean="0"/>
              <a:t>6/18/2012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CBEC802-8CFE-482A-817F-576D66904112}"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544C96-A953-48AC-BE3E-FAC4D6D006B8}" type="datetimeFigureOut">
              <a:rPr lang="en-US" smtClean="0"/>
              <a:t>6/18/2012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CBEC802-8CFE-482A-817F-576D66904112}"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544C96-A953-48AC-BE3E-FAC4D6D006B8}" type="datetimeFigureOut">
              <a:rPr lang="en-US" smtClean="0"/>
              <a:t>6/18/2012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BEC802-8CFE-482A-817F-576D66904112}"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3" y="1387058"/>
            <a:ext cx="3297953"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3" y="2500312"/>
            <a:ext cx="3297954"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544C96-A953-48AC-BE3E-FAC4D6D006B8}" type="datetimeFigureOut">
              <a:rPr lang="en-US" smtClean="0"/>
              <a:t>6/18/2012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BEC802-8CFE-482A-817F-576D66904112}" type="slidenum">
              <a:rPr lang="en-US" smtClean="0"/>
              <a:t>‹#›</a:t>
            </a:fld>
            <a:endParaRPr lang="en-US"/>
          </a:p>
        </p:txBody>
      </p:sp>
      <p:grpSp>
        <p:nvGrpSpPr>
          <p:cNvPr id="16" name="Group 15"/>
          <p:cNvGrpSpPr/>
          <p:nvPr/>
        </p:nvGrpSpPr>
        <p:grpSpPr>
          <a:xfrm>
            <a:off x="4516154" y="994387"/>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674192" y="1601512"/>
            <a:ext cx="3429000" cy="3429000"/>
          </a:xfrm>
          <a:prstGeom prst="ellipse">
            <a:avLst/>
          </a:prstGeom>
          <a:ln w="76200">
            <a:solidFill>
              <a:schemeClr val="tx2">
                <a:lumMod val="75000"/>
              </a:schemeClr>
            </a:solidFill>
          </a:ln>
        </p:spPr>
        <p:txBody>
          <a:bodyPr/>
          <a:lstStyle/>
          <a:p>
            <a:r>
              <a:rPr lang="en-US" smtClean="0"/>
              <a:t>Click icon to add picture</a:t>
            </a:r>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56" name="Oval 55"/>
          <p:cNvSpPr>
            <a:spLocks noChangeAspect="1"/>
          </p:cNvSpPr>
          <p:nvPr/>
        </p:nvSpPr>
        <p:spPr>
          <a:xfrm>
            <a:off x="-69625" y="4042576"/>
            <a:ext cx="1743945" cy="1909234"/>
          </a:xfrm>
          <a:custGeom>
            <a:avLst/>
            <a:gdLst/>
            <a:ahLst/>
            <a:cxnLst/>
            <a:rect l="l" t="t" r="r" b="b"/>
            <a:pathLst>
              <a:path w="1743945" h="1909234">
                <a:moveTo>
                  <a:pt x="789328" y="0"/>
                </a:moveTo>
                <a:cubicBezTo>
                  <a:pt x="1316548" y="0"/>
                  <a:pt x="1743945" y="427397"/>
                  <a:pt x="1743945" y="954617"/>
                </a:cubicBezTo>
                <a:cubicBezTo>
                  <a:pt x="1743945" y="1481837"/>
                  <a:pt x="1316548" y="1909234"/>
                  <a:pt x="789328" y="1909234"/>
                </a:cubicBezTo>
                <a:cubicBezTo>
                  <a:pt x="461080" y="1909234"/>
                  <a:pt x="171527" y="1743562"/>
                  <a:pt x="0" y="1491086"/>
                </a:cubicBezTo>
                <a:lnTo>
                  <a:pt x="0" y="418149"/>
                </a:lnTo>
                <a:cubicBezTo>
                  <a:pt x="171527" y="165673"/>
                  <a:pt x="461080" y="0"/>
                  <a:pt x="789328"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3" name="Oval 52"/>
          <p:cNvSpPr>
            <a:spLocks noChangeAspect="1"/>
          </p:cNvSpPr>
          <p:nvPr/>
        </p:nvSpPr>
        <p:spPr>
          <a:xfrm>
            <a:off x="520638" y="1095310"/>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2" name="Oval 51"/>
          <p:cNvSpPr>
            <a:spLocks noChangeAspect="1"/>
          </p:cNvSpPr>
          <p:nvPr/>
        </p:nvSpPr>
        <p:spPr>
          <a:xfrm>
            <a:off x="1878729" y="282933"/>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4" name="Oval 53"/>
          <p:cNvSpPr>
            <a:spLocks noChangeAspect="1"/>
          </p:cNvSpPr>
          <p:nvPr/>
        </p:nvSpPr>
        <p:spPr>
          <a:xfrm>
            <a:off x="520637" y="5729135"/>
            <a:ext cx="1909234" cy="1193756"/>
          </a:xfrm>
          <a:custGeom>
            <a:avLst/>
            <a:gdLst/>
            <a:ahLst/>
            <a:cxnLst/>
            <a:rect l="l" t="t" r="r" b="b"/>
            <a:pathLst>
              <a:path w="1909234" h="1193756">
                <a:moveTo>
                  <a:pt x="954617" y="0"/>
                </a:moveTo>
                <a:cubicBezTo>
                  <a:pt x="1481837" y="0"/>
                  <a:pt x="1909234" y="427397"/>
                  <a:pt x="1909234" y="954617"/>
                </a:cubicBezTo>
                <a:cubicBezTo>
                  <a:pt x="1909234" y="1037305"/>
                  <a:pt x="1898721" y="1117537"/>
                  <a:pt x="1877819" y="1193756"/>
                </a:cubicBezTo>
                <a:lnTo>
                  <a:pt x="31415" y="1193756"/>
                </a:lnTo>
                <a:cubicBezTo>
                  <a:pt x="10513" y="1117537"/>
                  <a:pt x="0" y="1037305"/>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0" name="Oval 129"/>
          <p:cNvSpPr>
            <a:spLocks noChangeAspect="1"/>
          </p:cNvSpPr>
          <p:nvPr/>
        </p:nvSpPr>
        <p:spPr>
          <a:xfrm>
            <a:off x="-46711" y="-61709"/>
            <a:ext cx="1449107" cy="1677064"/>
          </a:xfrm>
          <a:custGeom>
            <a:avLst/>
            <a:gdLst/>
            <a:ahLst/>
            <a:cxnLst/>
            <a:rect l="l" t="t" r="r" b="b"/>
            <a:pathLst>
              <a:path w="1449107" h="1677064">
                <a:moveTo>
                  <a:pt x="0" y="0"/>
                </a:moveTo>
                <a:lnTo>
                  <a:pt x="1112019" y="0"/>
                </a:lnTo>
                <a:cubicBezTo>
                  <a:pt x="1319407" y="171874"/>
                  <a:pt x="1449107" y="432014"/>
                  <a:pt x="1449107" y="722447"/>
                </a:cubicBezTo>
                <a:cubicBezTo>
                  <a:pt x="1449107" y="1249667"/>
                  <a:pt x="1021710" y="1677064"/>
                  <a:pt x="494490" y="1677064"/>
                </a:cubicBezTo>
                <a:cubicBezTo>
                  <a:pt x="313232" y="1677064"/>
                  <a:pt x="143772" y="1626546"/>
                  <a:pt x="0" y="1537872"/>
                </a:cubicBezTo>
                <a:close/>
              </a:path>
            </a:pathLst>
          </a:custGeom>
          <a:solidFill>
            <a:schemeClr val="tx2">
              <a:lumMod val="75000"/>
              <a:alpha val="14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1" name="Oval 130"/>
          <p:cNvSpPr>
            <a:spLocks noChangeAspect="1"/>
          </p:cNvSpPr>
          <p:nvPr/>
        </p:nvSpPr>
        <p:spPr>
          <a:xfrm>
            <a:off x="924113" y="-161623"/>
            <a:ext cx="1909233" cy="1909233"/>
          </a:xfrm>
          <a:prstGeom prst="ellipse">
            <a:avLst/>
          </a:prstGeom>
          <a:solidFill>
            <a:schemeClr val="tx2">
              <a:lumMod val="75000"/>
              <a:alpha val="2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2" name="Oval 131"/>
          <p:cNvSpPr>
            <a:spLocks noChangeAspect="1"/>
          </p:cNvSpPr>
          <p:nvPr/>
        </p:nvSpPr>
        <p:spPr>
          <a:xfrm>
            <a:off x="0" y="66073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3" name="Oval 132"/>
          <p:cNvSpPr>
            <a:spLocks noChangeAspect="1"/>
          </p:cNvSpPr>
          <p:nvPr/>
        </p:nvSpPr>
        <p:spPr>
          <a:xfrm>
            <a:off x="7497531" y="-61709"/>
            <a:ext cx="1694467" cy="1677064"/>
          </a:xfrm>
          <a:custGeom>
            <a:avLst/>
            <a:gdLst/>
            <a:ahLst/>
            <a:cxnLst/>
            <a:rect l="l" t="t" r="r" b="b"/>
            <a:pathLst>
              <a:path w="1694467" h="1677064">
                <a:moveTo>
                  <a:pt x="337088" y="0"/>
                </a:moveTo>
                <a:lnTo>
                  <a:pt x="1573463" y="0"/>
                </a:lnTo>
                <a:cubicBezTo>
                  <a:pt x="1618202" y="37449"/>
                  <a:pt x="1658454" y="79950"/>
                  <a:pt x="1694467" y="126010"/>
                </a:cubicBezTo>
                <a:lnTo>
                  <a:pt x="1694467" y="1318884"/>
                </a:lnTo>
                <a:cubicBezTo>
                  <a:pt x="1522840" y="1538397"/>
                  <a:pt x="1254922" y="1677064"/>
                  <a:pt x="954617" y="1677064"/>
                </a:cubicBezTo>
                <a:cubicBezTo>
                  <a:pt x="427397" y="1677064"/>
                  <a:pt x="0" y="1249667"/>
                  <a:pt x="0" y="722447"/>
                </a:cubicBezTo>
                <a:cubicBezTo>
                  <a:pt x="0" y="432014"/>
                  <a:pt x="129700" y="171874"/>
                  <a:pt x="337088" y="0"/>
                </a:cubicBezTo>
                <a:close/>
              </a:path>
            </a:pathLst>
          </a:custGeom>
          <a:solidFill>
            <a:schemeClr val="accent3">
              <a:lumMod val="60000"/>
              <a:lumOff val="40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4" name="Oval 133"/>
          <p:cNvSpPr>
            <a:spLocks noChangeAspect="1"/>
          </p:cNvSpPr>
          <p:nvPr/>
        </p:nvSpPr>
        <p:spPr>
          <a:xfrm>
            <a:off x="6117502" y="-61708"/>
            <a:ext cx="1909234" cy="1705448"/>
          </a:xfrm>
          <a:custGeom>
            <a:avLst/>
            <a:gdLst/>
            <a:ahLst/>
            <a:cxnLst/>
            <a:rect l="l" t="t" r="r" b="b"/>
            <a:pathLst>
              <a:path w="1909234" h="1705448">
                <a:moveTo>
                  <a:pt x="371490" y="0"/>
                </a:moveTo>
                <a:lnTo>
                  <a:pt x="1537745" y="0"/>
                </a:lnTo>
                <a:cubicBezTo>
                  <a:pt x="1764760" y="171517"/>
                  <a:pt x="1909234" y="444302"/>
                  <a:pt x="1909234" y="750831"/>
                </a:cubicBezTo>
                <a:cubicBezTo>
                  <a:pt x="1909234" y="1278051"/>
                  <a:pt x="1481837" y="1705448"/>
                  <a:pt x="954617" y="1705448"/>
                </a:cubicBezTo>
                <a:cubicBezTo>
                  <a:pt x="427397" y="1705448"/>
                  <a:pt x="0" y="1278051"/>
                  <a:pt x="0" y="750831"/>
                </a:cubicBezTo>
                <a:cubicBezTo>
                  <a:pt x="0" y="444302"/>
                  <a:pt x="144474" y="171517"/>
                  <a:pt x="371490" y="0"/>
                </a:cubicBezTo>
                <a:close/>
              </a:path>
            </a:pathLst>
          </a:cu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5" name="Oval 134"/>
          <p:cNvSpPr>
            <a:spLocks noChangeAspect="1"/>
          </p:cNvSpPr>
          <p:nvPr/>
        </p:nvSpPr>
        <p:spPr>
          <a:xfrm>
            <a:off x="7494454" y="1095309"/>
            <a:ext cx="1697544" cy="1909234"/>
          </a:xfrm>
          <a:custGeom>
            <a:avLst/>
            <a:gdLst/>
            <a:ahLst/>
            <a:cxnLst/>
            <a:rect l="l" t="t" r="r" b="b"/>
            <a:pathLst>
              <a:path w="1697544" h="1909234">
                <a:moveTo>
                  <a:pt x="954617" y="0"/>
                </a:moveTo>
                <a:cubicBezTo>
                  <a:pt x="1256666" y="0"/>
                  <a:pt x="1525952" y="140283"/>
                  <a:pt x="1697544" y="361910"/>
                </a:cubicBezTo>
                <a:lnTo>
                  <a:pt x="1697544" y="1547324"/>
                </a:lnTo>
                <a:cubicBezTo>
                  <a:pt x="1525952" y="1768951"/>
                  <a:pt x="1256666" y="1909234"/>
                  <a:pt x="954617" y="1909234"/>
                </a:cubicBezTo>
                <a:cubicBezTo>
                  <a:pt x="427397" y="1909234"/>
                  <a:pt x="0" y="1481837"/>
                  <a:pt x="0" y="954617"/>
                </a:cubicBezTo>
                <a:cubicBezTo>
                  <a:pt x="0" y="427397"/>
                  <a:pt x="427397" y="0"/>
                  <a:pt x="954617" y="0"/>
                </a:cubicBezTo>
                <a:close/>
              </a:path>
            </a:pathLst>
          </a:cu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6" name="Oval 135"/>
          <p:cNvSpPr>
            <a:spLocks noChangeAspect="1"/>
          </p:cNvSpPr>
          <p:nvPr/>
        </p:nvSpPr>
        <p:spPr>
          <a:xfrm>
            <a:off x="8056674" y="5140346"/>
            <a:ext cx="1137194" cy="1759729"/>
          </a:xfrm>
          <a:custGeom>
            <a:avLst/>
            <a:gdLst/>
            <a:ahLst/>
            <a:cxnLst/>
            <a:rect l="l" t="t" r="r" b="b"/>
            <a:pathLst>
              <a:path w="1137194" h="1759729">
                <a:moveTo>
                  <a:pt x="954617" y="0"/>
                </a:moveTo>
                <a:cubicBezTo>
                  <a:pt x="1017088" y="0"/>
                  <a:pt x="1078157" y="6001"/>
                  <a:pt x="1137194" y="17897"/>
                </a:cubicBezTo>
                <a:lnTo>
                  <a:pt x="1137194" y="1759729"/>
                </a:lnTo>
                <a:lnTo>
                  <a:pt x="443151" y="1759729"/>
                </a:lnTo>
                <a:cubicBezTo>
                  <a:pt x="176544" y="1591075"/>
                  <a:pt x="0" y="1293463"/>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7" name="Oval 136"/>
          <p:cNvSpPr>
            <a:spLocks noChangeAspect="1"/>
          </p:cNvSpPr>
          <p:nvPr/>
        </p:nvSpPr>
        <p:spPr>
          <a:xfrm>
            <a:off x="6661711" y="4362912"/>
            <a:ext cx="1909233" cy="1909233"/>
          </a:xfrm>
          <a:prstGeom prst="ellipse">
            <a:avLst/>
          </a:prstGeom>
          <a:solidFill>
            <a:schemeClr val="tx2">
              <a:lumMod val="75000"/>
              <a:alpha val="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8" name="Oval 137"/>
          <p:cNvSpPr>
            <a:spLocks noChangeAspect="1"/>
          </p:cNvSpPr>
          <p:nvPr/>
        </p:nvSpPr>
        <p:spPr>
          <a:xfrm>
            <a:off x="-69625" y="4948766"/>
            <a:ext cx="1353860" cy="1909234"/>
          </a:xfrm>
          <a:custGeom>
            <a:avLst/>
            <a:gdLst/>
            <a:ahLst/>
            <a:cxnLst/>
            <a:rect l="l" t="t" r="r" b="b"/>
            <a:pathLst>
              <a:path w="1353860" h="1909234">
                <a:moveTo>
                  <a:pt x="399243" y="0"/>
                </a:moveTo>
                <a:cubicBezTo>
                  <a:pt x="926463" y="0"/>
                  <a:pt x="1353860" y="427397"/>
                  <a:pt x="1353860" y="954617"/>
                </a:cubicBezTo>
                <a:cubicBezTo>
                  <a:pt x="1353860" y="1481837"/>
                  <a:pt x="926463" y="1909234"/>
                  <a:pt x="399243" y="1909234"/>
                </a:cubicBezTo>
                <a:cubicBezTo>
                  <a:pt x="256544" y="1909234"/>
                  <a:pt x="121158" y="1877924"/>
                  <a:pt x="0" y="1820890"/>
                </a:cubicBezTo>
                <a:lnTo>
                  <a:pt x="0" y="88345"/>
                </a:lnTo>
                <a:cubicBezTo>
                  <a:pt x="121158" y="31311"/>
                  <a:pt x="256544" y="0"/>
                  <a:pt x="399243"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9" name="Oval 138"/>
          <p:cNvSpPr>
            <a:spLocks noChangeAspect="1"/>
          </p:cNvSpPr>
          <p:nvPr/>
        </p:nvSpPr>
        <p:spPr>
          <a:xfrm>
            <a:off x="708471" y="4790336"/>
            <a:ext cx="1909233" cy="1909233"/>
          </a:xfrm>
          <a:prstGeom prst="ellipse">
            <a:avLst/>
          </a:pr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0" name="Oval 139"/>
          <p:cNvSpPr>
            <a:spLocks noChangeAspect="1"/>
          </p:cNvSpPr>
          <p:nvPr/>
        </p:nvSpPr>
        <p:spPr>
          <a:xfrm>
            <a:off x="6117503" y="78398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1" name="Oval 140"/>
          <p:cNvSpPr>
            <a:spLocks noChangeAspect="1"/>
          </p:cNvSpPr>
          <p:nvPr/>
        </p:nvSpPr>
        <p:spPr>
          <a:xfrm>
            <a:off x="6459053" y="5140346"/>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18" name="Oval 117"/>
          <p:cNvSpPr>
            <a:spLocks noChangeAspect="1"/>
          </p:cNvSpPr>
          <p:nvPr/>
        </p:nvSpPr>
        <p:spPr>
          <a:xfrm>
            <a:off x="8398204" y="597861"/>
            <a:ext cx="793794" cy="1252918"/>
          </a:xfrm>
          <a:custGeom>
            <a:avLst/>
            <a:gdLst/>
            <a:ahLst/>
            <a:cxnLst/>
            <a:rect l="l" t="t" r="r" b="b"/>
            <a:pathLst>
              <a:path w="793794" h="1252918">
                <a:moveTo>
                  <a:pt x="626459" y="0"/>
                </a:moveTo>
                <a:cubicBezTo>
                  <a:pt x="684682" y="0"/>
                  <a:pt x="741049" y="7943"/>
                  <a:pt x="793794" y="25480"/>
                </a:cubicBezTo>
                <a:lnTo>
                  <a:pt x="793794" y="1227438"/>
                </a:lnTo>
                <a:cubicBezTo>
                  <a:pt x="741049" y="1244975"/>
                  <a:pt x="684682" y="1252918"/>
                  <a:pt x="626459" y="1252918"/>
                </a:cubicBezTo>
                <a:cubicBezTo>
                  <a:pt x="280475" y="1252918"/>
                  <a:pt x="0" y="972443"/>
                  <a:pt x="0" y="626459"/>
                </a:cubicBezTo>
                <a:cubicBezTo>
                  <a:pt x="0" y="280475"/>
                  <a:pt x="280475" y="0"/>
                  <a:pt x="626459"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9" name="Oval 118"/>
          <p:cNvSpPr>
            <a:spLocks noChangeAspect="1"/>
          </p:cNvSpPr>
          <p:nvPr/>
        </p:nvSpPr>
        <p:spPr>
          <a:xfrm>
            <a:off x="6350100" y="206512"/>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0" name="Oval 119"/>
          <p:cNvSpPr>
            <a:spLocks noChangeAspect="1"/>
          </p:cNvSpPr>
          <p:nvPr/>
        </p:nvSpPr>
        <p:spPr>
          <a:xfrm>
            <a:off x="6872127" y="1450645"/>
            <a:ext cx="1218253" cy="1218253"/>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1" name="Oval 120"/>
          <p:cNvSpPr>
            <a:spLocks noChangeAspect="1"/>
          </p:cNvSpPr>
          <p:nvPr/>
        </p:nvSpPr>
        <p:spPr>
          <a:xfrm>
            <a:off x="7219068" y="2049927"/>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2" name="Oval 121"/>
          <p:cNvSpPr>
            <a:spLocks noChangeAspect="1"/>
          </p:cNvSpPr>
          <p:nvPr/>
        </p:nvSpPr>
        <p:spPr>
          <a:xfrm>
            <a:off x="7749416" y="2661634"/>
            <a:ext cx="721308" cy="721308"/>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3" name="Oval 122"/>
          <p:cNvSpPr>
            <a:spLocks noChangeAspect="1"/>
          </p:cNvSpPr>
          <p:nvPr/>
        </p:nvSpPr>
        <p:spPr>
          <a:xfrm>
            <a:off x="685054" y="-100976"/>
            <a:ext cx="1193676" cy="697815"/>
          </a:xfrm>
          <a:custGeom>
            <a:avLst/>
            <a:gdLst/>
            <a:ahLst/>
            <a:cxnLst/>
            <a:rect l="l" t="t" r="r" b="b"/>
            <a:pathLst>
              <a:path w="1193676" h="697815">
                <a:moveTo>
                  <a:pt x="10179" y="0"/>
                </a:moveTo>
                <a:lnTo>
                  <a:pt x="1183497" y="0"/>
                </a:lnTo>
                <a:cubicBezTo>
                  <a:pt x="1190746" y="32633"/>
                  <a:pt x="1193676" y="66463"/>
                  <a:pt x="1193676" y="100977"/>
                </a:cubicBezTo>
                <a:cubicBezTo>
                  <a:pt x="1193676" y="430602"/>
                  <a:pt x="926463" y="697815"/>
                  <a:pt x="596838" y="697815"/>
                </a:cubicBezTo>
                <a:cubicBezTo>
                  <a:pt x="267213" y="697815"/>
                  <a:pt x="0" y="430602"/>
                  <a:pt x="0" y="100977"/>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4" name="Oval 123"/>
          <p:cNvSpPr>
            <a:spLocks noChangeAspect="1"/>
          </p:cNvSpPr>
          <p:nvPr/>
        </p:nvSpPr>
        <p:spPr>
          <a:xfrm>
            <a:off x="1502638" y="-100976"/>
            <a:ext cx="1029028" cy="459889"/>
          </a:xfrm>
          <a:custGeom>
            <a:avLst/>
            <a:gdLst/>
            <a:ahLst/>
            <a:cxnLst/>
            <a:rect l="l" t="t" r="r" b="b"/>
            <a:pathLst>
              <a:path w="1029028" h="459889">
                <a:moveTo>
                  <a:pt x="0" y="0"/>
                </a:moveTo>
                <a:lnTo>
                  <a:pt x="1029028" y="0"/>
                </a:lnTo>
                <a:cubicBezTo>
                  <a:pt x="1001386" y="259074"/>
                  <a:pt x="781401" y="459889"/>
                  <a:pt x="514514" y="459889"/>
                </a:cubicBezTo>
                <a:cubicBezTo>
                  <a:pt x="247627" y="459889"/>
                  <a:pt x="27642" y="259074"/>
                  <a:pt x="0"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5" name="Oval 124"/>
          <p:cNvSpPr>
            <a:spLocks noChangeAspect="1"/>
          </p:cNvSpPr>
          <p:nvPr/>
        </p:nvSpPr>
        <p:spPr>
          <a:xfrm>
            <a:off x="-69624" y="-100976"/>
            <a:ext cx="590263" cy="612289"/>
          </a:xfrm>
          <a:custGeom>
            <a:avLst/>
            <a:gdLst/>
            <a:ahLst/>
            <a:cxnLst/>
            <a:rect l="l" t="t" r="r" b="b"/>
            <a:pathLst>
              <a:path w="590263" h="612289">
                <a:moveTo>
                  <a:pt x="0" y="0"/>
                </a:moveTo>
                <a:lnTo>
                  <a:pt x="581024" y="0"/>
                </a:lnTo>
                <a:cubicBezTo>
                  <a:pt x="587493" y="29611"/>
                  <a:pt x="590263" y="60308"/>
                  <a:pt x="590263" y="91651"/>
                </a:cubicBezTo>
                <a:cubicBezTo>
                  <a:pt x="590263" y="379191"/>
                  <a:pt x="357165" y="612289"/>
                  <a:pt x="69625" y="612289"/>
                </a:cubicBezTo>
                <a:lnTo>
                  <a:pt x="0" y="605270"/>
                </a:ln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6" name="Oval 125"/>
          <p:cNvSpPr>
            <a:spLocks noChangeAspect="1"/>
          </p:cNvSpPr>
          <p:nvPr/>
        </p:nvSpPr>
        <p:spPr>
          <a:xfrm>
            <a:off x="277432" y="4321783"/>
            <a:ext cx="1396887" cy="1396887"/>
          </a:xfrm>
          <a:prstGeom prst="ellipse">
            <a:avLst/>
          </a:pr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7" name="Oval 126"/>
          <p:cNvSpPr>
            <a:spLocks noChangeAspect="1"/>
          </p:cNvSpPr>
          <p:nvPr/>
        </p:nvSpPr>
        <p:spPr>
          <a:xfrm>
            <a:off x="5792131" y="6489965"/>
            <a:ext cx="1115939" cy="443769"/>
          </a:xfrm>
          <a:custGeom>
            <a:avLst/>
            <a:gdLst/>
            <a:ahLst/>
            <a:cxnLst/>
            <a:rect l="l" t="t" r="r" b="b"/>
            <a:pathLst>
              <a:path w="1115939" h="443769">
                <a:moveTo>
                  <a:pt x="557969" y="0"/>
                </a:moveTo>
                <a:cubicBezTo>
                  <a:pt x="830120" y="0"/>
                  <a:pt x="1058049" y="189335"/>
                  <a:pt x="1115939" y="443769"/>
                </a:cubicBezTo>
                <a:lnTo>
                  <a:pt x="0" y="443769"/>
                </a:lnTo>
                <a:cubicBezTo>
                  <a:pt x="57889" y="189335"/>
                  <a:pt x="285818" y="0"/>
                  <a:pt x="55796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8" name="Oval 127"/>
          <p:cNvSpPr>
            <a:spLocks noChangeAspect="1"/>
          </p:cNvSpPr>
          <p:nvPr/>
        </p:nvSpPr>
        <p:spPr>
          <a:xfrm>
            <a:off x="6127999" y="6408840"/>
            <a:ext cx="1237019" cy="524894"/>
          </a:xfrm>
          <a:custGeom>
            <a:avLst/>
            <a:gdLst/>
            <a:ahLst/>
            <a:cxnLst/>
            <a:rect l="l" t="t" r="r" b="b"/>
            <a:pathLst>
              <a:path w="1237019" h="524894">
                <a:moveTo>
                  <a:pt x="618509" y="0"/>
                </a:moveTo>
                <a:cubicBezTo>
                  <a:pt x="930325" y="0"/>
                  <a:pt x="1189147" y="226891"/>
                  <a:pt x="1237019" y="524894"/>
                </a:cubicBezTo>
                <a:lnTo>
                  <a:pt x="0" y="524894"/>
                </a:lnTo>
                <a:cubicBezTo>
                  <a:pt x="47872" y="226891"/>
                  <a:pt x="306694" y="0"/>
                  <a:pt x="61850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9" name="Oval 128"/>
          <p:cNvSpPr>
            <a:spLocks noChangeAspect="1"/>
          </p:cNvSpPr>
          <p:nvPr/>
        </p:nvSpPr>
        <p:spPr>
          <a:xfrm>
            <a:off x="7577655" y="6408841"/>
            <a:ext cx="1211408" cy="524893"/>
          </a:xfrm>
          <a:custGeom>
            <a:avLst/>
            <a:gdLst/>
            <a:ahLst/>
            <a:cxnLst/>
            <a:rect l="l" t="t" r="r" b="b"/>
            <a:pathLst>
              <a:path w="1211408" h="524893">
                <a:moveTo>
                  <a:pt x="605704" y="0"/>
                </a:moveTo>
                <a:cubicBezTo>
                  <a:pt x="914574" y="0"/>
                  <a:pt x="1170243" y="227782"/>
                  <a:pt x="1211408" y="524893"/>
                </a:cubicBezTo>
                <a:lnTo>
                  <a:pt x="0" y="524893"/>
                </a:lnTo>
                <a:cubicBezTo>
                  <a:pt x="41165" y="227782"/>
                  <a:pt x="296834" y="0"/>
                  <a:pt x="605704"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7" name="Oval 96"/>
          <p:cNvSpPr>
            <a:spLocks noChangeAspect="1"/>
          </p:cNvSpPr>
          <p:nvPr/>
        </p:nvSpPr>
        <p:spPr>
          <a:xfrm>
            <a:off x="11073" y="4941986"/>
            <a:ext cx="611230" cy="61123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8" name="Oval 97"/>
          <p:cNvSpPr>
            <a:spLocks noChangeAspect="1"/>
          </p:cNvSpPr>
          <p:nvPr/>
        </p:nvSpPr>
        <p:spPr>
          <a:xfrm>
            <a:off x="-69625" y="6172569"/>
            <a:ext cx="778097" cy="750322"/>
          </a:xfrm>
          <a:custGeom>
            <a:avLst/>
            <a:gdLst/>
            <a:ahLst/>
            <a:cxnLst/>
            <a:rect l="l" t="t" r="r" b="b"/>
            <a:pathLst>
              <a:path w="778097" h="750322">
                <a:moveTo>
                  <a:pt x="261411" y="0"/>
                </a:moveTo>
                <a:cubicBezTo>
                  <a:pt x="546769" y="0"/>
                  <a:pt x="778097" y="231328"/>
                  <a:pt x="778097" y="516686"/>
                </a:cubicBezTo>
                <a:cubicBezTo>
                  <a:pt x="778097" y="601179"/>
                  <a:pt x="757816" y="680934"/>
                  <a:pt x="719843" y="750322"/>
                </a:cubicBezTo>
                <a:lnTo>
                  <a:pt x="0" y="750322"/>
                </a:lnTo>
                <a:lnTo>
                  <a:pt x="0" y="73330"/>
                </a:lnTo>
                <a:cubicBezTo>
                  <a:pt x="75863" y="26083"/>
                  <a:pt x="165591" y="0"/>
                  <a:pt x="261411"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9" name="Oval 98"/>
          <p:cNvSpPr>
            <a:spLocks noChangeAspect="1"/>
          </p:cNvSpPr>
          <p:nvPr/>
        </p:nvSpPr>
        <p:spPr>
          <a:xfrm>
            <a:off x="-69625" y="5158575"/>
            <a:ext cx="563524" cy="897560"/>
          </a:xfrm>
          <a:custGeom>
            <a:avLst/>
            <a:gdLst/>
            <a:ahLst/>
            <a:cxnLst/>
            <a:rect l="l" t="t" r="r" b="b"/>
            <a:pathLst>
              <a:path w="563524" h="897560">
                <a:moveTo>
                  <a:pt x="114744" y="0"/>
                </a:moveTo>
                <a:cubicBezTo>
                  <a:pt x="362598" y="0"/>
                  <a:pt x="563524" y="200926"/>
                  <a:pt x="563524" y="448780"/>
                </a:cubicBezTo>
                <a:cubicBezTo>
                  <a:pt x="563524" y="696634"/>
                  <a:pt x="362598" y="897560"/>
                  <a:pt x="114744" y="897560"/>
                </a:cubicBezTo>
                <a:cubicBezTo>
                  <a:pt x="74918" y="897560"/>
                  <a:pt x="36304" y="892373"/>
                  <a:pt x="0" y="880900"/>
                </a:cubicBezTo>
                <a:lnTo>
                  <a:pt x="0" y="16661"/>
                </a:lnTo>
                <a:cubicBezTo>
                  <a:pt x="36304" y="5188"/>
                  <a:pt x="74918" y="0"/>
                  <a:pt x="114744"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0" name="Oval 99"/>
          <p:cNvSpPr>
            <a:spLocks noChangeAspect="1"/>
          </p:cNvSpPr>
          <p:nvPr/>
        </p:nvSpPr>
        <p:spPr>
          <a:xfrm>
            <a:off x="-25758" y="482386"/>
            <a:ext cx="598416" cy="905704"/>
          </a:xfrm>
          <a:custGeom>
            <a:avLst/>
            <a:gdLst/>
            <a:ahLst/>
            <a:cxnLst/>
            <a:rect l="l" t="t" r="r" b="b"/>
            <a:pathLst>
              <a:path w="598416" h="905704">
                <a:moveTo>
                  <a:pt x="145564" y="0"/>
                </a:moveTo>
                <a:cubicBezTo>
                  <a:pt x="395667" y="0"/>
                  <a:pt x="598416" y="202749"/>
                  <a:pt x="598416" y="452852"/>
                </a:cubicBezTo>
                <a:cubicBezTo>
                  <a:pt x="598416" y="702955"/>
                  <a:pt x="395667" y="905704"/>
                  <a:pt x="145564" y="905704"/>
                </a:cubicBezTo>
                <a:cubicBezTo>
                  <a:pt x="94398" y="905704"/>
                  <a:pt x="45214" y="897218"/>
                  <a:pt x="0" y="879648"/>
                </a:cubicBezTo>
                <a:lnTo>
                  <a:pt x="0" y="26056"/>
                </a:lnTo>
                <a:cubicBezTo>
                  <a:pt x="45214" y="8486"/>
                  <a:pt x="94398" y="0"/>
                  <a:pt x="145564" y="0"/>
                </a:cubicBezTo>
                <a:close/>
              </a:path>
            </a:pathLst>
          </a:cu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1" name="Oval 100"/>
          <p:cNvSpPr>
            <a:spLocks noChangeAspect="1"/>
          </p:cNvSpPr>
          <p:nvPr/>
        </p:nvSpPr>
        <p:spPr>
          <a:xfrm>
            <a:off x="474208" y="836793"/>
            <a:ext cx="910817" cy="910817"/>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2" name="Oval 101"/>
          <p:cNvSpPr>
            <a:spLocks noChangeAspect="1"/>
          </p:cNvSpPr>
          <p:nvPr/>
        </p:nvSpPr>
        <p:spPr>
          <a:xfrm>
            <a:off x="319223" y="1452260"/>
            <a:ext cx="772993" cy="772993"/>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3" name="Oval 102"/>
          <p:cNvSpPr>
            <a:spLocks noChangeAspect="1"/>
          </p:cNvSpPr>
          <p:nvPr/>
        </p:nvSpPr>
        <p:spPr>
          <a:xfrm>
            <a:off x="371257" y="1886983"/>
            <a:ext cx="610366" cy="610366"/>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4" name="Oval 103"/>
          <p:cNvSpPr>
            <a:spLocks noChangeAspect="1"/>
          </p:cNvSpPr>
          <p:nvPr/>
        </p:nvSpPr>
        <p:spPr>
          <a:xfrm>
            <a:off x="154676" y="1919682"/>
            <a:ext cx="521764" cy="52176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5" name="Oval 104"/>
          <p:cNvSpPr>
            <a:spLocks noChangeAspect="1"/>
          </p:cNvSpPr>
          <p:nvPr/>
        </p:nvSpPr>
        <p:spPr>
          <a:xfrm>
            <a:off x="7302517" y="-61709"/>
            <a:ext cx="910818" cy="750833"/>
          </a:xfrm>
          <a:custGeom>
            <a:avLst/>
            <a:gdLst/>
            <a:ahLst/>
            <a:cxnLst/>
            <a:rect l="l" t="t" r="r" b="b"/>
            <a:pathLst>
              <a:path w="910818" h="750833">
                <a:moveTo>
                  <a:pt x="111441" y="0"/>
                </a:moveTo>
                <a:lnTo>
                  <a:pt x="799378" y="0"/>
                </a:lnTo>
                <a:cubicBezTo>
                  <a:pt x="869408" y="78400"/>
                  <a:pt x="910818" y="182076"/>
                  <a:pt x="910818" y="295424"/>
                </a:cubicBezTo>
                <a:cubicBezTo>
                  <a:pt x="910818" y="546939"/>
                  <a:pt x="706924" y="750833"/>
                  <a:pt x="455409" y="750833"/>
                </a:cubicBezTo>
                <a:cubicBezTo>
                  <a:pt x="203894" y="750833"/>
                  <a:pt x="0" y="546939"/>
                  <a:pt x="0" y="295424"/>
                </a:cubicBezTo>
                <a:cubicBezTo>
                  <a:pt x="0" y="182076"/>
                  <a:pt x="41410" y="78400"/>
                  <a:pt x="111441"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6" name="Oval 105"/>
          <p:cNvSpPr>
            <a:spLocks noChangeAspect="1"/>
          </p:cNvSpPr>
          <p:nvPr/>
        </p:nvSpPr>
        <p:spPr>
          <a:xfrm>
            <a:off x="8718124" y="-61709"/>
            <a:ext cx="473874" cy="613011"/>
          </a:xfrm>
          <a:custGeom>
            <a:avLst/>
            <a:gdLst/>
            <a:ahLst/>
            <a:cxnLst/>
            <a:rect l="l" t="t" r="r" b="b"/>
            <a:pathLst>
              <a:path w="473874" h="613011">
                <a:moveTo>
                  <a:pt x="29684" y="0"/>
                </a:moveTo>
                <a:lnTo>
                  <a:pt x="473874" y="0"/>
                </a:lnTo>
                <a:lnTo>
                  <a:pt x="473874" y="611150"/>
                </a:lnTo>
                <a:cubicBezTo>
                  <a:pt x="467789" y="612887"/>
                  <a:pt x="461614" y="613011"/>
                  <a:pt x="455409" y="613011"/>
                </a:cubicBezTo>
                <a:cubicBezTo>
                  <a:pt x="203894" y="613011"/>
                  <a:pt x="0" y="409117"/>
                  <a:pt x="0" y="157602"/>
                </a:cubicBezTo>
                <a:cubicBezTo>
                  <a:pt x="0" y="101995"/>
                  <a:pt x="9966" y="48716"/>
                  <a:pt x="29684"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7" name="Oval 106"/>
          <p:cNvSpPr>
            <a:spLocks noChangeAspect="1"/>
          </p:cNvSpPr>
          <p:nvPr/>
        </p:nvSpPr>
        <p:spPr>
          <a:xfrm>
            <a:off x="7748238" y="282933"/>
            <a:ext cx="1128521" cy="1128521"/>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8" name="Oval 107"/>
          <p:cNvSpPr>
            <a:spLocks noChangeAspect="1"/>
          </p:cNvSpPr>
          <p:nvPr/>
        </p:nvSpPr>
        <p:spPr>
          <a:xfrm>
            <a:off x="8914718" y="749603"/>
            <a:ext cx="277280" cy="907992"/>
          </a:xfrm>
          <a:custGeom>
            <a:avLst/>
            <a:gdLst/>
            <a:ahLst/>
            <a:cxnLst/>
            <a:rect l="l" t="t" r="r" b="b"/>
            <a:pathLst>
              <a:path w="277280" h="907992">
                <a:moveTo>
                  <a:pt x="277280" y="0"/>
                </a:moveTo>
                <a:lnTo>
                  <a:pt x="277280" y="907992"/>
                </a:lnTo>
                <a:cubicBezTo>
                  <a:pt x="112021" y="824131"/>
                  <a:pt x="0" y="652146"/>
                  <a:pt x="0" y="453996"/>
                </a:cubicBezTo>
                <a:cubicBezTo>
                  <a:pt x="0" y="255847"/>
                  <a:pt x="112021" y="83861"/>
                  <a:pt x="277280"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9" name="Oval 108"/>
          <p:cNvSpPr>
            <a:spLocks noChangeAspect="1"/>
          </p:cNvSpPr>
          <p:nvPr/>
        </p:nvSpPr>
        <p:spPr>
          <a:xfrm>
            <a:off x="7590871" y="728498"/>
            <a:ext cx="969734" cy="96973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0" name="Oval 109"/>
          <p:cNvSpPr>
            <a:spLocks noChangeAspect="1"/>
          </p:cNvSpPr>
          <p:nvPr/>
        </p:nvSpPr>
        <p:spPr>
          <a:xfrm>
            <a:off x="7470041" y="1326476"/>
            <a:ext cx="608190" cy="608190"/>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1" name="Oval 110"/>
          <p:cNvSpPr>
            <a:spLocks noChangeAspect="1"/>
          </p:cNvSpPr>
          <p:nvPr/>
        </p:nvSpPr>
        <p:spPr>
          <a:xfrm>
            <a:off x="7629941" y="5611427"/>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2" name="Oval 111"/>
          <p:cNvSpPr>
            <a:spLocks noChangeAspect="1"/>
          </p:cNvSpPr>
          <p:nvPr/>
        </p:nvSpPr>
        <p:spPr>
          <a:xfrm>
            <a:off x="6972882" y="5242254"/>
            <a:ext cx="738345" cy="7383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3" name="Oval 112"/>
          <p:cNvSpPr>
            <a:spLocks noChangeAspect="1"/>
          </p:cNvSpPr>
          <p:nvPr/>
        </p:nvSpPr>
        <p:spPr>
          <a:xfrm>
            <a:off x="7494454" y="4928166"/>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4" name="Oval 113"/>
          <p:cNvSpPr>
            <a:spLocks noChangeAspect="1"/>
          </p:cNvSpPr>
          <p:nvPr/>
        </p:nvSpPr>
        <p:spPr>
          <a:xfrm>
            <a:off x="8229034" y="5666511"/>
            <a:ext cx="605634" cy="605634"/>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5" name="Oval 114"/>
          <p:cNvSpPr>
            <a:spLocks noChangeAspect="1"/>
          </p:cNvSpPr>
          <p:nvPr/>
        </p:nvSpPr>
        <p:spPr>
          <a:xfrm>
            <a:off x="8078231" y="4097842"/>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6" name="Oval 115"/>
          <p:cNvSpPr>
            <a:spLocks noChangeAspect="1"/>
          </p:cNvSpPr>
          <p:nvPr/>
        </p:nvSpPr>
        <p:spPr>
          <a:xfrm>
            <a:off x="8411816" y="5057878"/>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7" name="Oval 116"/>
          <p:cNvSpPr>
            <a:spLocks noChangeAspect="1"/>
          </p:cNvSpPr>
          <p:nvPr/>
        </p:nvSpPr>
        <p:spPr>
          <a:xfrm>
            <a:off x="8688590" y="4790335"/>
            <a:ext cx="503408" cy="553550"/>
          </a:xfrm>
          <a:custGeom>
            <a:avLst/>
            <a:gdLst/>
            <a:ahLst/>
            <a:cxnLst/>
            <a:rect l="l" t="t" r="r" b="b"/>
            <a:pathLst>
              <a:path w="503408" h="553550">
                <a:moveTo>
                  <a:pt x="276775" y="0"/>
                </a:moveTo>
                <a:cubicBezTo>
                  <a:pt x="370698" y="0"/>
                  <a:pt x="453694" y="46784"/>
                  <a:pt x="503408" y="118545"/>
                </a:cubicBezTo>
                <a:lnTo>
                  <a:pt x="503408" y="435005"/>
                </a:lnTo>
                <a:cubicBezTo>
                  <a:pt x="453694" y="506767"/>
                  <a:pt x="370698" y="553550"/>
                  <a:pt x="276775" y="553550"/>
                </a:cubicBezTo>
                <a:cubicBezTo>
                  <a:pt x="123916" y="553550"/>
                  <a:pt x="0" y="429634"/>
                  <a:pt x="0" y="276775"/>
                </a:cubicBezTo>
                <a:cubicBezTo>
                  <a:pt x="0" y="123916"/>
                  <a:pt x="123916" y="0"/>
                  <a:pt x="276775"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tint val="75000"/>
                  </a:schemeClr>
                </a:solidFill>
              </a:defRPr>
            </a:lvl1pPr>
          </a:lstStyle>
          <a:p>
            <a:fld id="{EB544C96-A953-48AC-BE3E-FAC4D6D006B8}" type="datetimeFigureOut">
              <a:rPr lang="en-US" smtClean="0"/>
              <a:t>6/18/2012</a:t>
            </a:fld>
            <a:endParaRPr lang="en-US"/>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tint val="75000"/>
                  </a:schemeClr>
                </a:solidFill>
              </a:defRPr>
            </a:lvl1pPr>
          </a:lstStyle>
          <a:p>
            <a:fld id="{CCBEC802-8CFE-482A-817F-576D66904112}" type="slidenum">
              <a:rPr lang="en-US" smtClean="0"/>
              <a:t>‹#›</a:t>
            </a:fld>
            <a:endParaRPr lang="en-US"/>
          </a:p>
        </p:txBody>
      </p:sp>
      <p:sp>
        <p:nvSpPr>
          <p:cNvPr id="55" name="Oval 54"/>
          <p:cNvSpPr>
            <a:spLocks noChangeAspect="1"/>
          </p:cNvSpPr>
          <p:nvPr/>
        </p:nvSpPr>
        <p:spPr>
          <a:xfrm>
            <a:off x="1583172" y="5454223"/>
            <a:ext cx="1909234" cy="1468668"/>
          </a:xfrm>
          <a:custGeom>
            <a:avLst/>
            <a:gdLst/>
            <a:ahLst/>
            <a:cxnLst/>
            <a:rect l="l" t="t" r="r" b="b"/>
            <a:pathLst>
              <a:path w="1909234" h="1468668">
                <a:moveTo>
                  <a:pt x="954617" y="0"/>
                </a:moveTo>
                <a:cubicBezTo>
                  <a:pt x="1481837" y="0"/>
                  <a:pt x="1909234" y="427397"/>
                  <a:pt x="1909234" y="954617"/>
                </a:cubicBezTo>
                <a:cubicBezTo>
                  <a:pt x="1909234" y="1144075"/>
                  <a:pt x="1854043" y="1320642"/>
                  <a:pt x="1758159" y="1468668"/>
                </a:cubicBezTo>
                <a:lnTo>
                  <a:pt x="151075" y="1468668"/>
                </a:lnTo>
                <a:cubicBezTo>
                  <a:pt x="55192" y="1320642"/>
                  <a:pt x="0" y="1144075"/>
                  <a:pt x="0" y="954617"/>
                </a:cubicBezTo>
                <a:cubicBezTo>
                  <a:pt x="0" y="427397"/>
                  <a:pt x="427397" y="0"/>
                  <a:pt x="954617"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7" name="Oval 56"/>
          <p:cNvSpPr>
            <a:spLocks noChangeAspect="1"/>
          </p:cNvSpPr>
          <p:nvPr/>
        </p:nvSpPr>
        <p:spPr>
          <a:xfrm>
            <a:off x="8570944" y="3382942"/>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8" name="Oval 57"/>
          <p:cNvSpPr>
            <a:spLocks noChangeAspect="1"/>
          </p:cNvSpPr>
          <p:nvPr/>
        </p:nvSpPr>
        <p:spPr>
          <a:xfrm>
            <a:off x="8398204" y="35360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9" name="Oval 58"/>
          <p:cNvSpPr>
            <a:spLocks noChangeAspect="1"/>
          </p:cNvSpPr>
          <p:nvPr/>
        </p:nvSpPr>
        <p:spPr>
          <a:xfrm>
            <a:off x="8608408" y="36884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0" name="Oval 59"/>
          <p:cNvSpPr>
            <a:spLocks noChangeAspect="1"/>
          </p:cNvSpPr>
          <p:nvPr/>
        </p:nvSpPr>
        <p:spPr>
          <a:xfrm>
            <a:off x="154676" y="2698928"/>
            <a:ext cx="467627" cy="467627"/>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1" name="Oval 60"/>
          <p:cNvSpPr>
            <a:spLocks noChangeAspect="1"/>
          </p:cNvSpPr>
          <p:nvPr/>
        </p:nvSpPr>
        <p:spPr>
          <a:xfrm>
            <a:off x="474208" y="3166555"/>
            <a:ext cx="458770" cy="45877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2" name="Oval 61"/>
          <p:cNvSpPr>
            <a:spLocks noChangeAspect="1"/>
          </p:cNvSpPr>
          <p:nvPr/>
        </p:nvSpPr>
        <p:spPr>
          <a:xfrm>
            <a:off x="270258" y="3382942"/>
            <a:ext cx="352045" cy="3520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3" name="Oval 62"/>
          <p:cNvSpPr>
            <a:spLocks noChangeAspect="1"/>
          </p:cNvSpPr>
          <p:nvPr/>
        </p:nvSpPr>
        <p:spPr>
          <a:xfrm>
            <a:off x="-86601" y="2581479"/>
            <a:ext cx="1360441" cy="1909234"/>
          </a:xfrm>
          <a:custGeom>
            <a:avLst/>
            <a:gdLst/>
            <a:ahLst/>
            <a:cxnLst/>
            <a:rect l="l" t="t" r="r" b="b"/>
            <a:pathLst>
              <a:path w="1360441" h="1909234">
                <a:moveTo>
                  <a:pt x="405824" y="0"/>
                </a:moveTo>
                <a:cubicBezTo>
                  <a:pt x="933044" y="0"/>
                  <a:pt x="1360441" y="427397"/>
                  <a:pt x="1360441" y="954617"/>
                </a:cubicBezTo>
                <a:cubicBezTo>
                  <a:pt x="1360441" y="1481837"/>
                  <a:pt x="933044" y="1909234"/>
                  <a:pt x="405824" y="1909234"/>
                </a:cubicBezTo>
                <a:cubicBezTo>
                  <a:pt x="260527" y="1909234"/>
                  <a:pt x="122812" y="1876773"/>
                  <a:pt x="0" y="1817719"/>
                </a:cubicBezTo>
                <a:lnTo>
                  <a:pt x="0" y="91515"/>
                </a:lnTo>
                <a:cubicBezTo>
                  <a:pt x="122812" y="32461"/>
                  <a:pt x="260527" y="0"/>
                  <a:pt x="405824"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64" name="Oval 63"/>
          <p:cNvSpPr>
            <a:spLocks noChangeAspect="1"/>
          </p:cNvSpPr>
          <p:nvPr/>
        </p:nvSpPr>
        <p:spPr>
          <a:xfrm>
            <a:off x="6173123" y="2395416"/>
            <a:ext cx="1218253" cy="1218253"/>
          </a:xfrm>
          <a:prstGeom prst="ellipse">
            <a:avLst/>
          </a:prstGeom>
          <a:solidFill>
            <a:schemeClr val="tx2">
              <a:lumMod val="75000"/>
              <a:alpha val="10000"/>
            </a:schemeClr>
          </a:solidFill>
          <a:ln w="177800" cap="rnd" cmpd="sng" algn="ctr">
            <a:solidFill>
              <a:schemeClr val="tx2">
                <a:lumMod val="60000"/>
                <a:lumOff val="40000"/>
                <a:alpha val="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Tree>
  </p:cSld>
  <p:clrMap bg1="dk1" tx1="lt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iming>
    <p:tnLst>
      <p:par>
        <p:cTn id="1" dur="indefinite" restart="never" nodeType="tmRoot"/>
      </p:par>
    </p:tnLst>
  </p:timing>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zeina.nahleh@ttuhsc.edu" TargetMode="Externa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9.jpeg"/><Relationship Id="rId1" Type="http://schemas.openxmlformats.org/officeDocument/2006/relationships/slideLayout" Target="../slideLayouts/slideLayout4.xml"/><Relationship Id="rId4" Type="http://schemas.openxmlformats.org/officeDocument/2006/relationships/image" Target="../media/image11.jpeg"/></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76106" y="0"/>
            <a:ext cx="8610600" cy="1676400"/>
          </a:xfrm>
        </p:spPr>
        <p:txBody>
          <a:bodyPr/>
          <a:lstStyle/>
          <a:p>
            <a:pPr fontAlgn="auto">
              <a:spcAft>
                <a:spcPts val="0"/>
              </a:spcAft>
              <a:defRPr/>
            </a:pPr>
            <a:r>
              <a:rPr lang="en-US" sz="4000" b="1" dirty="0" smtClean="0">
                <a:solidFill>
                  <a:schemeClr val="accent3">
                    <a:lumMod val="20000"/>
                    <a:lumOff val="80000"/>
                  </a:schemeClr>
                </a:solidFill>
                <a:effectLst>
                  <a:outerShdw blurRad="38100" dist="38100" dir="2700000" algn="tl">
                    <a:srgbClr val="000000">
                      <a:alpha val="43137"/>
                    </a:srgbClr>
                  </a:outerShdw>
                </a:effectLst>
                <a:latin typeface="Times New Roman" pitchFamily="18" charset="0"/>
                <a:cs typeface="Times New Roman" pitchFamily="18" charset="0"/>
              </a:rPr>
              <a:t>MANAGING FATIGUE </a:t>
            </a:r>
            <a:br>
              <a:rPr lang="en-US" sz="4000" b="1" dirty="0" smtClean="0">
                <a:solidFill>
                  <a:schemeClr val="accent3">
                    <a:lumMod val="20000"/>
                    <a:lumOff val="80000"/>
                  </a:schemeClr>
                </a:solidFill>
                <a:effectLst>
                  <a:outerShdw blurRad="38100" dist="38100" dir="2700000" algn="tl">
                    <a:srgbClr val="000000">
                      <a:alpha val="43137"/>
                    </a:srgbClr>
                  </a:outerShdw>
                </a:effectLst>
                <a:latin typeface="Times New Roman" pitchFamily="18" charset="0"/>
                <a:cs typeface="Times New Roman" pitchFamily="18" charset="0"/>
              </a:rPr>
            </a:br>
            <a:r>
              <a:rPr lang="en-US" sz="4000" b="1" i="1" dirty="0" smtClean="0">
                <a:solidFill>
                  <a:schemeClr val="accent3">
                    <a:lumMod val="20000"/>
                    <a:lumOff val="80000"/>
                  </a:schemeClr>
                </a:solidFill>
                <a:effectLst>
                  <a:outerShdw blurRad="38100" dist="38100" dir="2700000" algn="tl">
                    <a:srgbClr val="000000">
                      <a:alpha val="43137"/>
                    </a:srgbClr>
                  </a:outerShdw>
                </a:effectLst>
                <a:latin typeface="Times New Roman" pitchFamily="18" charset="0"/>
                <a:cs typeface="Times New Roman" pitchFamily="18" charset="0"/>
              </a:rPr>
              <a:t>During </a:t>
            </a:r>
            <a:r>
              <a:rPr lang="en-US" sz="4000" b="1" i="1" dirty="0">
                <a:solidFill>
                  <a:schemeClr val="accent3">
                    <a:lumMod val="20000"/>
                    <a:lumOff val="80000"/>
                  </a:schemeClr>
                </a:solidFill>
                <a:effectLst>
                  <a:outerShdw blurRad="38100" dist="38100" dir="2700000" algn="tl">
                    <a:srgbClr val="000000">
                      <a:alpha val="43137"/>
                    </a:srgbClr>
                  </a:outerShdw>
                </a:effectLst>
                <a:latin typeface="Times New Roman" pitchFamily="18" charset="0"/>
                <a:cs typeface="Times New Roman" pitchFamily="18" charset="0"/>
              </a:rPr>
              <a:t>T</a:t>
            </a:r>
            <a:r>
              <a:rPr lang="en-US" sz="4000" b="1" i="1" dirty="0" smtClean="0">
                <a:solidFill>
                  <a:schemeClr val="accent3">
                    <a:lumMod val="20000"/>
                    <a:lumOff val="80000"/>
                  </a:schemeClr>
                </a:solidFill>
                <a:effectLst>
                  <a:outerShdw blurRad="38100" dist="38100" dir="2700000" algn="tl">
                    <a:srgbClr val="000000">
                      <a:alpha val="43137"/>
                    </a:srgbClr>
                  </a:outerShdw>
                </a:effectLst>
                <a:latin typeface="Times New Roman" pitchFamily="18" charset="0"/>
                <a:cs typeface="Times New Roman" pitchFamily="18" charset="0"/>
              </a:rPr>
              <a:t>reatment</a:t>
            </a:r>
          </a:p>
        </p:txBody>
      </p:sp>
      <p:sp>
        <p:nvSpPr>
          <p:cNvPr id="4" name="TextBox 3"/>
          <p:cNvSpPr txBox="1"/>
          <p:nvPr/>
        </p:nvSpPr>
        <p:spPr>
          <a:xfrm>
            <a:off x="381000" y="1676400"/>
            <a:ext cx="4648200" cy="4401205"/>
          </a:xfrm>
          <a:prstGeom prst="rect">
            <a:avLst/>
          </a:prstGeom>
          <a:noFill/>
        </p:spPr>
        <p:txBody>
          <a:bodyPr wrap="square" rtlCol="0">
            <a:spAutoFit/>
          </a:bodyPr>
          <a:lstStyle/>
          <a:p>
            <a:pPr fontAlgn="auto">
              <a:spcAft>
                <a:spcPts val="0"/>
              </a:spcAft>
              <a:defRPr/>
            </a:pPr>
            <a:r>
              <a:rPr lang="en-US" sz="2000" b="1" dirty="0">
                <a:effectLst>
                  <a:outerShdw blurRad="38100" dist="38100" dir="2700000" algn="tl">
                    <a:srgbClr val="000000">
                      <a:alpha val="43137"/>
                    </a:srgbClr>
                  </a:outerShdw>
                </a:effectLst>
                <a:latin typeface="Times New Roman" pitchFamily="18" charset="0"/>
                <a:cs typeface="Times New Roman" pitchFamily="18" charset="0"/>
              </a:rPr>
              <a:t> Zeina Nahleh, MD, F.A.C.P.</a:t>
            </a:r>
          </a:p>
          <a:p>
            <a:pPr fontAlgn="auto">
              <a:spcAft>
                <a:spcPts val="0"/>
              </a:spcAft>
              <a:defRPr/>
            </a:pPr>
            <a:r>
              <a:rPr lang="en-US" sz="2000" b="1" dirty="0">
                <a:effectLst>
                  <a:outerShdw blurRad="38100" dist="38100" dir="2700000" algn="tl">
                    <a:srgbClr val="000000">
                      <a:alpha val="43137"/>
                    </a:srgbClr>
                  </a:outerShdw>
                </a:effectLst>
                <a:latin typeface="Times New Roman" pitchFamily="18" charset="0"/>
                <a:cs typeface="Times New Roman" pitchFamily="18" charset="0"/>
              </a:rPr>
              <a:t>Associate Professor of Medicine and Biomedical Sciences</a:t>
            </a:r>
          </a:p>
          <a:p>
            <a:pPr fontAlgn="auto">
              <a:spcAft>
                <a:spcPts val="0"/>
              </a:spcAft>
              <a:defRPr/>
            </a:pPr>
            <a:r>
              <a:rPr lang="en-US" sz="2000" b="1" dirty="0">
                <a:effectLst>
                  <a:outerShdw blurRad="38100" dist="38100" dir="2700000" algn="tl">
                    <a:srgbClr val="000000">
                      <a:alpha val="43137"/>
                    </a:srgbClr>
                  </a:outerShdw>
                </a:effectLst>
                <a:latin typeface="Times New Roman" pitchFamily="18" charset="0"/>
                <a:cs typeface="Times New Roman" pitchFamily="18" charset="0"/>
              </a:rPr>
              <a:t>Chief, Division of Hematology-Oncology</a:t>
            </a:r>
          </a:p>
          <a:p>
            <a:pPr fontAlgn="auto">
              <a:spcAft>
                <a:spcPts val="0"/>
              </a:spcAft>
              <a:defRPr/>
            </a:pPr>
            <a:r>
              <a:rPr lang="en-US" sz="2000" b="1" dirty="0">
                <a:effectLst>
                  <a:outerShdw blurRad="38100" dist="38100" dir="2700000" algn="tl">
                    <a:srgbClr val="000000">
                      <a:alpha val="43137"/>
                    </a:srgbClr>
                  </a:outerShdw>
                </a:effectLst>
                <a:latin typeface="Times New Roman" pitchFamily="18" charset="0"/>
                <a:cs typeface="Times New Roman" pitchFamily="18" charset="0"/>
              </a:rPr>
              <a:t>Department of Internal Medicine</a:t>
            </a:r>
          </a:p>
          <a:p>
            <a:pPr fontAlgn="auto">
              <a:spcAft>
                <a:spcPts val="0"/>
              </a:spcAft>
              <a:defRPr/>
            </a:pPr>
            <a:endParaRPr lang="en-US" sz="2000" b="1" dirty="0">
              <a:effectLst>
                <a:outerShdw blurRad="38100" dist="38100" dir="2700000" algn="tl">
                  <a:srgbClr val="000000">
                    <a:alpha val="43137"/>
                  </a:srgbClr>
                </a:outerShdw>
              </a:effectLst>
              <a:latin typeface="Times New Roman" pitchFamily="18" charset="0"/>
              <a:cs typeface="Times New Roman" pitchFamily="18" charset="0"/>
            </a:endParaRPr>
          </a:p>
          <a:p>
            <a:pPr fontAlgn="auto">
              <a:spcAft>
                <a:spcPts val="0"/>
              </a:spcAft>
              <a:defRPr/>
            </a:pPr>
            <a:r>
              <a:rPr lang="en-US" sz="2000" b="1" dirty="0">
                <a:effectLst>
                  <a:outerShdw blurRad="38100" dist="38100" dir="2700000" algn="tl">
                    <a:srgbClr val="000000">
                      <a:alpha val="43137"/>
                    </a:srgbClr>
                  </a:outerShdw>
                </a:effectLst>
                <a:latin typeface="Times New Roman" pitchFamily="18" charset="0"/>
                <a:cs typeface="Times New Roman" pitchFamily="18" charset="0"/>
              </a:rPr>
              <a:t>TTUHSC - Paul L. Foster School of Medicine</a:t>
            </a:r>
          </a:p>
          <a:p>
            <a:pPr fontAlgn="auto">
              <a:spcAft>
                <a:spcPts val="0"/>
              </a:spcAft>
              <a:defRPr/>
            </a:pPr>
            <a:r>
              <a:rPr lang="en-US" sz="2000" b="1" dirty="0">
                <a:effectLst>
                  <a:outerShdw blurRad="38100" dist="38100" dir="2700000" algn="tl">
                    <a:srgbClr val="000000">
                      <a:alpha val="43137"/>
                    </a:srgbClr>
                  </a:outerShdw>
                </a:effectLst>
                <a:latin typeface="Times New Roman" pitchFamily="18" charset="0"/>
                <a:cs typeface="Times New Roman" pitchFamily="18" charset="0"/>
              </a:rPr>
              <a:t>4800 Alberta Ave</a:t>
            </a:r>
          </a:p>
          <a:p>
            <a:pPr fontAlgn="auto">
              <a:spcAft>
                <a:spcPts val="0"/>
              </a:spcAft>
              <a:defRPr/>
            </a:pPr>
            <a:r>
              <a:rPr lang="en-US" sz="2000" b="1" dirty="0">
                <a:effectLst>
                  <a:outerShdw blurRad="38100" dist="38100" dir="2700000" algn="tl">
                    <a:srgbClr val="000000">
                      <a:alpha val="43137"/>
                    </a:srgbClr>
                  </a:outerShdw>
                </a:effectLst>
                <a:latin typeface="Times New Roman" pitchFamily="18" charset="0"/>
                <a:cs typeface="Times New Roman" pitchFamily="18" charset="0"/>
              </a:rPr>
              <a:t>El Paso, TX 79905</a:t>
            </a:r>
          </a:p>
          <a:p>
            <a:pPr fontAlgn="auto">
              <a:spcAft>
                <a:spcPts val="0"/>
              </a:spcAft>
              <a:defRPr/>
            </a:pPr>
            <a:r>
              <a:rPr lang="en-US" sz="2000" b="1" dirty="0">
                <a:effectLst>
                  <a:outerShdw blurRad="38100" dist="38100" dir="2700000" algn="tl">
                    <a:srgbClr val="000000">
                      <a:alpha val="43137"/>
                    </a:srgbClr>
                  </a:outerShdw>
                </a:effectLst>
                <a:latin typeface="Times New Roman" pitchFamily="18" charset="0"/>
                <a:cs typeface="Times New Roman" pitchFamily="18" charset="0"/>
              </a:rPr>
              <a:t>(915) 545-6618 (office)</a:t>
            </a:r>
          </a:p>
          <a:p>
            <a:pPr fontAlgn="auto">
              <a:spcAft>
                <a:spcPts val="0"/>
              </a:spcAft>
              <a:defRPr/>
            </a:pPr>
            <a:r>
              <a:rPr lang="en-US" sz="2000" b="1" dirty="0">
                <a:effectLst>
                  <a:outerShdw blurRad="38100" dist="38100" dir="2700000" algn="tl">
                    <a:srgbClr val="000000">
                      <a:alpha val="43137"/>
                    </a:srgbClr>
                  </a:outerShdw>
                </a:effectLst>
                <a:latin typeface="Times New Roman" pitchFamily="18" charset="0"/>
                <a:cs typeface="Times New Roman" pitchFamily="18" charset="0"/>
              </a:rPr>
              <a:t>(915) 545-6634  (fax)</a:t>
            </a:r>
          </a:p>
          <a:p>
            <a:pPr fontAlgn="auto">
              <a:spcAft>
                <a:spcPts val="0"/>
              </a:spcAft>
              <a:defRPr/>
            </a:pPr>
            <a:endParaRPr lang="en-US" sz="2000" b="1" dirty="0">
              <a:effectLst>
                <a:outerShdw blurRad="38100" dist="38100" dir="2700000" algn="tl">
                  <a:srgbClr val="000000">
                    <a:alpha val="43137"/>
                  </a:srgbClr>
                </a:outerShdw>
              </a:effectLst>
              <a:latin typeface="Times New Roman" pitchFamily="18" charset="0"/>
              <a:cs typeface="Times New Roman" pitchFamily="18" charset="0"/>
            </a:endParaRPr>
          </a:p>
          <a:p>
            <a:pPr fontAlgn="auto">
              <a:spcAft>
                <a:spcPts val="0"/>
              </a:spcAft>
              <a:defRPr/>
            </a:pPr>
            <a:r>
              <a:rPr lang="en-US" sz="2000" b="1" dirty="0">
                <a:effectLst>
                  <a:outerShdw blurRad="38100" dist="38100" dir="2700000" algn="tl">
                    <a:srgbClr val="000000">
                      <a:alpha val="43137"/>
                    </a:srgbClr>
                  </a:outerShdw>
                </a:effectLst>
                <a:latin typeface="Times New Roman" pitchFamily="18" charset="0"/>
                <a:cs typeface="Times New Roman" pitchFamily="18" charset="0"/>
                <a:hlinkClick r:id="rId2"/>
              </a:rPr>
              <a:t>zeina.nahleh@ttuhsc.edu</a:t>
            </a:r>
            <a:endParaRPr lang="en-US" sz="2000" b="1"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1026" name="Picture 2" descr="http://linneaslights.com/wp-content/uploads/2011/08/relaxation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0600" y="2514600"/>
            <a:ext cx="4159602" cy="4033216"/>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86166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03583" y="1128498"/>
            <a:ext cx="8305800" cy="2677656"/>
          </a:xfrm>
          <a:prstGeom prst="rect">
            <a:avLst/>
          </a:prstGeom>
          <a:noFill/>
        </p:spPr>
        <p:txBody>
          <a:bodyPr wrap="square" rtlCol="0">
            <a:spAutoFit/>
          </a:bodyPr>
          <a:lstStyle/>
          <a:p>
            <a:pPr marL="342900" indent="-342900">
              <a:buClr>
                <a:srgbClr val="FFFF00"/>
              </a:buClr>
              <a:buFont typeface="Arial" pitchFamily="34" charset="0"/>
              <a:buChar char="•"/>
              <a:defRPr/>
            </a:pPr>
            <a:r>
              <a:rPr lang="en-US" sz="2400" dirty="0">
                <a:latin typeface="Times New Roman" pitchFamily="18" charset="0"/>
                <a:cs typeface="Times New Roman" pitchFamily="18" charset="0"/>
              </a:rPr>
              <a:t>Diet supplementation with iron, vitamins and proteins may be needed</a:t>
            </a:r>
          </a:p>
          <a:p>
            <a:pPr>
              <a:defRPr/>
            </a:pPr>
            <a:endParaRPr lang="en-US" sz="2400" dirty="0">
              <a:latin typeface="Times New Roman" pitchFamily="18" charset="0"/>
              <a:cs typeface="Times New Roman" pitchFamily="18" charset="0"/>
            </a:endParaRPr>
          </a:p>
          <a:p>
            <a:pPr marL="342900" indent="-342900">
              <a:buFont typeface="Arial" pitchFamily="34" charset="0"/>
              <a:buChar char="•"/>
              <a:defRPr/>
            </a:pPr>
            <a:r>
              <a:rPr lang="en-US" sz="2400" b="1" dirty="0" smtClean="0">
                <a:solidFill>
                  <a:srgbClr val="FFFF00"/>
                </a:solidFill>
                <a:latin typeface="Times New Roman" pitchFamily="18" charset="0"/>
                <a:cs typeface="Times New Roman" pitchFamily="18" charset="0"/>
              </a:rPr>
              <a:t>Anemia.-  </a:t>
            </a:r>
            <a:r>
              <a:rPr lang="en-US" sz="2400" dirty="0" smtClean="0">
                <a:latin typeface="Times New Roman" pitchFamily="18" charset="0"/>
                <a:cs typeface="Times New Roman" pitchFamily="18" charset="0"/>
              </a:rPr>
              <a:t>Anemia </a:t>
            </a:r>
            <a:r>
              <a:rPr lang="en-US" sz="2400" dirty="0">
                <a:latin typeface="Times New Roman" pitchFamily="18" charset="0"/>
                <a:cs typeface="Times New Roman" pitchFamily="18" charset="0"/>
              </a:rPr>
              <a:t>may be a major factor in cancer-related fatigue and quality of life in people with cancer. Anemia may be caused by the cancer, cancer treatment, or may be related to other medical causes.</a:t>
            </a:r>
          </a:p>
        </p:txBody>
      </p:sp>
      <p:sp>
        <p:nvSpPr>
          <p:cNvPr id="6" name="TextBox 5"/>
          <p:cNvSpPr txBox="1"/>
          <p:nvPr/>
        </p:nvSpPr>
        <p:spPr>
          <a:xfrm>
            <a:off x="483705" y="320189"/>
            <a:ext cx="6781800" cy="707886"/>
          </a:xfrm>
          <a:prstGeom prst="rect">
            <a:avLst/>
          </a:prstGeom>
          <a:noFill/>
        </p:spPr>
        <p:txBody>
          <a:bodyPr wrap="square" rtlCol="0">
            <a:spAutoFit/>
          </a:bodyPr>
          <a:lstStyle/>
          <a:p>
            <a:r>
              <a:rPr lang="en-US" sz="4000" b="1" dirty="0" smtClean="0">
                <a:effectLst>
                  <a:outerShdw blurRad="38100" dist="38100" dir="2700000" algn="tl">
                    <a:srgbClr val="000000">
                      <a:alpha val="43137"/>
                    </a:srgbClr>
                  </a:outerShdw>
                </a:effectLst>
                <a:latin typeface="Times New Roman" pitchFamily="18" charset="0"/>
                <a:cs typeface="Times New Roman" pitchFamily="18" charset="0"/>
              </a:rPr>
              <a:t>Nutrition Factors </a:t>
            </a:r>
            <a:endParaRPr lang="en-US" sz="4000" b="1"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2050" name="Picture 2" descr="http://www.smart-diner.com/wp-content/uploads/2012/01/Supplemets-on-the-Paleo-Die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6361" y="3806154"/>
            <a:ext cx="3005601" cy="2817751"/>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21273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sz="half" idx="2"/>
          </p:nvPr>
        </p:nvSpPr>
        <p:spPr>
          <a:xfrm>
            <a:off x="304800" y="533400"/>
            <a:ext cx="8686800" cy="5410200"/>
          </a:xfrm>
        </p:spPr>
        <p:txBody>
          <a:bodyPr rtlCol="0">
            <a:normAutofit/>
          </a:bodyPr>
          <a:lstStyle/>
          <a:p>
            <a:pPr marL="0" indent="0" fontAlgn="auto">
              <a:lnSpc>
                <a:spcPct val="80000"/>
              </a:lnSpc>
              <a:spcAft>
                <a:spcPts val="0"/>
              </a:spcAft>
              <a:buNone/>
              <a:defRPr/>
            </a:pPr>
            <a:r>
              <a:rPr lang="en-US" sz="2400"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Sleep disorder and inactivity</a:t>
            </a:r>
          </a:p>
          <a:p>
            <a:pPr marL="0" indent="0" fontAlgn="auto">
              <a:lnSpc>
                <a:spcPct val="80000"/>
              </a:lnSpc>
              <a:spcAft>
                <a:spcPts val="0"/>
              </a:spcAft>
              <a:buNone/>
              <a:defRPr/>
            </a:pPr>
            <a:endParaRPr lang="en-US" sz="2400" dirty="0" smtClean="0">
              <a:latin typeface="Times New Roman" pitchFamily="18" charset="0"/>
              <a:cs typeface="Times New Roman" pitchFamily="18" charset="0"/>
            </a:endParaRPr>
          </a:p>
          <a:p>
            <a:pPr fontAlgn="auto">
              <a:lnSpc>
                <a:spcPct val="80000"/>
              </a:lnSpc>
              <a:spcAft>
                <a:spcPts val="0"/>
              </a:spcAft>
              <a:buFont typeface="Arial" pitchFamily="34" charset="0"/>
              <a:buChar char="•"/>
              <a:defRPr/>
            </a:pPr>
            <a:r>
              <a:rPr lang="en-US" sz="2400" dirty="0" smtClean="0">
                <a:latin typeface="Times New Roman" pitchFamily="18" charset="0"/>
                <a:cs typeface="Times New Roman" pitchFamily="18" charset="0"/>
              </a:rPr>
              <a:t>Disrupted sleep, poor sleep habits, less sleep at night, sleeping a lot during the day, or no activity during  the day may contribute to cancer-related fatigue. </a:t>
            </a:r>
            <a:endParaRPr lang="en-US" sz="2400" dirty="0" smtClean="0">
              <a:latin typeface="Times New Roman" pitchFamily="18" charset="0"/>
              <a:cs typeface="Times New Roman" pitchFamily="18" charset="0"/>
            </a:endParaRPr>
          </a:p>
          <a:p>
            <a:pPr fontAlgn="auto">
              <a:lnSpc>
                <a:spcPct val="80000"/>
              </a:lnSpc>
              <a:spcAft>
                <a:spcPts val="0"/>
              </a:spcAft>
              <a:buFont typeface="Arial" pitchFamily="34" charset="0"/>
              <a:buChar char="•"/>
              <a:defRPr/>
            </a:pPr>
            <a:endParaRPr lang="en-US" sz="2400" dirty="0" smtClean="0">
              <a:latin typeface="Times New Roman" pitchFamily="18" charset="0"/>
              <a:cs typeface="Times New Roman" pitchFamily="18" charset="0"/>
            </a:endParaRPr>
          </a:p>
          <a:p>
            <a:pPr fontAlgn="auto">
              <a:lnSpc>
                <a:spcPct val="80000"/>
              </a:lnSpc>
              <a:spcAft>
                <a:spcPts val="0"/>
              </a:spcAft>
              <a:buFont typeface="Arial" pitchFamily="34" charset="0"/>
              <a:buChar char="•"/>
              <a:defRPr/>
            </a:pPr>
            <a:r>
              <a:rPr lang="en-US" sz="2400" dirty="0" smtClean="0">
                <a:latin typeface="Times New Roman" pitchFamily="18" charset="0"/>
                <a:cs typeface="Times New Roman" pitchFamily="18" charset="0"/>
              </a:rPr>
              <a:t>Patients </a:t>
            </a:r>
            <a:r>
              <a:rPr lang="en-US" sz="2400" dirty="0" smtClean="0">
                <a:latin typeface="Times New Roman" pitchFamily="18" charset="0"/>
                <a:cs typeface="Times New Roman" pitchFamily="18" charset="0"/>
              </a:rPr>
              <a:t>who are less active during the daytime and awaken  frequently during the night report higher levels of cancer-related fatigue. </a:t>
            </a:r>
            <a:endParaRPr lang="en-US" sz="2400" dirty="0" smtClean="0">
              <a:latin typeface="Times New Roman" pitchFamily="18" charset="0"/>
              <a:cs typeface="Times New Roman" pitchFamily="18" charset="0"/>
            </a:endParaRPr>
          </a:p>
          <a:p>
            <a:pPr fontAlgn="auto">
              <a:lnSpc>
                <a:spcPct val="80000"/>
              </a:lnSpc>
              <a:spcAft>
                <a:spcPts val="0"/>
              </a:spcAft>
              <a:buFont typeface="Arial" pitchFamily="34" charset="0"/>
              <a:buChar char="•"/>
              <a:defRPr/>
            </a:pPr>
            <a:endParaRPr lang="en-US" sz="2400" dirty="0" smtClean="0">
              <a:latin typeface="Times New Roman" pitchFamily="18" charset="0"/>
              <a:cs typeface="Times New Roman" pitchFamily="18" charset="0"/>
            </a:endParaRPr>
          </a:p>
        </p:txBody>
      </p:sp>
      <p:sp>
        <p:nvSpPr>
          <p:cNvPr id="7" name="TextBox 2"/>
          <p:cNvSpPr txBox="1">
            <a:spLocks noChangeArrowheads="1"/>
          </p:cNvSpPr>
          <p:nvPr/>
        </p:nvSpPr>
        <p:spPr bwMode="auto">
          <a:xfrm>
            <a:off x="685800" y="152400"/>
            <a:ext cx="79248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b="1">
                <a:solidFill>
                  <a:schemeClr val="tx1"/>
                </a:solidFill>
                <a:latin typeface="Arial" charset="0"/>
              </a:defRPr>
            </a:lvl1pPr>
            <a:lvl2pPr marL="742950" indent="-285750" eaLnBrk="0" hangingPunct="0">
              <a:defRPr sz="3200" b="1">
                <a:solidFill>
                  <a:schemeClr val="tx1"/>
                </a:solidFill>
                <a:latin typeface="Arial" charset="0"/>
              </a:defRPr>
            </a:lvl2pPr>
            <a:lvl3pPr marL="1143000" indent="-228600" eaLnBrk="0" hangingPunct="0">
              <a:defRPr sz="3200" b="1">
                <a:solidFill>
                  <a:schemeClr val="tx1"/>
                </a:solidFill>
                <a:latin typeface="Arial" charset="0"/>
              </a:defRPr>
            </a:lvl3pPr>
            <a:lvl4pPr marL="1600200" indent="-228600" eaLnBrk="0" hangingPunct="0">
              <a:defRPr sz="3200" b="1">
                <a:solidFill>
                  <a:schemeClr val="tx1"/>
                </a:solidFill>
                <a:latin typeface="Arial" charset="0"/>
              </a:defRPr>
            </a:lvl4pPr>
            <a:lvl5pPr marL="2057400" indent="-228600" eaLnBrk="0" hangingPunct="0">
              <a:defRPr sz="3200" b="1">
                <a:solidFill>
                  <a:schemeClr val="tx1"/>
                </a:solidFill>
                <a:latin typeface="Arial" charset="0"/>
              </a:defRPr>
            </a:lvl5pPr>
            <a:lvl6pPr marL="2514600" indent="-228600" eaLnBrk="0" fontAlgn="base" hangingPunct="0">
              <a:spcBef>
                <a:spcPct val="0"/>
              </a:spcBef>
              <a:spcAft>
                <a:spcPct val="0"/>
              </a:spcAft>
              <a:defRPr sz="3200" b="1">
                <a:solidFill>
                  <a:schemeClr val="tx1"/>
                </a:solidFill>
                <a:latin typeface="Arial" charset="0"/>
              </a:defRPr>
            </a:lvl6pPr>
            <a:lvl7pPr marL="2971800" indent="-228600" eaLnBrk="0" fontAlgn="base" hangingPunct="0">
              <a:spcBef>
                <a:spcPct val="0"/>
              </a:spcBef>
              <a:spcAft>
                <a:spcPct val="0"/>
              </a:spcAft>
              <a:defRPr sz="3200" b="1">
                <a:solidFill>
                  <a:schemeClr val="tx1"/>
                </a:solidFill>
                <a:latin typeface="Arial" charset="0"/>
              </a:defRPr>
            </a:lvl7pPr>
            <a:lvl8pPr marL="3429000" indent="-228600" eaLnBrk="0" fontAlgn="base" hangingPunct="0">
              <a:spcBef>
                <a:spcPct val="0"/>
              </a:spcBef>
              <a:spcAft>
                <a:spcPct val="0"/>
              </a:spcAft>
              <a:defRPr sz="3200" b="1">
                <a:solidFill>
                  <a:schemeClr val="tx1"/>
                </a:solidFill>
                <a:latin typeface="Arial" charset="0"/>
              </a:defRPr>
            </a:lvl8pPr>
            <a:lvl9pPr marL="3886200" indent="-228600" eaLnBrk="0" fontAlgn="base" hangingPunct="0">
              <a:spcBef>
                <a:spcPct val="0"/>
              </a:spcBef>
              <a:spcAft>
                <a:spcPct val="0"/>
              </a:spcAft>
              <a:defRPr sz="3200" b="1">
                <a:solidFill>
                  <a:schemeClr val="tx1"/>
                </a:solidFill>
                <a:latin typeface="Arial" charset="0"/>
              </a:defRPr>
            </a:lvl9pPr>
          </a:lstStyle>
          <a:p>
            <a:pPr algn="ctr" eaLnBrk="1" hangingPunct="1"/>
            <a:r>
              <a:rPr lang="en-US" sz="4000" dirty="0">
                <a:effectLst>
                  <a:outerShdw blurRad="38100" dist="38100" dir="2700000" algn="tl">
                    <a:srgbClr val="000000">
                      <a:alpha val="43137"/>
                    </a:srgbClr>
                  </a:outerShdw>
                </a:effectLst>
                <a:latin typeface="Times New Roman" pitchFamily="18" charset="0"/>
                <a:cs typeface="Times New Roman" pitchFamily="18" charset="0"/>
              </a:rPr>
              <a:t>Treating The Common Causes of Cancer </a:t>
            </a:r>
            <a:r>
              <a:rPr lang="en-US" sz="4000" dirty="0" smtClean="0">
                <a:effectLst>
                  <a:outerShdw blurRad="38100" dist="38100" dir="2700000" algn="tl">
                    <a:srgbClr val="000000">
                      <a:alpha val="43137"/>
                    </a:srgbClr>
                  </a:outerShdw>
                </a:effectLst>
                <a:latin typeface="Times New Roman" pitchFamily="18" charset="0"/>
                <a:cs typeface="Times New Roman" pitchFamily="18" charset="0"/>
              </a:rPr>
              <a:t>Fatigue (Continuation)</a:t>
            </a:r>
            <a:endParaRPr lang="en-US" sz="4000"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3074" name="Picture 2" descr="http://sleepyage.com/media/shared/global/Sleep_Disorders-3.jpg?mtime=133167930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1200" y="4343400"/>
            <a:ext cx="2594113" cy="2164232"/>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32236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81000" y="1447800"/>
            <a:ext cx="8229600" cy="1865126"/>
          </a:xfrm>
          <a:prstGeom prst="rect">
            <a:avLst/>
          </a:prstGeom>
          <a:noFill/>
        </p:spPr>
        <p:txBody>
          <a:bodyPr wrap="square" rtlCol="0">
            <a:spAutoFit/>
          </a:bodyPr>
          <a:lstStyle/>
          <a:p>
            <a:pPr marL="342900" indent="-342900" fontAlgn="auto">
              <a:lnSpc>
                <a:spcPct val="80000"/>
              </a:lnSpc>
              <a:spcAft>
                <a:spcPts val="0"/>
              </a:spcAft>
              <a:buClr>
                <a:srgbClr val="FFFF00"/>
              </a:buClr>
              <a:buFont typeface="Arial" pitchFamily="34" charset="0"/>
              <a:buChar char="•"/>
              <a:defRPr/>
            </a:pPr>
            <a:r>
              <a:rPr lang="en-US" sz="2400" dirty="0">
                <a:latin typeface="Times New Roman" pitchFamily="18" charset="0"/>
                <a:cs typeface="Times New Roman" pitchFamily="18" charset="0"/>
              </a:rPr>
              <a:t>Sleep disorder and insomnia should be addressed and may require medications.</a:t>
            </a:r>
          </a:p>
          <a:p>
            <a:pPr fontAlgn="auto">
              <a:lnSpc>
                <a:spcPct val="80000"/>
              </a:lnSpc>
              <a:spcAft>
                <a:spcPts val="0"/>
              </a:spcAft>
              <a:buClr>
                <a:srgbClr val="FFFF00"/>
              </a:buClr>
              <a:buFont typeface="Arial" pitchFamily="34" charset="0"/>
              <a:buChar char="•"/>
              <a:defRPr/>
            </a:pPr>
            <a:endParaRPr lang="en-US" sz="2400" dirty="0">
              <a:latin typeface="Times New Roman" pitchFamily="18" charset="0"/>
              <a:cs typeface="Times New Roman" pitchFamily="18" charset="0"/>
            </a:endParaRPr>
          </a:p>
          <a:p>
            <a:pPr marL="342900" indent="-342900" fontAlgn="auto">
              <a:lnSpc>
                <a:spcPct val="80000"/>
              </a:lnSpc>
              <a:spcAft>
                <a:spcPts val="0"/>
              </a:spcAft>
              <a:buClr>
                <a:srgbClr val="FFFF00"/>
              </a:buClr>
              <a:buFont typeface="Arial" pitchFamily="34" charset="0"/>
              <a:buChar char="•"/>
              <a:defRPr/>
            </a:pPr>
            <a:r>
              <a:rPr lang="en-US" sz="2400" dirty="0">
                <a:latin typeface="Times New Roman" pitchFamily="18" charset="0"/>
                <a:cs typeface="Times New Roman" pitchFamily="18" charset="0"/>
              </a:rPr>
              <a:t>Exercise , including light walking helps many people with cancer,  leading to more energy, better appetite, and improved quality of life </a:t>
            </a:r>
          </a:p>
        </p:txBody>
      </p:sp>
      <p:sp>
        <p:nvSpPr>
          <p:cNvPr id="8" name="TextBox 7"/>
          <p:cNvSpPr txBox="1"/>
          <p:nvPr/>
        </p:nvSpPr>
        <p:spPr>
          <a:xfrm>
            <a:off x="381000" y="533399"/>
            <a:ext cx="7696200" cy="584775"/>
          </a:xfrm>
          <a:prstGeom prst="rect">
            <a:avLst/>
          </a:prstGeom>
          <a:noFill/>
        </p:spPr>
        <p:txBody>
          <a:bodyPr wrap="square" rtlCol="0">
            <a:spAutoFit/>
          </a:bodyPr>
          <a:lstStyle/>
          <a:p>
            <a:pPr>
              <a:lnSpc>
                <a:spcPct val="80000"/>
              </a:lnSpc>
              <a:defRPr/>
            </a:pPr>
            <a:r>
              <a:rPr lang="en-US" sz="4000" b="1" dirty="0">
                <a:effectLst>
                  <a:outerShdw blurRad="38100" dist="38100" dir="2700000" algn="tl">
                    <a:srgbClr val="000000">
                      <a:alpha val="43137"/>
                    </a:srgbClr>
                  </a:outerShdw>
                </a:effectLst>
                <a:latin typeface="Times New Roman" pitchFamily="18" charset="0"/>
                <a:cs typeface="Times New Roman" pitchFamily="18" charset="0"/>
              </a:rPr>
              <a:t>Sleep disorder and inactivity</a:t>
            </a:r>
          </a:p>
        </p:txBody>
      </p:sp>
      <p:pic>
        <p:nvPicPr>
          <p:cNvPr id="4098" name="Picture 2" descr="http://www.easternmedicalcenter.com/Portals/0/excercis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6400" y="3312926"/>
            <a:ext cx="3497748" cy="217024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4100" name="Picture 4" descr="http://www.newfamilychiropractic.ca/content_pages/Lifestyle/excercise.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0800" y="4021917"/>
            <a:ext cx="4254125" cy="2836083"/>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http://us.123rf.com/400wm/400/400/sergeyp/sergeyp1103/sergeyp110300557/9191079-full-length-portrait-of-beautiful-woman-working-out-yoga-excercise-tree-pose-vrikshasana-or-vrksana.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7691" y="3312926"/>
            <a:ext cx="1913109" cy="3215309"/>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33287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TextBox 1"/>
          <p:cNvSpPr txBox="1">
            <a:spLocks noChangeArrowheads="1"/>
          </p:cNvSpPr>
          <p:nvPr/>
        </p:nvSpPr>
        <p:spPr bwMode="auto">
          <a:xfrm>
            <a:off x="231913" y="1088406"/>
            <a:ext cx="8451574" cy="4370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eaLnBrk="0" hangingPunct="0">
              <a:defRPr sz="3200" b="1">
                <a:solidFill>
                  <a:schemeClr val="tx1"/>
                </a:solidFill>
                <a:latin typeface="Arial" charset="0"/>
              </a:defRPr>
            </a:lvl1pPr>
            <a:lvl2pPr marL="742950" indent="-285750" eaLnBrk="0" hangingPunct="0">
              <a:defRPr sz="3200" b="1">
                <a:solidFill>
                  <a:schemeClr val="tx1"/>
                </a:solidFill>
                <a:latin typeface="Arial" charset="0"/>
              </a:defRPr>
            </a:lvl2pPr>
            <a:lvl3pPr marL="1143000" indent="-228600" eaLnBrk="0" hangingPunct="0">
              <a:defRPr sz="3200" b="1">
                <a:solidFill>
                  <a:schemeClr val="tx1"/>
                </a:solidFill>
                <a:latin typeface="Arial" charset="0"/>
              </a:defRPr>
            </a:lvl3pPr>
            <a:lvl4pPr marL="1600200" indent="-228600" eaLnBrk="0" hangingPunct="0">
              <a:defRPr sz="3200" b="1">
                <a:solidFill>
                  <a:schemeClr val="tx1"/>
                </a:solidFill>
                <a:latin typeface="Arial" charset="0"/>
              </a:defRPr>
            </a:lvl4pPr>
            <a:lvl5pPr marL="2057400" indent="-228600" eaLnBrk="0" hangingPunct="0">
              <a:defRPr sz="3200" b="1">
                <a:solidFill>
                  <a:schemeClr val="tx1"/>
                </a:solidFill>
                <a:latin typeface="Arial" charset="0"/>
              </a:defRPr>
            </a:lvl5pPr>
            <a:lvl6pPr marL="2514600" indent="-228600" eaLnBrk="0" fontAlgn="base" hangingPunct="0">
              <a:spcBef>
                <a:spcPct val="0"/>
              </a:spcBef>
              <a:spcAft>
                <a:spcPct val="0"/>
              </a:spcAft>
              <a:defRPr sz="3200" b="1">
                <a:solidFill>
                  <a:schemeClr val="tx1"/>
                </a:solidFill>
                <a:latin typeface="Arial" charset="0"/>
              </a:defRPr>
            </a:lvl6pPr>
            <a:lvl7pPr marL="2971800" indent="-228600" eaLnBrk="0" fontAlgn="base" hangingPunct="0">
              <a:spcBef>
                <a:spcPct val="0"/>
              </a:spcBef>
              <a:spcAft>
                <a:spcPct val="0"/>
              </a:spcAft>
              <a:defRPr sz="3200" b="1">
                <a:solidFill>
                  <a:schemeClr val="tx1"/>
                </a:solidFill>
                <a:latin typeface="Arial" charset="0"/>
              </a:defRPr>
            </a:lvl7pPr>
            <a:lvl8pPr marL="3429000" indent="-228600" eaLnBrk="0" fontAlgn="base" hangingPunct="0">
              <a:spcBef>
                <a:spcPct val="0"/>
              </a:spcBef>
              <a:spcAft>
                <a:spcPct val="0"/>
              </a:spcAft>
              <a:defRPr sz="3200" b="1">
                <a:solidFill>
                  <a:schemeClr val="tx1"/>
                </a:solidFill>
                <a:latin typeface="Arial" charset="0"/>
              </a:defRPr>
            </a:lvl8pPr>
            <a:lvl9pPr marL="3886200" indent="-228600" eaLnBrk="0" fontAlgn="base" hangingPunct="0">
              <a:spcBef>
                <a:spcPct val="0"/>
              </a:spcBef>
              <a:spcAft>
                <a:spcPct val="0"/>
              </a:spcAft>
              <a:defRPr sz="3200" b="1">
                <a:solidFill>
                  <a:schemeClr val="tx1"/>
                </a:solidFill>
                <a:latin typeface="Arial" charset="0"/>
              </a:defRPr>
            </a:lvl9pPr>
          </a:lstStyle>
          <a:p>
            <a:pPr eaLnBrk="1" hangingPunct="1">
              <a:buClr>
                <a:srgbClr val="FFFF00"/>
              </a:buClr>
              <a:buFont typeface="Arial" charset="0"/>
              <a:buChar char="•"/>
            </a:pPr>
            <a:r>
              <a:rPr lang="en-US" sz="2400" dirty="0">
                <a:latin typeface="Times New Roman" pitchFamily="18" charset="0"/>
                <a:cs typeface="Times New Roman" pitchFamily="18" charset="0"/>
              </a:rPr>
              <a:t>Activity and Rest People with cancer should set priorities and keep a reasonable schedule. Any changes in daily routine require the body to use more energy. </a:t>
            </a:r>
            <a:endParaRPr lang="en-US" sz="2400" dirty="0" smtClean="0">
              <a:latin typeface="Times New Roman" pitchFamily="18" charset="0"/>
              <a:cs typeface="Times New Roman" pitchFamily="18" charset="0"/>
            </a:endParaRPr>
          </a:p>
          <a:p>
            <a:pPr eaLnBrk="1" hangingPunct="1">
              <a:buClr>
                <a:srgbClr val="FFFF00"/>
              </a:buClr>
              <a:buFont typeface="Arial" charset="0"/>
              <a:buChar char="•"/>
            </a:pPr>
            <a:endParaRPr lang="en-US" sz="2400" dirty="0" smtClean="0">
              <a:latin typeface="Times New Roman" pitchFamily="18" charset="0"/>
              <a:cs typeface="Times New Roman" pitchFamily="18" charset="0"/>
            </a:endParaRPr>
          </a:p>
          <a:p>
            <a:pPr eaLnBrk="1" hangingPunct="1">
              <a:buClr>
                <a:srgbClr val="FFFF00"/>
              </a:buClr>
              <a:buFont typeface="Arial" charset="0"/>
              <a:buChar char="•"/>
            </a:pPr>
            <a:r>
              <a:rPr lang="en-US" sz="2400" dirty="0" smtClean="0">
                <a:latin typeface="Times New Roman" pitchFamily="18" charset="0"/>
                <a:cs typeface="Times New Roman" pitchFamily="18" charset="0"/>
              </a:rPr>
              <a:t>An </a:t>
            </a:r>
            <a:r>
              <a:rPr lang="en-US" sz="2400" dirty="0">
                <a:latin typeface="Times New Roman" pitchFamily="18" charset="0"/>
                <a:cs typeface="Times New Roman" pitchFamily="18" charset="0"/>
              </a:rPr>
              <a:t>activity and rest program should be discussed with the health professionals to make the most of a patient’s energy. </a:t>
            </a:r>
            <a:endParaRPr lang="en-US" sz="2400" dirty="0" smtClean="0">
              <a:latin typeface="Times New Roman" pitchFamily="18" charset="0"/>
              <a:cs typeface="Times New Roman" pitchFamily="18" charset="0"/>
            </a:endParaRPr>
          </a:p>
          <a:p>
            <a:pPr eaLnBrk="1" hangingPunct="1">
              <a:buClr>
                <a:srgbClr val="FFFF00"/>
              </a:buClr>
              <a:buFont typeface="Arial" charset="0"/>
              <a:buChar char="•"/>
            </a:pPr>
            <a:endParaRPr lang="en-US" sz="2400" dirty="0" smtClean="0">
              <a:latin typeface="Times New Roman" pitchFamily="18" charset="0"/>
              <a:cs typeface="Times New Roman" pitchFamily="18" charset="0"/>
            </a:endParaRPr>
          </a:p>
          <a:p>
            <a:pPr eaLnBrk="1" hangingPunct="1">
              <a:buClr>
                <a:srgbClr val="FFFF00"/>
              </a:buClr>
              <a:buFont typeface="Arial" charset="0"/>
              <a:buChar char="•"/>
            </a:pPr>
            <a:r>
              <a:rPr lang="en-US" sz="2400" dirty="0" smtClean="0">
                <a:latin typeface="Times New Roman" pitchFamily="18" charset="0"/>
                <a:cs typeface="Times New Roman" pitchFamily="18" charset="0"/>
              </a:rPr>
              <a:t>Practicing </a:t>
            </a:r>
            <a:r>
              <a:rPr lang="en-US" sz="2400" dirty="0">
                <a:latin typeface="Times New Roman" pitchFamily="18" charset="0"/>
                <a:cs typeface="Times New Roman" pitchFamily="18" charset="0"/>
              </a:rPr>
              <a:t>sleep habits such as not lying down at times other than for sleep, taking short naps no longer than one hour, and limiting distracting noise during sleep may improve sleep and allow more activity during the day.</a:t>
            </a:r>
          </a:p>
          <a:p>
            <a:pPr eaLnBrk="1" hangingPunct="1">
              <a:buFont typeface="Arial" charset="0"/>
              <a:buChar char="•"/>
            </a:pPr>
            <a:endParaRPr lang="en-US" sz="1400" dirty="0">
              <a:latin typeface="Times New Roman" pitchFamily="18" charset="0"/>
              <a:cs typeface="Times New Roman" pitchFamily="18" charset="0"/>
            </a:endParaRPr>
          </a:p>
        </p:txBody>
      </p:sp>
      <p:sp>
        <p:nvSpPr>
          <p:cNvPr id="2" name="TextBox 1"/>
          <p:cNvSpPr txBox="1"/>
          <p:nvPr/>
        </p:nvSpPr>
        <p:spPr>
          <a:xfrm>
            <a:off x="381000" y="348734"/>
            <a:ext cx="8153400" cy="707886"/>
          </a:xfrm>
          <a:prstGeom prst="rect">
            <a:avLst/>
          </a:prstGeom>
          <a:noFill/>
        </p:spPr>
        <p:txBody>
          <a:bodyPr wrap="square" rtlCol="0">
            <a:spAutoFit/>
          </a:bodyPr>
          <a:lstStyle/>
          <a:p>
            <a:r>
              <a:rPr lang="en-US" sz="4000" b="1" dirty="0">
                <a:effectLst>
                  <a:outerShdw blurRad="38100" dist="38100" dir="2700000" algn="tl">
                    <a:srgbClr val="000000">
                      <a:alpha val="43137"/>
                    </a:srgbClr>
                  </a:outerShdw>
                </a:effectLst>
                <a:latin typeface="Times New Roman" pitchFamily="18" charset="0"/>
                <a:cs typeface="Times New Roman" pitchFamily="18" charset="0"/>
              </a:rPr>
              <a:t>Activity and Rest</a:t>
            </a:r>
            <a:endParaRPr lang="en-US" sz="4000" b="1"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5122" name="Picture 2" descr="http://us.123rf.com/400wm/400/400/lightpoet/lightpoet1107/lightpoet110702236/9948278-pretty-female-biker-having-a-rest-while-on-a-biking-trip.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92957" y="4946374"/>
            <a:ext cx="1905000" cy="19050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94772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8113" y="182770"/>
            <a:ext cx="8458200" cy="707886"/>
          </a:xfrm>
          <a:prstGeom prst="rect">
            <a:avLst/>
          </a:prstGeom>
          <a:noFill/>
        </p:spPr>
        <p:txBody>
          <a:bodyPr wrap="square" rtlCol="0">
            <a:spAutoFit/>
          </a:bodyPr>
          <a:lstStyle/>
          <a:p>
            <a:r>
              <a:rPr lang="en-US" sz="4000" b="1" dirty="0">
                <a:effectLst>
                  <a:outerShdw blurRad="38100" dist="38100" dir="2700000" algn="tl">
                    <a:srgbClr val="000000">
                      <a:alpha val="43137"/>
                    </a:srgbClr>
                  </a:outerShdw>
                </a:effectLst>
                <a:latin typeface="Times New Roman" pitchFamily="18" charset="0"/>
                <a:cs typeface="Times New Roman" pitchFamily="18" charset="0"/>
              </a:rPr>
              <a:t>Addressing the Psychological </a:t>
            </a:r>
            <a:r>
              <a:rPr lang="en-US" sz="4000" b="1" dirty="0" smtClean="0">
                <a:effectLst>
                  <a:outerShdw blurRad="38100" dist="38100" dir="2700000" algn="tl">
                    <a:srgbClr val="000000">
                      <a:alpha val="43137"/>
                    </a:srgbClr>
                  </a:outerShdw>
                </a:effectLst>
                <a:latin typeface="Times New Roman" pitchFamily="18" charset="0"/>
                <a:cs typeface="Times New Roman" pitchFamily="18" charset="0"/>
              </a:rPr>
              <a:t>Factors</a:t>
            </a:r>
            <a:endParaRPr lang="en-US" sz="40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TextBox 3"/>
          <p:cNvSpPr txBox="1">
            <a:spLocks noChangeArrowheads="1"/>
          </p:cNvSpPr>
          <p:nvPr/>
        </p:nvSpPr>
        <p:spPr bwMode="auto">
          <a:xfrm>
            <a:off x="318052" y="970169"/>
            <a:ext cx="8153400" cy="5478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defRPr sz="3200" b="1">
                <a:solidFill>
                  <a:schemeClr val="tx1"/>
                </a:solidFill>
                <a:latin typeface="Arial" charset="0"/>
              </a:defRPr>
            </a:lvl1pPr>
            <a:lvl2pPr marL="742950" indent="-285750" eaLnBrk="0" hangingPunct="0">
              <a:defRPr sz="3200" b="1">
                <a:solidFill>
                  <a:schemeClr val="tx1"/>
                </a:solidFill>
                <a:latin typeface="Arial" charset="0"/>
              </a:defRPr>
            </a:lvl2pPr>
            <a:lvl3pPr marL="1143000" indent="-228600" eaLnBrk="0" hangingPunct="0">
              <a:defRPr sz="3200" b="1">
                <a:solidFill>
                  <a:schemeClr val="tx1"/>
                </a:solidFill>
                <a:latin typeface="Arial" charset="0"/>
              </a:defRPr>
            </a:lvl3pPr>
            <a:lvl4pPr marL="1600200" indent="-228600" eaLnBrk="0" hangingPunct="0">
              <a:defRPr sz="3200" b="1">
                <a:solidFill>
                  <a:schemeClr val="tx1"/>
                </a:solidFill>
                <a:latin typeface="Arial" charset="0"/>
              </a:defRPr>
            </a:lvl4pPr>
            <a:lvl5pPr marL="2057400" indent="-228600" eaLnBrk="0" hangingPunct="0">
              <a:defRPr sz="3200" b="1">
                <a:solidFill>
                  <a:schemeClr val="tx1"/>
                </a:solidFill>
                <a:latin typeface="Arial" charset="0"/>
              </a:defRPr>
            </a:lvl5pPr>
            <a:lvl6pPr marL="2514600" indent="-228600" eaLnBrk="0" fontAlgn="base" hangingPunct="0">
              <a:spcBef>
                <a:spcPct val="0"/>
              </a:spcBef>
              <a:spcAft>
                <a:spcPct val="0"/>
              </a:spcAft>
              <a:defRPr sz="3200" b="1">
                <a:solidFill>
                  <a:schemeClr val="tx1"/>
                </a:solidFill>
                <a:latin typeface="Arial" charset="0"/>
              </a:defRPr>
            </a:lvl6pPr>
            <a:lvl7pPr marL="2971800" indent="-228600" eaLnBrk="0" fontAlgn="base" hangingPunct="0">
              <a:spcBef>
                <a:spcPct val="0"/>
              </a:spcBef>
              <a:spcAft>
                <a:spcPct val="0"/>
              </a:spcAft>
              <a:defRPr sz="3200" b="1">
                <a:solidFill>
                  <a:schemeClr val="tx1"/>
                </a:solidFill>
                <a:latin typeface="Arial" charset="0"/>
              </a:defRPr>
            </a:lvl7pPr>
            <a:lvl8pPr marL="3429000" indent="-228600" eaLnBrk="0" fontAlgn="base" hangingPunct="0">
              <a:spcBef>
                <a:spcPct val="0"/>
              </a:spcBef>
              <a:spcAft>
                <a:spcPct val="0"/>
              </a:spcAft>
              <a:defRPr sz="3200" b="1">
                <a:solidFill>
                  <a:schemeClr val="tx1"/>
                </a:solidFill>
                <a:latin typeface="Arial" charset="0"/>
              </a:defRPr>
            </a:lvl8pPr>
            <a:lvl9pPr marL="3886200" indent="-228600" eaLnBrk="0" fontAlgn="base" hangingPunct="0">
              <a:spcBef>
                <a:spcPct val="0"/>
              </a:spcBef>
              <a:spcAft>
                <a:spcPct val="0"/>
              </a:spcAft>
              <a:defRPr sz="3200" b="1">
                <a:solidFill>
                  <a:schemeClr val="tx1"/>
                </a:solidFill>
                <a:latin typeface="Arial" charset="0"/>
              </a:defRPr>
            </a:lvl9pPr>
          </a:lstStyle>
          <a:p>
            <a:pPr eaLnBrk="1" hangingPunct="1">
              <a:buFont typeface="Arial" charset="0"/>
              <a:buChar char="•"/>
            </a:pPr>
            <a:r>
              <a:rPr lang="en-US" sz="2400" dirty="0">
                <a:solidFill>
                  <a:srgbClr val="FFFF00"/>
                </a:solidFill>
                <a:latin typeface="Times New Roman" pitchFamily="18" charset="0"/>
                <a:cs typeface="Times New Roman" pitchFamily="18" charset="0"/>
              </a:rPr>
              <a:t>Addressing the Psychological Factors: </a:t>
            </a:r>
            <a:r>
              <a:rPr lang="en-US" sz="2400" dirty="0">
                <a:latin typeface="Times New Roman" pitchFamily="18" charset="0"/>
                <a:cs typeface="Times New Roman" pitchFamily="18" charset="0"/>
              </a:rPr>
              <a:t>Anxiety and depression are the most common psychological disorders that cause fatigue. </a:t>
            </a:r>
            <a:endParaRPr lang="en-US" sz="2400" dirty="0" smtClean="0">
              <a:latin typeface="Times New Roman" pitchFamily="18" charset="0"/>
              <a:cs typeface="Times New Roman" pitchFamily="18" charset="0"/>
            </a:endParaRPr>
          </a:p>
          <a:p>
            <a:pPr eaLnBrk="1" hangingPunct="1">
              <a:buClr>
                <a:srgbClr val="FFFF00"/>
              </a:buClr>
              <a:buFont typeface="Arial" charset="0"/>
              <a:buChar char="•"/>
            </a:pPr>
            <a:endParaRPr lang="en-US" sz="2400" dirty="0">
              <a:latin typeface="Times New Roman" pitchFamily="18" charset="0"/>
              <a:cs typeface="Times New Roman" pitchFamily="18" charset="0"/>
            </a:endParaRPr>
          </a:p>
          <a:p>
            <a:pPr eaLnBrk="1" hangingPunct="1">
              <a:buClr>
                <a:srgbClr val="FFFF00"/>
              </a:buClr>
              <a:buFont typeface="Arial" charset="0"/>
              <a:buChar char="•"/>
            </a:pPr>
            <a:r>
              <a:rPr lang="en-US" sz="2400" dirty="0" smtClean="0">
                <a:latin typeface="Times New Roman" pitchFamily="18" charset="0"/>
                <a:cs typeface="Times New Roman" pitchFamily="18" charset="0"/>
              </a:rPr>
              <a:t>Depression </a:t>
            </a:r>
            <a:r>
              <a:rPr lang="en-US" sz="2400" dirty="0">
                <a:latin typeface="Times New Roman" pitchFamily="18" charset="0"/>
                <a:cs typeface="Times New Roman" pitchFamily="18" charset="0"/>
              </a:rPr>
              <a:t>may be a disabling illness that affects approximately 15% to 25% of people who have cancer. </a:t>
            </a:r>
            <a:endParaRPr lang="en-US" sz="2400" dirty="0" smtClean="0">
              <a:latin typeface="Times New Roman" pitchFamily="18" charset="0"/>
              <a:cs typeface="Times New Roman" pitchFamily="18" charset="0"/>
            </a:endParaRPr>
          </a:p>
          <a:p>
            <a:pPr eaLnBrk="1" hangingPunct="1">
              <a:buClr>
                <a:srgbClr val="FFFF00"/>
              </a:buClr>
              <a:buFont typeface="Arial" charset="0"/>
              <a:buChar char="•"/>
            </a:pPr>
            <a:endParaRPr lang="en-US" sz="2400" dirty="0">
              <a:latin typeface="Times New Roman" pitchFamily="18" charset="0"/>
              <a:cs typeface="Times New Roman" pitchFamily="18" charset="0"/>
            </a:endParaRPr>
          </a:p>
          <a:p>
            <a:pPr eaLnBrk="1" hangingPunct="1">
              <a:buClr>
                <a:srgbClr val="FFFF00"/>
              </a:buClr>
              <a:buFont typeface="Arial" charset="0"/>
              <a:buChar char="•"/>
            </a:pPr>
            <a:r>
              <a:rPr lang="en-US" sz="2400" dirty="0" smtClean="0">
                <a:latin typeface="Times New Roman" pitchFamily="18" charset="0"/>
                <a:cs typeface="Times New Roman" pitchFamily="18" charset="0"/>
              </a:rPr>
              <a:t>Patients </a:t>
            </a:r>
            <a:r>
              <a:rPr lang="en-US" sz="2400" dirty="0">
                <a:latin typeface="Times New Roman" pitchFamily="18" charset="0"/>
                <a:cs typeface="Times New Roman" pitchFamily="18" charset="0"/>
              </a:rPr>
              <a:t>experiencing depression  may have loss of interest, difficulty concentrating, mental and physical tiredness, and feelings of hopelessness. </a:t>
            </a:r>
            <a:endParaRPr lang="en-US" sz="2400" dirty="0" smtClean="0">
              <a:latin typeface="Times New Roman" pitchFamily="18" charset="0"/>
              <a:cs typeface="Times New Roman" pitchFamily="18" charset="0"/>
            </a:endParaRPr>
          </a:p>
          <a:p>
            <a:pPr eaLnBrk="1" hangingPunct="1">
              <a:buClr>
                <a:srgbClr val="FFFF00"/>
              </a:buClr>
              <a:buFont typeface="Arial" charset="0"/>
              <a:buChar char="•"/>
            </a:pPr>
            <a:endParaRPr lang="en-US" sz="2400" dirty="0">
              <a:latin typeface="Times New Roman" pitchFamily="18" charset="0"/>
              <a:cs typeface="Times New Roman" pitchFamily="18" charset="0"/>
            </a:endParaRPr>
          </a:p>
          <a:p>
            <a:pPr eaLnBrk="1" hangingPunct="1">
              <a:buClr>
                <a:srgbClr val="FFFF00"/>
              </a:buClr>
              <a:buFont typeface="Arial" charset="0"/>
              <a:buChar char="•"/>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fatigue from physical causes can become worse and last longer than usual, even after the physical causes are gone. Antidepressants might be needed.</a:t>
            </a:r>
          </a:p>
          <a:p>
            <a:pPr eaLnBrk="1" hangingPunct="1">
              <a:buFont typeface="Arial" charset="0"/>
              <a:buChar char="•"/>
            </a:pPr>
            <a:endParaRPr lang="en-US" sz="1400" dirty="0"/>
          </a:p>
        </p:txBody>
      </p:sp>
    </p:spTree>
    <p:extLst>
      <p:ext uri="{BB962C8B-B14F-4D97-AF65-F5344CB8AC3E}">
        <p14:creationId xmlns:p14="http://schemas.microsoft.com/office/powerpoint/2010/main" val="10409822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5"/>
          <p:cNvSpPr txBox="1">
            <a:spLocks noChangeArrowheads="1"/>
          </p:cNvSpPr>
          <p:nvPr/>
        </p:nvSpPr>
        <p:spPr bwMode="auto">
          <a:xfrm>
            <a:off x="422412" y="1542411"/>
            <a:ext cx="8035787" cy="289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eaLnBrk="0" hangingPunct="0">
              <a:defRPr sz="3200" b="1">
                <a:solidFill>
                  <a:schemeClr val="tx1"/>
                </a:solidFill>
                <a:latin typeface="Arial" charset="0"/>
              </a:defRPr>
            </a:lvl1pPr>
            <a:lvl2pPr marL="742950" indent="-285750" eaLnBrk="0" hangingPunct="0">
              <a:defRPr sz="3200" b="1">
                <a:solidFill>
                  <a:schemeClr val="tx1"/>
                </a:solidFill>
                <a:latin typeface="Arial" charset="0"/>
              </a:defRPr>
            </a:lvl2pPr>
            <a:lvl3pPr marL="1143000" indent="-228600" eaLnBrk="0" hangingPunct="0">
              <a:defRPr sz="3200" b="1">
                <a:solidFill>
                  <a:schemeClr val="tx1"/>
                </a:solidFill>
                <a:latin typeface="Arial" charset="0"/>
              </a:defRPr>
            </a:lvl3pPr>
            <a:lvl4pPr marL="1600200" indent="-228600" eaLnBrk="0" hangingPunct="0">
              <a:defRPr sz="3200" b="1">
                <a:solidFill>
                  <a:schemeClr val="tx1"/>
                </a:solidFill>
                <a:latin typeface="Arial" charset="0"/>
              </a:defRPr>
            </a:lvl4pPr>
            <a:lvl5pPr marL="2057400" indent="-228600" eaLnBrk="0" hangingPunct="0">
              <a:defRPr sz="3200" b="1">
                <a:solidFill>
                  <a:schemeClr val="tx1"/>
                </a:solidFill>
                <a:latin typeface="Arial" charset="0"/>
              </a:defRPr>
            </a:lvl5pPr>
            <a:lvl6pPr marL="2514600" indent="-228600" eaLnBrk="0" fontAlgn="base" hangingPunct="0">
              <a:spcBef>
                <a:spcPct val="0"/>
              </a:spcBef>
              <a:spcAft>
                <a:spcPct val="0"/>
              </a:spcAft>
              <a:defRPr sz="3200" b="1">
                <a:solidFill>
                  <a:schemeClr val="tx1"/>
                </a:solidFill>
                <a:latin typeface="Arial" charset="0"/>
              </a:defRPr>
            </a:lvl6pPr>
            <a:lvl7pPr marL="2971800" indent="-228600" eaLnBrk="0" fontAlgn="base" hangingPunct="0">
              <a:spcBef>
                <a:spcPct val="0"/>
              </a:spcBef>
              <a:spcAft>
                <a:spcPct val="0"/>
              </a:spcAft>
              <a:defRPr sz="3200" b="1">
                <a:solidFill>
                  <a:schemeClr val="tx1"/>
                </a:solidFill>
                <a:latin typeface="Arial" charset="0"/>
              </a:defRPr>
            </a:lvl7pPr>
            <a:lvl8pPr marL="3429000" indent="-228600" eaLnBrk="0" fontAlgn="base" hangingPunct="0">
              <a:spcBef>
                <a:spcPct val="0"/>
              </a:spcBef>
              <a:spcAft>
                <a:spcPct val="0"/>
              </a:spcAft>
              <a:defRPr sz="3200" b="1">
                <a:solidFill>
                  <a:schemeClr val="tx1"/>
                </a:solidFill>
                <a:latin typeface="Arial" charset="0"/>
              </a:defRPr>
            </a:lvl8pPr>
            <a:lvl9pPr marL="3886200" indent="-228600" eaLnBrk="0" fontAlgn="base" hangingPunct="0">
              <a:spcBef>
                <a:spcPct val="0"/>
              </a:spcBef>
              <a:spcAft>
                <a:spcPct val="0"/>
              </a:spcAft>
              <a:defRPr sz="3200" b="1">
                <a:solidFill>
                  <a:schemeClr val="tx1"/>
                </a:solidFill>
                <a:latin typeface="Arial" charset="0"/>
              </a:defRPr>
            </a:lvl9pPr>
          </a:lstStyle>
          <a:p>
            <a:pPr eaLnBrk="1" hangingPunct="1">
              <a:buClr>
                <a:srgbClr val="FFFF00"/>
              </a:buClr>
              <a:buFont typeface="Arial" charset="0"/>
              <a:buChar char="•"/>
            </a:pPr>
            <a:r>
              <a:rPr lang="en-US" sz="2400" dirty="0">
                <a:latin typeface="Times New Roman" pitchFamily="18" charset="0"/>
                <a:cs typeface="Times New Roman" pitchFamily="18" charset="0"/>
              </a:rPr>
              <a:t>Decreased attention span and difficulty understanding and thinking are often associated with fatigue. </a:t>
            </a:r>
            <a:endParaRPr lang="en-US" sz="2400" dirty="0" smtClean="0">
              <a:latin typeface="Times New Roman" pitchFamily="18" charset="0"/>
              <a:cs typeface="Times New Roman" pitchFamily="18" charset="0"/>
            </a:endParaRPr>
          </a:p>
          <a:p>
            <a:pPr eaLnBrk="1" hangingPunct="1">
              <a:buClr>
                <a:srgbClr val="FFFF00"/>
              </a:buClr>
              <a:buFont typeface="Arial" charset="0"/>
              <a:buChar char="•"/>
            </a:pPr>
            <a:endParaRPr lang="en-US" sz="2400" dirty="0" smtClean="0">
              <a:latin typeface="Times New Roman" pitchFamily="18" charset="0"/>
              <a:cs typeface="Times New Roman" pitchFamily="18" charset="0"/>
            </a:endParaRPr>
          </a:p>
          <a:p>
            <a:pPr eaLnBrk="1" hangingPunct="1">
              <a:buClr>
                <a:srgbClr val="FFFF00"/>
              </a:buClr>
              <a:buFont typeface="Arial" charset="0"/>
              <a:buChar char="•"/>
            </a:pPr>
            <a:r>
              <a:rPr lang="en-US" sz="2400" dirty="0" smtClean="0">
                <a:latin typeface="Times New Roman" pitchFamily="18" charset="0"/>
                <a:cs typeface="Times New Roman" pitchFamily="18" charset="0"/>
              </a:rPr>
              <a:t>Attention </a:t>
            </a:r>
            <a:r>
              <a:rPr lang="en-US" sz="2400" dirty="0">
                <a:latin typeface="Times New Roman" pitchFamily="18" charset="0"/>
                <a:cs typeface="Times New Roman" pitchFamily="18" charset="0"/>
              </a:rPr>
              <a:t>problems are common during and after cancer treatment. Attention may be restored by activities that encourage relaxation like gardening, meditation, prayers. In addition, sleep is also necessary.</a:t>
            </a:r>
          </a:p>
          <a:p>
            <a:pPr eaLnBrk="1" hangingPunct="1">
              <a:buFont typeface="Arial" charset="0"/>
              <a:buChar char="•"/>
            </a:pPr>
            <a:endParaRPr lang="en-US" sz="1400" dirty="0"/>
          </a:p>
        </p:txBody>
      </p:sp>
      <p:sp>
        <p:nvSpPr>
          <p:cNvPr id="3" name="TextBox 2"/>
          <p:cNvSpPr txBox="1"/>
          <p:nvPr/>
        </p:nvSpPr>
        <p:spPr>
          <a:xfrm>
            <a:off x="308113" y="182770"/>
            <a:ext cx="8458200" cy="1323439"/>
          </a:xfrm>
          <a:prstGeom prst="rect">
            <a:avLst/>
          </a:prstGeom>
          <a:noFill/>
        </p:spPr>
        <p:txBody>
          <a:bodyPr wrap="square" rtlCol="0">
            <a:spAutoFit/>
          </a:bodyPr>
          <a:lstStyle/>
          <a:p>
            <a:r>
              <a:rPr lang="en-US" sz="4000" b="1" dirty="0">
                <a:effectLst>
                  <a:outerShdw blurRad="38100" dist="38100" dir="2700000" algn="tl">
                    <a:srgbClr val="000000">
                      <a:alpha val="43137"/>
                    </a:srgbClr>
                  </a:outerShdw>
                </a:effectLst>
                <a:latin typeface="Times New Roman" pitchFamily="18" charset="0"/>
                <a:cs typeface="Times New Roman" pitchFamily="18" charset="0"/>
              </a:rPr>
              <a:t>Addressing the Psychological </a:t>
            </a:r>
            <a:r>
              <a:rPr lang="en-US" sz="4000" b="1" dirty="0" smtClean="0">
                <a:effectLst>
                  <a:outerShdw blurRad="38100" dist="38100" dir="2700000" algn="tl">
                    <a:srgbClr val="000000">
                      <a:alpha val="43137"/>
                    </a:srgbClr>
                  </a:outerShdw>
                </a:effectLst>
                <a:latin typeface="Times New Roman" pitchFamily="18" charset="0"/>
                <a:cs typeface="Times New Roman" pitchFamily="18" charset="0"/>
              </a:rPr>
              <a:t>Factors (Continuation) </a:t>
            </a:r>
            <a:endParaRPr lang="en-US" sz="4000" b="1"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6146" name="Picture 2" descr="http://happierthanever.com/wp-content/uploads/2012/03/meditation.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37212" y="4422259"/>
            <a:ext cx="3387587" cy="2248713"/>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09639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3855"/>
            <a:ext cx="8229600" cy="1143000"/>
          </a:xfrm>
        </p:spPr>
        <p:txBody>
          <a:bodyPr/>
          <a:lstStyle/>
          <a:p>
            <a:r>
              <a:rPr lang="en-US" sz="4000" b="1" dirty="0" smtClean="0">
                <a:effectLst>
                  <a:outerShdw blurRad="38100" dist="38100" dir="2700000" algn="tl">
                    <a:srgbClr val="000000">
                      <a:alpha val="43137"/>
                    </a:srgbClr>
                  </a:outerShdw>
                </a:effectLst>
                <a:latin typeface="Times New Roman" pitchFamily="18" charset="0"/>
                <a:cs typeface="Times New Roman" pitchFamily="18" charset="0"/>
              </a:rPr>
              <a:t>Fatigue </a:t>
            </a:r>
            <a:endParaRPr lang="en-US" sz="40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6" name="TextBox 5"/>
          <p:cNvSpPr txBox="1"/>
          <p:nvPr/>
        </p:nvSpPr>
        <p:spPr>
          <a:xfrm>
            <a:off x="381000" y="967409"/>
            <a:ext cx="8458200" cy="5533823"/>
          </a:xfrm>
          <a:prstGeom prst="rect">
            <a:avLst/>
          </a:prstGeom>
          <a:noFill/>
        </p:spPr>
        <p:txBody>
          <a:bodyPr wrap="square" rtlCol="0">
            <a:spAutoFit/>
          </a:bodyPr>
          <a:lstStyle/>
          <a:p>
            <a:pPr>
              <a:lnSpc>
                <a:spcPct val="80000"/>
              </a:lnSpc>
              <a:buClr>
                <a:schemeClr val="tx1"/>
              </a:buClr>
              <a:buFont typeface="Wingdings 2" pitchFamily="18" charset="2"/>
              <a:buNone/>
            </a:pPr>
            <a:r>
              <a:rPr lang="en-US" sz="2500" dirty="0">
                <a:latin typeface="Times New Roman" pitchFamily="18" charset="0"/>
                <a:cs typeface="Times New Roman" pitchFamily="18" charset="0"/>
              </a:rPr>
              <a:t>Since fatigue is the most common symptom in people receiving chemotherapy, patients should learn ways to manage the  fatigue.  </a:t>
            </a:r>
            <a:endParaRPr lang="en-US" sz="2500" dirty="0" smtClean="0">
              <a:latin typeface="Times New Roman" pitchFamily="18" charset="0"/>
              <a:cs typeface="Times New Roman" pitchFamily="18" charset="0"/>
            </a:endParaRPr>
          </a:p>
          <a:p>
            <a:pPr>
              <a:lnSpc>
                <a:spcPct val="80000"/>
              </a:lnSpc>
              <a:buClr>
                <a:schemeClr val="tx1"/>
              </a:buClr>
              <a:buFont typeface="Wingdings 2" pitchFamily="18" charset="2"/>
              <a:buNone/>
            </a:pPr>
            <a:endParaRPr lang="en-US" sz="2500" dirty="0">
              <a:latin typeface="Times New Roman" pitchFamily="18" charset="0"/>
              <a:cs typeface="Times New Roman" pitchFamily="18" charset="0"/>
            </a:endParaRPr>
          </a:p>
          <a:p>
            <a:pPr>
              <a:lnSpc>
                <a:spcPct val="80000"/>
              </a:lnSpc>
              <a:buClr>
                <a:schemeClr val="tx1"/>
              </a:buClr>
              <a:buFont typeface="Wingdings 2" pitchFamily="18" charset="2"/>
              <a:buNone/>
            </a:pPr>
            <a:r>
              <a:rPr lang="en-US" sz="2500" dirty="0" smtClean="0">
                <a:latin typeface="Times New Roman" pitchFamily="18" charset="0"/>
                <a:cs typeface="Times New Roman" pitchFamily="18" charset="0"/>
              </a:rPr>
              <a:t>Patients  </a:t>
            </a:r>
            <a:r>
              <a:rPr lang="en-US" sz="2500" dirty="0">
                <a:latin typeface="Times New Roman" pitchFamily="18" charset="0"/>
                <a:cs typeface="Times New Roman" pitchFamily="18" charset="0"/>
              </a:rPr>
              <a:t>should be informed  about the following</a:t>
            </a:r>
            <a:r>
              <a:rPr lang="en-US" sz="2500" dirty="0" smtClean="0">
                <a:latin typeface="Times New Roman" pitchFamily="18" charset="0"/>
                <a:cs typeface="Times New Roman" pitchFamily="18" charset="0"/>
              </a:rPr>
              <a:t>:</a:t>
            </a:r>
          </a:p>
          <a:p>
            <a:pPr marL="342900" indent="-342900">
              <a:lnSpc>
                <a:spcPct val="80000"/>
              </a:lnSpc>
              <a:buClr>
                <a:srgbClr val="FFFF00"/>
              </a:buClr>
              <a:buFont typeface="Arial" pitchFamily="34" charset="0"/>
              <a:buChar char="•"/>
            </a:pPr>
            <a:endParaRPr lang="en-US" sz="2500" dirty="0" smtClean="0">
              <a:latin typeface="Times New Roman" pitchFamily="18" charset="0"/>
              <a:cs typeface="Times New Roman" pitchFamily="18" charset="0"/>
            </a:endParaRPr>
          </a:p>
          <a:p>
            <a:pPr marL="342900" indent="-342900">
              <a:lnSpc>
                <a:spcPct val="80000"/>
              </a:lnSpc>
              <a:buClr>
                <a:srgbClr val="FFFF00"/>
              </a:buClr>
              <a:buFont typeface="Arial" pitchFamily="34" charset="0"/>
              <a:buChar char="•"/>
            </a:pPr>
            <a:r>
              <a:rPr lang="en-US" sz="2500" dirty="0">
                <a:latin typeface="Times New Roman" pitchFamily="18" charset="0"/>
                <a:cs typeface="Times New Roman" pitchFamily="18" charset="0"/>
              </a:rPr>
              <a:t>Possible medical causes (anemia, not enough fluids, breathing problems etc</a:t>
            </a:r>
            <a:r>
              <a:rPr lang="en-US" sz="2500" dirty="0" smtClean="0">
                <a:latin typeface="Times New Roman" pitchFamily="18" charset="0"/>
                <a:cs typeface="Times New Roman" pitchFamily="18" charset="0"/>
              </a:rPr>
              <a:t>..)</a:t>
            </a:r>
          </a:p>
          <a:p>
            <a:pPr marL="342900" indent="-342900">
              <a:lnSpc>
                <a:spcPct val="80000"/>
              </a:lnSpc>
              <a:buClr>
                <a:srgbClr val="FFFF00"/>
              </a:buClr>
              <a:buFont typeface="Arial" pitchFamily="34" charset="0"/>
              <a:buChar char="•"/>
            </a:pPr>
            <a:endParaRPr lang="en-US" sz="2500" dirty="0">
              <a:latin typeface="Times New Roman" pitchFamily="18" charset="0"/>
              <a:cs typeface="Times New Roman" pitchFamily="18" charset="0"/>
            </a:endParaRPr>
          </a:p>
          <a:p>
            <a:pPr marL="342900" indent="-342900">
              <a:lnSpc>
                <a:spcPct val="80000"/>
              </a:lnSpc>
              <a:buClr>
                <a:srgbClr val="FFFF00"/>
              </a:buClr>
              <a:buFont typeface="Arial" pitchFamily="34" charset="0"/>
              <a:buChar char="•"/>
            </a:pPr>
            <a:r>
              <a:rPr lang="en-US" sz="2500" dirty="0">
                <a:latin typeface="Times New Roman" pitchFamily="18" charset="0"/>
                <a:cs typeface="Times New Roman" pitchFamily="18" charset="0"/>
              </a:rPr>
              <a:t>To observe their rest and activity </a:t>
            </a:r>
            <a:r>
              <a:rPr lang="en-US" sz="2500" dirty="0" smtClean="0">
                <a:latin typeface="Times New Roman" pitchFamily="18" charset="0"/>
                <a:cs typeface="Times New Roman" pitchFamily="18" charset="0"/>
              </a:rPr>
              <a:t>routines</a:t>
            </a:r>
          </a:p>
          <a:p>
            <a:pPr marL="342900" indent="-342900">
              <a:lnSpc>
                <a:spcPct val="80000"/>
              </a:lnSpc>
              <a:buClr>
                <a:srgbClr val="FFFF00"/>
              </a:buClr>
              <a:buFont typeface="Arial" pitchFamily="34" charset="0"/>
              <a:buChar char="•"/>
            </a:pPr>
            <a:endParaRPr lang="en-US" sz="2500" dirty="0">
              <a:latin typeface="Times New Roman" pitchFamily="18" charset="0"/>
              <a:cs typeface="Times New Roman" pitchFamily="18" charset="0"/>
            </a:endParaRPr>
          </a:p>
          <a:p>
            <a:pPr marL="342900" indent="-342900">
              <a:lnSpc>
                <a:spcPct val="80000"/>
              </a:lnSpc>
              <a:buClr>
                <a:srgbClr val="FFFF00"/>
              </a:buClr>
              <a:buFont typeface="Arial" pitchFamily="34" charset="0"/>
              <a:buChar char="•"/>
            </a:pPr>
            <a:r>
              <a:rPr lang="en-US" sz="2500" dirty="0">
                <a:latin typeface="Times New Roman" pitchFamily="18" charset="0"/>
                <a:cs typeface="Times New Roman" pitchFamily="18" charset="0"/>
              </a:rPr>
              <a:t>To identify environmental or activity changes that may help decrease </a:t>
            </a:r>
            <a:r>
              <a:rPr lang="en-US" sz="2500" dirty="0" smtClean="0">
                <a:latin typeface="Times New Roman" pitchFamily="18" charset="0"/>
                <a:cs typeface="Times New Roman" pitchFamily="18" charset="0"/>
              </a:rPr>
              <a:t>fatigue</a:t>
            </a:r>
          </a:p>
          <a:p>
            <a:pPr marL="342900" indent="-342900">
              <a:lnSpc>
                <a:spcPct val="80000"/>
              </a:lnSpc>
              <a:buClr>
                <a:srgbClr val="FFFF00"/>
              </a:buClr>
              <a:buFont typeface="Arial" pitchFamily="34" charset="0"/>
              <a:buChar char="•"/>
            </a:pPr>
            <a:endParaRPr lang="en-US" sz="2500" dirty="0">
              <a:latin typeface="Times New Roman" pitchFamily="18" charset="0"/>
              <a:cs typeface="Times New Roman" pitchFamily="18" charset="0"/>
            </a:endParaRPr>
          </a:p>
          <a:p>
            <a:pPr marL="342900" indent="-342900">
              <a:lnSpc>
                <a:spcPct val="80000"/>
              </a:lnSpc>
              <a:buClr>
                <a:srgbClr val="FFFF00"/>
              </a:buClr>
              <a:buFont typeface="Arial" pitchFamily="34" charset="0"/>
              <a:buChar char="•"/>
            </a:pPr>
            <a:r>
              <a:rPr lang="en-US" sz="2500" dirty="0">
                <a:latin typeface="Times New Roman" pitchFamily="18" charset="0"/>
                <a:cs typeface="Times New Roman" pitchFamily="18" charset="0"/>
              </a:rPr>
              <a:t>The importance of eating enough food and drinking enough </a:t>
            </a:r>
            <a:r>
              <a:rPr lang="en-US" sz="2500" dirty="0" smtClean="0">
                <a:latin typeface="Times New Roman" pitchFamily="18" charset="0"/>
                <a:cs typeface="Times New Roman" pitchFamily="18" charset="0"/>
              </a:rPr>
              <a:t>fluids</a:t>
            </a:r>
          </a:p>
          <a:p>
            <a:pPr marL="342900" indent="-342900">
              <a:lnSpc>
                <a:spcPct val="80000"/>
              </a:lnSpc>
              <a:buClr>
                <a:schemeClr val="tx2">
                  <a:lumMod val="60000"/>
                  <a:lumOff val="40000"/>
                </a:schemeClr>
              </a:buClr>
              <a:buFont typeface="Arial" pitchFamily="34" charset="0"/>
              <a:buChar char="•"/>
            </a:pPr>
            <a:endParaRPr lang="en-US" sz="2400" dirty="0">
              <a:latin typeface="Times New Roman" pitchFamily="18" charset="0"/>
              <a:cs typeface="Times New Roman" pitchFamily="18" charset="0"/>
            </a:endParaRPr>
          </a:p>
          <a:p>
            <a:pPr>
              <a:lnSpc>
                <a:spcPct val="80000"/>
              </a:lnSpc>
              <a:buClr>
                <a:schemeClr val="tx1"/>
              </a:buClr>
              <a:buFont typeface="Wingdings 2" pitchFamily="18" charset="2"/>
              <a:buNone/>
            </a:pPr>
            <a:endParaRPr lang="en-US" i="1" dirty="0">
              <a:latin typeface="Baskerville Old Face" pitchFamily="18" charset="0"/>
            </a:endParaRPr>
          </a:p>
        </p:txBody>
      </p:sp>
    </p:spTree>
    <p:extLst>
      <p:ext uri="{BB962C8B-B14F-4D97-AF65-F5344CB8AC3E}">
        <p14:creationId xmlns:p14="http://schemas.microsoft.com/office/powerpoint/2010/main" val="18517007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effectLst>
                  <a:outerShdw blurRad="38100" dist="38100" dir="2700000" algn="tl">
                    <a:srgbClr val="000000">
                      <a:alpha val="43137"/>
                    </a:srgbClr>
                  </a:outerShdw>
                </a:effectLst>
                <a:latin typeface="Times New Roman" pitchFamily="18" charset="0"/>
                <a:cs typeface="Times New Roman" pitchFamily="18" charset="0"/>
              </a:rPr>
              <a:t>Fatigue (Continuation)</a:t>
            </a:r>
            <a:endParaRPr lang="en-US" sz="4400" dirty="0"/>
          </a:p>
        </p:txBody>
      </p:sp>
      <p:sp>
        <p:nvSpPr>
          <p:cNvPr id="5" name="TextBox 4"/>
          <p:cNvSpPr txBox="1"/>
          <p:nvPr/>
        </p:nvSpPr>
        <p:spPr>
          <a:xfrm>
            <a:off x="304800" y="1524000"/>
            <a:ext cx="8458200" cy="2862322"/>
          </a:xfrm>
          <a:prstGeom prst="rect">
            <a:avLst/>
          </a:prstGeom>
          <a:noFill/>
        </p:spPr>
        <p:txBody>
          <a:bodyPr wrap="square" rtlCol="0">
            <a:spAutoFit/>
          </a:bodyPr>
          <a:lstStyle/>
          <a:p>
            <a:pPr marL="342900" indent="-342900">
              <a:lnSpc>
                <a:spcPct val="80000"/>
              </a:lnSpc>
              <a:buClr>
                <a:srgbClr val="FFFF00"/>
              </a:buClr>
              <a:buFont typeface="Arial" pitchFamily="34" charset="0"/>
              <a:buChar char="•"/>
            </a:pPr>
            <a:r>
              <a:rPr lang="en-US" sz="2500" dirty="0" smtClean="0">
                <a:latin typeface="Times New Roman" pitchFamily="18" charset="0"/>
                <a:cs typeface="Times New Roman" pitchFamily="18" charset="0"/>
              </a:rPr>
              <a:t>To </a:t>
            </a:r>
            <a:r>
              <a:rPr lang="en-US" sz="2500" dirty="0">
                <a:latin typeface="Times New Roman" pitchFamily="18" charset="0"/>
                <a:cs typeface="Times New Roman" pitchFamily="18" charset="0"/>
              </a:rPr>
              <a:t>schedule important daily activities during times of less fatigue, and cancel unimportant activities that cause </a:t>
            </a:r>
            <a:r>
              <a:rPr lang="en-US" sz="2500" dirty="0" smtClean="0">
                <a:latin typeface="Times New Roman" pitchFamily="18" charset="0"/>
                <a:cs typeface="Times New Roman" pitchFamily="18" charset="0"/>
              </a:rPr>
              <a:t>stress</a:t>
            </a:r>
          </a:p>
          <a:p>
            <a:pPr marL="342900" indent="-342900">
              <a:lnSpc>
                <a:spcPct val="80000"/>
              </a:lnSpc>
              <a:buClr>
                <a:srgbClr val="FFFF00"/>
              </a:buClr>
              <a:buFont typeface="Arial" pitchFamily="34" charset="0"/>
              <a:buChar char="•"/>
            </a:pPr>
            <a:endParaRPr lang="en-US" sz="2500" dirty="0">
              <a:latin typeface="Times New Roman" pitchFamily="18" charset="0"/>
              <a:cs typeface="Times New Roman" pitchFamily="18" charset="0"/>
            </a:endParaRPr>
          </a:p>
          <a:p>
            <a:pPr marL="285750" indent="-285750">
              <a:lnSpc>
                <a:spcPct val="80000"/>
              </a:lnSpc>
              <a:buClr>
                <a:srgbClr val="FFFF00"/>
              </a:buClr>
              <a:buFont typeface="Arial" pitchFamily="34" charset="0"/>
              <a:buChar char="•"/>
            </a:pPr>
            <a:r>
              <a:rPr lang="en-US" sz="2500" dirty="0" smtClean="0">
                <a:latin typeface="Times New Roman" pitchFamily="18" charset="0"/>
                <a:cs typeface="Times New Roman" pitchFamily="18" charset="0"/>
              </a:rPr>
              <a:t>To </a:t>
            </a:r>
            <a:r>
              <a:rPr lang="en-US" sz="2500" dirty="0">
                <a:latin typeface="Times New Roman" pitchFamily="18" charset="0"/>
                <a:cs typeface="Times New Roman" pitchFamily="18" charset="0"/>
              </a:rPr>
              <a:t>avoid or change a situation that causes </a:t>
            </a:r>
            <a:r>
              <a:rPr lang="en-US" sz="2500" dirty="0" smtClean="0">
                <a:latin typeface="Times New Roman" pitchFamily="18" charset="0"/>
                <a:cs typeface="Times New Roman" pitchFamily="18" charset="0"/>
              </a:rPr>
              <a:t>stress</a:t>
            </a:r>
          </a:p>
          <a:p>
            <a:pPr marL="285750" indent="-285750">
              <a:lnSpc>
                <a:spcPct val="80000"/>
              </a:lnSpc>
              <a:buClr>
                <a:srgbClr val="FFFF00"/>
              </a:buClr>
              <a:buFont typeface="Arial" pitchFamily="34" charset="0"/>
              <a:buChar char="•"/>
            </a:pPr>
            <a:endParaRPr lang="en-US" sz="2500" dirty="0">
              <a:latin typeface="Times New Roman" pitchFamily="18" charset="0"/>
              <a:cs typeface="Times New Roman" pitchFamily="18" charset="0"/>
            </a:endParaRPr>
          </a:p>
          <a:p>
            <a:pPr marL="285750" indent="-285750">
              <a:lnSpc>
                <a:spcPct val="80000"/>
              </a:lnSpc>
              <a:buClr>
                <a:srgbClr val="FFFF00"/>
              </a:buClr>
              <a:buFont typeface="Arial" pitchFamily="34" charset="0"/>
              <a:buChar char="•"/>
            </a:pPr>
            <a:r>
              <a:rPr lang="en-US" sz="2500" dirty="0">
                <a:latin typeface="Times New Roman" pitchFamily="18" charset="0"/>
                <a:cs typeface="Times New Roman" pitchFamily="18" charset="0"/>
              </a:rPr>
              <a:t>To engage in attention-restoring </a:t>
            </a:r>
            <a:r>
              <a:rPr lang="en-US" sz="2500" dirty="0" smtClean="0">
                <a:latin typeface="Times New Roman" pitchFamily="18" charset="0"/>
                <a:cs typeface="Times New Roman" pitchFamily="18" charset="0"/>
              </a:rPr>
              <a:t>activities</a:t>
            </a:r>
          </a:p>
          <a:p>
            <a:pPr marL="285750" indent="-285750">
              <a:lnSpc>
                <a:spcPct val="80000"/>
              </a:lnSpc>
              <a:buClr>
                <a:srgbClr val="FFFF00"/>
              </a:buClr>
              <a:buFont typeface="Arial" pitchFamily="34" charset="0"/>
              <a:buChar char="•"/>
            </a:pPr>
            <a:endParaRPr lang="en-US" sz="2500" dirty="0">
              <a:latin typeface="Times New Roman" pitchFamily="18" charset="0"/>
              <a:cs typeface="Times New Roman" pitchFamily="18" charset="0"/>
            </a:endParaRPr>
          </a:p>
          <a:p>
            <a:pPr marL="285750" indent="-285750">
              <a:lnSpc>
                <a:spcPct val="80000"/>
              </a:lnSpc>
              <a:buClr>
                <a:srgbClr val="FFFF00"/>
              </a:buClr>
              <a:buFont typeface="Arial" pitchFamily="34" charset="0"/>
              <a:buChar char="•"/>
            </a:pPr>
            <a:r>
              <a:rPr lang="en-US" sz="2500" dirty="0">
                <a:latin typeface="Times New Roman" pitchFamily="18" charset="0"/>
                <a:cs typeface="Times New Roman" pitchFamily="18" charset="0"/>
              </a:rPr>
              <a:t>To observe whether treatments being used to help fatigue are working</a:t>
            </a:r>
          </a:p>
        </p:txBody>
      </p:sp>
      <p:pic>
        <p:nvPicPr>
          <p:cNvPr id="1026" name="Picture 2" descr="http://www.clivejames.com/images/Gallery/Laura%20Smith/Ester%20Resting%20on%20Ar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8801" y="4128865"/>
            <a:ext cx="2748070" cy="241330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54936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4"/>
          <p:cNvSpPr>
            <a:spLocks noGrp="1" noChangeArrowheads="1"/>
          </p:cNvSpPr>
          <p:nvPr>
            <p:ph type="title"/>
          </p:nvPr>
        </p:nvSpPr>
        <p:spPr>
          <a:xfrm>
            <a:off x="152400" y="228600"/>
            <a:ext cx="8229600" cy="411162"/>
          </a:xfrm>
        </p:spPr>
        <p:txBody>
          <a:bodyPr>
            <a:noAutofit/>
          </a:bodyPr>
          <a:lstStyle/>
          <a:p>
            <a:pPr fontAlgn="auto">
              <a:spcAft>
                <a:spcPts val="0"/>
              </a:spcAft>
              <a:defRPr/>
            </a:pPr>
            <a:r>
              <a:rPr lang="en-US" sz="4000" b="1" dirty="0" smtClean="0">
                <a:effectLst>
                  <a:outerShdw blurRad="38100" dist="38100" dir="2700000" algn="tl">
                    <a:srgbClr val="000000">
                      <a:alpha val="43137"/>
                    </a:srgbClr>
                  </a:outerShdw>
                </a:effectLst>
                <a:latin typeface="Times New Roman" pitchFamily="18" charset="0"/>
                <a:cs typeface="Times New Roman" pitchFamily="18" charset="0"/>
              </a:rPr>
              <a:t>Managing Fatigue During Treatment</a:t>
            </a:r>
            <a:endParaRPr lang="en-US" sz="4000" b="1"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28676" name="Picture 4" descr="pic rain.bmp"/>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442030" y="838200"/>
            <a:ext cx="1504142" cy="56388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221635" y="1066799"/>
            <a:ext cx="7319072" cy="4939814"/>
          </a:xfrm>
          <a:prstGeom prst="rect">
            <a:avLst/>
          </a:prstGeom>
          <a:noFill/>
        </p:spPr>
        <p:txBody>
          <a:bodyPr wrap="square" rtlCol="0">
            <a:spAutoFit/>
          </a:bodyPr>
          <a:lstStyle/>
          <a:p>
            <a:pPr marL="274320" indent="-274320" fontAlgn="auto">
              <a:lnSpc>
                <a:spcPct val="80000"/>
              </a:lnSpc>
              <a:spcBef>
                <a:spcPts val="580"/>
              </a:spcBef>
              <a:spcAft>
                <a:spcPts val="0"/>
              </a:spcAft>
              <a:buFontTx/>
              <a:buNone/>
              <a:defRPr/>
            </a:pPr>
            <a:r>
              <a:rPr lang="en-US" sz="2500" b="1" i="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Fatigue is </a:t>
            </a:r>
            <a:r>
              <a:rPr lang="en-US" sz="2500" b="1" i="1"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the most common complaint of people with </a:t>
            </a:r>
            <a:r>
              <a:rPr lang="en-US" sz="2500" b="1" i="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cancer, especially </a:t>
            </a:r>
            <a:r>
              <a:rPr lang="en-US" sz="2500" b="1" i="1"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those receiving treatment for their cancer</a:t>
            </a:r>
            <a:r>
              <a:rPr lang="en-US" sz="2500" b="1" i="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a:t>
            </a:r>
          </a:p>
          <a:p>
            <a:pPr fontAlgn="auto">
              <a:lnSpc>
                <a:spcPct val="120000"/>
              </a:lnSpc>
              <a:spcBef>
                <a:spcPts val="580"/>
              </a:spcBef>
              <a:spcAft>
                <a:spcPts val="0"/>
              </a:spcAft>
              <a:buClr>
                <a:srgbClr val="FFFF00"/>
              </a:buClr>
              <a:defRPr/>
            </a:pPr>
            <a:endParaRPr lang="en-US" sz="2500"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a:p>
            <a:pPr marL="342900" indent="-342900" fontAlgn="auto">
              <a:lnSpc>
                <a:spcPct val="120000"/>
              </a:lnSpc>
              <a:spcBef>
                <a:spcPts val="580"/>
              </a:spcBef>
              <a:spcAft>
                <a:spcPts val="0"/>
              </a:spcAft>
              <a:buClr>
                <a:srgbClr val="FFFF00"/>
              </a:buClr>
              <a:buFont typeface="Arial" pitchFamily="34" charset="0"/>
              <a:buChar char="•"/>
              <a:defRPr/>
            </a:pPr>
            <a:r>
              <a:rPr lang="en-US" sz="2500" dirty="0">
                <a:latin typeface="Times New Roman" pitchFamily="18" charset="0"/>
                <a:cs typeface="Times New Roman" pitchFamily="18" charset="0"/>
              </a:rPr>
              <a:t>People with cancer may express it in different ways, such </a:t>
            </a:r>
            <a:r>
              <a:rPr lang="en-US" sz="2500" dirty="0" smtClean="0">
                <a:latin typeface="Times New Roman" pitchFamily="18" charset="0"/>
                <a:cs typeface="Times New Roman" pitchFamily="18" charset="0"/>
              </a:rPr>
              <a:t>as </a:t>
            </a:r>
            <a:r>
              <a:rPr lang="en-US" sz="2500" dirty="0">
                <a:latin typeface="Times New Roman" pitchFamily="18" charset="0"/>
                <a:cs typeface="Times New Roman" pitchFamily="18" charset="0"/>
              </a:rPr>
              <a:t>saying they feel tired, weak, exhausted, weary, </a:t>
            </a:r>
            <a:r>
              <a:rPr lang="en-US" sz="2500" dirty="0" smtClean="0">
                <a:latin typeface="Times New Roman" pitchFamily="18" charset="0"/>
                <a:cs typeface="Times New Roman" pitchFamily="18" charset="0"/>
              </a:rPr>
              <a:t>worn-out, fatigued</a:t>
            </a:r>
            <a:r>
              <a:rPr lang="en-US" sz="2500" dirty="0">
                <a:latin typeface="Times New Roman" pitchFamily="18" charset="0"/>
                <a:cs typeface="Times New Roman" pitchFamily="18" charset="0"/>
              </a:rPr>
              <a:t>, heavy, or slow.</a:t>
            </a:r>
          </a:p>
          <a:p>
            <a:pPr marL="342900" indent="-342900" fontAlgn="auto">
              <a:lnSpc>
                <a:spcPct val="120000"/>
              </a:lnSpc>
              <a:spcBef>
                <a:spcPts val="580"/>
              </a:spcBef>
              <a:spcAft>
                <a:spcPts val="0"/>
              </a:spcAft>
              <a:buClr>
                <a:srgbClr val="FFFF00"/>
              </a:buClr>
              <a:buFont typeface="Arial" pitchFamily="34" charset="0"/>
              <a:buChar char="•"/>
              <a:defRPr/>
            </a:pPr>
            <a:r>
              <a:rPr lang="en-US" sz="2500" dirty="0">
                <a:latin typeface="Times New Roman" pitchFamily="18" charset="0"/>
                <a:cs typeface="Times New Roman" pitchFamily="18" charset="0"/>
              </a:rPr>
              <a:t>Fatigue may affect how the person feels about him-or herself, his or her daily activities and relationships with others, and whether, he or she continues  with cancer treatment. </a:t>
            </a:r>
            <a:endParaRPr lang="en-US" sz="2500" dirty="0">
              <a:latin typeface="Times New Roman" pitchFamily="18" charset="0"/>
              <a:cs typeface="Times New Roman" pitchFamily="18" charset="0"/>
            </a:endParaRPr>
          </a:p>
        </p:txBody>
      </p:sp>
    </p:spTree>
    <p:extLst>
      <p:ext uri="{BB962C8B-B14F-4D97-AF65-F5344CB8AC3E}">
        <p14:creationId xmlns:p14="http://schemas.microsoft.com/office/powerpoint/2010/main" val="39673624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534400" cy="924475"/>
          </a:xfrm>
        </p:spPr>
        <p:txBody>
          <a:bodyPr/>
          <a:lstStyle/>
          <a:p>
            <a:r>
              <a:rPr lang="en-US" sz="4000" b="1" dirty="0">
                <a:effectLst>
                  <a:outerShdw blurRad="38100" dist="38100" dir="2700000" algn="tl">
                    <a:srgbClr val="000000">
                      <a:alpha val="43137"/>
                    </a:srgbClr>
                  </a:outerShdw>
                </a:effectLst>
                <a:latin typeface="Times New Roman" pitchFamily="18" charset="0"/>
                <a:cs typeface="Times New Roman" pitchFamily="18" charset="0"/>
              </a:rPr>
              <a:t>Managing Fatigue During </a:t>
            </a:r>
            <a:r>
              <a:rPr lang="en-US" sz="4000" b="1" dirty="0" smtClean="0">
                <a:effectLst>
                  <a:outerShdw blurRad="38100" dist="38100" dir="2700000" algn="tl">
                    <a:srgbClr val="000000">
                      <a:alpha val="43137"/>
                    </a:srgbClr>
                  </a:outerShdw>
                </a:effectLst>
                <a:latin typeface="Times New Roman" pitchFamily="18" charset="0"/>
                <a:cs typeface="Times New Roman" pitchFamily="18" charset="0"/>
              </a:rPr>
              <a:t>Treatment (Continuation) </a:t>
            </a:r>
            <a:endParaRPr lang="en-US" sz="4000" dirty="0"/>
          </a:p>
        </p:txBody>
      </p:sp>
      <p:sp>
        <p:nvSpPr>
          <p:cNvPr id="5" name="TextBox 4"/>
          <p:cNvSpPr txBox="1"/>
          <p:nvPr/>
        </p:nvSpPr>
        <p:spPr>
          <a:xfrm>
            <a:off x="228600" y="1600200"/>
            <a:ext cx="8382000" cy="4939814"/>
          </a:xfrm>
          <a:prstGeom prst="rect">
            <a:avLst/>
          </a:prstGeom>
          <a:noFill/>
        </p:spPr>
        <p:txBody>
          <a:bodyPr wrap="square" rtlCol="0">
            <a:spAutoFit/>
          </a:bodyPr>
          <a:lstStyle/>
          <a:p>
            <a:pPr marL="342900" indent="-342900">
              <a:lnSpc>
                <a:spcPct val="120000"/>
              </a:lnSpc>
              <a:spcBef>
                <a:spcPts val="580"/>
              </a:spcBef>
              <a:buClr>
                <a:srgbClr val="FFFF00"/>
              </a:buClr>
              <a:buFont typeface="Arial" pitchFamily="34" charset="0"/>
              <a:buChar char="•"/>
              <a:defRPr/>
            </a:pPr>
            <a:r>
              <a:rPr lang="en-US" sz="2500" dirty="0" smtClean="0">
                <a:latin typeface="Times New Roman" pitchFamily="18" charset="0"/>
                <a:cs typeface="Times New Roman" pitchFamily="18" charset="0"/>
              </a:rPr>
              <a:t>Patients </a:t>
            </a:r>
            <a:r>
              <a:rPr lang="en-US" sz="2500" dirty="0">
                <a:latin typeface="Times New Roman" pitchFamily="18" charset="0"/>
                <a:cs typeface="Times New Roman" pitchFamily="18" charset="0"/>
              </a:rPr>
              <a:t>receiving some cancer treatments may </a:t>
            </a:r>
            <a:r>
              <a:rPr lang="en-US" sz="2500" dirty="0" smtClean="0">
                <a:latin typeface="Times New Roman" pitchFamily="18" charset="0"/>
                <a:cs typeface="Times New Roman" pitchFamily="18" charset="0"/>
              </a:rPr>
              <a:t>miss work</a:t>
            </a:r>
            <a:r>
              <a:rPr lang="en-US" sz="2500" dirty="0">
                <a:latin typeface="Times New Roman" pitchFamily="18" charset="0"/>
                <a:cs typeface="Times New Roman" pitchFamily="18" charset="0"/>
              </a:rPr>
              <a:t>, withdraw from friends, need more sleep, and, in some </a:t>
            </a:r>
            <a:r>
              <a:rPr lang="en-US" sz="2500" dirty="0" smtClean="0">
                <a:latin typeface="Times New Roman" pitchFamily="18" charset="0"/>
                <a:cs typeface="Times New Roman" pitchFamily="18" charset="0"/>
              </a:rPr>
              <a:t>cases, may </a:t>
            </a:r>
            <a:r>
              <a:rPr lang="en-US" sz="2500" dirty="0">
                <a:latin typeface="Times New Roman" pitchFamily="18" charset="0"/>
                <a:cs typeface="Times New Roman" pitchFamily="18" charset="0"/>
              </a:rPr>
              <a:t>not be able to perform any physical activities because of  fatigue. </a:t>
            </a:r>
          </a:p>
          <a:p>
            <a:pPr marL="342900" indent="-342900">
              <a:lnSpc>
                <a:spcPct val="120000"/>
              </a:lnSpc>
              <a:spcBef>
                <a:spcPts val="580"/>
              </a:spcBef>
              <a:buClr>
                <a:srgbClr val="FFFF00"/>
              </a:buClr>
              <a:buFont typeface="Arial" pitchFamily="34" charset="0"/>
              <a:buChar char="•"/>
              <a:defRPr/>
            </a:pPr>
            <a:r>
              <a:rPr lang="en-US" sz="2500" dirty="0">
                <a:latin typeface="Times New Roman" pitchFamily="18" charset="0"/>
                <a:cs typeface="Times New Roman" pitchFamily="18" charset="0"/>
              </a:rPr>
              <a:t>Fatigue is complex , and has biological, psychological, and behavioral </a:t>
            </a:r>
            <a:r>
              <a:rPr lang="en-US" sz="2500" dirty="0" smtClean="0">
                <a:latin typeface="Times New Roman" pitchFamily="18" charset="0"/>
                <a:cs typeface="Times New Roman" pitchFamily="18" charset="0"/>
              </a:rPr>
              <a:t>causes</a:t>
            </a:r>
          </a:p>
          <a:p>
            <a:pPr marL="342900" indent="-342900">
              <a:lnSpc>
                <a:spcPct val="120000"/>
              </a:lnSpc>
              <a:spcBef>
                <a:spcPts val="580"/>
              </a:spcBef>
              <a:buClr>
                <a:srgbClr val="FFFF00"/>
              </a:buClr>
              <a:buFont typeface="Arial" pitchFamily="34" charset="0"/>
              <a:buChar char="•"/>
              <a:defRPr/>
            </a:pPr>
            <a:endParaRPr lang="en-US" sz="2500" dirty="0" smtClean="0">
              <a:cs typeface="Arial" pitchFamily="34" charset="0"/>
            </a:endParaRPr>
          </a:p>
          <a:p>
            <a:pPr>
              <a:lnSpc>
                <a:spcPct val="120000"/>
              </a:lnSpc>
              <a:spcBef>
                <a:spcPts val="580"/>
              </a:spcBef>
              <a:buClr>
                <a:srgbClr val="FFFF00"/>
              </a:buClr>
              <a:defRPr/>
            </a:pPr>
            <a:r>
              <a:rPr lang="en-US" sz="2500" dirty="0" smtClean="0">
                <a:solidFill>
                  <a:srgbClr val="92D050"/>
                </a:solidFill>
                <a:effectLst>
                  <a:outerShdw blurRad="38100" dist="38100" dir="2700000" algn="tl">
                    <a:srgbClr val="000000">
                      <a:alpha val="43137"/>
                    </a:srgbClr>
                  </a:outerShdw>
                </a:effectLst>
                <a:latin typeface="Times New Roman" pitchFamily="18" charset="0"/>
                <a:cs typeface="Times New Roman" pitchFamily="18" charset="0"/>
              </a:rPr>
              <a:t>Patients </a:t>
            </a:r>
            <a:r>
              <a:rPr lang="en-US" sz="2500" dirty="0">
                <a:solidFill>
                  <a:srgbClr val="92D050"/>
                </a:solidFill>
                <a:effectLst>
                  <a:outerShdw blurRad="38100" dist="38100" dir="2700000" algn="tl">
                    <a:srgbClr val="000000">
                      <a:alpha val="43137"/>
                    </a:srgbClr>
                  </a:outerShdw>
                </a:effectLst>
                <a:latin typeface="Times New Roman" pitchFamily="18" charset="0"/>
                <a:cs typeface="Times New Roman" pitchFamily="18" charset="0"/>
              </a:rPr>
              <a:t>should tell their doctors when they are experiencing fatigue and  ask for information about fatigue related to underlying causes and treatment side effects.</a:t>
            </a:r>
          </a:p>
        </p:txBody>
      </p:sp>
    </p:spTree>
    <p:extLst>
      <p:ext uri="{BB962C8B-B14F-4D97-AF65-F5344CB8AC3E}">
        <p14:creationId xmlns:p14="http://schemas.microsoft.com/office/powerpoint/2010/main" val="18168092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6"/>
          <p:cNvSpPr txBox="1">
            <a:spLocks noChangeArrowheads="1"/>
          </p:cNvSpPr>
          <p:nvPr/>
        </p:nvSpPr>
        <p:spPr bwMode="auto">
          <a:xfrm>
            <a:off x="0" y="0"/>
            <a:ext cx="9144000" cy="624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sz="3200" b="1">
                <a:solidFill>
                  <a:schemeClr val="tx1"/>
                </a:solidFill>
                <a:latin typeface="Arial" charset="0"/>
              </a:defRPr>
            </a:lvl1pPr>
            <a:lvl2pPr marL="742950" indent="-285750" eaLnBrk="0" hangingPunct="0">
              <a:defRPr sz="3200" b="1">
                <a:solidFill>
                  <a:schemeClr val="tx1"/>
                </a:solidFill>
                <a:latin typeface="Arial" charset="0"/>
              </a:defRPr>
            </a:lvl2pPr>
            <a:lvl3pPr marL="1143000" indent="-228600" eaLnBrk="0" hangingPunct="0">
              <a:defRPr sz="3200" b="1">
                <a:solidFill>
                  <a:schemeClr val="tx1"/>
                </a:solidFill>
                <a:latin typeface="Arial" charset="0"/>
              </a:defRPr>
            </a:lvl3pPr>
            <a:lvl4pPr marL="1600200" indent="-228600" eaLnBrk="0" hangingPunct="0">
              <a:defRPr sz="3200" b="1">
                <a:solidFill>
                  <a:schemeClr val="tx1"/>
                </a:solidFill>
                <a:latin typeface="Arial" charset="0"/>
              </a:defRPr>
            </a:lvl4pPr>
            <a:lvl5pPr marL="2057400" indent="-228600" eaLnBrk="0" hangingPunct="0">
              <a:defRPr sz="3200" b="1">
                <a:solidFill>
                  <a:schemeClr val="tx1"/>
                </a:solidFill>
                <a:latin typeface="Arial" charset="0"/>
              </a:defRPr>
            </a:lvl5pPr>
            <a:lvl6pPr marL="2514600" indent="-228600" eaLnBrk="0" fontAlgn="base" hangingPunct="0">
              <a:spcBef>
                <a:spcPct val="0"/>
              </a:spcBef>
              <a:spcAft>
                <a:spcPct val="0"/>
              </a:spcAft>
              <a:defRPr sz="3200" b="1">
                <a:solidFill>
                  <a:schemeClr val="tx1"/>
                </a:solidFill>
                <a:latin typeface="Arial" charset="0"/>
              </a:defRPr>
            </a:lvl6pPr>
            <a:lvl7pPr marL="2971800" indent="-228600" eaLnBrk="0" fontAlgn="base" hangingPunct="0">
              <a:spcBef>
                <a:spcPct val="0"/>
              </a:spcBef>
              <a:spcAft>
                <a:spcPct val="0"/>
              </a:spcAft>
              <a:defRPr sz="3200" b="1">
                <a:solidFill>
                  <a:schemeClr val="tx1"/>
                </a:solidFill>
                <a:latin typeface="Arial" charset="0"/>
              </a:defRPr>
            </a:lvl7pPr>
            <a:lvl8pPr marL="3429000" indent="-228600" eaLnBrk="0" fontAlgn="base" hangingPunct="0">
              <a:spcBef>
                <a:spcPct val="0"/>
              </a:spcBef>
              <a:spcAft>
                <a:spcPct val="0"/>
              </a:spcAft>
              <a:defRPr sz="3200" b="1">
                <a:solidFill>
                  <a:schemeClr val="tx1"/>
                </a:solidFill>
                <a:latin typeface="Arial" charset="0"/>
              </a:defRPr>
            </a:lvl8pPr>
            <a:lvl9pPr marL="3886200" indent="-228600" eaLnBrk="0" fontAlgn="base" hangingPunct="0">
              <a:spcBef>
                <a:spcPct val="0"/>
              </a:spcBef>
              <a:spcAft>
                <a:spcPct val="0"/>
              </a:spcAft>
              <a:defRPr sz="3200" b="1">
                <a:solidFill>
                  <a:schemeClr val="tx1"/>
                </a:solidFill>
                <a:latin typeface="Arial" charset="0"/>
              </a:defRPr>
            </a:lvl9pPr>
          </a:lstStyle>
          <a:p>
            <a:pPr algn="just" eaLnBrk="1" hangingPunct="1">
              <a:lnSpc>
                <a:spcPct val="80000"/>
              </a:lnSpc>
              <a:spcBef>
                <a:spcPts val="575"/>
              </a:spcBef>
              <a:buClr>
                <a:schemeClr val="accent1"/>
              </a:buClr>
              <a:buSzPct val="85000"/>
              <a:buFont typeface="Arial" charset="0"/>
              <a:buChar char="•"/>
            </a:pPr>
            <a:endParaRPr lang="en-US" sz="2400">
              <a:cs typeface="Arial" charset="0"/>
            </a:endParaRPr>
          </a:p>
        </p:txBody>
      </p:sp>
      <p:sp>
        <p:nvSpPr>
          <p:cNvPr id="29701" name="Rectangle 6"/>
          <p:cNvSpPr txBox="1">
            <a:spLocks noChangeArrowheads="1"/>
          </p:cNvSpPr>
          <p:nvPr/>
        </p:nvSpPr>
        <p:spPr bwMode="auto">
          <a:xfrm>
            <a:off x="248478" y="-107628"/>
            <a:ext cx="5867400" cy="1741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sz="3200" b="1">
                <a:solidFill>
                  <a:schemeClr val="tx1"/>
                </a:solidFill>
                <a:latin typeface="Arial" charset="0"/>
              </a:defRPr>
            </a:lvl1pPr>
            <a:lvl2pPr marL="742950" indent="-285750" eaLnBrk="0" hangingPunct="0">
              <a:defRPr sz="3200" b="1">
                <a:solidFill>
                  <a:schemeClr val="tx1"/>
                </a:solidFill>
                <a:latin typeface="Arial" charset="0"/>
              </a:defRPr>
            </a:lvl2pPr>
            <a:lvl3pPr marL="1143000" indent="-228600" eaLnBrk="0" hangingPunct="0">
              <a:defRPr sz="3200" b="1">
                <a:solidFill>
                  <a:schemeClr val="tx1"/>
                </a:solidFill>
                <a:latin typeface="Arial" charset="0"/>
              </a:defRPr>
            </a:lvl3pPr>
            <a:lvl4pPr marL="1600200" indent="-228600" eaLnBrk="0" hangingPunct="0">
              <a:defRPr sz="3200" b="1">
                <a:solidFill>
                  <a:schemeClr val="tx1"/>
                </a:solidFill>
                <a:latin typeface="Arial" charset="0"/>
              </a:defRPr>
            </a:lvl4pPr>
            <a:lvl5pPr marL="2057400" indent="-228600" eaLnBrk="0" hangingPunct="0">
              <a:defRPr sz="3200" b="1">
                <a:solidFill>
                  <a:schemeClr val="tx1"/>
                </a:solidFill>
                <a:latin typeface="Arial" charset="0"/>
              </a:defRPr>
            </a:lvl5pPr>
            <a:lvl6pPr marL="2514600" indent="-228600" eaLnBrk="0" fontAlgn="base" hangingPunct="0">
              <a:spcBef>
                <a:spcPct val="0"/>
              </a:spcBef>
              <a:spcAft>
                <a:spcPct val="0"/>
              </a:spcAft>
              <a:defRPr sz="3200" b="1">
                <a:solidFill>
                  <a:schemeClr val="tx1"/>
                </a:solidFill>
                <a:latin typeface="Arial" charset="0"/>
              </a:defRPr>
            </a:lvl6pPr>
            <a:lvl7pPr marL="2971800" indent="-228600" eaLnBrk="0" fontAlgn="base" hangingPunct="0">
              <a:spcBef>
                <a:spcPct val="0"/>
              </a:spcBef>
              <a:spcAft>
                <a:spcPct val="0"/>
              </a:spcAft>
              <a:defRPr sz="3200" b="1">
                <a:solidFill>
                  <a:schemeClr val="tx1"/>
                </a:solidFill>
                <a:latin typeface="Arial" charset="0"/>
              </a:defRPr>
            </a:lvl7pPr>
            <a:lvl8pPr marL="3429000" indent="-228600" eaLnBrk="0" fontAlgn="base" hangingPunct="0">
              <a:spcBef>
                <a:spcPct val="0"/>
              </a:spcBef>
              <a:spcAft>
                <a:spcPct val="0"/>
              </a:spcAft>
              <a:defRPr sz="3200" b="1">
                <a:solidFill>
                  <a:schemeClr val="tx1"/>
                </a:solidFill>
                <a:latin typeface="Arial" charset="0"/>
              </a:defRPr>
            </a:lvl8pPr>
            <a:lvl9pPr marL="3886200" indent="-228600" eaLnBrk="0" fontAlgn="base" hangingPunct="0">
              <a:spcBef>
                <a:spcPct val="0"/>
              </a:spcBef>
              <a:spcAft>
                <a:spcPct val="0"/>
              </a:spcAft>
              <a:defRPr sz="3200" b="1">
                <a:solidFill>
                  <a:schemeClr val="tx1"/>
                </a:solidFill>
                <a:latin typeface="Arial" charset="0"/>
              </a:defRPr>
            </a:lvl9pPr>
          </a:lstStyle>
          <a:p>
            <a:pPr eaLnBrk="1" hangingPunct="1">
              <a:lnSpc>
                <a:spcPct val="80000"/>
              </a:lnSpc>
              <a:spcBef>
                <a:spcPts val="575"/>
              </a:spcBef>
              <a:buClr>
                <a:schemeClr val="accent1"/>
              </a:buClr>
              <a:buSzPct val="85000"/>
            </a:pPr>
            <a:endParaRPr lang="en-US" sz="2800" dirty="0">
              <a:cs typeface="Arial" charset="0"/>
            </a:endParaRPr>
          </a:p>
          <a:p>
            <a:pPr eaLnBrk="1" hangingPunct="1">
              <a:lnSpc>
                <a:spcPct val="80000"/>
              </a:lnSpc>
              <a:spcBef>
                <a:spcPts val="575"/>
              </a:spcBef>
              <a:buClr>
                <a:schemeClr val="accent1"/>
              </a:buClr>
              <a:buSzPct val="85000"/>
            </a:pPr>
            <a:r>
              <a:rPr lang="en-US" sz="4000" dirty="0">
                <a:effectLst>
                  <a:outerShdw blurRad="38100" dist="38100" dir="2700000" algn="tl">
                    <a:srgbClr val="000000">
                      <a:alpha val="43137"/>
                    </a:srgbClr>
                  </a:outerShdw>
                </a:effectLst>
                <a:latin typeface="Times New Roman" pitchFamily="18" charset="0"/>
                <a:cs typeface="Times New Roman" pitchFamily="18" charset="0"/>
              </a:rPr>
              <a:t>Causes of Cancer </a:t>
            </a:r>
            <a:r>
              <a:rPr lang="en-US" sz="4000" dirty="0" smtClean="0">
                <a:effectLst>
                  <a:outerShdw blurRad="38100" dist="38100" dir="2700000" algn="tl">
                    <a:srgbClr val="000000">
                      <a:alpha val="43137"/>
                    </a:srgbClr>
                  </a:outerShdw>
                </a:effectLst>
                <a:latin typeface="Times New Roman" pitchFamily="18" charset="0"/>
                <a:cs typeface="Times New Roman" pitchFamily="18" charset="0"/>
              </a:rPr>
              <a:t>Fatigue</a:t>
            </a:r>
            <a:endParaRPr lang="en-US" sz="2000" dirty="0" smtClean="0">
              <a:solidFill>
                <a:schemeClr val="tx2">
                  <a:lumMod val="40000"/>
                  <a:lumOff val="60000"/>
                </a:schemeClr>
              </a:solidFill>
              <a:effectLst>
                <a:outerShdw blurRad="38100" dist="38100" dir="2700000" algn="tl">
                  <a:srgbClr val="000000">
                    <a:alpha val="43137"/>
                  </a:srgbClr>
                </a:outerShdw>
              </a:effectLst>
              <a:latin typeface="Times New Roman" pitchFamily="18" charset="0"/>
              <a:cs typeface="Times New Roman" pitchFamily="18" charset="0"/>
            </a:endParaRPr>
          </a:p>
          <a:p>
            <a:pPr indent="0" eaLnBrk="1" hangingPunct="1">
              <a:buClr>
                <a:schemeClr val="accent1"/>
              </a:buClr>
              <a:buSzPct val="85000"/>
            </a:pPr>
            <a:r>
              <a:rPr lang="en-US" sz="2400" i="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The </a:t>
            </a:r>
            <a:r>
              <a:rPr lang="en-US" sz="2400" i="1"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causes of fatigue in </a:t>
            </a:r>
            <a:r>
              <a:rPr lang="en-US" sz="2400" i="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people with </a:t>
            </a:r>
            <a:r>
              <a:rPr lang="en-US" sz="2400" i="1"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cancer are </a:t>
            </a:r>
            <a:r>
              <a:rPr lang="en-US" sz="2400" i="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not always known. Fatigue </a:t>
            </a:r>
            <a:r>
              <a:rPr lang="en-US" sz="2400" i="1"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can occur for many reasons. </a:t>
            </a:r>
          </a:p>
          <a:p>
            <a:pPr algn="just" eaLnBrk="1" hangingPunct="1">
              <a:buClr>
                <a:schemeClr val="accent1"/>
              </a:buClr>
              <a:buSzPct val="85000"/>
            </a:pPr>
            <a:endParaRPr lang="en-US" sz="2400" i="1" dirty="0">
              <a:solidFill>
                <a:srgbClr val="FF0000"/>
              </a:solidFill>
              <a:cs typeface="Arial" charset="0"/>
            </a:endParaRPr>
          </a:p>
          <a:p>
            <a:pPr algn="just" eaLnBrk="1" hangingPunct="1">
              <a:lnSpc>
                <a:spcPct val="80000"/>
              </a:lnSpc>
              <a:spcBef>
                <a:spcPts val="575"/>
              </a:spcBef>
              <a:buClr>
                <a:schemeClr val="accent1"/>
              </a:buClr>
              <a:buSzPct val="85000"/>
              <a:buFont typeface="Arial" charset="0"/>
              <a:buChar char="•"/>
            </a:pPr>
            <a:endParaRPr lang="en-US" sz="2400" dirty="0">
              <a:cs typeface="Arial" charset="0"/>
            </a:endParaRPr>
          </a:p>
        </p:txBody>
      </p:sp>
      <p:sp>
        <p:nvSpPr>
          <p:cNvPr id="8" name="TextBox 7"/>
          <p:cNvSpPr txBox="1"/>
          <p:nvPr/>
        </p:nvSpPr>
        <p:spPr>
          <a:xfrm>
            <a:off x="143807" y="1881809"/>
            <a:ext cx="5867400" cy="1862048"/>
          </a:xfrm>
          <a:prstGeom prst="rect">
            <a:avLst/>
          </a:prstGeom>
          <a:noFill/>
        </p:spPr>
        <p:txBody>
          <a:bodyPr>
            <a:spAutoFit/>
          </a:bodyPr>
          <a:lstStyle/>
          <a:p>
            <a:pPr marL="342900" indent="-342900">
              <a:buClr>
                <a:srgbClr val="FFFF00"/>
              </a:buClr>
              <a:buFont typeface="Arial" pitchFamily="34" charset="0"/>
              <a:buChar char="•"/>
              <a:defRPr/>
            </a:pPr>
            <a:r>
              <a:rPr lang="en-US" sz="2500" dirty="0">
                <a:latin typeface="Times New Roman" pitchFamily="18" charset="0"/>
                <a:cs typeface="Times New Roman" pitchFamily="18" charset="0"/>
              </a:rPr>
              <a:t>The extreme stress that people with cancer experience may be all that is needed to trigger Fatigue. </a:t>
            </a:r>
          </a:p>
          <a:p>
            <a:pPr marL="342900" indent="-342900">
              <a:buClr>
                <a:srgbClr val="FFFF00"/>
              </a:buClr>
              <a:buFont typeface="Arial" pitchFamily="34" charset="0"/>
              <a:buChar char="•"/>
              <a:defRPr/>
            </a:pPr>
            <a:endParaRPr lang="en-US" sz="2000" dirty="0"/>
          </a:p>
          <a:p>
            <a:pPr>
              <a:buClr>
                <a:srgbClr val="FFFF00"/>
              </a:buClr>
              <a:defRPr/>
            </a:pPr>
            <a:endParaRPr lang="en-US" sz="2000" dirty="0"/>
          </a:p>
        </p:txBody>
      </p:sp>
      <p:sp>
        <p:nvSpPr>
          <p:cNvPr id="9" name="TextBox 8"/>
          <p:cNvSpPr txBox="1"/>
          <p:nvPr/>
        </p:nvSpPr>
        <p:spPr>
          <a:xfrm>
            <a:off x="143806" y="3124201"/>
            <a:ext cx="8847793" cy="3862596"/>
          </a:xfrm>
          <a:prstGeom prst="rect">
            <a:avLst/>
          </a:prstGeom>
          <a:noFill/>
        </p:spPr>
        <p:txBody>
          <a:bodyPr wrap="square">
            <a:spAutoFit/>
          </a:bodyPr>
          <a:lstStyle/>
          <a:p>
            <a:pPr marL="342900" indent="-342900">
              <a:buClr>
                <a:srgbClr val="FFFF00"/>
              </a:buClr>
              <a:buFont typeface="Arial" pitchFamily="34" charset="0"/>
              <a:buChar char="•"/>
              <a:defRPr/>
            </a:pPr>
            <a:r>
              <a:rPr lang="en-US" sz="2500" dirty="0">
                <a:latin typeface="Times New Roman" pitchFamily="18" charset="0"/>
                <a:cs typeface="Times New Roman" pitchFamily="18" charset="0"/>
              </a:rPr>
              <a:t>However, there may be other reasons. Patients should be educated that Fatigue is a common side effects of cancer treatment: cancer treatment like radiation therapy or chemotherapy commonly causes fatigue due to collection of toxic substances produced by cells or the increased energy  needed to repair damaged skin </a:t>
            </a:r>
            <a:r>
              <a:rPr lang="en-US" sz="2500" dirty="0" smtClean="0">
                <a:latin typeface="Times New Roman" pitchFamily="18" charset="0"/>
                <a:cs typeface="Times New Roman" pitchFamily="18" charset="0"/>
              </a:rPr>
              <a:t>tissue. </a:t>
            </a:r>
          </a:p>
          <a:p>
            <a:pPr marL="342900" indent="-342900">
              <a:buClr>
                <a:srgbClr val="FFFF00"/>
              </a:buClr>
              <a:buFont typeface="Arial" pitchFamily="34" charset="0"/>
              <a:buChar char="•"/>
              <a:defRPr/>
            </a:pPr>
            <a:r>
              <a:rPr lang="en-US" sz="2500" dirty="0" smtClean="0">
                <a:latin typeface="Times New Roman" pitchFamily="18" charset="0"/>
                <a:cs typeface="Times New Roman" pitchFamily="18" charset="0"/>
              </a:rPr>
              <a:t>Medications  </a:t>
            </a:r>
            <a:r>
              <a:rPr lang="en-US" sz="2500" dirty="0">
                <a:latin typeface="Times New Roman" pitchFamily="18" charset="0"/>
                <a:cs typeface="Times New Roman" pitchFamily="18" charset="0"/>
              </a:rPr>
              <a:t>to treat pain, depression,  vomiting and other conditions are also common causes of fatigue in patients with cancer.</a:t>
            </a:r>
          </a:p>
          <a:p>
            <a:pPr>
              <a:defRPr/>
            </a:pPr>
            <a:endParaRPr lang="en-US" sz="2000" dirty="0"/>
          </a:p>
        </p:txBody>
      </p:sp>
      <p:pic>
        <p:nvPicPr>
          <p:cNvPr id="1026" name="Picture 2" descr="http://1.bp.blogspot.com/_LEhn3K0QwTI/S8YY3YQ3d5I/AAAAAAAAANc/pLxIGNJBems/s320/Cancer+Fatigu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39069" y="213350"/>
            <a:ext cx="2438400" cy="2840737"/>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59012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1"/>
          <p:cNvSpPr>
            <a:spLocks noChangeArrowheads="1"/>
          </p:cNvSpPr>
          <p:nvPr/>
        </p:nvSpPr>
        <p:spPr bwMode="auto">
          <a:xfrm>
            <a:off x="152400" y="304800"/>
            <a:ext cx="7010400" cy="1849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273050" indent="-273050">
              <a:lnSpc>
                <a:spcPct val="80000"/>
              </a:lnSpc>
              <a:spcBef>
                <a:spcPts val="575"/>
              </a:spcBef>
              <a:buClr>
                <a:schemeClr val="accent1"/>
              </a:buClr>
              <a:buSzPct val="85000"/>
            </a:pPr>
            <a:r>
              <a:rPr lang="en-US" sz="4000" b="1" dirty="0">
                <a:effectLst>
                  <a:outerShdw blurRad="38100" dist="38100" dir="2700000" algn="tl">
                    <a:srgbClr val="000000">
                      <a:alpha val="43137"/>
                    </a:srgbClr>
                  </a:outerShdw>
                </a:effectLst>
                <a:latin typeface="Times New Roman" pitchFamily="18" charset="0"/>
                <a:cs typeface="Times New Roman" pitchFamily="18" charset="0"/>
              </a:rPr>
              <a:t>Treatment of Cancer Fatigue </a:t>
            </a:r>
          </a:p>
          <a:p>
            <a:pPr marL="273050" indent="-273050">
              <a:lnSpc>
                <a:spcPct val="80000"/>
              </a:lnSpc>
              <a:spcBef>
                <a:spcPts val="575"/>
              </a:spcBef>
              <a:buClr>
                <a:schemeClr val="accent1"/>
              </a:buClr>
              <a:buSzPct val="85000"/>
            </a:pPr>
            <a:endParaRPr lang="en-US" sz="2800" dirty="0"/>
          </a:p>
          <a:p>
            <a:pPr marL="273050" indent="-273050">
              <a:lnSpc>
                <a:spcPct val="80000"/>
              </a:lnSpc>
              <a:spcBef>
                <a:spcPts val="575"/>
              </a:spcBef>
              <a:buClr>
                <a:schemeClr val="accent1"/>
              </a:buClr>
              <a:buSzPct val="85000"/>
              <a:buFont typeface="Wingdings 2" pitchFamily="18" charset="2"/>
              <a:buChar char=""/>
            </a:pPr>
            <a:endParaRPr lang="en-US" sz="2800" dirty="0"/>
          </a:p>
          <a:p>
            <a:pPr marL="273050" indent="-273050">
              <a:lnSpc>
                <a:spcPct val="80000"/>
              </a:lnSpc>
              <a:spcBef>
                <a:spcPts val="575"/>
              </a:spcBef>
              <a:buClr>
                <a:schemeClr val="accent1"/>
              </a:buClr>
              <a:buSzPct val="85000"/>
              <a:buFont typeface="Wingdings 2" pitchFamily="18" charset="2"/>
              <a:buChar char=""/>
            </a:pPr>
            <a:endParaRPr lang="en-US" sz="2800" dirty="0"/>
          </a:p>
        </p:txBody>
      </p:sp>
      <p:sp>
        <p:nvSpPr>
          <p:cNvPr id="30723" name="Rectangle 3"/>
          <p:cNvSpPr>
            <a:spLocks noChangeArrowheads="1"/>
          </p:cNvSpPr>
          <p:nvPr/>
        </p:nvSpPr>
        <p:spPr bwMode="auto">
          <a:xfrm>
            <a:off x="304800" y="838200"/>
            <a:ext cx="8686800" cy="594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2400" b="1" i="1"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To determine the cause and best treatment for fatigue, the person’s fatigue pattern must be determined, and </a:t>
            </a:r>
          </a:p>
          <a:p>
            <a:r>
              <a:rPr lang="en-US" sz="2400" b="1" i="1"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all of the factors causing the fatigue must be identified. </a:t>
            </a:r>
          </a:p>
          <a:p>
            <a:pPr marL="342900" indent="-342900">
              <a:buClr>
                <a:srgbClr val="FFFF00"/>
              </a:buClr>
              <a:buFont typeface="Arial" pitchFamily="34" charset="0"/>
              <a:buChar char="•"/>
            </a:pPr>
            <a:endParaRPr lang="en-US" sz="2000" dirty="0">
              <a:latin typeface="Times New Roman" pitchFamily="18" charset="0"/>
              <a:cs typeface="Times New Roman" pitchFamily="18" charset="0"/>
            </a:endParaRPr>
          </a:p>
          <a:p>
            <a:pPr>
              <a:buClr>
                <a:srgbClr val="FFFF00"/>
              </a:buClr>
            </a:pPr>
            <a:r>
              <a:rPr lang="en-US" sz="2400" dirty="0">
                <a:latin typeface="Times New Roman" pitchFamily="18" charset="0"/>
                <a:cs typeface="Times New Roman" pitchFamily="18" charset="0"/>
              </a:rPr>
              <a:t>The following factors must be evaluated </a:t>
            </a:r>
            <a:endParaRPr lang="en-US" sz="2400" dirty="0" smtClean="0">
              <a:latin typeface="Times New Roman" pitchFamily="18" charset="0"/>
              <a:cs typeface="Times New Roman" pitchFamily="18" charset="0"/>
            </a:endParaRPr>
          </a:p>
          <a:p>
            <a:pPr>
              <a:buClr>
                <a:srgbClr val="FFFF00"/>
              </a:buClr>
            </a:pPr>
            <a:endParaRPr lang="en-US" sz="2400" dirty="0">
              <a:latin typeface="Times New Roman" pitchFamily="18" charset="0"/>
              <a:cs typeface="Times New Roman" pitchFamily="18" charset="0"/>
            </a:endParaRPr>
          </a:p>
          <a:p>
            <a:pPr marL="342900" indent="-342900">
              <a:buClr>
                <a:srgbClr val="FFFF00"/>
              </a:buClr>
              <a:buFont typeface="Arial" pitchFamily="34" charset="0"/>
              <a:buChar char="•"/>
            </a:pPr>
            <a:r>
              <a:rPr lang="en-US" sz="2400" dirty="0" smtClean="0">
                <a:latin typeface="Times New Roman" pitchFamily="18" charset="0"/>
                <a:cs typeface="Times New Roman" pitchFamily="18" charset="0"/>
              </a:rPr>
              <a:t>Fatigue </a:t>
            </a:r>
            <a:r>
              <a:rPr lang="en-US" sz="2400" dirty="0">
                <a:latin typeface="Times New Roman" pitchFamily="18" charset="0"/>
                <a:cs typeface="Times New Roman" pitchFamily="18" charset="0"/>
              </a:rPr>
              <a:t>pattern, including how and when it started, how long it has lasted, and its severity, plus any factors that make fatigue worse or better</a:t>
            </a:r>
            <a:r>
              <a:rPr lang="en-US" sz="2400" dirty="0" smtClean="0">
                <a:latin typeface="Times New Roman" pitchFamily="18" charset="0"/>
                <a:cs typeface="Times New Roman" pitchFamily="18" charset="0"/>
              </a:rPr>
              <a:t>.</a:t>
            </a:r>
          </a:p>
          <a:p>
            <a:pPr marL="342900" indent="-342900">
              <a:buClr>
                <a:srgbClr val="FFFF00"/>
              </a:buClr>
              <a:buFont typeface="Arial" pitchFamily="34" charset="0"/>
              <a:buChar char="•"/>
            </a:pPr>
            <a:endParaRPr lang="en-US" sz="2400" dirty="0">
              <a:latin typeface="Times New Roman" pitchFamily="18" charset="0"/>
              <a:cs typeface="Times New Roman" pitchFamily="18" charset="0"/>
            </a:endParaRPr>
          </a:p>
          <a:p>
            <a:pPr marL="342900" indent="-342900">
              <a:buClr>
                <a:srgbClr val="FFFF00"/>
              </a:buClr>
              <a:buFont typeface="Arial" pitchFamily="34" charset="0"/>
              <a:buChar char="•"/>
            </a:pPr>
            <a:r>
              <a:rPr lang="en-US" sz="2400" dirty="0" smtClean="0">
                <a:latin typeface="Times New Roman" pitchFamily="18" charset="0"/>
                <a:cs typeface="Times New Roman" pitchFamily="18" charset="0"/>
              </a:rPr>
              <a:t>Type </a:t>
            </a:r>
            <a:r>
              <a:rPr lang="en-US" sz="2400" dirty="0">
                <a:latin typeface="Times New Roman" pitchFamily="18" charset="0"/>
                <a:cs typeface="Times New Roman" pitchFamily="18" charset="0"/>
              </a:rPr>
              <a:t>and degree of disease and of treatment-related symptoms and/or side effects</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buClr>
                <a:srgbClr val="FFFF00"/>
              </a:buClr>
              <a:buFont typeface="Arial" charset="0"/>
              <a:buChar char="•"/>
            </a:pPr>
            <a:endParaRPr lang="en-US" sz="2400" dirty="0" smtClean="0">
              <a:latin typeface="Times New Roman" pitchFamily="18" charset="0"/>
              <a:cs typeface="Times New Roman" pitchFamily="18" charset="0"/>
            </a:endParaRPr>
          </a:p>
          <a:p>
            <a:pPr marL="342900" indent="-342900">
              <a:buClr>
                <a:srgbClr val="FFFF00"/>
              </a:buClr>
              <a:buFont typeface="Arial" pitchFamily="34" charset="0"/>
              <a:buChar char="•"/>
            </a:pPr>
            <a:r>
              <a:rPr lang="en-US" sz="2400" dirty="0" smtClean="0">
                <a:latin typeface="Times New Roman" pitchFamily="18" charset="0"/>
                <a:cs typeface="Times New Roman" pitchFamily="18" charset="0"/>
              </a:rPr>
              <a:t>Treatment </a:t>
            </a:r>
            <a:r>
              <a:rPr lang="en-US" sz="2400" dirty="0">
                <a:latin typeface="Times New Roman" pitchFamily="18" charset="0"/>
                <a:cs typeface="Times New Roman" pitchFamily="18" charset="0"/>
              </a:rPr>
              <a:t>history.</a:t>
            </a:r>
          </a:p>
          <a:p>
            <a:pPr>
              <a:buClr>
                <a:srgbClr val="FFFF00"/>
              </a:buClr>
              <a:buFont typeface="Arial" charset="0"/>
              <a:buChar char="•"/>
            </a:pPr>
            <a:endParaRPr lang="en-US" sz="2400" dirty="0">
              <a:latin typeface="Times New Roman" pitchFamily="18" charset="0"/>
              <a:cs typeface="Times New Roman" pitchFamily="18" charset="0"/>
            </a:endParaRPr>
          </a:p>
          <a:p>
            <a:pPr marL="342900" indent="-342900">
              <a:buClr>
                <a:srgbClr val="FFFF00"/>
              </a:buClr>
              <a:buFont typeface="Arial" pitchFamily="34" charset="0"/>
              <a:buChar char="•"/>
            </a:pPr>
            <a:r>
              <a:rPr lang="en-US" sz="2400" dirty="0" smtClean="0">
                <a:latin typeface="Times New Roman" pitchFamily="18" charset="0"/>
                <a:cs typeface="Times New Roman" pitchFamily="18" charset="0"/>
              </a:rPr>
              <a:t>Current </a:t>
            </a:r>
            <a:r>
              <a:rPr lang="en-US" sz="2400" dirty="0">
                <a:latin typeface="Times New Roman" pitchFamily="18" charset="0"/>
                <a:cs typeface="Times New Roman" pitchFamily="18" charset="0"/>
              </a:rPr>
              <a:t>medications</a:t>
            </a:r>
            <a:endParaRPr lang="en-US" sz="2400" dirty="0">
              <a:latin typeface="Times New Roman" pitchFamily="18" charset="0"/>
              <a:cs typeface="Times New Roman" pitchFamily="18" charset="0"/>
            </a:endParaRPr>
          </a:p>
        </p:txBody>
      </p:sp>
      <p:pic>
        <p:nvPicPr>
          <p:cNvPr id="2050" name="Picture 2" descr="http://i85.photobucket.com/albums/k48/karlapictures/myspace%20pics%202/Purple_Bulk_Anemonies_Flower_3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0" y="4982528"/>
            <a:ext cx="1789134" cy="1789134"/>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47947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4678" y="1119809"/>
            <a:ext cx="8517836" cy="4893647"/>
          </a:xfrm>
          <a:prstGeom prst="rect">
            <a:avLst/>
          </a:prstGeom>
          <a:noFill/>
        </p:spPr>
        <p:txBody>
          <a:bodyPr wrap="square" rtlCol="0">
            <a:spAutoFit/>
          </a:bodyPr>
          <a:lstStyle/>
          <a:p>
            <a:pPr>
              <a:buClr>
                <a:srgbClr val="FFFF00"/>
              </a:buClr>
            </a:pPr>
            <a:endParaRPr lang="en-US" sz="2400" dirty="0">
              <a:latin typeface="Times New Roman" pitchFamily="18" charset="0"/>
              <a:cs typeface="Times New Roman" pitchFamily="18" charset="0"/>
            </a:endParaRPr>
          </a:p>
          <a:p>
            <a:pPr>
              <a:buClr>
                <a:srgbClr val="FFFF00"/>
              </a:buClr>
              <a:buFont typeface="Arial" charset="0"/>
              <a:buChar char="•"/>
            </a:pPr>
            <a:r>
              <a:rPr lang="en-US" sz="2400" dirty="0" smtClean="0">
                <a:latin typeface="Times New Roman" pitchFamily="18" charset="0"/>
                <a:cs typeface="Times New Roman" pitchFamily="18" charset="0"/>
              </a:rPr>
              <a:t> Sleep </a:t>
            </a:r>
            <a:r>
              <a:rPr lang="en-US" sz="2400" dirty="0">
                <a:latin typeface="Times New Roman" pitchFamily="18" charset="0"/>
                <a:cs typeface="Times New Roman" pitchFamily="18" charset="0"/>
              </a:rPr>
              <a:t>and/or rest patterns and relaxation habits. </a:t>
            </a:r>
            <a:endParaRPr lang="en-US" sz="2400" dirty="0" smtClean="0">
              <a:latin typeface="Times New Roman" pitchFamily="18" charset="0"/>
              <a:cs typeface="Times New Roman" pitchFamily="18" charset="0"/>
            </a:endParaRPr>
          </a:p>
          <a:p>
            <a:pPr>
              <a:buClr>
                <a:srgbClr val="FFFF00"/>
              </a:buClr>
              <a:buFont typeface="Arial" charset="0"/>
              <a:buChar char="•"/>
            </a:pPr>
            <a:endParaRPr lang="en-US" sz="2400" dirty="0">
              <a:latin typeface="Times New Roman" pitchFamily="18" charset="0"/>
              <a:cs typeface="Times New Roman" pitchFamily="18" charset="0"/>
            </a:endParaRPr>
          </a:p>
          <a:p>
            <a:pPr>
              <a:buClr>
                <a:srgbClr val="FFFF00"/>
              </a:buClr>
              <a:buFont typeface="Arial" charset="0"/>
              <a:buChar char="•"/>
            </a:pPr>
            <a:r>
              <a:rPr lang="en-US" sz="2400" dirty="0">
                <a:latin typeface="Times New Roman" pitchFamily="18" charset="0"/>
                <a:cs typeface="Times New Roman" pitchFamily="18" charset="0"/>
              </a:rPr>
              <a:t> Eating  habits and appetite or weight changes</a:t>
            </a:r>
            <a:r>
              <a:rPr lang="en-US" sz="2400" dirty="0" smtClean="0">
                <a:latin typeface="Times New Roman" pitchFamily="18" charset="0"/>
                <a:cs typeface="Times New Roman" pitchFamily="18" charset="0"/>
              </a:rPr>
              <a:t>.</a:t>
            </a:r>
          </a:p>
          <a:p>
            <a:pPr>
              <a:buClr>
                <a:srgbClr val="FFFF00"/>
              </a:buClr>
              <a:buFont typeface="Arial" charset="0"/>
              <a:buChar char="•"/>
            </a:pPr>
            <a:endParaRPr lang="en-US" sz="2400" dirty="0">
              <a:latin typeface="Times New Roman" pitchFamily="18" charset="0"/>
              <a:cs typeface="Times New Roman" pitchFamily="18" charset="0"/>
            </a:endParaRPr>
          </a:p>
          <a:p>
            <a:pPr>
              <a:buClr>
                <a:srgbClr val="FFFF00"/>
              </a:buClr>
              <a:buFont typeface="Arial" charset="0"/>
              <a:buChar char="•"/>
            </a:pPr>
            <a:r>
              <a:rPr lang="en-US" sz="2400" dirty="0" smtClean="0">
                <a:latin typeface="Times New Roman" pitchFamily="18" charset="0"/>
                <a:cs typeface="Times New Roman" pitchFamily="18" charset="0"/>
              </a:rPr>
              <a:t> Effect </a:t>
            </a:r>
            <a:r>
              <a:rPr lang="en-US" sz="2400" dirty="0">
                <a:latin typeface="Times New Roman" pitchFamily="18" charset="0"/>
                <a:cs typeface="Times New Roman" pitchFamily="18" charset="0"/>
              </a:rPr>
              <a:t>of fatigue on activities of  daily living  and lifestyle. </a:t>
            </a:r>
            <a:endParaRPr lang="en-US" sz="2400" dirty="0" smtClean="0">
              <a:latin typeface="Times New Roman" pitchFamily="18" charset="0"/>
              <a:cs typeface="Times New Roman" pitchFamily="18" charset="0"/>
            </a:endParaRPr>
          </a:p>
          <a:p>
            <a:pPr>
              <a:buClr>
                <a:srgbClr val="FFFF00"/>
              </a:buClr>
              <a:buFont typeface="Arial" charset="0"/>
              <a:buChar char="•"/>
            </a:pPr>
            <a:endParaRPr lang="en-US" sz="2400" dirty="0">
              <a:latin typeface="Times New Roman" pitchFamily="18" charset="0"/>
              <a:cs typeface="Times New Roman" pitchFamily="18" charset="0"/>
            </a:endParaRPr>
          </a:p>
          <a:p>
            <a:pPr>
              <a:buClr>
                <a:srgbClr val="FFFF00"/>
              </a:buClr>
              <a:buFont typeface="Arial" charset="0"/>
              <a:buChar char="•"/>
            </a:pPr>
            <a:r>
              <a:rPr lang="en-US" sz="2400" dirty="0">
                <a:latin typeface="Times New Roman" pitchFamily="18" charset="0"/>
                <a:cs typeface="Times New Roman" pitchFamily="18" charset="0"/>
              </a:rPr>
              <a:t> Psychological profile, including an evaluation for depression</a:t>
            </a:r>
            <a:r>
              <a:rPr lang="en-US" sz="2400" dirty="0" smtClean="0">
                <a:latin typeface="Times New Roman" pitchFamily="18" charset="0"/>
                <a:cs typeface="Times New Roman" pitchFamily="18" charset="0"/>
              </a:rPr>
              <a:t>.</a:t>
            </a:r>
          </a:p>
          <a:p>
            <a:pPr>
              <a:buClr>
                <a:srgbClr val="FFFF00"/>
              </a:buClr>
              <a:buFont typeface="Arial" charset="0"/>
              <a:buChar char="•"/>
            </a:pPr>
            <a:endParaRPr lang="en-US" sz="2400" dirty="0">
              <a:latin typeface="Times New Roman" pitchFamily="18" charset="0"/>
              <a:cs typeface="Times New Roman" pitchFamily="18" charset="0"/>
            </a:endParaRPr>
          </a:p>
          <a:p>
            <a:pPr>
              <a:buClr>
                <a:srgbClr val="FFFF00"/>
              </a:buClr>
              <a:buFont typeface="Arial" charset="0"/>
              <a:buChar char="•"/>
            </a:pPr>
            <a:r>
              <a:rPr lang="en-US" sz="2400" dirty="0">
                <a:latin typeface="Times New Roman" pitchFamily="18" charset="0"/>
                <a:cs typeface="Times New Roman" pitchFamily="18" charset="0"/>
              </a:rPr>
              <a:t>Complete physical </a:t>
            </a:r>
            <a:r>
              <a:rPr lang="en-US" sz="2400" dirty="0" smtClean="0">
                <a:latin typeface="Times New Roman" pitchFamily="18" charset="0"/>
                <a:cs typeface="Times New Roman" pitchFamily="18" charset="0"/>
              </a:rPr>
              <a:t>examination</a:t>
            </a:r>
          </a:p>
          <a:p>
            <a:pPr>
              <a:buClr>
                <a:srgbClr val="FFFF00"/>
              </a:buClr>
              <a:buFont typeface="Arial" charset="0"/>
              <a:buChar char="•"/>
            </a:pPr>
            <a:endParaRPr lang="en-US" sz="2400" dirty="0">
              <a:latin typeface="Times New Roman" pitchFamily="18" charset="0"/>
              <a:cs typeface="Times New Roman" pitchFamily="18" charset="0"/>
            </a:endParaRPr>
          </a:p>
          <a:p>
            <a:pPr>
              <a:buClr>
                <a:srgbClr val="FFFF00"/>
              </a:buClr>
              <a:buFont typeface="Arial" charset="0"/>
              <a:buChar char="•"/>
            </a:pPr>
            <a:r>
              <a:rPr lang="en-US" sz="2400" dirty="0">
                <a:latin typeface="Times New Roman" pitchFamily="18" charset="0"/>
                <a:cs typeface="Times New Roman" pitchFamily="18" charset="0"/>
              </a:rPr>
              <a:t>Other factors (for example, anemia, breathing problems, decreased muscle strength).</a:t>
            </a:r>
            <a:endParaRPr lang="en-US" sz="2400" dirty="0">
              <a:latin typeface="Times New Roman" pitchFamily="18" charset="0"/>
              <a:cs typeface="Times New Roman" pitchFamily="18" charset="0"/>
            </a:endParaRPr>
          </a:p>
        </p:txBody>
      </p:sp>
      <p:sp>
        <p:nvSpPr>
          <p:cNvPr id="3" name="TextBox 2"/>
          <p:cNvSpPr txBox="1"/>
          <p:nvPr/>
        </p:nvSpPr>
        <p:spPr>
          <a:xfrm>
            <a:off x="294861" y="152400"/>
            <a:ext cx="8534400" cy="1077218"/>
          </a:xfrm>
          <a:prstGeom prst="rect">
            <a:avLst/>
          </a:prstGeom>
          <a:noFill/>
        </p:spPr>
        <p:txBody>
          <a:bodyPr wrap="square" rtlCol="0">
            <a:spAutoFit/>
          </a:bodyPr>
          <a:lstStyle/>
          <a:p>
            <a:pPr marL="273050" indent="-273050">
              <a:lnSpc>
                <a:spcPct val="80000"/>
              </a:lnSpc>
              <a:spcBef>
                <a:spcPts val="575"/>
              </a:spcBef>
              <a:buClr>
                <a:schemeClr val="accent1"/>
              </a:buClr>
              <a:buSzPct val="85000"/>
            </a:pPr>
            <a:r>
              <a:rPr lang="en-US" sz="4000" b="1" dirty="0">
                <a:effectLst>
                  <a:outerShdw blurRad="38100" dist="38100" dir="2700000" algn="tl">
                    <a:srgbClr val="000000">
                      <a:alpha val="43137"/>
                    </a:srgbClr>
                  </a:outerShdw>
                </a:effectLst>
                <a:latin typeface="Times New Roman" pitchFamily="18" charset="0"/>
                <a:cs typeface="Times New Roman" pitchFamily="18" charset="0"/>
              </a:rPr>
              <a:t>Treatment of Cancer </a:t>
            </a:r>
            <a:r>
              <a:rPr lang="en-US" sz="4000" b="1" dirty="0" smtClean="0">
                <a:effectLst>
                  <a:outerShdw blurRad="38100" dist="38100" dir="2700000" algn="tl">
                    <a:srgbClr val="000000">
                      <a:alpha val="43137"/>
                    </a:srgbClr>
                  </a:outerShdw>
                </a:effectLst>
                <a:latin typeface="Times New Roman" pitchFamily="18" charset="0"/>
                <a:cs typeface="Times New Roman" pitchFamily="18" charset="0"/>
              </a:rPr>
              <a:t>Fatigue  (Continuation)  </a:t>
            </a:r>
            <a:endParaRPr lang="en-US" sz="4000"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8826491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7" name="Rectangle 5"/>
          <p:cNvSpPr>
            <a:spLocks noGrp="1" noChangeArrowheads="1"/>
          </p:cNvSpPr>
          <p:nvPr>
            <p:ph sz="half" idx="1"/>
          </p:nvPr>
        </p:nvSpPr>
        <p:spPr>
          <a:xfrm>
            <a:off x="476250" y="1905000"/>
            <a:ext cx="8343900" cy="4464215"/>
          </a:xfrm>
        </p:spPr>
        <p:txBody>
          <a:bodyPr rtlCol="0">
            <a:noAutofit/>
          </a:bodyPr>
          <a:lstStyle/>
          <a:p>
            <a:pPr marL="0" indent="0" fontAlgn="auto">
              <a:spcBef>
                <a:spcPts val="0"/>
              </a:spcBef>
              <a:spcAft>
                <a:spcPts val="0"/>
              </a:spcAft>
              <a:buNone/>
              <a:defRPr/>
            </a:pPr>
            <a:r>
              <a:rPr lang="en-US" sz="2400" b="1" u="sng"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Nutrition factors</a:t>
            </a:r>
          </a:p>
          <a:p>
            <a:pPr>
              <a:spcBef>
                <a:spcPts val="0"/>
              </a:spcBef>
              <a:spcAft>
                <a:spcPts val="0"/>
              </a:spcAft>
              <a:defRPr/>
            </a:pPr>
            <a:endParaRPr lang="en-US" sz="2400" b="1" u="sng" dirty="0" smtClean="0">
              <a:effectLst>
                <a:outerShdw blurRad="38100" dist="38100" dir="2700000" algn="tl">
                  <a:srgbClr val="000000">
                    <a:alpha val="43137"/>
                  </a:srgbClr>
                </a:outerShdw>
              </a:effectLst>
              <a:latin typeface="Times New Roman" pitchFamily="18" charset="0"/>
              <a:cs typeface="Times New Roman" pitchFamily="18" charset="0"/>
            </a:endParaRPr>
          </a:p>
          <a:p>
            <a:pPr>
              <a:spcBef>
                <a:spcPts val="0"/>
              </a:spcBef>
              <a:spcAft>
                <a:spcPts val="0"/>
              </a:spcAft>
              <a:buFont typeface="Arial" pitchFamily="34" charset="0"/>
              <a:buChar char="•"/>
              <a:defRPr/>
            </a:pPr>
            <a:r>
              <a:rPr lang="en-US" sz="2400" dirty="0" smtClean="0">
                <a:latin typeface="Times New Roman" pitchFamily="18" charset="0"/>
                <a:cs typeface="Times New Roman" pitchFamily="18" charset="0"/>
              </a:rPr>
              <a:t>Fatigue often occurs when the body needs more energy than the amount being supplied from the patient’s diet. </a:t>
            </a:r>
          </a:p>
          <a:p>
            <a:pPr marL="0" indent="-274320" fontAlgn="auto">
              <a:spcBef>
                <a:spcPts val="0"/>
              </a:spcBef>
              <a:spcAft>
                <a:spcPts val="0"/>
              </a:spcAft>
              <a:buFontTx/>
              <a:buNone/>
              <a:defRPr/>
            </a:pPr>
            <a:endParaRPr lang="en-US" sz="2400" dirty="0">
              <a:latin typeface="Times New Roman" pitchFamily="18" charset="0"/>
              <a:cs typeface="Times New Roman" pitchFamily="18" charset="0"/>
            </a:endParaRPr>
          </a:p>
          <a:p>
            <a:pPr>
              <a:spcBef>
                <a:spcPts val="0"/>
              </a:spcBef>
              <a:spcAft>
                <a:spcPts val="0"/>
              </a:spcAft>
              <a:buFont typeface="Arial" pitchFamily="34" charset="0"/>
              <a:buChar char="•"/>
              <a:defRPr/>
            </a:pPr>
            <a:r>
              <a:rPr lang="en-US" sz="2400" dirty="0" smtClean="0">
                <a:latin typeface="Times New Roman" pitchFamily="18" charset="0"/>
                <a:cs typeface="Times New Roman" pitchFamily="18" charset="0"/>
              </a:rPr>
              <a:t>In </a:t>
            </a:r>
            <a:r>
              <a:rPr lang="en-US" sz="2400" dirty="0">
                <a:latin typeface="Times New Roman" pitchFamily="18" charset="0"/>
                <a:cs typeface="Times New Roman" pitchFamily="18" charset="0"/>
              </a:rPr>
              <a:t>people with cancer, 3 major factors may </a:t>
            </a:r>
            <a:r>
              <a:rPr lang="en-US" sz="2400" dirty="0" smtClean="0">
                <a:latin typeface="Times New Roman" pitchFamily="18" charset="0"/>
                <a:cs typeface="Times New Roman" pitchFamily="18" charset="0"/>
              </a:rPr>
              <a:t>be involved</a:t>
            </a:r>
            <a:r>
              <a:rPr lang="en-US" sz="2400" dirty="0">
                <a:latin typeface="Times New Roman" pitchFamily="18" charset="0"/>
                <a:cs typeface="Times New Roman" pitchFamily="18" charset="0"/>
              </a:rPr>
              <a:t>: a change in the  body’s ability to process food normally, an </a:t>
            </a:r>
            <a:r>
              <a:rPr lang="en-US" sz="2400" dirty="0" smtClean="0">
                <a:latin typeface="Times New Roman" pitchFamily="18" charset="0"/>
                <a:cs typeface="Times New Roman" pitchFamily="18" charset="0"/>
              </a:rPr>
              <a:t>increased need </a:t>
            </a:r>
            <a:r>
              <a:rPr lang="en-US" sz="2400" dirty="0">
                <a:latin typeface="Times New Roman" pitchFamily="18" charset="0"/>
                <a:cs typeface="Times New Roman" pitchFamily="18" charset="0"/>
              </a:rPr>
              <a:t>by the body for energy (due to tumor growth, </a:t>
            </a:r>
            <a:r>
              <a:rPr lang="en-US" sz="2400" dirty="0" smtClean="0">
                <a:latin typeface="Times New Roman" pitchFamily="18" charset="0"/>
                <a:cs typeface="Times New Roman" pitchFamily="18" charset="0"/>
              </a:rPr>
              <a:t>infection, fever</a:t>
            </a:r>
            <a:r>
              <a:rPr lang="en-US" sz="2400" dirty="0">
                <a:latin typeface="Times New Roman" pitchFamily="18" charset="0"/>
                <a:cs typeface="Times New Roman" pitchFamily="18" charset="0"/>
              </a:rPr>
              <a:t>, or problems with breathing), and a decrease in </a:t>
            </a:r>
            <a:r>
              <a:rPr lang="en-US" sz="2400" dirty="0" smtClean="0">
                <a:latin typeface="Times New Roman" pitchFamily="18" charset="0"/>
                <a:cs typeface="Times New Roman" pitchFamily="18" charset="0"/>
              </a:rPr>
              <a:t>the amount </a:t>
            </a:r>
            <a:r>
              <a:rPr lang="en-US" sz="2400" dirty="0">
                <a:latin typeface="Times New Roman" pitchFamily="18" charset="0"/>
                <a:cs typeface="Times New Roman" pitchFamily="18" charset="0"/>
              </a:rPr>
              <a:t>of food eaten (due to lack of appetite, nausea, </a:t>
            </a:r>
            <a:r>
              <a:rPr lang="en-US" sz="2400" dirty="0" smtClean="0">
                <a:latin typeface="Times New Roman" pitchFamily="18" charset="0"/>
                <a:cs typeface="Times New Roman" pitchFamily="18" charset="0"/>
              </a:rPr>
              <a:t>vomiting, diarrhea</a:t>
            </a:r>
            <a:r>
              <a:rPr lang="en-US" sz="2400" dirty="0">
                <a:latin typeface="Times New Roman" pitchFamily="18" charset="0"/>
                <a:cs typeface="Times New Roman" pitchFamily="18" charset="0"/>
              </a:rPr>
              <a:t>, or bowel obstruction</a:t>
            </a:r>
            <a:r>
              <a:rPr lang="en-US" sz="2400" dirty="0" smtClean="0">
                <a:latin typeface="Times New Roman" pitchFamily="18" charset="0"/>
                <a:cs typeface="Times New Roman" pitchFamily="18" charset="0"/>
              </a:rPr>
              <a:t>).</a:t>
            </a:r>
          </a:p>
          <a:p>
            <a:pPr marL="0" indent="0">
              <a:spcBef>
                <a:spcPts val="0"/>
              </a:spcBef>
              <a:spcAft>
                <a:spcPts val="0"/>
              </a:spcAft>
              <a:buNone/>
              <a:defRPr/>
            </a:pPr>
            <a:r>
              <a:rPr lang="en-US" sz="2400"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marL="68580" fontAlgn="auto">
              <a:spcBef>
                <a:spcPts val="0"/>
              </a:spcBef>
              <a:spcAft>
                <a:spcPts val="0"/>
              </a:spcAft>
              <a:buFont typeface="Arial" pitchFamily="34" charset="0"/>
              <a:buChar char="•"/>
              <a:defRPr/>
            </a:pPr>
            <a:r>
              <a:rPr lang="en-US" sz="2400" dirty="0" smtClean="0">
                <a:latin typeface="Times New Roman" pitchFamily="18" charset="0"/>
                <a:cs typeface="Times New Roman" pitchFamily="18" charset="0"/>
              </a:rPr>
              <a:t>Special attention to nutrition is necessary. </a:t>
            </a:r>
            <a:endParaRPr lang="en-US" sz="2400" dirty="0" smtClean="0">
              <a:latin typeface="Times New Roman" pitchFamily="18" charset="0"/>
              <a:cs typeface="Times New Roman" pitchFamily="18" charset="0"/>
            </a:endParaRPr>
          </a:p>
          <a:p>
            <a:pPr marL="0" indent="-274320" fontAlgn="auto">
              <a:spcBef>
                <a:spcPts val="0"/>
              </a:spcBef>
              <a:spcAft>
                <a:spcPts val="0"/>
              </a:spcAft>
              <a:buFontTx/>
              <a:buNone/>
              <a:defRPr/>
            </a:pPr>
            <a:endParaRPr lang="en-US" sz="2400" dirty="0">
              <a:latin typeface="Times New Roman" pitchFamily="18" charset="0"/>
              <a:cs typeface="Times New Roman" pitchFamily="18" charset="0"/>
            </a:endParaRPr>
          </a:p>
          <a:p>
            <a:pPr marL="274320" indent="-274320" fontAlgn="auto">
              <a:lnSpc>
                <a:spcPct val="80000"/>
              </a:lnSpc>
              <a:spcBef>
                <a:spcPts val="580"/>
              </a:spcBef>
              <a:spcAft>
                <a:spcPts val="0"/>
              </a:spcAft>
              <a:buFontTx/>
              <a:buNone/>
              <a:defRPr/>
            </a:pPr>
            <a:endParaRPr lang="en-US" sz="1600" dirty="0">
              <a:latin typeface="Baskerville Old Face" pitchFamily="18" charset="0"/>
            </a:endParaRPr>
          </a:p>
        </p:txBody>
      </p:sp>
      <p:sp>
        <p:nvSpPr>
          <p:cNvPr id="31750" name="TextBox 2"/>
          <p:cNvSpPr txBox="1">
            <a:spLocks noChangeArrowheads="1"/>
          </p:cNvSpPr>
          <p:nvPr/>
        </p:nvSpPr>
        <p:spPr bwMode="auto">
          <a:xfrm>
            <a:off x="685800" y="152400"/>
            <a:ext cx="79248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b="1">
                <a:solidFill>
                  <a:schemeClr val="tx1"/>
                </a:solidFill>
                <a:latin typeface="Arial" charset="0"/>
              </a:defRPr>
            </a:lvl1pPr>
            <a:lvl2pPr marL="742950" indent="-285750" eaLnBrk="0" hangingPunct="0">
              <a:defRPr sz="3200" b="1">
                <a:solidFill>
                  <a:schemeClr val="tx1"/>
                </a:solidFill>
                <a:latin typeface="Arial" charset="0"/>
              </a:defRPr>
            </a:lvl2pPr>
            <a:lvl3pPr marL="1143000" indent="-228600" eaLnBrk="0" hangingPunct="0">
              <a:defRPr sz="3200" b="1">
                <a:solidFill>
                  <a:schemeClr val="tx1"/>
                </a:solidFill>
                <a:latin typeface="Arial" charset="0"/>
              </a:defRPr>
            </a:lvl3pPr>
            <a:lvl4pPr marL="1600200" indent="-228600" eaLnBrk="0" hangingPunct="0">
              <a:defRPr sz="3200" b="1">
                <a:solidFill>
                  <a:schemeClr val="tx1"/>
                </a:solidFill>
                <a:latin typeface="Arial" charset="0"/>
              </a:defRPr>
            </a:lvl4pPr>
            <a:lvl5pPr marL="2057400" indent="-228600" eaLnBrk="0" hangingPunct="0">
              <a:defRPr sz="3200" b="1">
                <a:solidFill>
                  <a:schemeClr val="tx1"/>
                </a:solidFill>
                <a:latin typeface="Arial" charset="0"/>
              </a:defRPr>
            </a:lvl5pPr>
            <a:lvl6pPr marL="2514600" indent="-228600" eaLnBrk="0" fontAlgn="base" hangingPunct="0">
              <a:spcBef>
                <a:spcPct val="0"/>
              </a:spcBef>
              <a:spcAft>
                <a:spcPct val="0"/>
              </a:spcAft>
              <a:defRPr sz="3200" b="1">
                <a:solidFill>
                  <a:schemeClr val="tx1"/>
                </a:solidFill>
                <a:latin typeface="Arial" charset="0"/>
              </a:defRPr>
            </a:lvl6pPr>
            <a:lvl7pPr marL="2971800" indent="-228600" eaLnBrk="0" fontAlgn="base" hangingPunct="0">
              <a:spcBef>
                <a:spcPct val="0"/>
              </a:spcBef>
              <a:spcAft>
                <a:spcPct val="0"/>
              </a:spcAft>
              <a:defRPr sz="3200" b="1">
                <a:solidFill>
                  <a:schemeClr val="tx1"/>
                </a:solidFill>
                <a:latin typeface="Arial" charset="0"/>
              </a:defRPr>
            </a:lvl7pPr>
            <a:lvl8pPr marL="3429000" indent="-228600" eaLnBrk="0" fontAlgn="base" hangingPunct="0">
              <a:spcBef>
                <a:spcPct val="0"/>
              </a:spcBef>
              <a:spcAft>
                <a:spcPct val="0"/>
              </a:spcAft>
              <a:defRPr sz="3200" b="1">
                <a:solidFill>
                  <a:schemeClr val="tx1"/>
                </a:solidFill>
                <a:latin typeface="Arial" charset="0"/>
              </a:defRPr>
            </a:lvl8pPr>
            <a:lvl9pPr marL="3886200" indent="-228600" eaLnBrk="0" fontAlgn="base" hangingPunct="0">
              <a:spcBef>
                <a:spcPct val="0"/>
              </a:spcBef>
              <a:spcAft>
                <a:spcPct val="0"/>
              </a:spcAft>
              <a:defRPr sz="3200" b="1">
                <a:solidFill>
                  <a:schemeClr val="tx1"/>
                </a:solidFill>
                <a:latin typeface="Arial" charset="0"/>
              </a:defRPr>
            </a:lvl9pPr>
          </a:lstStyle>
          <a:p>
            <a:pPr algn="ctr" eaLnBrk="1" hangingPunct="1"/>
            <a:r>
              <a:rPr lang="en-US" sz="4000" dirty="0">
                <a:effectLst>
                  <a:outerShdw blurRad="38100" dist="38100" dir="2700000" algn="tl">
                    <a:srgbClr val="000000">
                      <a:alpha val="43137"/>
                    </a:srgbClr>
                  </a:outerShdw>
                </a:effectLst>
                <a:latin typeface="Times New Roman" pitchFamily="18" charset="0"/>
                <a:cs typeface="Times New Roman" pitchFamily="18" charset="0"/>
              </a:rPr>
              <a:t>Treating The Common Causes of Cancer Fatigue</a:t>
            </a:r>
          </a:p>
        </p:txBody>
      </p:sp>
      <p:pic>
        <p:nvPicPr>
          <p:cNvPr id="3078" name="Picture 6" descr="http://www.checkcity.com/blog/wp-content/uploads/2012/05/fruit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74766" y="5177670"/>
            <a:ext cx="2359025" cy="1562854"/>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9037238"/>
      </p:ext>
    </p:extLst>
  </p:cSld>
  <p:clrMapOvr>
    <a:masterClrMapping/>
  </p:clrMapOvr>
  <p:timing>
    <p:tnLst>
      <p:par>
        <p:cTn id="1" dur="indefinite" restart="never" nodeType="tmRoot"/>
      </p:par>
    </p:tnLst>
  </p:timing>
</p:sld>
</file>

<file path=ppt/theme/theme1.xml><?xml version="1.0" encoding="utf-8"?>
<a:theme xmlns:a="http://schemas.openxmlformats.org/drawingml/2006/main" name="Summer">
  <a:themeElements>
    <a:clrScheme name="Summer">
      <a:dk1>
        <a:sysClr val="windowText" lastClr="000000"/>
      </a:dk1>
      <a:lt1>
        <a:sysClr val="window" lastClr="FFFFFF"/>
      </a:lt1>
      <a:dk2>
        <a:srgbClr val="E89117"/>
      </a:dk2>
      <a:lt2>
        <a:srgbClr val="FEDD78"/>
      </a:lt2>
      <a:accent1>
        <a:srgbClr val="A1B633"/>
      </a:accent1>
      <a:accent2>
        <a:srgbClr val="C4D73F"/>
      </a:accent2>
      <a:accent3>
        <a:srgbClr val="FFCE2D"/>
      </a:accent3>
      <a:accent4>
        <a:srgbClr val="FFA600"/>
      </a:accent4>
      <a:accent5>
        <a:srgbClr val="ED5E00"/>
      </a:accent5>
      <a:accent6>
        <a:srgbClr val="C62D03"/>
      </a:accent6>
      <a:hlink>
        <a:srgbClr val="408080"/>
      </a:hlink>
      <a:folHlink>
        <a:srgbClr val="5EAEAE"/>
      </a:folHlink>
    </a:clrScheme>
    <a:fontScheme name="Summer">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ummer">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7000"/>
                <a:shade val="80000"/>
                <a:hueMod val="110000"/>
                <a:satMod val="120000"/>
              </a:schemeClr>
            </a:gs>
            <a:gs pos="100000">
              <a:schemeClr val="phClr">
                <a:shade val="60000"/>
                <a:hueMod val="40000"/>
                <a:satMod val="120000"/>
                <a:lumMod val="103000"/>
              </a:schemeClr>
            </a:gs>
          </a:gsLst>
          <a:lin ang="5400000" scaled="1"/>
        </a:gradFill>
        <a:gradFill rotWithShape="1">
          <a:gsLst>
            <a:gs pos="0">
              <a:schemeClr val="phClr">
                <a:tint val="97000"/>
                <a:shade val="80000"/>
                <a:hueMod val="110000"/>
                <a:satMod val="130000"/>
                <a:lumMod val="100000"/>
              </a:schemeClr>
            </a:gs>
            <a:gs pos="100000">
              <a:schemeClr val="phClr">
                <a:shade val="60000"/>
                <a:hueMod val="40000"/>
                <a:satMod val="120000"/>
                <a:lumMod val="103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TC101972873[[fn=Summer]]</Template>
  <TotalTime>360</TotalTime>
  <Words>1121</Words>
  <Application>Microsoft Office PowerPoint</Application>
  <PresentationFormat>On-screen Show (4:3)</PresentationFormat>
  <Paragraphs>116</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Summer</vt:lpstr>
      <vt:lpstr>MANAGING FATIGUE  During Treatment</vt:lpstr>
      <vt:lpstr>Fatigue </vt:lpstr>
      <vt:lpstr>Fatigue (Continuation)</vt:lpstr>
      <vt:lpstr>Managing Fatigue During Treatment</vt:lpstr>
      <vt:lpstr>Managing Fatigue During Treatment (Continuation)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Texas Tech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Clinical Trials</dc:title>
  <dc:creator>Dominguez, Cristina</dc:creator>
  <cp:lastModifiedBy>Dominguez, Cristina</cp:lastModifiedBy>
  <cp:revision>14</cp:revision>
  <dcterms:created xsi:type="dcterms:W3CDTF">2012-06-15T19:09:50Z</dcterms:created>
  <dcterms:modified xsi:type="dcterms:W3CDTF">2012-06-18T18:41:59Z</dcterms:modified>
</cp:coreProperties>
</file>