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712" r:id="rId5"/>
  </p:sldMasterIdLst>
  <p:notesMasterIdLst>
    <p:notesMasterId r:id="rId14"/>
  </p:notesMasterIdLst>
  <p:sldIdLst>
    <p:sldId id="285" r:id="rId6"/>
    <p:sldId id="258" r:id="rId7"/>
    <p:sldId id="278" r:id="rId8"/>
    <p:sldId id="279" r:id="rId9"/>
    <p:sldId id="280" r:id="rId10"/>
    <p:sldId id="281" r:id="rId11"/>
    <p:sldId id="283" r:id="rId12"/>
    <p:sldId id="286" r:id="rId13"/>
  </p:sldIdLst>
  <p:sldSz cx="9144000" cy="6858000" type="screen4x3"/>
  <p:notesSz cx="7010400" cy="92964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26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288" autoAdjust="0"/>
  </p:normalViewPr>
  <p:slideViewPr>
    <p:cSldViewPr snapToGrid="0">
      <p:cViewPr varScale="1">
        <p:scale>
          <a:sx n="58" d="100"/>
          <a:sy n="58" d="100"/>
        </p:scale>
        <p:origin x="3144" y="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E3C8EB-DC5A-4D8E-B39E-B94088A39E20}" type="datetimeFigureOut">
              <a:rPr lang="es-MX" smtClean="0"/>
              <a:t>04/05/2020</a:t>
            </a:fld>
            <a:endParaRPr lang="es-MX"/>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9C6AC86-CBB3-4E5B-B93C-C679DBB40B8A}" type="slidenum">
              <a:rPr lang="es-MX" smtClean="0"/>
              <a:t>‹#›</a:t>
            </a:fld>
            <a:endParaRPr lang="es-MX"/>
          </a:p>
        </p:txBody>
      </p:sp>
    </p:spTree>
    <p:extLst>
      <p:ext uri="{BB962C8B-B14F-4D97-AF65-F5344CB8AC3E}">
        <p14:creationId xmlns:p14="http://schemas.microsoft.com/office/powerpoint/2010/main" val="17950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Hola y bienvenidos de nuevo a Pasos Para Prevenir Cáncer. Una vez más, mi nombre es Sylvia. En esta clase, hablaremos de las formas más saludables para comer fuera de casa. A veces no tenemos el control de los eventos que nos llevan a comer fuera casa, pero eso no significa que tengamos que tomar decisiones poco saludables que puedan afectar negativamente nuestra salud en el futuro. hablaremos sobre algunos consejos para cuando coma fuera de casa y le daremos algunas sugerencias para los alimentos que se consumen con mayor frecuencia en las comidas fuera de casa.</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1</a:t>
            </a:fld>
            <a:endParaRPr lang="en-US"/>
          </a:p>
        </p:txBody>
      </p:sp>
    </p:spTree>
    <p:extLst>
      <p:ext uri="{BB962C8B-B14F-4D97-AF65-F5344CB8AC3E}">
        <p14:creationId xmlns:p14="http://schemas.microsoft.com/office/powerpoint/2010/main" val="28233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Como acabo de mencionar, a veces no podemos controlar ciertos eventos que nos llevan a comer</a:t>
            </a:r>
            <a:r>
              <a:rPr lang="es-ES" baseline="0" dirty="0" smtClean="0"/>
              <a:t> fuera de casa</a:t>
            </a:r>
            <a:r>
              <a:rPr lang="es-ES" dirty="0" smtClean="0"/>
              <a:t> o simplemente elegimos esta opción. Antes dijimos que está bien comer fuera, pero es mejor dejarlo solo para ocasiones especiales. Ahora me gustaría señalar la gran diferencia entre comer en un restaurante que</a:t>
            </a:r>
            <a:r>
              <a:rPr lang="es-ES" baseline="0" dirty="0" smtClean="0"/>
              <a:t> no es de comida rápida</a:t>
            </a:r>
            <a:r>
              <a:rPr lang="es-ES" dirty="0" smtClean="0"/>
              <a:t> y comer en un restaurante de comida rápida. Hay muchos problemas con la comida rápida, uno de ellos es que normalmente implican algún tipo de comida frita. Un buen aspecto de los restaurantes que no son de comida rápida es que muchos de ellos ofrecen opciones especiales de menú que incluyen alternativas más saludables. En las próximas diapositivas, le brindaremos algunos consejos para comer de manera más saludable cuando las opciones saludables no están al alcance de su mano.</a:t>
            </a:r>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2</a:t>
            </a:fld>
            <a:endParaRPr lang="es-MX"/>
          </a:p>
        </p:txBody>
      </p:sp>
    </p:spTree>
    <p:extLst>
      <p:ext uri="{BB962C8B-B14F-4D97-AF65-F5344CB8AC3E}">
        <p14:creationId xmlns:p14="http://schemas.microsoft.com/office/powerpoint/2010/main" val="275079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Una de las opciones más populares de los estadounidenses y</a:t>
            </a:r>
            <a:r>
              <a:rPr lang="es-ES" baseline="0" dirty="0" smtClean="0"/>
              <a:t> que es considerado</a:t>
            </a:r>
            <a:r>
              <a:rPr lang="es-ES" dirty="0" smtClean="0"/>
              <a:t> un alimento básico es el sándwich. Normalmente se consideran una alternativa más saludable a las hamburguesas y los perritos calientes, pero también pueden ser muy poco saludables. Es importante que pidamos sándwiches sin mayonesa u otros condimentos altos en calorías. La mayonesa está compuesta principalmente de grasa por lo tanto, es muy rica en calorías. Lo mismo puede decirse de los sándwiches de atún, muchas recetas de sándwiches de atún requieren una adición grande de mayonesa, lo que significa que debemos evitar este alimento</a:t>
            </a:r>
            <a:r>
              <a:rPr lang="es-ES" baseline="0" dirty="0" smtClean="0"/>
              <a:t> a la hora de ordenar un sándwich. Por otro lado es mejor comer sándwiches hechos con </a:t>
            </a:r>
            <a:r>
              <a:rPr lang="es-ES" dirty="0" smtClean="0"/>
              <a:t>carnes magras frescas en lugar de embutidos que están cargados con sodio y sal para su conservación. Las hamburguesas también son un tipo de sándwich que gente le encanta comer. Es importante entender que si bien el</a:t>
            </a:r>
            <a:r>
              <a:rPr lang="es-ES" baseline="0" dirty="0" smtClean="0"/>
              <a:t> comer un sándwich de vez en cuando esta  bien; también es importante</a:t>
            </a:r>
            <a:r>
              <a:rPr lang="es-ES" dirty="0" smtClean="0"/>
              <a:t> que mantengamos un control adecuado de las porciones; lo que significa que debemos mantenernos alejados de</a:t>
            </a:r>
            <a:r>
              <a:rPr lang="es-ES" baseline="0" dirty="0" smtClean="0"/>
              <a:t> comidas suntuosa </a:t>
            </a:r>
            <a:r>
              <a:rPr lang="es-ES" dirty="0" smtClean="0"/>
              <a:t>o de mayor tamaño.</a:t>
            </a:r>
            <a:r>
              <a:rPr lang="es-ES" baseline="0" dirty="0" smtClean="0"/>
              <a:t> </a:t>
            </a:r>
            <a:r>
              <a:rPr lang="es-ES" dirty="0" smtClean="0"/>
              <a:t>Cuando sea posible, seleccionemos</a:t>
            </a:r>
            <a:r>
              <a:rPr lang="es-ES" baseline="0" dirty="0" smtClean="0"/>
              <a:t> </a:t>
            </a:r>
            <a:r>
              <a:rPr lang="es-ES" dirty="0" smtClean="0"/>
              <a:t>carnes a la parrilla sobre carnes fritas debido al alto conteo de calorías en los alimentos fritos. Otra opción saludable a considerar al seleccionar un sándwich es seleccionar el mejor tipo de pan para consumir. Como mencionamos en la porción de alimentos </a:t>
            </a:r>
            <a:r>
              <a:rPr lang="es-ES" dirty="0" err="1" smtClean="0"/>
              <a:t>Go</a:t>
            </a:r>
            <a:r>
              <a:rPr lang="es-ES" dirty="0" smtClean="0"/>
              <a:t>, </a:t>
            </a:r>
            <a:r>
              <a:rPr lang="es-ES" dirty="0" err="1" smtClean="0"/>
              <a:t>Slow</a:t>
            </a:r>
            <a:r>
              <a:rPr lang="es-ES" dirty="0" smtClean="0"/>
              <a:t> o </a:t>
            </a:r>
            <a:r>
              <a:rPr lang="es-ES" dirty="0" err="1" smtClean="0"/>
              <a:t>Whoa</a:t>
            </a:r>
            <a:r>
              <a:rPr lang="es-ES" dirty="0" smtClean="0"/>
              <a:t> del curso, los panes integrales y de trigo integral son una mejor opción que el pan blanco u otros panes con sabor. Esto lo ayudará a adquirir la ingesta diaria recomendada de fibra. Para compensar el sabor perdido de los condimentos como la mayonesa, lo mejor es llenar su sándwich con vegetales como tomates, verduras frescas, cebollas rojas y pimientos. Si bien los sándwiches se ven normalmente como comida para llevar, nuestra próxima diapositiva incluirá alimentos que se pueden comprar</a:t>
            </a:r>
            <a:r>
              <a:rPr lang="es-ES" baseline="0" dirty="0" smtClean="0"/>
              <a:t> para llevar</a:t>
            </a:r>
            <a:r>
              <a:rPr lang="es-ES" dirty="0" smtClean="0"/>
              <a:t> o para</a:t>
            </a:r>
            <a:r>
              <a:rPr lang="es-ES" baseline="0" dirty="0" smtClean="0"/>
              <a:t> </a:t>
            </a:r>
            <a:r>
              <a:rPr lang="es-ES" baseline="0" smtClean="0"/>
              <a:t>comer ahí</a:t>
            </a:r>
            <a:r>
              <a:rPr lang="es-ES" smtClean="0"/>
              <a:t>.</a:t>
            </a:r>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3</a:t>
            </a:fld>
            <a:endParaRPr lang="es-MX"/>
          </a:p>
        </p:txBody>
      </p:sp>
    </p:spTree>
    <p:extLst>
      <p:ext uri="{BB962C8B-B14F-4D97-AF65-F5344CB8AC3E}">
        <p14:creationId xmlns:p14="http://schemas.microsoft.com/office/powerpoint/2010/main" val="261152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smtClean="0"/>
              <a:t>Como todos sabemos, el alimento principal en un platillo suele ser la porción más grande, sin embargo, eso no significa que tenga que ser el más saludable. Ya discutimos la diferencia entre las tortillas de maíz y de harina, por lo que no es de sorprenderse que recomendamos encarecidamente el uso de tortillas de maíz, así como carne magra como carne molida 95/5 o pollo cuando esté preparando platillos que requieren el uso de carne como relleno. Algunos  platillos populares son enchiladas, tacos, gorditas, pollo y carne. Un punto en el que queremos enfatizar es que está bien comer</a:t>
            </a:r>
            <a:r>
              <a:rPr lang="es-MX" baseline="0" noProof="0" dirty="0" smtClean="0"/>
              <a:t> estos platillos</a:t>
            </a:r>
            <a:r>
              <a:rPr lang="es-MX" noProof="0" dirty="0" smtClean="0"/>
              <a:t>, pero no olvide seleccionar los ingredientes mas saludables. Un buen ejemplo es seleccionar carnes cocinadas a la parrilla,  o al horno sobre carnes fritas. Para ustedes que realmente aman el sabor, también es importante eliminar el consumo de alimentos en adobos con grasa, azúcar o sal añadida. Cuando coma fuera, intente pedir carnes que estén hechas en aceites saludables. Cocinar pollo con la piel no agrega ningún valor nutricional, pero agrega grasa y calorías (especialmente cuando la piel está frita en aceite). Por lo tanto, es esencial que retire la piel del pollo para que su comida sea más nutritiva. En la imagen que</a:t>
            </a:r>
            <a:r>
              <a:rPr lang="es-MX" baseline="0" noProof="0" dirty="0" smtClean="0"/>
              <a:t> le mostramos h</a:t>
            </a:r>
            <a:r>
              <a:rPr lang="es-MX" noProof="0" dirty="0" smtClean="0"/>
              <a:t>ay tres pasos importantes</a:t>
            </a:r>
            <a:r>
              <a:rPr lang="es-MX" baseline="0" noProof="0" dirty="0" smtClean="0"/>
              <a:t> </a:t>
            </a:r>
            <a:r>
              <a:rPr lang="es-MX" noProof="0" dirty="0" smtClean="0"/>
              <a:t>que agregan valor nutricional mas saludable a esta comida. Primero, se quitó la piel al pollo, segundo se asó en vez de freírse. El tercero es aún más evidente. Este plato se ha llenado de verduras de colores, tomates y limón. Un ingrediente importante aquí es el sabor a limón que tendrá esta ensalada, a diferencia del sabor procesado de un aderezo graso. En la siguiente diapositiva, analizaremos otras formas de hacer que los acompañamientos sean más agradables y nutritivos.</a:t>
            </a:r>
            <a:endParaRPr lang="es-MX" noProof="0" dirty="0"/>
          </a:p>
        </p:txBody>
      </p:sp>
      <p:sp>
        <p:nvSpPr>
          <p:cNvPr id="4" name="Slide Number Placeholder 3"/>
          <p:cNvSpPr>
            <a:spLocks noGrp="1"/>
          </p:cNvSpPr>
          <p:nvPr>
            <p:ph type="sldNum" sz="quarter" idx="10"/>
          </p:nvPr>
        </p:nvSpPr>
        <p:spPr/>
        <p:txBody>
          <a:bodyPr/>
          <a:lstStyle/>
          <a:p>
            <a:fld id="{79C6AC86-CBB3-4E5B-B93C-C679DBB40B8A}" type="slidenum">
              <a:rPr lang="es-MX" smtClean="0"/>
              <a:t>4</a:t>
            </a:fld>
            <a:endParaRPr lang="es-MX"/>
          </a:p>
        </p:txBody>
      </p:sp>
    </p:spTree>
    <p:extLst>
      <p:ext uri="{BB962C8B-B14F-4D97-AF65-F5344CB8AC3E}">
        <p14:creationId xmlns:p14="http://schemas.microsoft.com/office/powerpoint/2010/main" val="839716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smtClean="0"/>
              <a:t>Una de las cosas principales al comer fuera es no ignorar los acompañamientos de menor tamaño que consumimos en comparación con nuestros platos principales. El hecho de que sean más pequeños no significa que no sean dañinos. De hecho, puede ser todo lo contrario. Por</a:t>
            </a:r>
            <a:r>
              <a:rPr lang="es-MX" baseline="0" noProof="0" dirty="0" smtClean="0"/>
              <a:t> ejemplo, las</a:t>
            </a:r>
            <a:r>
              <a:rPr lang="es-MX" noProof="0" dirty="0" smtClean="0"/>
              <a:t> papas fritas, que están etiquetadas como comida </a:t>
            </a:r>
            <a:r>
              <a:rPr lang="en-US" noProof="0" dirty="0" smtClean="0"/>
              <a:t>Whoa</a:t>
            </a:r>
            <a:r>
              <a:rPr lang="es-MX" noProof="0" dirty="0" smtClean="0"/>
              <a:t>. Probablemente son el alimento secundario más común que se consume tanto en la comida rápida como en los restaurantes, sin embargo, al</a:t>
            </a:r>
            <a:r>
              <a:rPr lang="es-MX" baseline="0" noProof="0" dirty="0" smtClean="0"/>
              <a:t> ser </a:t>
            </a:r>
            <a:r>
              <a:rPr lang="es-MX" noProof="0" dirty="0" smtClean="0"/>
              <a:t>etiquetado como un alimento </a:t>
            </a:r>
            <a:r>
              <a:rPr lang="en-US" noProof="0" dirty="0" smtClean="0"/>
              <a:t>Whoa </a:t>
            </a:r>
            <a:r>
              <a:rPr lang="es-MX" noProof="0" dirty="0" smtClean="0"/>
              <a:t>nos dice que solo deben consumirse de vez en cuando o lo menos posible. Imagínese obtener un sándwich de pollo a la parrilla sin piel, con vegetales de hoja verde oscura y tomates, y luego combinarlo con papas fritas. Si bien las papas fritas parecen contrarrestar la salud del sándwich, también se pueden consumir de manera más saludable. Una forma de hacerlo es no pedir una porción grande y cuando sea posible compartir con alguien en</a:t>
            </a:r>
            <a:r>
              <a:rPr lang="es-MX" baseline="0" noProof="0" dirty="0" smtClean="0"/>
              <a:t> la mesa</a:t>
            </a:r>
            <a:r>
              <a:rPr lang="es-MX" noProof="0" dirty="0" smtClean="0"/>
              <a:t>. Esto también aplica en restaurantes con otras guarniciones. Otra cosa que podemos hacer es omitir la versión frita de este vegetal y tenerlo al horno o al vapor, pero como siempre, manténgase alejado de la sal agregada. Al sustituir las papas fritas u otras guarniciones poco saludables, siempre puede solicitar una ensalada o vegetales al vapor. Como dijimos en la diapositiva anterior, manténgase alejado de los condimentos cargados de grasa, seleccionando aderezo para ensalada bajo en grasa o simplemente obtenga uno simple o traiga su propia versión más saludable. Otro artículo cargado de calorías que generalmente se consume al comer fuera son las bebidas azucaradas. A continuación discutiremos formas de mejorar nuestra experiencia gastronómica seleccionando bebidas más saludables para complementar nuestras comidas.</a:t>
            </a:r>
            <a:endParaRPr lang="es-MX" noProof="0" dirty="0"/>
          </a:p>
        </p:txBody>
      </p:sp>
      <p:sp>
        <p:nvSpPr>
          <p:cNvPr id="4" name="Slide Number Placeholder 3"/>
          <p:cNvSpPr>
            <a:spLocks noGrp="1"/>
          </p:cNvSpPr>
          <p:nvPr>
            <p:ph type="sldNum" sz="quarter" idx="10"/>
          </p:nvPr>
        </p:nvSpPr>
        <p:spPr/>
        <p:txBody>
          <a:bodyPr/>
          <a:lstStyle/>
          <a:p>
            <a:fld id="{79C6AC86-CBB3-4E5B-B93C-C679DBB40B8A}" type="slidenum">
              <a:rPr lang="es-MX" smtClean="0"/>
              <a:t>5</a:t>
            </a:fld>
            <a:endParaRPr lang="es-MX"/>
          </a:p>
        </p:txBody>
      </p:sp>
    </p:spTree>
    <p:extLst>
      <p:ext uri="{BB962C8B-B14F-4D97-AF65-F5344CB8AC3E}">
        <p14:creationId xmlns:p14="http://schemas.microsoft.com/office/powerpoint/2010/main" val="1625839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smtClean="0"/>
              <a:t>Ya hemos discutido que el agua es la mejor opción de bebida que podemos consumir, pero no es la bebida habitual cuando las personas están comiendo. Tendemos a seleccionar productos cargados de azúcar y jarabe de maíz con alto contenido de fructosa, como refrescos, tés dulces y jugos poco saludables con sabor a frutas. Algunas alternativas a considerar además del agua son los tés helados sin azúcar o las bebidas gaseosas ligeras. Como puede ver en la imagen el agua y el té helado se pueden adornar con limas y limones para darle más sabor. Los batidos pueden dividir una línea fina entre servir como bebida o postre. La imagen en la parte inferior derecha muestra la etiqueta de información nutricional de un batido común. Como puede ver en la etiqueta, está cargado con más del 55% de la recomendación diaria de grasas saturadas y contiene el 36% de la cantidad diaria recomendada de azúcar. Lo peor de todo es que contiene casi el 20% de la ingesta diaria recomendada de calorías; basado en una dieta de 2,000 calorías. Dado que los batidos entran en la categoría de alimentos </a:t>
            </a:r>
            <a:r>
              <a:rPr lang="en-US" noProof="0" dirty="0" smtClean="0"/>
              <a:t>Whoa</a:t>
            </a:r>
            <a:r>
              <a:rPr lang="es-MX" noProof="0" dirty="0" smtClean="0"/>
              <a:t>, está bien consumirlos ocasionalmente, pero es importante que solo los consumas en pequeñas cantidades. Ahora podemos pasar a la tarea de mejorar nuestros postres también.</a:t>
            </a:r>
            <a:endParaRPr lang="es-MX" noProof="0" dirty="0"/>
          </a:p>
        </p:txBody>
      </p:sp>
      <p:sp>
        <p:nvSpPr>
          <p:cNvPr id="4" name="Slide Number Placeholder 3"/>
          <p:cNvSpPr>
            <a:spLocks noGrp="1"/>
          </p:cNvSpPr>
          <p:nvPr>
            <p:ph type="sldNum" sz="quarter" idx="10"/>
          </p:nvPr>
        </p:nvSpPr>
        <p:spPr/>
        <p:txBody>
          <a:bodyPr/>
          <a:lstStyle/>
          <a:p>
            <a:fld id="{79C6AC86-CBB3-4E5B-B93C-C679DBB40B8A}" type="slidenum">
              <a:rPr lang="es-MX" smtClean="0"/>
              <a:t>6</a:t>
            </a:fld>
            <a:endParaRPr lang="es-MX"/>
          </a:p>
        </p:txBody>
      </p:sp>
    </p:spTree>
    <p:extLst>
      <p:ext uri="{BB962C8B-B14F-4D97-AF65-F5344CB8AC3E}">
        <p14:creationId xmlns:p14="http://schemas.microsoft.com/office/powerpoint/2010/main" val="1945053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Para completar una comida de una ronda de cuatro platillos, no podemos olvidarnos de la porción favorita de todos, ¡el postre! Cuando sea posible, la mejor opción es consumir fruta fresca como postre. Sin embargo, entendemos que no siempre son una opción. En tiempos como estos, un sorbete sería suficiente. Los sorbetes están hechos de agua y puré de frutas o jugo y no contienen leche, crema ni huevos. Cuando los postres son un poco menos</a:t>
            </a:r>
            <a:r>
              <a:rPr lang="es-ES" baseline="0" dirty="0" smtClean="0"/>
              <a:t> </a:t>
            </a:r>
            <a:r>
              <a:rPr lang="es-ES" dirty="0" smtClean="0"/>
              <a:t>saludables, es mejor consumirlos en pequeñas cantidades o, si es posible, compartirlos con las personas</a:t>
            </a:r>
            <a:r>
              <a:rPr lang="es-ES" baseline="0" dirty="0" smtClean="0"/>
              <a:t> de</a:t>
            </a:r>
            <a:r>
              <a:rPr lang="es-ES" dirty="0" smtClean="0"/>
              <a:t> la mesa. De esta manera, todos eliminan el deseo de algo dulce, pero también se asegura de</a:t>
            </a:r>
            <a:r>
              <a:rPr lang="es-ES" baseline="0" dirty="0" smtClean="0"/>
              <a:t> comer porciones mas pequeñas</a:t>
            </a:r>
            <a:r>
              <a:rPr lang="es-ES" dirty="0" smtClean="0"/>
              <a:t>.</a:t>
            </a:r>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7</a:t>
            </a:fld>
            <a:endParaRPr lang="es-MX"/>
          </a:p>
        </p:txBody>
      </p:sp>
    </p:spTree>
    <p:extLst>
      <p:ext uri="{BB962C8B-B14F-4D97-AF65-F5344CB8AC3E}">
        <p14:creationId xmlns:p14="http://schemas.microsoft.com/office/powerpoint/2010/main" val="1898414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resumen, hoy discutimos la forma de hacer que comer fuera de casa sea más saludable. Le proporcionamos consejos sobre cómo tomar mejores decisiones cuando decida comer fuera, como salir a comer fuera</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solo de vez en cuando y elegir restaurantes en vez de lugares de comida rápida. Le proporcionamos consejos sobre cómo seleccionar sándwiches más saludables cuando está de viaje y le recordamos formas de mejorar la selección de platos principales y acompañamientos cuando decida comer. También hablamos sobre la importancia de la selección de bebidas y formas de disfruta y mejora el consumo de postres para complementar una comida. Esta presentación concluye nuestra parte nutricional del programa. Sin embargo, sabemos que vivir un estilo de vida saludable también significa que debemos incluir la actividad física en nuestras rutinas diarias. Por lo tanto, nuestra próxima clase </a:t>
            </a:r>
            <a:r>
              <a:rPr lang="es-ES" sz="1200" kern="1200" smtClean="0">
                <a:solidFill>
                  <a:schemeClr val="tx1"/>
                </a:solidFill>
                <a:effectLst/>
                <a:latin typeface="+mn-lt"/>
                <a:ea typeface="+mn-ea"/>
                <a:cs typeface="+mn-cs"/>
              </a:rPr>
              <a:t>se enfocara </a:t>
            </a:r>
            <a:r>
              <a:rPr lang="es-ES" sz="1200" kern="1200" dirty="0" smtClean="0">
                <a:solidFill>
                  <a:schemeClr val="tx1"/>
                </a:solidFill>
                <a:effectLst/>
                <a:latin typeface="+mn-lt"/>
                <a:ea typeface="+mn-ea"/>
                <a:cs typeface="+mn-cs"/>
              </a:rPr>
              <a:t>en la actividad física y las formas de ayudarlo a incluirla en sus rutinas diarias.</a:t>
            </a:r>
          </a:p>
          <a:p>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8</a:t>
            </a:fld>
            <a:endParaRPr lang="es-MX"/>
          </a:p>
        </p:txBody>
      </p:sp>
    </p:spTree>
    <p:extLst>
      <p:ext uri="{BB962C8B-B14F-4D97-AF65-F5344CB8AC3E}">
        <p14:creationId xmlns:p14="http://schemas.microsoft.com/office/powerpoint/2010/main" val="2569171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F7BD46A6-4A88-2346-A7C1-8913483CEB5F}" type="datetimeFigureOut">
              <a:rPr lang="en-US" smtClean="0"/>
              <a:t>5/4/2020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4715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40695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14195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3929519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830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44881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66112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606689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468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2883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25682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04384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322504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953916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968410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39063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674032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5414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18129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42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771977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2454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440646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70426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70690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6674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495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35475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776071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3724" y="2130425"/>
            <a:ext cx="6004476"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6236" y="3886200"/>
            <a:ext cx="449945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3429855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45174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BD46A6-4A88-2346-A7C1-8913483CEB5F}"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63723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2231" y="4406900"/>
            <a:ext cx="605248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442231" y="2906713"/>
            <a:ext cx="605248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769710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5584"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9279"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96123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0"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0"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669279"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69279"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1775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270179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21407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9178" y="761610"/>
            <a:ext cx="2454381" cy="1190515"/>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38489" y="761610"/>
            <a:ext cx="384831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4405" y="2031610"/>
            <a:ext cx="2439155"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86254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492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774927"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74927"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97102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68009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7998" y="1119481"/>
            <a:ext cx="1828801"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1119481"/>
            <a:ext cx="41910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21970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MX"/>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6069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BD46A6-4A88-2346-A7C1-8913483CEB5F}"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34796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097367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MX"/>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58649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01526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404CDD60-5ABD-C245-AE4A-5839784B7BB6}"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42223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404CDD60-5ABD-C245-AE4A-5839784B7BB6}" type="datetimeFigureOut">
              <a:rPr lang="en-US" smtClean="0"/>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545173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572470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9426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7391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8093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69784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BD46A6-4A88-2346-A7C1-8913483CEB5F}" type="datetimeFigureOut">
              <a:rPr lang="en-US" smtClean="0"/>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45209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BD46A6-4A88-2346-A7C1-8913483CEB5F}" type="datetimeFigureOut">
              <a:rPr lang="en-US" smtClean="0"/>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13270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D46A6-4A88-2346-A7C1-8913483CEB5F}" type="datetimeFigureOut">
              <a:rPr lang="en-US" smtClean="0"/>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21088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110555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D46A6-4A88-2346-A7C1-8913483CEB5F}" type="datetimeFigureOut">
              <a:rPr lang="en-US" smtClean="0"/>
              <a:t>5/4/2020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738929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5/4/2020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1773768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5/4/2020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6275130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5584" y="402964"/>
            <a:ext cx="6411215"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75584" y="1699363"/>
            <a:ext cx="6411215" cy="43174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860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5/4/2020</a:t>
            </a:fld>
            <a:endParaRPr lang="en-US"/>
          </a:p>
        </p:txBody>
      </p:sp>
      <p:sp>
        <p:nvSpPr>
          <p:cNvPr id="5" name="Footer Placeholder 4"/>
          <p:cNvSpPr>
            <a:spLocks noGrp="1"/>
          </p:cNvSpPr>
          <p:nvPr>
            <p:ph type="ftr" sz="quarter" idx="3"/>
          </p:nvPr>
        </p:nvSpPr>
        <p:spPr>
          <a:xfrm>
            <a:off x="4572000" y="6356350"/>
            <a:ext cx="1828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57999" y="6356350"/>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8972088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BD46A6-4A88-2346-A7C1-8913483CEB5F}" type="datetimeFigureOut">
              <a:rPr lang="en-US" smtClean="0"/>
              <a:t>5/4/2020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5051394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5.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2.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2.xml"/><Relationship Id="rId7" Type="http://schemas.openxmlformats.org/officeDocument/2006/relationships/image" Target="../media/image1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6.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Title 1"/>
          <p:cNvSpPr txBox="1">
            <a:spLocks/>
          </p:cNvSpPr>
          <p:nvPr/>
        </p:nvSpPr>
        <p:spPr>
          <a:xfrm>
            <a:off x="0" y="360609"/>
            <a:ext cx="8001000" cy="133311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5600" b="1" dirty="0" smtClean="0">
                <a:solidFill>
                  <a:srgbClr val="90268E"/>
                </a:solidFill>
                <a:latin typeface="Adobe Devanagari" panose="02040503050201020203" pitchFamily="18" charset="0"/>
                <a:cs typeface="Adobe Devanagari" panose="02040503050201020203" pitchFamily="18" charset="0"/>
              </a:rPr>
              <a:t>Pasos Para Prevenir Cáncer: </a:t>
            </a:r>
          </a:p>
        </p:txBody>
      </p:sp>
      <p:pic>
        <p:nvPicPr>
          <p:cNvPr id="2" name="Picture 1"/>
          <p:cNvPicPr>
            <a:picLocks noChangeAspect="1"/>
          </p:cNvPicPr>
          <p:nvPr/>
        </p:nvPicPr>
        <p:blipFill>
          <a:blip r:embed="rId6"/>
          <a:stretch>
            <a:fillRect/>
          </a:stretch>
        </p:blipFill>
        <p:spPr>
          <a:xfrm>
            <a:off x="1409359" y="4594718"/>
            <a:ext cx="2859272" cy="1902117"/>
          </a:xfrm>
          <a:prstGeom prst="rect">
            <a:avLst/>
          </a:prstGeom>
        </p:spPr>
      </p:pic>
      <p:pic>
        <p:nvPicPr>
          <p:cNvPr id="3" name="Picture 2"/>
          <p:cNvPicPr>
            <a:picLocks noChangeAspect="1"/>
          </p:cNvPicPr>
          <p:nvPr/>
        </p:nvPicPr>
        <p:blipFill>
          <a:blip r:embed="rId7"/>
          <a:stretch>
            <a:fillRect/>
          </a:stretch>
        </p:blipFill>
        <p:spPr>
          <a:xfrm>
            <a:off x="5759710" y="4450975"/>
            <a:ext cx="1524069" cy="2189602"/>
          </a:xfrm>
          <a:prstGeom prst="rect">
            <a:avLst/>
          </a:prstGeom>
        </p:spPr>
      </p:pic>
      <p:sp>
        <p:nvSpPr>
          <p:cNvPr id="4" name="TextBox 3"/>
          <p:cNvSpPr txBox="1"/>
          <p:nvPr/>
        </p:nvSpPr>
        <p:spPr>
          <a:xfrm>
            <a:off x="138987" y="2174722"/>
            <a:ext cx="7813964" cy="1938992"/>
          </a:xfrm>
          <a:prstGeom prst="rect">
            <a:avLst/>
          </a:prstGeom>
          <a:noFill/>
        </p:spPr>
        <p:txBody>
          <a:bodyPr wrap="square" rtlCol="0">
            <a:spAutoFit/>
          </a:bodyPr>
          <a:lstStyle/>
          <a:p>
            <a:pPr algn="ctr"/>
            <a:r>
              <a:rPr lang="es-MX" sz="4000" b="1" dirty="0" smtClean="0">
                <a:latin typeface="Adobe Devanagari" panose="02040503050201020203" pitchFamily="18" charset="0"/>
                <a:cs typeface="Adobe Devanagari" panose="02040503050201020203" pitchFamily="18" charset="0"/>
              </a:rPr>
              <a:t>Practicando la Alimentación </a:t>
            </a:r>
            <a:r>
              <a:rPr lang="en-US" sz="4000" b="1" dirty="0" smtClean="0">
                <a:latin typeface="Adobe Devanagari" panose="02040503050201020203" pitchFamily="18" charset="0"/>
                <a:cs typeface="Adobe Devanagari" panose="02040503050201020203" pitchFamily="18" charset="0"/>
              </a:rPr>
              <a:t>GO, SLOW</a:t>
            </a:r>
            <a:r>
              <a:rPr lang="es-MX" sz="4000" b="1" dirty="0" smtClean="0">
                <a:latin typeface="Adobe Devanagari" panose="02040503050201020203" pitchFamily="18" charset="0"/>
                <a:cs typeface="Adobe Devanagari" panose="02040503050201020203" pitchFamily="18" charset="0"/>
              </a:rPr>
              <a:t> y </a:t>
            </a:r>
            <a:r>
              <a:rPr lang="en-US" sz="4000" b="1" dirty="0" smtClean="0">
                <a:latin typeface="Adobe Devanagari" panose="02040503050201020203" pitchFamily="18" charset="0"/>
                <a:cs typeface="Adobe Devanagari" panose="02040503050201020203" pitchFamily="18" charset="0"/>
              </a:rPr>
              <a:t>WHOA</a:t>
            </a:r>
          </a:p>
          <a:p>
            <a:pPr algn="ctr"/>
            <a:r>
              <a:rPr lang="es-MX" sz="3600" b="1" dirty="0" smtClean="0">
                <a:latin typeface="Adobe Devanagari" panose="02040503050201020203" pitchFamily="18" charset="0"/>
                <a:cs typeface="Adobe Devanagari" panose="02040503050201020203" pitchFamily="18" charset="0"/>
              </a:rPr>
              <a:t>Comiendo Fuera de Casa</a:t>
            </a:r>
            <a:endParaRPr lang="es-MX" sz="3600" b="1" dirty="0">
              <a:latin typeface="Adobe Devanagari" panose="02040503050201020203" pitchFamily="18" charset="0"/>
              <a:cs typeface="Adobe Devanagari" panose="02040503050201020203" pitchFamily="18" charset="0"/>
            </a:endParaRPr>
          </a:p>
        </p:txBody>
      </p:sp>
      <p:pic>
        <p:nvPicPr>
          <p:cNvPr id="8"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V="1">
            <a:off x="7730963" y="6496834"/>
            <a:ext cx="45719" cy="45719"/>
          </a:xfrm>
          <a:prstGeom prst="rect">
            <a:avLst/>
          </a:prstGeom>
        </p:spPr>
      </p:pic>
    </p:spTree>
    <p:extLst>
      <p:ext uri="{BB962C8B-B14F-4D97-AF65-F5344CB8AC3E}">
        <p14:creationId xmlns:p14="http://schemas.microsoft.com/office/powerpoint/2010/main" val="68143017"/>
      </p:ext>
    </p:extLst>
  </p:cSld>
  <p:clrMapOvr>
    <a:masterClrMapping/>
  </p:clrMapOvr>
  <mc:AlternateContent xmlns:mc="http://schemas.openxmlformats.org/markup-compatibility/2006" xmlns:p14="http://schemas.microsoft.com/office/powerpoint/2010/main">
    <mc:Choice Requires="p14">
      <p:transition spd="slow" p14:dur="2000" advTm="43000"/>
    </mc:Choice>
    <mc:Fallback xmlns="">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568" y="0"/>
            <a:ext cx="8010662" cy="1325563"/>
          </a:xfrm>
        </p:spPr>
        <p:txBody>
          <a:bodyPr/>
          <a:lstStyle/>
          <a:p>
            <a:pPr algn="ctr"/>
            <a:r>
              <a:rPr lang="en-US" b="1" dirty="0" smtClean="0">
                <a:latin typeface="+mn-lt"/>
              </a:rPr>
              <a:t> </a:t>
            </a:r>
            <a:r>
              <a:rPr lang="es-ES" b="1" dirty="0">
                <a:latin typeface="+mn-lt"/>
              </a:rPr>
              <a:t>Consejos para C</a:t>
            </a:r>
            <a:r>
              <a:rPr lang="es-ES" b="1" dirty="0" smtClean="0">
                <a:latin typeface="+mn-lt"/>
              </a:rPr>
              <a:t>omer Fuera.</a:t>
            </a:r>
            <a:endParaRPr lang="en-US" b="1" dirty="0">
              <a:latin typeface="+mn-lt"/>
            </a:endParaRPr>
          </a:p>
        </p:txBody>
      </p:sp>
      <p:sp>
        <p:nvSpPr>
          <p:cNvPr id="4" name="Content Placeholder 3"/>
          <p:cNvSpPr>
            <a:spLocks noGrp="1"/>
          </p:cNvSpPr>
          <p:nvPr>
            <p:ph sz="half" idx="1"/>
          </p:nvPr>
        </p:nvSpPr>
        <p:spPr>
          <a:xfrm>
            <a:off x="278358" y="1782288"/>
            <a:ext cx="3544497" cy="4351338"/>
          </a:xfrm>
        </p:spPr>
        <p:txBody>
          <a:bodyPr>
            <a:normAutofit/>
          </a:bodyPr>
          <a:lstStyle/>
          <a:p>
            <a:r>
              <a:rPr lang="es-ES" sz="2400" dirty="0" smtClean="0"/>
              <a:t>Comer </a:t>
            </a:r>
            <a:r>
              <a:rPr lang="es-ES" sz="2400" dirty="0"/>
              <a:t>fuera está bien de vez en </a:t>
            </a:r>
            <a:r>
              <a:rPr lang="es-ES" sz="2400" dirty="0" smtClean="0"/>
              <a:t>cuando.</a:t>
            </a:r>
          </a:p>
          <a:p>
            <a:r>
              <a:rPr lang="es-ES" sz="2400" dirty="0" smtClean="0"/>
              <a:t>Tomar </a:t>
            </a:r>
            <a:r>
              <a:rPr lang="es-ES" sz="2400" dirty="0"/>
              <a:t>algunas buenas decisiones durante su comida es </a:t>
            </a:r>
            <a:r>
              <a:rPr lang="es-ES" sz="2400" dirty="0" smtClean="0"/>
              <a:t>fácil.</a:t>
            </a:r>
          </a:p>
          <a:p>
            <a:r>
              <a:rPr lang="es-ES" sz="2400" dirty="0" smtClean="0"/>
              <a:t>A </a:t>
            </a:r>
            <a:r>
              <a:rPr lang="es-ES" sz="2400" dirty="0"/>
              <a:t>veces los restaurantes tienen opciones especiales de menú</a:t>
            </a:r>
            <a:r>
              <a:rPr lang="es-ES" sz="2400" dirty="0" smtClean="0"/>
              <a:t>.</a:t>
            </a:r>
            <a:endParaRPr lang="en-US" sz="2400" dirty="0" smtClean="0"/>
          </a:p>
          <a:p>
            <a:r>
              <a:rPr lang="es-ES" sz="2400" dirty="0"/>
              <a:t>Pero si no lo hacen aquí hay algunos consejos fáciles.</a:t>
            </a:r>
          </a:p>
          <a:p>
            <a:endParaRPr lang="en-US" sz="2400" dirty="0"/>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2" name="Picture 1"/>
          <p:cNvPicPr>
            <a:picLocks noChangeAspect="1"/>
          </p:cNvPicPr>
          <p:nvPr/>
        </p:nvPicPr>
        <p:blipFill>
          <a:blip r:embed="rId6"/>
          <a:stretch>
            <a:fillRect/>
          </a:stretch>
        </p:blipFill>
        <p:spPr>
          <a:xfrm>
            <a:off x="5285640" y="4569414"/>
            <a:ext cx="2143125" cy="214312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4520" y="1733253"/>
            <a:ext cx="3763612" cy="2499917"/>
          </a:xfrm>
          <a:prstGeom prst="rect">
            <a:avLst/>
          </a:prstGeom>
        </p:spPr>
      </p:pic>
      <p:pic>
        <p:nvPicPr>
          <p:cNvPr id="5"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68131" y="6436615"/>
            <a:ext cx="61981" cy="61981"/>
          </a:xfrm>
          <a:prstGeom prst="rect">
            <a:avLst/>
          </a:prstGeom>
        </p:spPr>
      </p:pic>
    </p:spTree>
    <p:extLst>
      <p:ext uri="{BB962C8B-B14F-4D97-AF65-F5344CB8AC3E}">
        <p14:creationId xmlns:p14="http://schemas.microsoft.com/office/powerpoint/2010/main" val="3124486310"/>
      </p:ext>
    </p:extLst>
  </p:cSld>
  <p:clrMapOvr>
    <a:masterClrMapping/>
  </p:clrMapOvr>
  <mc:AlternateContent xmlns:mc="http://schemas.openxmlformats.org/markup-compatibility/2006" xmlns:p14="http://schemas.microsoft.com/office/powerpoint/2010/main">
    <mc:Choice Requires="p14">
      <p:transition spd="slow" p14:dur="2000" advTm="58000"/>
    </mc:Choice>
    <mc:Fallback xmlns="">
      <p:transition spd="slow"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8" y="14847"/>
            <a:ext cx="7987606" cy="1325563"/>
          </a:xfrm>
        </p:spPr>
        <p:txBody>
          <a:bodyPr>
            <a:normAutofit/>
          </a:bodyPr>
          <a:lstStyle/>
          <a:p>
            <a:pPr algn="ctr"/>
            <a:r>
              <a:rPr lang="es-ES" sz="4000" b="1" dirty="0" smtClean="0">
                <a:latin typeface="+mn-lt"/>
              </a:rPr>
              <a:t>Sándwiches.</a:t>
            </a:r>
            <a:endParaRPr lang="es-MX" sz="4000" b="1" u="sng" dirty="0">
              <a:solidFill>
                <a:schemeClr val="tx1">
                  <a:lumMod val="95000"/>
                  <a:lumOff val="5000"/>
                </a:schemeClr>
              </a:solidFill>
              <a:latin typeface="+mn-lt"/>
            </a:endParaRPr>
          </a:p>
        </p:txBody>
      </p:sp>
      <p:sp>
        <p:nvSpPr>
          <p:cNvPr id="4" name="Content Placeholder 3"/>
          <p:cNvSpPr>
            <a:spLocks noGrp="1"/>
          </p:cNvSpPr>
          <p:nvPr>
            <p:ph sz="half" idx="1"/>
          </p:nvPr>
        </p:nvSpPr>
        <p:spPr>
          <a:xfrm>
            <a:off x="499861" y="1535369"/>
            <a:ext cx="3067587" cy="5127671"/>
          </a:xfrm>
        </p:spPr>
        <p:txBody>
          <a:bodyPr>
            <a:noAutofit/>
          </a:bodyPr>
          <a:lstStyle/>
          <a:p>
            <a:r>
              <a:rPr lang="es-ES" sz="2400" dirty="0" smtClean="0"/>
              <a:t>Pida </a:t>
            </a:r>
            <a:r>
              <a:rPr lang="es-ES" sz="2400" dirty="0"/>
              <a:t>sándwiches sin mayonesa u otras salsas altas en </a:t>
            </a:r>
            <a:r>
              <a:rPr lang="es-ES" sz="2400" dirty="0" smtClean="0"/>
              <a:t>calorías.</a:t>
            </a:r>
          </a:p>
          <a:p>
            <a:r>
              <a:rPr lang="es-ES" sz="2400" dirty="0" smtClean="0"/>
              <a:t>Ordene hamburguesas pequeñas </a:t>
            </a:r>
            <a:r>
              <a:rPr lang="es-ES" sz="2400" dirty="0"/>
              <a:t>y planas: aléjese del "lujo</a:t>
            </a:r>
            <a:r>
              <a:rPr lang="es-ES" sz="2400" dirty="0" smtClean="0"/>
              <a:t>".</a:t>
            </a:r>
          </a:p>
          <a:p>
            <a:r>
              <a:rPr lang="es-ES" sz="2400" dirty="0" smtClean="0"/>
              <a:t>Pida </a:t>
            </a:r>
            <a:r>
              <a:rPr lang="es-ES" sz="2400" dirty="0"/>
              <a:t>sándwiches con carne magra, aléjese de atún o ensalada de </a:t>
            </a:r>
            <a:r>
              <a:rPr lang="es-ES" sz="2400" dirty="0" smtClean="0"/>
              <a:t>pollo.</a:t>
            </a:r>
          </a:p>
          <a:p>
            <a:r>
              <a:rPr lang="es-ES" sz="2400" dirty="0" smtClean="0"/>
              <a:t>Escoja a la </a:t>
            </a:r>
            <a:r>
              <a:rPr lang="es-ES" sz="2400" dirty="0"/>
              <a:t>parrilla sobre frito.</a:t>
            </a:r>
          </a:p>
          <a:p>
            <a:endParaRPr lang="en-US" sz="2400" dirty="0" smtClean="0">
              <a:latin typeface="+mj-lt"/>
            </a:endParaRPr>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8" name="Picture 7"/>
          <p:cNvPicPr>
            <a:picLocks noChangeAspect="1"/>
          </p:cNvPicPr>
          <p:nvPr/>
        </p:nvPicPr>
        <p:blipFill>
          <a:blip r:embed="rId6"/>
          <a:stretch>
            <a:fillRect/>
          </a:stretch>
        </p:blipFill>
        <p:spPr>
          <a:xfrm>
            <a:off x="4132365" y="2055815"/>
            <a:ext cx="3657917" cy="2737341"/>
          </a:xfrm>
          <a:prstGeom prst="rect">
            <a:avLst/>
          </a:prstGeom>
        </p:spPr>
      </p:pic>
      <p:pic>
        <p:nvPicPr>
          <p:cNvPr id="9"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a:off x="7844347" y="6499054"/>
            <a:ext cx="45719" cy="45719"/>
          </a:xfrm>
          <a:prstGeom prst="rect">
            <a:avLst/>
          </a:prstGeom>
        </p:spPr>
      </p:pic>
    </p:spTree>
    <p:extLst>
      <p:ext uri="{BB962C8B-B14F-4D97-AF65-F5344CB8AC3E}">
        <p14:creationId xmlns:p14="http://schemas.microsoft.com/office/powerpoint/2010/main" val="687883017"/>
      </p:ext>
    </p:extLst>
  </p:cSld>
  <p:clrMapOvr>
    <a:masterClrMapping/>
  </p:clrMapOvr>
  <mc:AlternateContent xmlns:mc="http://schemas.openxmlformats.org/markup-compatibility/2006" xmlns:p14="http://schemas.microsoft.com/office/powerpoint/2010/main">
    <mc:Choice Requires="p14">
      <p:transition spd="slow" p14:dur="2000" advTm="146000"/>
    </mc:Choice>
    <mc:Fallback xmlns="">
      <p:transition spd="slow" advTm="1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7992094" cy="1325563"/>
          </a:xfrm>
        </p:spPr>
        <p:txBody>
          <a:bodyPr>
            <a:normAutofit/>
          </a:bodyPr>
          <a:lstStyle/>
          <a:p>
            <a:pPr algn="ctr"/>
            <a:r>
              <a:rPr lang="es-ES" sz="4000" b="1" dirty="0">
                <a:latin typeface="+mn-lt"/>
              </a:rPr>
              <a:t>Platos principales.</a:t>
            </a:r>
            <a:endParaRPr lang="en-US" sz="4000" b="1" dirty="0">
              <a:latin typeface="+mn-lt"/>
            </a:endParaRPr>
          </a:p>
        </p:txBody>
      </p:sp>
      <p:sp>
        <p:nvSpPr>
          <p:cNvPr id="4" name="Content Placeholder 3"/>
          <p:cNvSpPr>
            <a:spLocks noGrp="1"/>
          </p:cNvSpPr>
          <p:nvPr>
            <p:ph sz="half" idx="1"/>
          </p:nvPr>
        </p:nvSpPr>
        <p:spPr>
          <a:xfrm>
            <a:off x="216526" y="1928656"/>
            <a:ext cx="3469417" cy="4351338"/>
          </a:xfrm>
        </p:spPr>
        <p:txBody>
          <a:bodyPr>
            <a:normAutofit/>
          </a:bodyPr>
          <a:lstStyle/>
          <a:p>
            <a:r>
              <a:rPr lang="es-ES" sz="2400" dirty="0" smtClean="0"/>
              <a:t>Elija </a:t>
            </a:r>
            <a:r>
              <a:rPr lang="es-ES" sz="2400" dirty="0"/>
              <a:t>tacos hechos con tortillas de maíz y carne magra </a:t>
            </a:r>
            <a:r>
              <a:rPr lang="es-ES" sz="2400" dirty="0" smtClean="0"/>
              <a:t>carne </a:t>
            </a:r>
            <a:r>
              <a:rPr lang="es-ES" sz="2400" dirty="0"/>
              <a:t>de </a:t>
            </a:r>
            <a:r>
              <a:rPr lang="es-ES" sz="2400" dirty="0" smtClean="0"/>
              <a:t>res o como pollo </a:t>
            </a:r>
          </a:p>
          <a:p>
            <a:r>
              <a:rPr lang="es-ES" sz="2400" dirty="0" smtClean="0"/>
              <a:t>Pida </a:t>
            </a:r>
            <a:r>
              <a:rPr lang="es-ES" sz="2400" dirty="0"/>
              <a:t>sustitutos bajos en grasa cuando estén </a:t>
            </a:r>
            <a:r>
              <a:rPr lang="es-ES" sz="2400" dirty="0" smtClean="0"/>
              <a:t>disponibles.</a:t>
            </a:r>
          </a:p>
          <a:p>
            <a:r>
              <a:rPr lang="es-ES" sz="2400" dirty="0" smtClean="0"/>
              <a:t>Pida al </a:t>
            </a:r>
            <a:r>
              <a:rPr lang="es-ES" sz="2400" dirty="0"/>
              <a:t>horno </a:t>
            </a:r>
            <a:r>
              <a:rPr lang="es-ES" sz="2400" dirty="0" smtClean="0"/>
              <a:t>en vez de frito.</a:t>
            </a:r>
          </a:p>
          <a:p>
            <a:r>
              <a:rPr lang="es-ES" sz="2400" dirty="0" smtClean="0"/>
              <a:t>Consuma mas verduras</a:t>
            </a:r>
            <a:r>
              <a:rPr lang="es-ES" sz="2400" dirty="0"/>
              <a:t>.</a:t>
            </a:r>
          </a:p>
          <a:p>
            <a:endParaRPr lang="en-US" sz="2400" dirty="0" smtClean="0">
              <a:latin typeface="+mj-lt"/>
            </a:endParaRPr>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8" name="Picture 7"/>
          <p:cNvPicPr>
            <a:picLocks noChangeAspect="1"/>
          </p:cNvPicPr>
          <p:nvPr/>
        </p:nvPicPr>
        <p:blipFill>
          <a:blip r:embed="rId6"/>
          <a:stretch>
            <a:fillRect/>
          </a:stretch>
        </p:blipFill>
        <p:spPr>
          <a:xfrm>
            <a:off x="3685943" y="2008509"/>
            <a:ext cx="4090771" cy="2840982"/>
          </a:xfrm>
          <a:prstGeom prst="rect">
            <a:avLst/>
          </a:prstGeom>
        </p:spPr>
      </p:pic>
      <p:pic>
        <p:nvPicPr>
          <p:cNvPr id="5"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a:off x="7559571" y="6533804"/>
            <a:ext cx="45719" cy="45719"/>
          </a:xfrm>
          <a:prstGeom prst="rect">
            <a:avLst/>
          </a:prstGeom>
        </p:spPr>
      </p:pic>
    </p:spTree>
    <p:extLst>
      <p:ext uri="{BB962C8B-B14F-4D97-AF65-F5344CB8AC3E}">
        <p14:creationId xmlns:p14="http://schemas.microsoft.com/office/powerpoint/2010/main" val="2921327327"/>
      </p:ext>
    </p:extLst>
  </p:cSld>
  <p:clrMapOvr>
    <a:masterClrMapping/>
  </p:clrMapOvr>
  <mc:AlternateContent xmlns:mc="http://schemas.openxmlformats.org/markup-compatibility/2006">
    <mc:Choice xmlns:p14="http://schemas.microsoft.com/office/powerpoint/2010/main" Requires="p14">
      <p:transition spd="slow" p14:dur="2000" advTm="134000"/>
    </mc:Choice>
    <mc:Fallback>
      <p:transition spd="slow" advTm="1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348" y="11908"/>
            <a:ext cx="7886700" cy="1325563"/>
          </a:xfrm>
        </p:spPr>
        <p:txBody>
          <a:bodyPr/>
          <a:lstStyle/>
          <a:p>
            <a:pPr algn="ctr"/>
            <a:r>
              <a:rPr lang="es-MX" b="1" dirty="0" smtClean="0">
                <a:latin typeface="+mn-lt"/>
              </a:rPr>
              <a:t> Platos de Acompañamiento . </a:t>
            </a:r>
            <a:endParaRPr lang="es-MX" b="1" dirty="0">
              <a:latin typeface="+mn-lt"/>
            </a:endParaRPr>
          </a:p>
        </p:txBody>
      </p:sp>
      <p:sp>
        <p:nvSpPr>
          <p:cNvPr id="4" name="Content Placeholder 3"/>
          <p:cNvSpPr>
            <a:spLocks noGrp="1"/>
          </p:cNvSpPr>
          <p:nvPr>
            <p:ph sz="half" idx="1"/>
          </p:nvPr>
        </p:nvSpPr>
        <p:spPr>
          <a:xfrm>
            <a:off x="345314" y="1632442"/>
            <a:ext cx="3886200" cy="4351338"/>
          </a:xfrm>
        </p:spPr>
        <p:txBody>
          <a:bodyPr>
            <a:normAutofit/>
          </a:bodyPr>
          <a:lstStyle/>
          <a:p>
            <a:r>
              <a:rPr lang="es-MX" sz="2400" dirty="0" smtClean="0"/>
              <a:t>Comparte la orden de las papas fritas.</a:t>
            </a:r>
          </a:p>
          <a:p>
            <a:r>
              <a:rPr lang="es-MX" sz="2400" dirty="0" smtClean="0"/>
              <a:t>Pide la comida sin sal.</a:t>
            </a:r>
          </a:p>
          <a:p>
            <a:r>
              <a:rPr lang="es-MX" sz="2400" dirty="0" smtClean="0"/>
              <a:t>Pídelo al horno o al vapor.</a:t>
            </a:r>
          </a:p>
          <a:p>
            <a:r>
              <a:rPr lang="es-MX" sz="2400" dirty="0" smtClean="0"/>
              <a:t>Use aderezo para ensaladas bajo en grasa. (traiga el suyo si es necesario)</a:t>
            </a:r>
          </a:p>
          <a:p>
            <a:r>
              <a:rPr lang="es-MX" sz="2400" dirty="0" smtClean="0"/>
              <a:t>Sustituir con verduras o una ensalada.</a:t>
            </a:r>
          </a:p>
          <a:p>
            <a:endParaRPr lang="es-MX" sz="2400" dirty="0" smtClean="0">
              <a:latin typeface="+mj-lt"/>
            </a:endParaRPr>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8" name="Picture 7"/>
          <p:cNvPicPr>
            <a:picLocks noChangeAspect="1"/>
          </p:cNvPicPr>
          <p:nvPr/>
        </p:nvPicPr>
        <p:blipFill>
          <a:blip r:embed="rId6"/>
          <a:stretch>
            <a:fillRect/>
          </a:stretch>
        </p:blipFill>
        <p:spPr>
          <a:xfrm>
            <a:off x="4419055" y="1511641"/>
            <a:ext cx="3226026" cy="4034135"/>
          </a:xfrm>
          <a:prstGeom prst="rect">
            <a:avLst/>
          </a:prstGeom>
        </p:spPr>
      </p:pic>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flipV="1">
            <a:off x="7875210" y="6533804"/>
            <a:ext cx="61342" cy="61342"/>
          </a:xfrm>
          <a:prstGeom prst="rect">
            <a:avLst/>
          </a:prstGeom>
        </p:spPr>
      </p:pic>
    </p:spTree>
    <p:extLst>
      <p:ext uri="{BB962C8B-B14F-4D97-AF65-F5344CB8AC3E}">
        <p14:creationId xmlns:p14="http://schemas.microsoft.com/office/powerpoint/2010/main" val="2020241905"/>
      </p:ext>
    </p:extLst>
  </p:cSld>
  <p:clrMapOvr>
    <a:masterClrMapping/>
  </p:clrMapOvr>
  <mc:AlternateContent xmlns:mc="http://schemas.openxmlformats.org/markup-compatibility/2006" xmlns:p14="http://schemas.microsoft.com/office/powerpoint/2010/main">
    <mc:Choice Requires="p14">
      <p:transition spd="slow" p14:dur="2000" advTm="139000"/>
    </mc:Choice>
    <mc:Fallback xmlns="">
      <p:transition spd="slow" advTm="1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91" y="16435"/>
            <a:ext cx="3565085" cy="1325563"/>
          </a:xfrm>
        </p:spPr>
        <p:txBody>
          <a:bodyPr/>
          <a:lstStyle/>
          <a:p>
            <a:pPr algn="ctr"/>
            <a:r>
              <a:rPr lang="es-MX" b="1" dirty="0" smtClean="0">
                <a:latin typeface="+mn-lt"/>
              </a:rPr>
              <a:t>Bebidas</a:t>
            </a:r>
            <a:r>
              <a:rPr lang="en-US" b="1" dirty="0" smtClean="0">
                <a:latin typeface="+mn-lt"/>
              </a:rPr>
              <a:t>.</a:t>
            </a:r>
            <a:endParaRPr lang="en-US" b="1" dirty="0">
              <a:latin typeface="+mn-lt"/>
            </a:endParaRPr>
          </a:p>
        </p:txBody>
      </p:sp>
      <p:sp>
        <p:nvSpPr>
          <p:cNvPr id="4" name="Content Placeholder 3"/>
          <p:cNvSpPr>
            <a:spLocks noGrp="1"/>
          </p:cNvSpPr>
          <p:nvPr>
            <p:ph sz="half" idx="1"/>
          </p:nvPr>
        </p:nvSpPr>
        <p:spPr>
          <a:xfrm>
            <a:off x="628650" y="1690689"/>
            <a:ext cx="3886200" cy="4486274"/>
          </a:xfrm>
        </p:spPr>
        <p:txBody>
          <a:bodyPr>
            <a:normAutofit/>
          </a:bodyPr>
          <a:lstStyle/>
          <a:p>
            <a:pPr marL="0" indent="0">
              <a:lnSpc>
                <a:spcPct val="150000"/>
              </a:lnSpc>
              <a:buNone/>
            </a:pPr>
            <a:r>
              <a:rPr lang="es-MX" sz="2400" b="1" i="1" dirty="0" smtClean="0">
                <a:latin typeface="+mj-lt"/>
              </a:rPr>
              <a:t>Seleccioné: </a:t>
            </a:r>
          </a:p>
          <a:p>
            <a:pPr>
              <a:lnSpc>
                <a:spcPct val="150000"/>
              </a:lnSpc>
            </a:pPr>
            <a:r>
              <a:rPr lang="es-MX" sz="2400" dirty="0" smtClean="0"/>
              <a:t>Agua</a:t>
            </a:r>
          </a:p>
          <a:p>
            <a:pPr>
              <a:lnSpc>
                <a:spcPct val="150000"/>
              </a:lnSpc>
            </a:pPr>
            <a:r>
              <a:rPr lang="es-MX" sz="2400" dirty="0" smtClean="0"/>
              <a:t>Té helado.</a:t>
            </a:r>
          </a:p>
          <a:p>
            <a:pPr>
              <a:lnSpc>
                <a:spcPct val="150000"/>
              </a:lnSpc>
            </a:pPr>
            <a:r>
              <a:rPr lang="es-MX" sz="2400" dirty="0" smtClean="0"/>
              <a:t>Soda ligera.</a:t>
            </a:r>
          </a:p>
          <a:p>
            <a:pPr>
              <a:lnSpc>
                <a:spcPct val="150000"/>
              </a:lnSpc>
            </a:pPr>
            <a:r>
              <a:rPr lang="es-MX" sz="2400" dirty="0" smtClean="0"/>
              <a:t>Evite el batido o pida uno pequeño.</a:t>
            </a:r>
          </a:p>
          <a:p>
            <a:pPr marL="0" indent="0">
              <a:lnSpc>
                <a:spcPct val="150000"/>
              </a:lnSpc>
              <a:buNone/>
            </a:pPr>
            <a:endParaRPr lang="es-MX" dirty="0" smtClean="0">
              <a:latin typeface="+mj-lt"/>
            </a:endParaRPr>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2" name="Picture 1"/>
          <p:cNvPicPr>
            <a:picLocks noChangeAspect="1"/>
          </p:cNvPicPr>
          <p:nvPr/>
        </p:nvPicPr>
        <p:blipFill>
          <a:blip r:embed="rId6"/>
          <a:stretch>
            <a:fillRect/>
          </a:stretch>
        </p:blipFill>
        <p:spPr>
          <a:xfrm>
            <a:off x="3617076" y="231073"/>
            <a:ext cx="4066384" cy="2706859"/>
          </a:xfrm>
          <a:prstGeom prst="rect">
            <a:avLst/>
          </a:prstGeom>
        </p:spPr>
      </p:pic>
      <p:pic>
        <p:nvPicPr>
          <p:cNvPr id="5" name="Picture 4"/>
          <p:cNvPicPr>
            <a:picLocks noChangeAspect="1"/>
          </p:cNvPicPr>
          <p:nvPr/>
        </p:nvPicPr>
        <p:blipFill>
          <a:blip r:embed="rId7"/>
          <a:stretch>
            <a:fillRect/>
          </a:stretch>
        </p:blipFill>
        <p:spPr>
          <a:xfrm>
            <a:off x="4919449" y="2937932"/>
            <a:ext cx="2059472" cy="3783544"/>
          </a:xfrm>
          <a:prstGeom prst="rect">
            <a:avLst/>
          </a:prstGeom>
        </p:spPr>
      </p:pic>
      <p:pic>
        <p:nvPicPr>
          <p:cNvPr id="8"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H="1" flipV="1">
            <a:off x="7884654" y="6367549"/>
            <a:ext cx="68523" cy="68523"/>
          </a:xfrm>
          <a:prstGeom prst="rect">
            <a:avLst/>
          </a:prstGeom>
        </p:spPr>
      </p:pic>
    </p:spTree>
    <p:extLst>
      <p:ext uri="{BB962C8B-B14F-4D97-AF65-F5344CB8AC3E}">
        <p14:creationId xmlns:p14="http://schemas.microsoft.com/office/powerpoint/2010/main" val="7841271"/>
      </p:ext>
    </p:extLst>
  </p:cSld>
  <p:clrMapOvr>
    <a:masterClrMapping/>
  </p:clrMapOvr>
  <mc:AlternateContent xmlns:mc="http://schemas.openxmlformats.org/markup-compatibility/2006" xmlns:p14="http://schemas.microsoft.com/office/powerpoint/2010/main">
    <mc:Choice Requires="p14">
      <p:transition spd="slow" p14:dur="2000" advTm="103000"/>
    </mc:Choice>
    <mc:Fallback xmlns="">
      <p:transition spd="slow" advTm="10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6435"/>
            <a:ext cx="7992094" cy="1325563"/>
          </a:xfrm>
        </p:spPr>
        <p:txBody>
          <a:bodyPr>
            <a:normAutofit/>
          </a:bodyPr>
          <a:lstStyle/>
          <a:p>
            <a:pPr algn="ctr"/>
            <a:r>
              <a:rPr lang="es-ES" sz="4000" b="1" dirty="0" smtClean="0">
                <a:latin typeface="+mn-lt"/>
              </a:rPr>
              <a:t>Postres</a:t>
            </a:r>
            <a:endParaRPr lang="en-US" sz="4000" b="1" dirty="0">
              <a:latin typeface="+mn-lt"/>
            </a:endParaRPr>
          </a:p>
        </p:txBody>
      </p:sp>
      <p:sp>
        <p:nvSpPr>
          <p:cNvPr id="4" name="Content Placeholder 3"/>
          <p:cNvSpPr>
            <a:spLocks noGrp="1"/>
          </p:cNvSpPr>
          <p:nvPr>
            <p:ph sz="half" idx="1"/>
          </p:nvPr>
        </p:nvSpPr>
        <p:spPr>
          <a:xfrm>
            <a:off x="424172" y="1782288"/>
            <a:ext cx="3886200" cy="4351338"/>
          </a:xfrm>
        </p:spPr>
        <p:txBody>
          <a:bodyPr>
            <a:normAutofit/>
          </a:bodyPr>
          <a:lstStyle/>
          <a:p>
            <a:pPr>
              <a:lnSpc>
                <a:spcPct val="150000"/>
              </a:lnSpc>
            </a:pPr>
            <a:r>
              <a:rPr lang="es-MX" sz="2400" dirty="0"/>
              <a:t>Ordene fruta o Sorbete.</a:t>
            </a:r>
          </a:p>
          <a:p>
            <a:pPr>
              <a:lnSpc>
                <a:spcPct val="150000"/>
              </a:lnSpc>
            </a:pPr>
            <a:r>
              <a:rPr lang="es-MX" sz="2400" dirty="0"/>
              <a:t>Escoge Postres Pequeños.</a:t>
            </a:r>
          </a:p>
          <a:p>
            <a:pPr>
              <a:lnSpc>
                <a:spcPct val="150000"/>
              </a:lnSpc>
            </a:pPr>
            <a:r>
              <a:rPr lang="es-MX" sz="2400" dirty="0" smtClean="0"/>
              <a:t>Comparte </a:t>
            </a:r>
            <a:r>
              <a:rPr lang="es-MX" sz="2400" dirty="0"/>
              <a:t>con las Personas de la Mesa</a:t>
            </a:r>
            <a:r>
              <a:rPr lang="es-MX" sz="2400" dirty="0" smtClean="0"/>
              <a:t>.</a:t>
            </a:r>
            <a:endParaRPr lang="es-MX" sz="2400" dirty="0"/>
          </a:p>
        </p:txBody>
      </p:sp>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2" name="Picture 1"/>
          <p:cNvPicPr>
            <a:picLocks noChangeAspect="1"/>
          </p:cNvPicPr>
          <p:nvPr/>
        </p:nvPicPr>
        <p:blipFill>
          <a:blip r:embed="rId6"/>
          <a:stretch>
            <a:fillRect/>
          </a:stretch>
        </p:blipFill>
        <p:spPr>
          <a:xfrm>
            <a:off x="4572000" y="1690689"/>
            <a:ext cx="3151905" cy="4401693"/>
          </a:xfrm>
          <a:prstGeom prst="rect">
            <a:avLst/>
          </a:prstGeom>
        </p:spPr>
      </p:pic>
      <p:pic>
        <p:nvPicPr>
          <p:cNvPr id="5"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09535" y="6416676"/>
            <a:ext cx="83877" cy="83877"/>
          </a:xfrm>
          <a:prstGeom prst="rect">
            <a:avLst/>
          </a:prstGeom>
        </p:spPr>
      </p:pic>
    </p:spTree>
    <p:extLst>
      <p:ext uri="{BB962C8B-B14F-4D97-AF65-F5344CB8AC3E}">
        <p14:creationId xmlns:p14="http://schemas.microsoft.com/office/powerpoint/2010/main" val="1904802665"/>
      </p:ext>
    </p:extLst>
  </p:cSld>
  <p:clrMapOvr>
    <a:masterClrMapping/>
  </p:clrMapOvr>
  <mc:AlternateContent xmlns:mc="http://schemas.openxmlformats.org/markup-compatibility/2006" xmlns:p14="http://schemas.microsoft.com/office/powerpoint/2010/main">
    <mc:Choice Requires="p14">
      <p:transition spd="slow" p14:dur="2000" advTm="53000"/>
    </mc:Choice>
    <mc:Fallback xmlns="">
      <p:transition spd="slow"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8" name="Title 7"/>
          <p:cNvSpPr>
            <a:spLocks noGrp="1"/>
          </p:cNvSpPr>
          <p:nvPr>
            <p:ph type="title"/>
          </p:nvPr>
        </p:nvSpPr>
        <p:spPr>
          <a:xfrm>
            <a:off x="35131" y="0"/>
            <a:ext cx="7886700" cy="1325563"/>
          </a:xfrm>
        </p:spPr>
        <p:txBody>
          <a:bodyPr/>
          <a:lstStyle/>
          <a:p>
            <a:pPr algn="ctr"/>
            <a:r>
              <a:rPr lang="es-MX" b="1" dirty="0" smtClean="0">
                <a:latin typeface="+mn-lt"/>
              </a:rPr>
              <a:t>Resumen</a:t>
            </a:r>
            <a:endParaRPr lang="es-MX" b="1" dirty="0">
              <a:latin typeface="+mn-lt"/>
            </a:endParaRPr>
          </a:p>
        </p:txBody>
      </p:sp>
      <p:sp>
        <p:nvSpPr>
          <p:cNvPr id="9" name="Content Placeholder 8"/>
          <p:cNvSpPr>
            <a:spLocks noGrp="1"/>
          </p:cNvSpPr>
          <p:nvPr>
            <p:ph sz="half" idx="1"/>
          </p:nvPr>
        </p:nvSpPr>
        <p:spPr>
          <a:xfrm>
            <a:off x="321472" y="1899695"/>
            <a:ext cx="3425874" cy="4351338"/>
          </a:xfrm>
        </p:spPr>
        <p:txBody>
          <a:bodyPr>
            <a:normAutofit lnSpcReduction="10000"/>
          </a:bodyPr>
          <a:lstStyle/>
          <a:p>
            <a:pPr>
              <a:lnSpc>
                <a:spcPct val="200000"/>
              </a:lnSpc>
            </a:pPr>
            <a:r>
              <a:rPr lang="es-MX" dirty="0" smtClean="0"/>
              <a:t>Consejos para Comer Fuera</a:t>
            </a:r>
          </a:p>
          <a:p>
            <a:pPr>
              <a:lnSpc>
                <a:spcPct val="200000"/>
              </a:lnSpc>
            </a:pPr>
            <a:r>
              <a:rPr lang="es-MX" dirty="0" smtClean="0"/>
              <a:t>Variaciones de Sándwiches</a:t>
            </a:r>
          </a:p>
          <a:p>
            <a:pPr>
              <a:lnSpc>
                <a:spcPct val="200000"/>
              </a:lnSpc>
            </a:pPr>
            <a:r>
              <a:rPr lang="es-MX" dirty="0" smtClean="0"/>
              <a:t>Platos Principales</a:t>
            </a:r>
          </a:p>
          <a:p>
            <a:pPr>
              <a:lnSpc>
                <a:spcPct val="200000"/>
              </a:lnSpc>
            </a:pPr>
            <a:r>
              <a:rPr lang="es-MX" dirty="0" smtClean="0"/>
              <a:t>Platos de Acompañamiento</a:t>
            </a:r>
          </a:p>
          <a:p>
            <a:pPr>
              <a:lnSpc>
                <a:spcPct val="200000"/>
              </a:lnSpc>
            </a:pPr>
            <a:r>
              <a:rPr lang="es-MX" dirty="0" smtClean="0"/>
              <a:t>Bebidas</a:t>
            </a:r>
          </a:p>
          <a:p>
            <a:pPr>
              <a:lnSpc>
                <a:spcPct val="200000"/>
              </a:lnSpc>
            </a:pPr>
            <a:r>
              <a:rPr lang="es-MX" dirty="0" smtClean="0"/>
              <a:t>Postres</a:t>
            </a:r>
            <a:endParaRPr lang="es-MX" dirty="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8013" y="1899695"/>
            <a:ext cx="3923555" cy="3598623"/>
          </a:xfrm>
          <a:prstGeom prst="rect">
            <a:avLst/>
          </a:prstGeom>
        </p:spPr>
      </p:pic>
      <p:pic>
        <p:nvPicPr>
          <p:cNvPr id="2"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75499" y="6487554"/>
            <a:ext cx="62876" cy="62876"/>
          </a:xfrm>
          <a:prstGeom prst="rect">
            <a:avLst/>
          </a:prstGeom>
        </p:spPr>
      </p:pic>
    </p:spTree>
    <p:extLst>
      <p:ext uri="{BB962C8B-B14F-4D97-AF65-F5344CB8AC3E}">
        <p14:creationId xmlns:p14="http://schemas.microsoft.com/office/powerpoint/2010/main" val="4085551743"/>
      </p:ext>
    </p:extLst>
  </p:cSld>
  <p:clrMapOvr>
    <a:masterClrMapping/>
  </p:clrMapOvr>
  <mc:AlternateContent xmlns:mc="http://schemas.openxmlformats.org/markup-compatibility/2006" xmlns:p14="http://schemas.microsoft.com/office/powerpoint/2010/main">
    <mc:Choice Requires="p14">
      <p:transition spd="slow" p14:dur="2000" advTm="75000"/>
    </mc:Choice>
    <mc:Fallback xmlns="">
      <p:transition spd="slow"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background - Black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ck background - Red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ck background - 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21588</TotalTime>
  <Words>2024</Words>
  <Application>Microsoft Office PowerPoint</Application>
  <PresentationFormat>On-screen Show (4:3)</PresentationFormat>
  <Paragraphs>57</Paragraphs>
  <Slides>8</Slides>
  <Notes>8</Notes>
  <HiddenSlides>0</HiddenSlides>
  <MMClips>8</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8</vt:i4>
      </vt:variant>
    </vt:vector>
  </HeadingPairs>
  <TitlesOfParts>
    <vt:vector size="17" baseType="lpstr">
      <vt:lpstr>Adobe Devanagari</vt:lpstr>
      <vt:lpstr>Arial</vt:lpstr>
      <vt:lpstr>Calibri</vt:lpstr>
      <vt:lpstr>Calibri Light</vt:lpstr>
      <vt:lpstr>Theme1</vt:lpstr>
      <vt:lpstr>White background - Black Header</vt:lpstr>
      <vt:lpstr>Black background - Red Header</vt:lpstr>
      <vt:lpstr>Black background - Campus</vt:lpstr>
      <vt:lpstr>Office Theme</vt:lpstr>
      <vt:lpstr>PowerPoint Presentation</vt:lpstr>
      <vt:lpstr> Consejos para Comer Fuera.</vt:lpstr>
      <vt:lpstr>Sándwiches.</vt:lpstr>
      <vt:lpstr>Platos principales.</vt:lpstr>
      <vt:lpstr> Platos de Acompañamiento . </vt:lpstr>
      <vt:lpstr>Bebidas.</vt:lpstr>
      <vt:lpstr>Postres</vt:lpstr>
      <vt:lpstr>Resumen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Salinas, Jennifer</dc:creator>
  <cp:lastModifiedBy>Valenzuela, Roy</cp:lastModifiedBy>
  <cp:revision>95</cp:revision>
  <cp:lastPrinted>2019-09-03T15:58:19Z</cp:lastPrinted>
  <dcterms:modified xsi:type="dcterms:W3CDTF">2020-05-04T16:40:25Z</dcterms:modified>
</cp:coreProperties>
</file>