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3650" r:id="rId3"/>
    <p:sldMasterId id="2147483651" r:id="rId4"/>
    <p:sldMasterId id="2147483712" r:id="rId5"/>
  </p:sldMasterIdLst>
  <p:notesMasterIdLst>
    <p:notesMasterId r:id="rId15"/>
  </p:notesMasterIdLst>
  <p:sldIdLst>
    <p:sldId id="293" r:id="rId6"/>
    <p:sldId id="295" r:id="rId7"/>
    <p:sldId id="282" r:id="rId8"/>
    <p:sldId id="288" r:id="rId9"/>
    <p:sldId id="289" r:id="rId10"/>
    <p:sldId id="290" r:id="rId11"/>
    <p:sldId id="291" r:id="rId12"/>
    <p:sldId id="296" r:id="rId13"/>
    <p:sldId id="294" r:id="rId14"/>
  </p:sldIdLst>
  <p:sldSz cx="9144000" cy="6858000" type="screen4x3"/>
  <p:notesSz cx="7010400" cy="9296400"/>
  <p:defaultTextStyle>
    <a:defPPr lvl="0">
      <a:defRPr lang="en-US"/>
    </a:defPPr>
    <a:lvl1pPr marL="0" lvl="0" algn="l" defTabSz="457200" rtl="0" eaLnBrk="1" latinLnBrk="0" hangingPunct="1">
      <a:defRPr sz="1800" kern="1200">
        <a:solidFill>
          <a:schemeClr val="tx1"/>
        </a:solidFill>
        <a:latin typeface="+mn-lt"/>
        <a:ea typeface="+mn-ea"/>
        <a:cs typeface="+mn-cs"/>
      </a:defRPr>
    </a:lvl1pPr>
    <a:lvl2pPr marL="457200" lvl="1" algn="l" defTabSz="457200" rtl="0" eaLnBrk="1" latinLnBrk="0" hangingPunct="1">
      <a:defRPr sz="1800" kern="1200">
        <a:solidFill>
          <a:schemeClr val="tx1"/>
        </a:solidFill>
        <a:latin typeface="+mn-lt"/>
        <a:ea typeface="+mn-ea"/>
        <a:cs typeface="+mn-cs"/>
      </a:defRPr>
    </a:lvl2pPr>
    <a:lvl3pPr marL="914400" lvl="2" algn="l" defTabSz="457200" rtl="0" eaLnBrk="1" latinLnBrk="0" hangingPunct="1">
      <a:defRPr sz="1800" kern="1200">
        <a:solidFill>
          <a:schemeClr val="tx1"/>
        </a:solidFill>
        <a:latin typeface="+mn-lt"/>
        <a:ea typeface="+mn-ea"/>
        <a:cs typeface="+mn-cs"/>
      </a:defRPr>
    </a:lvl3pPr>
    <a:lvl4pPr marL="1371600" lvl="3" algn="l" defTabSz="457200" rtl="0" eaLnBrk="1" latinLnBrk="0" hangingPunct="1">
      <a:defRPr sz="1800" kern="1200">
        <a:solidFill>
          <a:schemeClr val="tx1"/>
        </a:solidFill>
        <a:latin typeface="+mn-lt"/>
        <a:ea typeface="+mn-ea"/>
        <a:cs typeface="+mn-cs"/>
      </a:defRPr>
    </a:lvl4pPr>
    <a:lvl5pPr marL="1828800" lvl="4" algn="l" defTabSz="457200" rtl="0" eaLnBrk="1" latinLnBrk="0" hangingPunct="1">
      <a:defRPr sz="1800" kern="1200">
        <a:solidFill>
          <a:schemeClr val="tx1"/>
        </a:solidFill>
        <a:latin typeface="+mn-lt"/>
        <a:ea typeface="+mn-ea"/>
        <a:cs typeface="+mn-cs"/>
      </a:defRPr>
    </a:lvl5pPr>
    <a:lvl6pPr marL="2286000" lvl="5" algn="l" defTabSz="457200" rtl="0" eaLnBrk="1" latinLnBrk="0" hangingPunct="1">
      <a:defRPr sz="1800" kern="1200">
        <a:solidFill>
          <a:schemeClr val="tx1"/>
        </a:solidFill>
        <a:latin typeface="+mn-lt"/>
        <a:ea typeface="+mn-ea"/>
        <a:cs typeface="+mn-cs"/>
      </a:defRPr>
    </a:lvl6pPr>
    <a:lvl7pPr marL="2743200" lvl="6" algn="l" defTabSz="457200" rtl="0" eaLnBrk="1" latinLnBrk="0" hangingPunct="1">
      <a:defRPr sz="1800" kern="1200">
        <a:solidFill>
          <a:schemeClr val="tx1"/>
        </a:solidFill>
        <a:latin typeface="+mn-lt"/>
        <a:ea typeface="+mn-ea"/>
        <a:cs typeface="+mn-cs"/>
      </a:defRPr>
    </a:lvl7pPr>
    <a:lvl8pPr marL="3200400" lvl="7" algn="l" defTabSz="457200" rtl="0" eaLnBrk="1" latinLnBrk="0" hangingPunct="1">
      <a:defRPr sz="1800" kern="1200">
        <a:solidFill>
          <a:schemeClr val="tx1"/>
        </a:solidFill>
        <a:latin typeface="+mn-lt"/>
        <a:ea typeface="+mn-ea"/>
        <a:cs typeface="+mn-cs"/>
      </a:defRPr>
    </a:lvl8pPr>
    <a:lvl9pPr marL="3657600" lvl="8"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026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6433" autoAdjust="0"/>
  </p:normalViewPr>
  <p:slideViewPr>
    <p:cSldViewPr snapToGrid="0">
      <p:cViewPr varScale="1">
        <p:scale>
          <a:sx n="112" d="100"/>
          <a:sy n="112" d="100"/>
        </p:scale>
        <p:origin x="1584" y="12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s-MX"/>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4E3C8EB-DC5A-4D8E-B39E-B94088A39E20}" type="datetimeFigureOut">
              <a:rPr lang="es-MX" smtClean="0"/>
              <a:t>22/04/2020</a:t>
            </a:fld>
            <a:endParaRPr lang="es-MX"/>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s-MX"/>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s-MX"/>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9C6AC86-CBB3-4E5B-B93C-C679DBB40B8A}" type="slidenum">
              <a:rPr lang="es-MX" smtClean="0"/>
              <a:t>‹#›</a:t>
            </a:fld>
            <a:endParaRPr lang="es-MX"/>
          </a:p>
        </p:txBody>
      </p:sp>
    </p:spTree>
    <p:extLst>
      <p:ext uri="{BB962C8B-B14F-4D97-AF65-F5344CB8AC3E}">
        <p14:creationId xmlns:p14="http://schemas.microsoft.com/office/powerpoint/2010/main" val="179505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Hola y bienvenidos de nuevo a Pasos Para Prevenir Cáncer. Una vez más, mi nombre es Sylvia. En esta clase, continuaremos enfocándonos en tomar mejores decisiones nutricionales al crear</a:t>
            </a:r>
            <a:r>
              <a:rPr lang="es-ES" baseline="0" dirty="0" smtClean="0"/>
              <a:t> nuestros</a:t>
            </a:r>
            <a:r>
              <a:rPr lang="es-ES" dirty="0" smtClean="0"/>
              <a:t> alimentos según las recomendaciones de</a:t>
            </a:r>
            <a:r>
              <a:rPr lang="es-ES" baseline="0" dirty="0" smtClean="0"/>
              <a:t> la guía nutricional</a:t>
            </a:r>
            <a:r>
              <a:rPr lang="es-ES" dirty="0" smtClean="0"/>
              <a:t> Eligiendo Mí Plato. Anteriormente, mencionamos que las personas aún pueden disfrutar de sus comidas favoritas</a:t>
            </a:r>
            <a:r>
              <a:rPr lang="es-ES" baseline="0" dirty="0" smtClean="0"/>
              <a:t> </a:t>
            </a:r>
            <a:r>
              <a:rPr lang="es-ES" dirty="0" smtClean="0"/>
              <a:t>intercambiando ingredientes menos saludables por otros mas</a:t>
            </a:r>
            <a:r>
              <a:rPr lang="es-ES" baseline="0" dirty="0" smtClean="0"/>
              <a:t> saludables</a:t>
            </a:r>
            <a:r>
              <a:rPr lang="es-ES" dirty="0" smtClean="0"/>
              <a:t>, comiendo con moderación y practicando el control de las porciones. Las personas pueden ser reacias a hacer cambios en su dieta debido a muchas razones. Por ejemplo, la comida siempre ha jugado un papel importante en la forma en que crecimos. Algunas tradiciones culinarias son importantes para nuestra cultura y tienen un valor especial y personal para nosotros porque las asociamos con alimentos de nuestra infancia, que pueden proporcionar un sentimiento cálido, buenos recuerdos y lazos con nuestras familias. Si bien las recetas antiguas siempre mantendrán su lugar en la historia y en nuestros corazones, ahora tenemos que a moldar nuestros alimentos a nuestro estilo de vida. Hoy somos más sedentarios que nunca, lo que significa que debemos ser considerados con el tipo de combustible que proporcionamos para nuestros cuerpos. En esta clase usaremos el ejemplo de las enchiladas para mostrar formas de hacer que nuestros platos favoritos sean más saludables.</a:t>
            </a:r>
            <a:endParaRPr lang="en-US" dirty="0"/>
          </a:p>
        </p:txBody>
      </p:sp>
      <p:sp>
        <p:nvSpPr>
          <p:cNvPr id="4" name="Slide Number Placeholder 3"/>
          <p:cNvSpPr>
            <a:spLocks noGrp="1"/>
          </p:cNvSpPr>
          <p:nvPr>
            <p:ph type="sldNum" sz="quarter" idx="10"/>
          </p:nvPr>
        </p:nvSpPr>
        <p:spPr/>
        <p:txBody>
          <a:bodyPr/>
          <a:lstStyle/>
          <a:p>
            <a:fld id="{67EBC6A3-6386-409D-856C-F76B708768BA}" type="slidenum">
              <a:rPr lang="en-US" smtClean="0"/>
              <a:t>1</a:t>
            </a:fld>
            <a:endParaRPr lang="en-US"/>
          </a:p>
        </p:txBody>
      </p:sp>
    </p:spTree>
    <p:extLst>
      <p:ext uri="{BB962C8B-B14F-4D97-AF65-F5344CB8AC3E}">
        <p14:creationId xmlns:p14="http://schemas.microsoft.com/office/powerpoint/2010/main" val="2493845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kern="1200" dirty="0" smtClean="0">
                <a:solidFill>
                  <a:schemeClr val="tx1"/>
                </a:solidFill>
                <a:effectLst/>
                <a:latin typeface="+mn-lt"/>
                <a:ea typeface="+mn-ea"/>
                <a:cs typeface="+mn-cs"/>
              </a:rPr>
              <a:t>Ya aprendimos que las enchiladas contienen ingredientes de casi todos los grupos de alimentos de la guía nutricional eligiendo Mí Plato, incluidos vegetales, granos, productos lácteos, proteínas y condimentos. También discutimos cómo los grupos de alimentos en eligiendo Mí Plato pueden desglosarse aún más en alimentos </a:t>
            </a:r>
            <a:r>
              <a:rPr lang="en-US" sz="1200" kern="1200" noProof="0" dirty="0" smtClean="0">
                <a:solidFill>
                  <a:schemeClr val="tx1"/>
                </a:solidFill>
                <a:effectLst/>
                <a:latin typeface="+mn-lt"/>
                <a:ea typeface="+mn-ea"/>
                <a:cs typeface="+mn-cs"/>
              </a:rPr>
              <a:t>Go, Slow </a:t>
            </a:r>
            <a:r>
              <a:rPr lang="es-MX" sz="1200" kern="1200" dirty="0" smtClean="0">
                <a:solidFill>
                  <a:schemeClr val="tx1"/>
                </a:solidFill>
                <a:effectLst/>
                <a:latin typeface="+mn-lt"/>
                <a:ea typeface="+mn-ea"/>
                <a:cs typeface="+mn-cs"/>
              </a:rPr>
              <a:t>y </a:t>
            </a:r>
            <a:r>
              <a:rPr lang="en-US" sz="1200" kern="1200" noProof="0" dirty="0" smtClean="0">
                <a:solidFill>
                  <a:schemeClr val="tx1"/>
                </a:solidFill>
                <a:effectLst/>
                <a:latin typeface="+mn-lt"/>
                <a:ea typeface="+mn-ea"/>
                <a:cs typeface="+mn-cs"/>
              </a:rPr>
              <a:t>Whoa</a:t>
            </a:r>
            <a:r>
              <a:rPr lang="es-MX" sz="1200" kern="1200" dirty="0" smtClean="0">
                <a:solidFill>
                  <a:schemeClr val="tx1"/>
                </a:solidFill>
                <a:effectLst/>
                <a:latin typeface="+mn-lt"/>
                <a:ea typeface="+mn-ea"/>
                <a:cs typeface="+mn-cs"/>
              </a:rPr>
              <a:t> en función de su valor nutricional y con qué frecuencia deben consumirse. Podemos preparar y disfrutar los platos de comida que amamos incorporando ingredientes que se pueden consumir casi en cualquier momento. Lo especial y el color de las enchilada provienen de un cóctel de verduras y especias que incluye tomate, cilantro y ciertos tipos de chile. Cuando una persona no puede usar productos frescos y tiene que usar vegetales enlatados o salsa de enchilada, es importante que seleccione productos enlatados que no tengan salsas ni grasas añadidas y que sean limitados en sodio. Algunas recetas requieren la adición de condimentos como crema agria o aderezos. Es importante que consideremos la implementación de versiones sin grasa o con poca grasa de esos ingredientes en particular. Sin embargo, los ingredientes no son lo único a lo que debemos prestar atención, sino que también debemos estar atentos a la forma en que elaboramos nuestros alimentos. Por ejemplo, algunas personas tienden a saltear parcialmente sus tortillas en aceite cuando hacen enchiladas. Aprendimos que usar agua, aerosol antiadherente para cocinar o caldo bajo en sodio es una alternativa más saludable al uso de aceites. Otra gran manera de disfrutar nuestros alimentos es comiendo versiones menos saludables con moderación y limitando las porciones en las que elegimos consumirlos. Las próximas diapositivas nos darán la oportunidad de mostrarle cómo hacer que los alimentos que ama sean más saludables al mostrarle cómo comparar productos similares en función de su valor nutricional.</a:t>
            </a:r>
            <a:endParaRPr lang="es-MX" dirty="0"/>
          </a:p>
        </p:txBody>
      </p:sp>
      <p:sp>
        <p:nvSpPr>
          <p:cNvPr id="4" name="Slide Number Placeholder 3"/>
          <p:cNvSpPr>
            <a:spLocks noGrp="1"/>
          </p:cNvSpPr>
          <p:nvPr>
            <p:ph type="sldNum" sz="quarter" idx="10"/>
          </p:nvPr>
        </p:nvSpPr>
        <p:spPr/>
        <p:txBody>
          <a:bodyPr/>
          <a:lstStyle/>
          <a:p>
            <a:fld id="{79C6AC86-CBB3-4E5B-B93C-C679DBB40B8A}" type="slidenum">
              <a:rPr lang="es-MX" smtClean="0"/>
              <a:t>2</a:t>
            </a:fld>
            <a:endParaRPr lang="es-MX"/>
          </a:p>
        </p:txBody>
      </p:sp>
    </p:spTree>
    <p:extLst>
      <p:ext uri="{BB962C8B-B14F-4D97-AF65-F5344CB8AC3E}">
        <p14:creationId xmlns:p14="http://schemas.microsoft.com/office/powerpoint/2010/main" val="24167201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Para demostrar que es</a:t>
            </a:r>
            <a:r>
              <a:rPr lang="es-ES" baseline="0" dirty="0" smtClean="0"/>
              <a:t> </a:t>
            </a:r>
            <a:r>
              <a:rPr lang="es-ES" dirty="0" smtClean="0"/>
              <a:t>posible hacer que nuestras comidas favoritas sean más saludables, vamos a utilizar como ejemplo las enchiladas de carne de res. Echemos un vistazo a los ingredientes involucrados en hacer este delicioso platillo mexicano. Normalmente incluye carne como relleno y se puede adornar con cebollas blancas, chiles verdes picados y un poco de queso. Incluso podemos agregar más rellenos como frijoles negros y lentejas. En</a:t>
            </a:r>
            <a:r>
              <a:rPr lang="es-ES" baseline="0" dirty="0" smtClean="0"/>
              <a:t> este</a:t>
            </a:r>
            <a:r>
              <a:rPr lang="es-ES" dirty="0" smtClean="0"/>
              <a:t> ejemplo incorpora el uso de carne molida magra, una cebolla blanca pequeña, una lata de chiles verdes picados, 1 lata de frijoles o lentejas, 8 tortillas de harina, un poco de queso rallado y una</a:t>
            </a:r>
            <a:r>
              <a:rPr lang="es-ES" baseline="0" dirty="0" smtClean="0"/>
              <a:t> taza </a:t>
            </a:r>
            <a:r>
              <a:rPr lang="es-ES" dirty="0" smtClean="0"/>
              <a:t>de salsa de enchilada roja o una lata comprada de salsa para enchiladas</a:t>
            </a:r>
            <a:r>
              <a:rPr lang="es-ES" baseline="0" dirty="0" smtClean="0"/>
              <a:t>. </a:t>
            </a:r>
            <a:r>
              <a:rPr lang="es-ES" dirty="0" smtClean="0"/>
              <a:t>Como puede ver, ya hemos discutido muchos de estos ingredientes en nuestra guía de alimentos </a:t>
            </a:r>
            <a:r>
              <a:rPr lang="en-US" noProof="0" dirty="0" smtClean="0"/>
              <a:t>Go, Slow </a:t>
            </a:r>
            <a:r>
              <a:rPr lang="es-ES" dirty="0" smtClean="0"/>
              <a:t>o </a:t>
            </a:r>
            <a:r>
              <a:rPr lang="en-US" noProof="0" dirty="0" smtClean="0"/>
              <a:t>Whoa</a:t>
            </a:r>
            <a:r>
              <a:rPr lang="es-ES" dirty="0" smtClean="0"/>
              <a:t>. Hemos encontrado diferentes variaciones de carnes que se pueden usar para las enchiladas y diferentes formas de prepararlas. También hemos encontrado numerosas hierbas y especias que pueden reemplazar el uso de sal. Incluso podemos seleccionar diferentes tortillas para usar y diferentes tipos de chiles. Como puede ver, hay muchas maneras de hacer una sustitución más saludable para preparar las enchiladas. En las siguientes diapositivas, compararemos algunos ingredientes necesarios en la preparación de las enchiladas para formar la versión más saludable.</a:t>
            </a:r>
            <a:endParaRPr lang="en-US" dirty="0"/>
          </a:p>
        </p:txBody>
      </p:sp>
      <p:sp>
        <p:nvSpPr>
          <p:cNvPr id="4" name="Slide Number Placeholder 3"/>
          <p:cNvSpPr>
            <a:spLocks noGrp="1"/>
          </p:cNvSpPr>
          <p:nvPr>
            <p:ph type="sldNum" sz="quarter" idx="10"/>
          </p:nvPr>
        </p:nvSpPr>
        <p:spPr/>
        <p:txBody>
          <a:bodyPr/>
          <a:lstStyle/>
          <a:p>
            <a:fld id="{67EBC6A3-6386-409D-856C-F76B708768BA}" type="slidenum">
              <a:rPr lang="en-US" smtClean="0"/>
              <a:t>3</a:t>
            </a:fld>
            <a:endParaRPr lang="en-US"/>
          </a:p>
        </p:txBody>
      </p:sp>
    </p:spTree>
    <p:extLst>
      <p:ext uri="{BB962C8B-B14F-4D97-AF65-F5344CB8AC3E}">
        <p14:creationId xmlns:p14="http://schemas.microsoft.com/office/powerpoint/2010/main" val="62201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Obviamente sabemos que el ingrediente principal de cualquier platillo de enchiladas de res es, por supuesto, la carne de res. Algunos ejemplos comunes de carne molida son 95% carne y 5% de grasa,</a:t>
            </a:r>
            <a:r>
              <a:rPr lang="es-ES" baseline="0" dirty="0" smtClean="0"/>
              <a:t> también tenemos </a:t>
            </a:r>
            <a:r>
              <a:rPr lang="es-ES" dirty="0" smtClean="0"/>
              <a:t> 80% de</a:t>
            </a:r>
            <a:r>
              <a:rPr lang="es-ES" baseline="0" dirty="0" smtClean="0"/>
              <a:t> carne y </a:t>
            </a:r>
            <a:r>
              <a:rPr lang="es-ES" dirty="0" smtClean="0"/>
              <a:t>20% de grasa. Como podemos ver claramente, la carne molida 80/20 tiene aproximadamente 5 veces el contenido de grasa que la carne molida 95/5 y también contiene más sodio. El inconveniente de esto es que la carne molida 80/20 no tiene potasio. Si recuerda de nuestras lecciones anteriores, se recomienda un alto contenido de potasio junto con un bajo contenido de sodio. El contenido de colesterol también es más abundante en la carne molida 80/20. Un mineral esencial que falta en la carne molida 80/20, pero que es esencial para la vida humana es el hierro, y la carne 80/20 no lo ofrece. Después de comparar los dos tipos de carne de res, es seguro decir que la carne molida de res 95/5 es la mejor opción aquí. El intercambio de carne 80/20 por 95/5 en enchiladas de carne puede desempeñar un papel importante en un estilo de vida más saludable. Más tarde demostramos el valor nutricional de una enchilada de carne cuando se han incorporado intercambios más saludables.</a:t>
            </a:r>
            <a:endParaRPr lang="en-US" dirty="0"/>
          </a:p>
        </p:txBody>
      </p:sp>
      <p:sp>
        <p:nvSpPr>
          <p:cNvPr id="4" name="Slide Number Placeholder 3"/>
          <p:cNvSpPr>
            <a:spLocks noGrp="1"/>
          </p:cNvSpPr>
          <p:nvPr>
            <p:ph type="sldNum" sz="quarter" idx="10"/>
          </p:nvPr>
        </p:nvSpPr>
        <p:spPr/>
        <p:txBody>
          <a:bodyPr/>
          <a:lstStyle/>
          <a:p>
            <a:fld id="{79C6AC86-CBB3-4E5B-B93C-C679DBB40B8A}" type="slidenum">
              <a:rPr lang="es-MX" smtClean="0"/>
              <a:t>4</a:t>
            </a:fld>
            <a:endParaRPr lang="es-MX"/>
          </a:p>
        </p:txBody>
      </p:sp>
    </p:spTree>
    <p:extLst>
      <p:ext uri="{BB962C8B-B14F-4D97-AF65-F5344CB8AC3E}">
        <p14:creationId xmlns:p14="http://schemas.microsoft.com/office/powerpoint/2010/main" val="32833804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En una clase anterior, discutimos cómo el pavo y la carne molida magra son bastante comparables entre sí. Algunas de las categorías en la etiqueta nutricional que hemos discutido a lo largo de este curso son grasas, proteínas, sodio, potasio, colesterol y hierro. La carne molida de res 95/5 (3 oz) es de calidad superior ya que contiene de grasa (5 g), sodio (55 mg), potasio (296 mg) y hierro (13% de IDR). El contenido de colesterol se puede debatir como mejor o peor dependiendo de la calidad del colesterol. Para esta receta de enchiladas, también recomiendo seleccionar la carne molida magra sobre el pavo. A continuación, compararemos dos variaciones de queso diferentes que se pueden usar como cobertura en nuestro</a:t>
            </a:r>
            <a:r>
              <a:rPr lang="es-ES" baseline="0" dirty="0" smtClean="0"/>
              <a:t> platillo de</a:t>
            </a:r>
            <a:r>
              <a:rPr lang="es-ES" dirty="0" smtClean="0"/>
              <a:t> enchiladas mas saludables.</a:t>
            </a:r>
            <a:endParaRPr lang="en-US" dirty="0"/>
          </a:p>
        </p:txBody>
      </p:sp>
      <p:sp>
        <p:nvSpPr>
          <p:cNvPr id="4" name="Slide Number Placeholder 3"/>
          <p:cNvSpPr>
            <a:spLocks noGrp="1"/>
          </p:cNvSpPr>
          <p:nvPr>
            <p:ph type="sldNum" sz="quarter" idx="10"/>
          </p:nvPr>
        </p:nvSpPr>
        <p:spPr/>
        <p:txBody>
          <a:bodyPr/>
          <a:lstStyle/>
          <a:p>
            <a:fld id="{79C6AC86-CBB3-4E5B-B93C-C679DBB40B8A}" type="slidenum">
              <a:rPr lang="es-MX" smtClean="0"/>
              <a:t>5</a:t>
            </a:fld>
            <a:endParaRPr lang="es-MX"/>
          </a:p>
        </p:txBody>
      </p:sp>
    </p:spTree>
    <p:extLst>
      <p:ext uri="{BB962C8B-B14F-4D97-AF65-F5344CB8AC3E}">
        <p14:creationId xmlns:p14="http://schemas.microsoft.com/office/powerpoint/2010/main" val="29857950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Entiendo que el queso puede verse como un ingrediente principal en las enchiladas, sin embargo, conozco a algunos vegetarianos y veganos que pedirán enchiladas sin queso debido a su dieta preferida. En esta comparación de queso regular y bajo en grasa, el queso regular tiene menos carbohidratos y sodio y más potasio y colesterol. El etiquetado de bajo en grasa puede llevar a una persona a seleccionar ese tipo como una opción más saludable, sin embargo, como se muestra en la etiqueta de los alimentos, el queso regular es superior en la mayoría de las categorías. La receta que estamos usando para estas enchiladas requiere 3 tazas de queso rallado de mezcla mexicana. La siguiente diapositiva comparará el tipo de tortillas que debemos seleccionar para esta receta.</a:t>
            </a:r>
            <a:endParaRPr lang="en-US" dirty="0"/>
          </a:p>
        </p:txBody>
      </p:sp>
      <p:sp>
        <p:nvSpPr>
          <p:cNvPr id="4" name="Slide Number Placeholder 3"/>
          <p:cNvSpPr>
            <a:spLocks noGrp="1"/>
          </p:cNvSpPr>
          <p:nvPr>
            <p:ph type="sldNum" sz="quarter" idx="10"/>
          </p:nvPr>
        </p:nvSpPr>
        <p:spPr/>
        <p:txBody>
          <a:bodyPr/>
          <a:lstStyle/>
          <a:p>
            <a:fld id="{79C6AC86-CBB3-4E5B-B93C-C679DBB40B8A}" type="slidenum">
              <a:rPr lang="es-MX" smtClean="0"/>
              <a:t>6</a:t>
            </a:fld>
            <a:endParaRPr lang="es-MX"/>
          </a:p>
        </p:txBody>
      </p:sp>
    </p:spTree>
    <p:extLst>
      <p:ext uri="{BB962C8B-B14F-4D97-AF65-F5344CB8AC3E}">
        <p14:creationId xmlns:p14="http://schemas.microsoft.com/office/powerpoint/2010/main" val="34201197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¡Ahora llegamos a otro componente principal de las enchiladas, la tortilla! Entiendo que tradicionalmente hacemos enchiladas con tortillas de maíz, pero también se pueden usar tortillas de harina. Como podemos ver en las etiquetas nutricionales, las tortillas de maíz son una mejor selección debido a que en todas las categorías menos en una supera a tortilla de harina. El hierro es la única categoría donde las tortillas de harina tiene un mejor contenido. Sin embargo, todavía tenemos que considerar que el contenido de hierro del 1.6% de nuestra ingesta diaria es solo una fracción de lo que debemos consumir cuando se trata de hierro. El objetivo es que nuestro contenido de hierro llegue al 100% del</a:t>
            </a:r>
            <a:r>
              <a:rPr lang="es-ES" baseline="0" dirty="0" smtClean="0"/>
              <a:t> porcentual diario</a:t>
            </a:r>
            <a:r>
              <a:rPr lang="es-ES" dirty="0" smtClean="0"/>
              <a:t>. También tenemos que considerar el tamaño tradicional de cada tortilla. Una receta que requiere solo una tortilla de harina, puede requerir el uso de 3 o 4 tortillas de maíz. Si recuerda nuestra discusión sobre las tortillas hace unas semanas cuando contamos calorías, tenemos que asegurarnos de usar el tamaño de porción adecuado y la cantidad de comida que estamos consumiendo. La siguiente diapositiva mostrará el resultado de dos variaciones diferentes de enchilada basadas en la receta y las etiquetas de información nutricional que hemos visto en esta presentación.</a:t>
            </a:r>
            <a:endParaRPr lang="en-US" dirty="0"/>
          </a:p>
        </p:txBody>
      </p:sp>
      <p:sp>
        <p:nvSpPr>
          <p:cNvPr id="4" name="Slide Number Placeholder 3"/>
          <p:cNvSpPr>
            <a:spLocks noGrp="1"/>
          </p:cNvSpPr>
          <p:nvPr>
            <p:ph type="sldNum" sz="quarter" idx="10"/>
          </p:nvPr>
        </p:nvSpPr>
        <p:spPr/>
        <p:txBody>
          <a:bodyPr/>
          <a:lstStyle/>
          <a:p>
            <a:fld id="{79C6AC86-CBB3-4E5B-B93C-C679DBB40B8A}" type="slidenum">
              <a:rPr lang="es-MX" smtClean="0"/>
              <a:t>7</a:t>
            </a:fld>
            <a:endParaRPr lang="es-MX"/>
          </a:p>
        </p:txBody>
      </p:sp>
    </p:spTree>
    <p:extLst>
      <p:ext uri="{BB962C8B-B14F-4D97-AF65-F5344CB8AC3E}">
        <p14:creationId xmlns:p14="http://schemas.microsoft.com/office/powerpoint/2010/main" val="38633108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En esta comparación final, le mostraremos cómo elegir ingredientes más saludables puede llevar a un estilo de vida mucho más saludable. La enchilada a la izquierda consta de 3 onzas de carne molida magra con 5% de grasa, queso mexicano regular rallado y una tortilla de maíz. Mientras que la enchilada a la derecha consistirá en los productos menos saludables que incluyen, 4 oz de carne molida con 20% de grasa, queso bajo en grasa y una tortilla de harina. Como podemos ver, la enchilada de la izquierda es más nutritiva cuando se trata de carbohidratos, grasas, sodio, potasio, colesterol y hierro. La enchilada de harina con queso bajo en grasa y 20% más de grasa tenía 1.3% más de proteína. Si bien cada nutriente en los alimentos es importante, tres categorías que realmente destacaron en esta comparación fueron grasa, sodio y potasio. La ingesta diaria recomendada de grasa se estima entre 44 a 77 gramos por día. Eso significa que puede consumir tres enchiladas de carne molida magra y caer</a:t>
            </a:r>
            <a:r>
              <a:rPr lang="es-ES" sz="1200" kern="1200" baseline="0" dirty="0" smtClean="0">
                <a:solidFill>
                  <a:schemeClr val="tx1"/>
                </a:solidFill>
                <a:effectLst/>
                <a:latin typeface="+mn-lt"/>
                <a:ea typeface="+mn-ea"/>
                <a:cs typeface="+mn-cs"/>
              </a:rPr>
              <a:t> dentro de este</a:t>
            </a:r>
            <a:r>
              <a:rPr lang="es-ES" sz="1200" kern="1200" dirty="0" smtClean="0">
                <a:solidFill>
                  <a:schemeClr val="tx1"/>
                </a:solidFill>
                <a:effectLst/>
                <a:latin typeface="+mn-lt"/>
                <a:ea typeface="+mn-ea"/>
                <a:cs typeface="+mn-cs"/>
              </a:rPr>
              <a:t> rango. Esto no es lo mismo con la carne molida 80/20, que superaría la ingesta diaria recomendada. Es importante tener en cuenta que esta receta requiere 24 onzas o 1.5 libras. Lo mismo podría decirse sobre el contenido de potasio. Hace algunas clases aprendimos que la ingesta diaria recomendada de sodio es de 1500 mg. Tres porciones de la enchilada de carne molida 80/20 están cerca de cumplir ese contenido solo. Esto no incluye ninguna otra comida que se consumirá durante el día. Por otro lado, la enchilada con tortilla de maíz</a:t>
            </a:r>
            <a:r>
              <a:rPr lang="es-ES" sz="1200" kern="1200" smtClean="0">
                <a:solidFill>
                  <a:schemeClr val="tx1"/>
                </a:solidFill>
                <a:effectLst/>
                <a:latin typeface="+mn-lt"/>
                <a:ea typeface="+mn-ea"/>
                <a:cs typeface="+mn-cs"/>
              </a:rPr>
              <a:t>, carne </a:t>
            </a:r>
            <a:r>
              <a:rPr lang="es-ES" sz="1200" kern="1200" dirty="0" smtClean="0">
                <a:solidFill>
                  <a:schemeClr val="tx1"/>
                </a:solidFill>
                <a:effectLst/>
                <a:latin typeface="+mn-lt"/>
                <a:ea typeface="+mn-ea"/>
                <a:cs typeface="+mn-cs"/>
              </a:rPr>
              <a:t>molida 95/5 solo contenía 161 mg de sodio, que es menos de la mitad del contenido de la enchilada de tortilla de harina. La enchilada de tortilla de maíz tenía más de tres veces la cantidad de potasio que la tortilla de harina. Como aprendimos, el potasio es importante para un corazón sano y debemos ingerir más potasio que sodio en cada comida. Como puede ver, cada ingrediente en esta enchilada tuvo un impacto en el valor nutricional general de la enchilada.</a:t>
            </a:r>
            <a:endParaRPr lang="en-US" dirty="0"/>
          </a:p>
        </p:txBody>
      </p:sp>
      <p:sp>
        <p:nvSpPr>
          <p:cNvPr id="4" name="Slide Number Placeholder 3"/>
          <p:cNvSpPr>
            <a:spLocks noGrp="1"/>
          </p:cNvSpPr>
          <p:nvPr>
            <p:ph type="sldNum" sz="quarter" idx="10"/>
          </p:nvPr>
        </p:nvSpPr>
        <p:spPr/>
        <p:txBody>
          <a:bodyPr/>
          <a:lstStyle/>
          <a:p>
            <a:fld id="{79C6AC86-CBB3-4E5B-B93C-C679DBB40B8A}" type="slidenum">
              <a:rPr lang="es-MX" smtClean="0"/>
              <a:t>8</a:t>
            </a:fld>
            <a:endParaRPr lang="es-MX"/>
          </a:p>
        </p:txBody>
      </p:sp>
    </p:spTree>
    <p:extLst>
      <p:ext uri="{BB962C8B-B14F-4D97-AF65-F5344CB8AC3E}">
        <p14:creationId xmlns:p14="http://schemas.microsoft.com/office/powerpoint/2010/main" val="2691284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smtClean="0"/>
              <a:t>Cuando hablamos de comer enchiladas, podemos seguir disfrutándolas tomando mejores decisiones a la hora de elegir los ingredientes para prepararlas. Comenzamos esta clase hablando</a:t>
            </a:r>
            <a:r>
              <a:rPr lang="es-ES" baseline="0" dirty="0" smtClean="0"/>
              <a:t> de</a:t>
            </a:r>
            <a:r>
              <a:rPr lang="es-ES" dirty="0" smtClean="0"/>
              <a:t> los ingredientes que se usan habitualmente al hacer un</a:t>
            </a:r>
            <a:r>
              <a:rPr lang="es-ES" baseline="0" dirty="0" smtClean="0"/>
              <a:t> platillo de</a:t>
            </a:r>
            <a:r>
              <a:rPr lang="es-ES" dirty="0" smtClean="0"/>
              <a:t> enchiladas de carne molida. Luego tomamos esa información y desglosamos el valor nutricional de los ingredientes comunes y cómo se comparan con los ingredientes alternativos. Descubrimos que carne molida de res 95/5 y pavo molido son muy similares cuando se trata de contenido nutricional, sin embargo, también se nos recordó la importancia de leer la etiqueta de información nutricional y no suponer que un producto es mejor que otro simplemente por el nombre . Esto fue evidente al seleccionar queso regular sobre queso bajo en grasa y entender que la comparación nutricional entre las tortillas de harina y maíz se altera cuando consideramos el tamaño y la cantidad de la porción en una comida determinada. Ahora que hemos completado la porción de alimentos del programa, discutiremos la importancia de realizar diferentes formas de actividad física a diario.</a:t>
            </a:r>
            <a:endParaRPr lang="en-US" dirty="0" smtClean="0"/>
          </a:p>
          <a:p>
            <a:endParaRPr lang="es-ES" dirty="0" smtClean="0"/>
          </a:p>
          <a:p>
            <a:endParaRPr lang="es-ES" dirty="0" smtClean="0"/>
          </a:p>
        </p:txBody>
      </p:sp>
      <p:sp>
        <p:nvSpPr>
          <p:cNvPr id="4" name="Slide Number Placeholder 3"/>
          <p:cNvSpPr>
            <a:spLocks noGrp="1"/>
          </p:cNvSpPr>
          <p:nvPr>
            <p:ph type="sldNum" sz="quarter" idx="10"/>
          </p:nvPr>
        </p:nvSpPr>
        <p:spPr/>
        <p:txBody>
          <a:bodyPr/>
          <a:lstStyle/>
          <a:p>
            <a:fld id="{67EBC6A3-6386-409D-856C-F76B708768BA}" type="slidenum">
              <a:rPr lang="en-US" smtClean="0"/>
              <a:t>9</a:t>
            </a:fld>
            <a:endParaRPr lang="en-US"/>
          </a:p>
        </p:txBody>
      </p:sp>
    </p:spTree>
    <p:extLst>
      <p:ext uri="{BB962C8B-B14F-4D97-AF65-F5344CB8AC3E}">
        <p14:creationId xmlns:p14="http://schemas.microsoft.com/office/powerpoint/2010/main" val="40260164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Opening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fld id="{F7BD46A6-4A88-2346-A7C1-8913483CEB5F}" type="datetimeFigureOut">
              <a:rPr lang="en-US" smtClean="0"/>
              <a:t>4/22/2020</a:t>
            </a:fld>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F2F7D20A-44BE-2A47-B7E5-9FC32AEC34E7}" type="slidenum">
              <a:rPr lang="en-US" smtClean="0"/>
              <a:t>‹#›</a:t>
            </a:fld>
            <a:endParaRPr lang="en-US"/>
          </a:p>
        </p:txBody>
      </p:sp>
    </p:spTree>
    <p:extLst>
      <p:ext uri="{BB962C8B-B14F-4D97-AF65-F5344CB8AC3E}">
        <p14:creationId xmlns:p14="http://schemas.microsoft.com/office/powerpoint/2010/main" val="29834812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081851"/>
            <a:ext cx="5486400" cy="364572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BD46A6-4A88-2346-A7C1-8913483CEB5F}" type="datetimeFigureOut">
              <a:rPr lang="en-US" smtClean="0"/>
              <a:t>4/22/2020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F7D20A-44BE-2A47-B7E5-9FC32AEC34E7}" type="slidenum">
              <a:rPr lang="en-US" smtClean="0"/>
              <a:t>‹#›</a:t>
            </a:fld>
            <a:endParaRPr lang="en-US"/>
          </a:p>
        </p:txBody>
      </p:sp>
    </p:spTree>
    <p:extLst>
      <p:ext uri="{BB962C8B-B14F-4D97-AF65-F5344CB8AC3E}">
        <p14:creationId xmlns:p14="http://schemas.microsoft.com/office/powerpoint/2010/main" val="4047154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BD46A6-4A88-2346-A7C1-8913483CEB5F}" type="datetimeFigureOut">
              <a:rPr lang="en-US" smtClean="0"/>
              <a:t>4/22/2020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F7D20A-44BE-2A47-B7E5-9FC32AEC34E7}" type="slidenum">
              <a:rPr lang="en-US" smtClean="0"/>
              <a:t>‹#›</a:t>
            </a:fld>
            <a:endParaRPr lang="en-US"/>
          </a:p>
        </p:txBody>
      </p:sp>
    </p:spTree>
    <p:extLst>
      <p:ext uri="{BB962C8B-B14F-4D97-AF65-F5344CB8AC3E}">
        <p14:creationId xmlns:p14="http://schemas.microsoft.com/office/powerpoint/2010/main" val="34069530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19481"/>
            <a:ext cx="2057400" cy="500668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119481"/>
            <a:ext cx="6019800" cy="500668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BD46A6-4A88-2346-A7C1-8913483CEB5F}" type="datetimeFigureOut">
              <a:rPr lang="en-US" smtClean="0"/>
              <a:t>4/22/2020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F7D20A-44BE-2A47-B7E5-9FC32AEC34E7}" type="slidenum">
              <a:rPr lang="en-US" smtClean="0"/>
              <a:t>‹#›</a:t>
            </a:fld>
            <a:endParaRPr lang="en-US"/>
          </a:p>
        </p:txBody>
      </p:sp>
    </p:spTree>
    <p:extLst>
      <p:ext uri="{BB962C8B-B14F-4D97-AF65-F5344CB8AC3E}">
        <p14:creationId xmlns:p14="http://schemas.microsoft.com/office/powerpoint/2010/main" val="41419520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Opening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fld id="{404CDD60-5ABD-C245-AE4A-5839784B7BB6}" type="datetimeFigureOut">
              <a:rPr lang="en-US" smtClean="0"/>
              <a:t>4/22/2020</a:t>
            </a:fld>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E2F21F92-79B4-AB41-98C5-0D2BA0E43F9E}" type="slidenum">
              <a:rPr lang="en-US" smtClean="0"/>
              <a:t>‹#›</a:t>
            </a:fld>
            <a:endParaRPr lang="en-US"/>
          </a:p>
        </p:txBody>
      </p:sp>
    </p:spTree>
    <p:extLst>
      <p:ext uri="{BB962C8B-B14F-4D97-AF65-F5344CB8AC3E}">
        <p14:creationId xmlns:p14="http://schemas.microsoft.com/office/powerpoint/2010/main" val="39295191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4/22/2020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41383001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4/22/2020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24488151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4CDD60-5ABD-C245-AE4A-5839784B7BB6}" type="datetimeFigureOut">
              <a:rPr lang="en-US" smtClean="0"/>
              <a:t>4/22/2020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18661121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398889"/>
            <a:ext cx="4038600" cy="372727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398889"/>
            <a:ext cx="4038600" cy="372727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04CDD60-5ABD-C245-AE4A-5839784B7BB6}" type="datetimeFigureOut">
              <a:rPr lang="en-US" smtClean="0"/>
              <a:t>4/22/2020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6066892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2358379"/>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998141"/>
            <a:ext cx="4040188" cy="319675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2358379"/>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998141"/>
            <a:ext cx="4041775" cy="319675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04CDD60-5ABD-C245-AE4A-5839784B7BB6}" type="datetimeFigureOut">
              <a:rPr lang="en-US" smtClean="0"/>
              <a:t>4/22/2020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74682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04CDD60-5ABD-C245-AE4A-5839784B7BB6}" type="datetimeFigureOut">
              <a:rPr lang="en-US" smtClean="0"/>
              <a:t>4/22/2020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1628833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7BD46A6-4A88-2346-A7C1-8913483CEB5F}" type="datetimeFigureOut">
              <a:rPr lang="en-US" smtClean="0"/>
              <a:t>4/22/2020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F7D20A-44BE-2A47-B7E5-9FC32AEC34E7}" type="slidenum">
              <a:rPr lang="en-US" smtClean="0"/>
              <a:t>‹#›</a:t>
            </a:fld>
            <a:endParaRPr lang="en-US"/>
          </a:p>
        </p:txBody>
      </p:sp>
    </p:spTree>
    <p:extLst>
      <p:ext uri="{BB962C8B-B14F-4D97-AF65-F5344CB8AC3E}">
        <p14:creationId xmlns:p14="http://schemas.microsoft.com/office/powerpoint/2010/main" val="32568280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4CDD60-5ABD-C245-AE4A-5839784B7BB6}" type="datetimeFigureOut">
              <a:rPr lang="en-US" smtClean="0"/>
              <a:t>4/22/2020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18043848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1973" y="1129132"/>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1100667"/>
            <a:ext cx="5111750" cy="502549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2370667"/>
            <a:ext cx="3008313" cy="375549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4CDD60-5ABD-C245-AE4A-5839784B7BB6}" type="datetimeFigureOut">
              <a:rPr lang="en-US" smtClean="0"/>
              <a:t>4/22/2020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23225047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081851"/>
            <a:ext cx="5486400" cy="364572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4CDD60-5ABD-C245-AE4A-5839784B7BB6}" type="datetimeFigureOut">
              <a:rPr lang="en-US" smtClean="0"/>
              <a:t>4/22/2020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29539169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4/22/2020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39684109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19481"/>
            <a:ext cx="2057400" cy="500668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119481"/>
            <a:ext cx="6019800" cy="500668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4/22/2020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5390635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Opening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fld id="{404CDD60-5ABD-C245-AE4A-5839784B7BB6}" type="datetimeFigureOut">
              <a:rPr lang="en-US" smtClean="0"/>
              <a:t>4/22/2020</a:t>
            </a:fld>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E2F21F92-79B4-AB41-98C5-0D2BA0E43F9E}" type="slidenum">
              <a:rPr lang="en-US" smtClean="0"/>
              <a:t>‹#›</a:t>
            </a:fld>
            <a:endParaRPr lang="en-US"/>
          </a:p>
        </p:txBody>
      </p:sp>
    </p:spTree>
    <p:extLst>
      <p:ext uri="{BB962C8B-B14F-4D97-AF65-F5344CB8AC3E}">
        <p14:creationId xmlns:p14="http://schemas.microsoft.com/office/powerpoint/2010/main" val="29834812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4/22/2020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36740327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4/22/2020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40354144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4CDD60-5ABD-C245-AE4A-5839784B7BB6}" type="datetimeFigureOut">
              <a:rPr lang="en-US" smtClean="0"/>
              <a:t>4/22/2020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28181291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398889"/>
            <a:ext cx="4038600" cy="372727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398889"/>
            <a:ext cx="4038600" cy="372727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04CDD60-5ABD-C245-AE4A-5839784B7BB6}" type="datetimeFigureOut">
              <a:rPr lang="en-US" smtClean="0"/>
              <a:t>4/22/2020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403423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BD46A6-4A88-2346-A7C1-8913483CEB5F}" type="datetimeFigureOut">
              <a:rPr lang="en-US" smtClean="0"/>
              <a:t>4/22/2020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F7D20A-44BE-2A47-B7E5-9FC32AEC34E7}" type="slidenum">
              <a:rPr lang="en-US" smtClean="0"/>
              <a:t>‹#›</a:t>
            </a:fld>
            <a:endParaRPr lang="en-US"/>
          </a:p>
        </p:txBody>
      </p:sp>
    </p:spTree>
    <p:extLst>
      <p:ext uri="{BB962C8B-B14F-4D97-AF65-F5344CB8AC3E}">
        <p14:creationId xmlns:p14="http://schemas.microsoft.com/office/powerpoint/2010/main" val="7719773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2358379"/>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998141"/>
            <a:ext cx="4040188" cy="319675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2358379"/>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998141"/>
            <a:ext cx="4041775" cy="319675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04CDD60-5ABD-C245-AE4A-5839784B7BB6}" type="datetimeFigureOut">
              <a:rPr lang="en-US" smtClean="0"/>
              <a:t>4/22/2020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8245492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04CDD60-5ABD-C245-AE4A-5839784B7BB6}" type="datetimeFigureOut">
              <a:rPr lang="en-US" smtClean="0"/>
              <a:t>4/22/2020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34406461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4CDD60-5ABD-C245-AE4A-5839784B7BB6}" type="datetimeFigureOut">
              <a:rPr lang="en-US" smtClean="0"/>
              <a:t>4/22/2020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31704263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1973" y="1129132"/>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1100667"/>
            <a:ext cx="5111750" cy="502549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2370667"/>
            <a:ext cx="3008313" cy="375549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4CDD60-5ABD-C245-AE4A-5839784B7BB6}" type="datetimeFigureOut">
              <a:rPr lang="en-US" smtClean="0"/>
              <a:t>4/22/2020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18706909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081851"/>
            <a:ext cx="5486400" cy="364572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4CDD60-5ABD-C245-AE4A-5839784B7BB6}" type="datetimeFigureOut">
              <a:rPr lang="en-US" smtClean="0"/>
              <a:t>4/22/2020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41366747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4/22/2020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884958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19481"/>
            <a:ext cx="2057400" cy="500668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119481"/>
            <a:ext cx="6019800" cy="500668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4/22/2020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25354758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Opening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fld id="{404CDD60-5ABD-C245-AE4A-5839784B7BB6}" type="datetimeFigureOut">
              <a:rPr lang="en-US" smtClean="0"/>
              <a:t>4/22/2020</a:t>
            </a:fld>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E2F21F92-79B4-AB41-98C5-0D2BA0E43F9E}" type="slidenum">
              <a:rPr lang="en-US" smtClean="0"/>
              <a:t>‹#›</a:t>
            </a:fld>
            <a:endParaRPr lang="en-US"/>
          </a:p>
        </p:txBody>
      </p:sp>
    </p:spTree>
    <p:extLst>
      <p:ext uri="{BB962C8B-B14F-4D97-AF65-F5344CB8AC3E}">
        <p14:creationId xmlns:p14="http://schemas.microsoft.com/office/powerpoint/2010/main" val="27760719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453724" y="2130425"/>
            <a:ext cx="6004476"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3206236" y="3886200"/>
            <a:ext cx="4499452"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4/22/2020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3342985564"/>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4/22/2020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1451749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7BD46A6-4A88-2346-A7C1-8913483CEB5F}" type="datetimeFigureOut">
              <a:rPr lang="en-US" smtClean="0"/>
              <a:t>4/22/2020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F7D20A-44BE-2A47-B7E5-9FC32AEC34E7}" type="slidenum">
              <a:rPr lang="en-US" smtClean="0"/>
              <a:t>‹#›</a:t>
            </a:fld>
            <a:endParaRPr lang="en-US"/>
          </a:p>
        </p:txBody>
      </p:sp>
    </p:spTree>
    <p:extLst>
      <p:ext uri="{BB962C8B-B14F-4D97-AF65-F5344CB8AC3E}">
        <p14:creationId xmlns:p14="http://schemas.microsoft.com/office/powerpoint/2010/main" val="2637232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42231" y="4406900"/>
            <a:ext cx="6052482"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2442231" y="2906713"/>
            <a:ext cx="605248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4CDD60-5ABD-C245-AE4A-5839784B7BB6}" type="datetimeFigureOut">
              <a:rPr lang="en-US" smtClean="0"/>
              <a:t>4/22/2020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37697103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75584" y="2398889"/>
            <a:ext cx="3017520" cy="372727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669279" y="2398889"/>
            <a:ext cx="3017520" cy="372727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04CDD60-5ABD-C245-AE4A-5839784B7BB6}" type="datetimeFigureOut">
              <a:rPr lang="en-US" smtClean="0"/>
              <a:t>4/22/2020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9612320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286000" y="2178009"/>
            <a:ext cx="3017520" cy="82013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286000" y="2998141"/>
            <a:ext cx="3017520" cy="319675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669279" y="2178009"/>
            <a:ext cx="3017520" cy="82013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669279" y="2998141"/>
            <a:ext cx="3017520" cy="319675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04CDD60-5ABD-C245-AE4A-5839784B7BB6}" type="datetimeFigureOut">
              <a:rPr lang="en-US" smtClean="0"/>
              <a:t>4/22/2020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31177588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04CDD60-5ABD-C245-AE4A-5839784B7BB6}" type="datetimeFigureOut">
              <a:rPr lang="en-US" smtClean="0"/>
              <a:t>4/22/2020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22701797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4CDD60-5ABD-C245-AE4A-5839784B7BB6}" type="datetimeFigureOut">
              <a:rPr lang="en-US" smtClean="0"/>
              <a:t>4/22/2020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7214077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69178" y="761610"/>
            <a:ext cx="2454381" cy="1190515"/>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4838489" y="761610"/>
            <a:ext cx="3848310" cy="502549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284405" y="2031610"/>
            <a:ext cx="2439155" cy="375549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4CDD60-5ABD-C245-AE4A-5839784B7BB6}" type="datetimeFigureOut">
              <a:rPr lang="en-US" smtClean="0"/>
              <a:t>4/22/2020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28862540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74927"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774927" y="1081851"/>
            <a:ext cx="5486400" cy="364572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2774927"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4CDD60-5ABD-C245-AE4A-5839784B7BB6}" type="datetimeFigureOut">
              <a:rPr lang="en-US" smtClean="0"/>
              <a:t>4/22/2020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16971021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4/22/2020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5680090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7998" y="1119481"/>
            <a:ext cx="1828801" cy="500668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0" y="1119481"/>
            <a:ext cx="4191000" cy="500668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4CDD60-5ABD-C245-AE4A-5839784B7BB6}" type="datetimeFigureOut">
              <a:rPr lang="en-US" smtClean="0"/>
              <a:t>4/22/2020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40219709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s-MX"/>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s-MX"/>
          </a:p>
        </p:txBody>
      </p:sp>
      <p:sp>
        <p:nvSpPr>
          <p:cNvPr id="4" name="Date Placeholder 3"/>
          <p:cNvSpPr>
            <a:spLocks noGrp="1"/>
          </p:cNvSpPr>
          <p:nvPr>
            <p:ph type="dt" sz="half" idx="10"/>
          </p:nvPr>
        </p:nvSpPr>
        <p:spPr/>
        <p:txBody>
          <a:bodyPr/>
          <a:lstStyle/>
          <a:p>
            <a:fld id="{404CDD60-5ABD-C245-AE4A-5839784B7BB6}" type="datetimeFigureOut">
              <a:rPr lang="en-US" smtClean="0"/>
              <a:t>4/22/2020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4160693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398889"/>
            <a:ext cx="4038600" cy="372727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398889"/>
            <a:ext cx="4038600" cy="372727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7BD46A6-4A88-2346-A7C1-8913483CEB5F}" type="datetimeFigureOut">
              <a:rPr lang="en-US" smtClean="0"/>
              <a:t>4/22/2020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F7D20A-44BE-2A47-B7E5-9FC32AEC34E7}" type="slidenum">
              <a:rPr lang="en-US" smtClean="0"/>
              <a:t>‹#›</a:t>
            </a:fld>
            <a:endParaRPr lang="en-US"/>
          </a:p>
        </p:txBody>
      </p:sp>
    </p:spTree>
    <p:extLst>
      <p:ext uri="{BB962C8B-B14F-4D97-AF65-F5344CB8AC3E}">
        <p14:creationId xmlns:p14="http://schemas.microsoft.com/office/powerpoint/2010/main" val="40347965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Date Placeholder 3"/>
          <p:cNvSpPr>
            <a:spLocks noGrp="1"/>
          </p:cNvSpPr>
          <p:nvPr>
            <p:ph type="dt" sz="half" idx="10"/>
          </p:nvPr>
        </p:nvSpPr>
        <p:spPr/>
        <p:txBody>
          <a:bodyPr/>
          <a:lstStyle/>
          <a:p>
            <a:fld id="{404CDD60-5ABD-C245-AE4A-5839784B7BB6}" type="datetimeFigureOut">
              <a:rPr lang="en-US" smtClean="0"/>
              <a:t>4/22/2020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10973673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s-MX"/>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4CDD60-5ABD-C245-AE4A-5839784B7BB6}" type="datetimeFigureOut">
              <a:rPr lang="en-US" smtClean="0"/>
              <a:t>4/22/2020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16586492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5" name="Date Placeholder 4"/>
          <p:cNvSpPr>
            <a:spLocks noGrp="1"/>
          </p:cNvSpPr>
          <p:nvPr>
            <p:ph type="dt" sz="half" idx="10"/>
          </p:nvPr>
        </p:nvSpPr>
        <p:spPr/>
        <p:txBody>
          <a:bodyPr/>
          <a:lstStyle/>
          <a:p>
            <a:fld id="{404CDD60-5ABD-C245-AE4A-5839784B7BB6}" type="datetimeFigureOut">
              <a:rPr lang="en-US" smtClean="0"/>
              <a:t>4/22/2020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42015265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s-MX"/>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7" name="Date Placeholder 6"/>
          <p:cNvSpPr>
            <a:spLocks noGrp="1"/>
          </p:cNvSpPr>
          <p:nvPr>
            <p:ph type="dt" sz="half" idx="10"/>
          </p:nvPr>
        </p:nvSpPr>
        <p:spPr/>
        <p:txBody>
          <a:bodyPr/>
          <a:lstStyle/>
          <a:p>
            <a:fld id="{404CDD60-5ABD-C245-AE4A-5839784B7BB6}" type="datetimeFigureOut">
              <a:rPr lang="en-US" smtClean="0"/>
              <a:t>4/22/2020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25422235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3" name="Date Placeholder 2"/>
          <p:cNvSpPr>
            <a:spLocks noGrp="1"/>
          </p:cNvSpPr>
          <p:nvPr>
            <p:ph type="dt" sz="half" idx="10"/>
          </p:nvPr>
        </p:nvSpPr>
        <p:spPr/>
        <p:txBody>
          <a:bodyPr/>
          <a:lstStyle/>
          <a:p>
            <a:fld id="{404CDD60-5ABD-C245-AE4A-5839784B7BB6}" type="datetimeFigureOut">
              <a:rPr lang="en-US" smtClean="0"/>
              <a:t>4/22/2020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15451731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4CDD60-5ABD-C245-AE4A-5839784B7BB6}" type="datetimeFigureOut">
              <a:rPr lang="en-US" smtClean="0"/>
              <a:t>4/22/2020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35724706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s-MX"/>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4CDD60-5ABD-C245-AE4A-5839784B7BB6}" type="datetimeFigureOut">
              <a:rPr lang="en-US" smtClean="0"/>
              <a:t>4/22/2020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1942604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s-MX"/>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MX"/>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4CDD60-5ABD-C245-AE4A-5839784B7BB6}" type="datetimeFigureOut">
              <a:rPr lang="en-US" smtClean="0"/>
              <a:t>4/22/2020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42739131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Date Placeholder 3"/>
          <p:cNvSpPr>
            <a:spLocks noGrp="1"/>
          </p:cNvSpPr>
          <p:nvPr>
            <p:ph type="dt" sz="half" idx="10"/>
          </p:nvPr>
        </p:nvSpPr>
        <p:spPr/>
        <p:txBody>
          <a:bodyPr/>
          <a:lstStyle/>
          <a:p>
            <a:fld id="{404CDD60-5ABD-C245-AE4A-5839784B7BB6}" type="datetimeFigureOut">
              <a:rPr lang="en-US" smtClean="0"/>
              <a:t>4/22/2020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8880939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s-MX"/>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Date Placeholder 3"/>
          <p:cNvSpPr>
            <a:spLocks noGrp="1"/>
          </p:cNvSpPr>
          <p:nvPr>
            <p:ph type="dt" sz="half" idx="10"/>
          </p:nvPr>
        </p:nvSpPr>
        <p:spPr/>
        <p:txBody>
          <a:bodyPr/>
          <a:lstStyle/>
          <a:p>
            <a:fld id="{404CDD60-5ABD-C245-AE4A-5839784B7BB6}" type="datetimeFigureOut">
              <a:rPr lang="en-US" smtClean="0"/>
              <a:t>4/22/2020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21F92-79B4-AB41-98C5-0D2BA0E43F9E}" type="slidenum">
              <a:rPr lang="en-US" smtClean="0"/>
              <a:t>‹#›</a:t>
            </a:fld>
            <a:endParaRPr lang="en-US"/>
          </a:p>
        </p:txBody>
      </p:sp>
    </p:spTree>
    <p:extLst>
      <p:ext uri="{BB962C8B-B14F-4D97-AF65-F5344CB8AC3E}">
        <p14:creationId xmlns:p14="http://schemas.microsoft.com/office/powerpoint/2010/main" val="2697848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2358379"/>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998141"/>
            <a:ext cx="4040188" cy="319675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2358379"/>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998141"/>
            <a:ext cx="4041775" cy="319675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7BD46A6-4A88-2346-A7C1-8913483CEB5F}" type="datetimeFigureOut">
              <a:rPr lang="en-US" smtClean="0"/>
              <a:t>4/22/2020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F7D20A-44BE-2A47-B7E5-9FC32AEC34E7}" type="slidenum">
              <a:rPr lang="en-US" smtClean="0"/>
              <a:t>‹#›</a:t>
            </a:fld>
            <a:endParaRPr lang="en-US"/>
          </a:p>
        </p:txBody>
      </p:sp>
    </p:spTree>
    <p:extLst>
      <p:ext uri="{BB962C8B-B14F-4D97-AF65-F5344CB8AC3E}">
        <p14:creationId xmlns:p14="http://schemas.microsoft.com/office/powerpoint/2010/main" val="2452092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7BD46A6-4A88-2346-A7C1-8913483CEB5F}" type="datetimeFigureOut">
              <a:rPr lang="en-US" smtClean="0"/>
              <a:t>4/22/2020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F7D20A-44BE-2A47-B7E5-9FC32AEC34E7}" type="slidenum">
              <a:rPr lang="en-US" smtClean="0"/>
              <a:t>‹#›</a:t>
            </a:fld>
            <a:endParaRPr lang="en-US"/>
          </a:p>
        </p:txBody>
      </p:sp>
    </p:spTree>
    <p:extLst>
      <p:ext uri="{BB962C8B-B14F-4D97-AF65-F5344CB8AC3E}">
        <p14:creationId xmlns:p14="http://schemas.microsoft.com/office/powerpoint/2010/main" val="2132707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BD46A6-4A88-2346-A7C1-8913483CEB5F}" type="datetimeFigureOut">
              <a:rPr lang="en-US" smtClean="0"/>
              <a:t>4/22/2020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F7D20A-44BE-2A47-B7E5-9FC32AEC34E7}" type="slidenum">
              <a:rPr lang="en-US" smtClean="0"/>
              <a:t>‹#›</a:t>
            </a:fld>
            <a:endParaRPr lang="en-US"/>
          </a:p>
        </p:txBody>
      </p:sp>
    </p:spTree>
    <p:extLst>
      <p:ext uri="{BB962C8B-B14F-4D97-AF65-F5344CB8AC3E}">
        <p14:creationId xmlns:p14="http://schemas.microsoft.com/office/powerpoint/2010/main" val="2210880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41973" y="1129132"/>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1100667"/>
            <a:ext cx="5111750" cy="502549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2370667"/>
            <a:ext cx="3008313" cy="375549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BD46A6-4A88-2346-A7C1-8913483CEB5F}" type="datetimeFigureOut">
              <a:rPr lang="en-US" smtClean="0"/>
              <a:t>4/22/2020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F7D20A-44BE-2A47-B7E5-9FC32AEC34E7}" type="slidenum">
              <a:rPr lang="en-US" smtClean="0"/>
              <a:t>‹#›</a:t>
            </a:fld>
            <a:endParaRPr lang="en-US"/>
          </a:p>
        </p:txBody>
      </p:sp>
    </p:spTree>
    <p:extLst>
      <p:ext uri="{BB962C8B-B14F-4D97-AF65-F5344CB8AC3E}">
        <p14:creationId xmlns:p14="http://schemas.microsoft.com/office/powerpoint/2010/main" val="11055579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4"/>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121305"/>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2417704"/>
            <a:ext cx="8229600" cy="370845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BD46A6-4A88-2346-A7C1-8913483CEB5F}" type="datetimeFigureOut">
              <a:rPr lang="en-US" smtClean="0"/>
              <a:t>4/22/2020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F7D20A-44BE-2A47-B7E5-9FC32AEC34E7}" type="slidenum">
              <a:rPr lang="en-US" smtClean="0"/>
              <a:t>‹#›</a:t>
            </a:fld>
            <a:endParaRPr lang="en-US"/>
          </a:p>
        </p:txBody>
      </p:sp>
    </p:spTree>
    <p:extLst>
      <p:ext uri="{BB962C8B-B14F-4D97-AF65-F5344CB8AC3E}">
        <p14:creationId xmlns:p14="http://schemas.microsoft.com/office/powerpoint/2010/main" val="27389296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4"/>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121305"/>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2417704"/>
            <a:ext cx="8229600" cy="370845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4CDD60-5ABD-C245-AE4A-5839784B7BB6}" type="datetimeFigureOut">
              <a:rPr lang="en-US" smtClean="0"/>
              <a:t>4/22/2020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F21F92-79B4-AB41-98C5-0D2BA0E43F9E}" type="slidenum">
              <a:rPr lang="en-US" smtClean="0"/>
              <a:t>‹#›</a:t>
            </a:fld>
            <a:endParaRPr lang="en-US"/>
          </a:p>
        </p:txBody>
      </p:sp>
    </p:spTree>
    <p:extLst>
      <p:ext uri="{BB962C8B-B14F-4D97-AF65-F5344CB8AC3E}">
        <p14:creationId xmlns:p14="http://schemas.microsoft.com/office/powerpoint/2010/main" val="177376836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4"/>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121305"/>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2417704"/>
            <a:ext cx="8229600" cy="370845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4CDD60-5ABD-C245-AE4A-5839784B7BB6}" type="datetimeFigureOut">
              <a:rPr lang="en-US" smtClean="0"/>
              <a:t>4/22/2020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F21F92-79B4-AB41-98C5-0D2BA0E43F9E}" type="slidenum">
              <a:rPr lang="en-US" smtClean="0"/>
              <a:t>‹#›</a:t>
            </a:fld>
            <a:endParaRPr lang="en-US"/>
          </a:p>
        </p:txBody>
      </p:sp>
    </p:spTree>
    <p:extLst>
      <p:ext uri="{BB962C8B-B14F-4D97-AF65-F5344CB8AC3E}">
        <p14:creationId xmlns:p14="http://schemas.microsoft.com/office/powerpoint/2010/main" val="62751300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ctr" defTabSz="4572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4"/>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75584" y="402964"/>
            <a:ext cx="6411215"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75584" y="1699363"/>
            <a:ext cx="6411215" cy="431746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286000" y="6356350"/>
            <a:ext cx="1828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4CDD60-5ABD-C245-AE4A-5839784B7BB6}" type="datetimeFigureOut">
              <a:rPr lang="en-US" smtClean="0"/>
              <a:t>4/22/2020</a:t>
            </a:fld>
            <a:endParaRPr lang="en-US"/>
          </a:p>
        </p:txBody>
      </p:sp>
      <p:sp>
        <p:nvSpPr>
          <p:cNvPr id="5" name="Footer Placeholder 4"/>
          <p:cNvSpPr>
            <a:spLocks noGrp="1"/>
          </p:cNvSpPr>
          <p:nvPr>
            <p:ph type="ftr" sz="quarter" idx="3"/>
          </p:nvPr>
        </p:nvSpPr>
        <p:spPr>
          <a:xfrm>
            <a:off x="4572000" y="6356350"/>
            <a:ext cx="1828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857999" y="6356350"/>
            <a:ext cx="1828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F21F92-79B4-AB41-98C5-0D2BA0E43F9E}" type="slidenum">
              <a:rPr lang="en-US" smtClean="0"/>
              <a:t>‹#›</a:t>
            </a:fld>
            <a:endParaRPr lang="en-US"/>
          </a:p>
        </p:txBody>
      </p:sp>
    </p:spTree>
    <p:extLst>
      <p:ext uri="{BB962C8B-B14F-4D97-AF65-F5344CB8AC3E}">
        <p14:creationId xmlns:p14="http://schemas.microsoft.com/office/powerpoint/2010/main" val="289720888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s-MX"/>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7BD46A6-4A88-2346-A7C1-8913483CEB5F}" type="datetimeFigureOut">
              <a:rPr lang="en-US" smtClean="0"/>
              <a:t>4/22/2020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2F7D20A-44BE-2A47-B7E5-9FC32AEC34E7}" type="slidenum">
              <a:rPr lang="en-US" smtClean="0"/>
              <a:t>‹#›</a:t>
            </a:fld>
            <a:endParaRPr lang="en-US"/>
          </a:p>
        </p:txBody>
      </p:sp>
    </p:spTree>
    <p:extLst>
      <p:ext uri="{BB962C8B-B14F-4D97-AF65-F5344CB8AC3E}">
        <p14:creationId xmlns:p14="http://schemas.microsoft.com/office/powerpoint/2010/main" val="505139442"/>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MX"/>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55.xml"/><Relationship Id="rId7" Type="http://schemas.openxmlformats.org/officeDocument/2006/relationships/image" Target="../media/image8.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0.xml"/><Relationship Id="rId7" Type="http://schemas.openxmlformats.org/officeDocument/2006/relationships/image" Target="../media/image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2.xml"/><Relationship Id="rId7" Type="http://schemas.openxmlformats.org/officeDocument/2006/relationships/image" Target="../media/image9.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jpeg"/><Relationship Id="rId5" Type="http://schemas.openxmlformats.org/officeDocument/2006/relationships/image" Target="../media/image1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2.xml"/><Relationship Id="rId7" Type="http://schemas.openxmlformats.org/officeDocument/2006/relationships/image" Target="../media/image9.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2.xml"/><Relationship Id="rId7" Type="http://schemas.openxmlformats.org/officeDocument/2006/relationships/image" Target="../media/image9.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2.xml"/><Relationship Id="rId7" Type="http://schemas.openxmlformats.org/officeDocument/2006/relationships/image" Target="../media/image9.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2.xml"/><Relationship Id="rId7" Type="http://schemas.openxmlformats.org/officeDocument/2006/relationships/image" Target="../media/image9.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2.xml"/><Relationship Id="rId7" Type="http://schemas.openxmlformats.org/officeDocument/2006/relationships/image" Target="../media/image9.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6.jpeg"/><Relationship Id="rId5" Type="http://schemas.openxmlformats.org/officeDocument/2006/relationships/image" Target="../media/image1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992094" y="0"/>
            <a:ext cx="1151906" cy="6858000"/>
          </a:xfrm>
          <a:prstGeom prst="rect">
            <a:avLst/>
          </a:prstGeom>
          <a:solidFill>
            <a:srgbClr val="90268E"/>
          </a:solidFill>
          <a:ln>
            <a:solidFill>
              <a:srgbClr val="9026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b="12615"/>
          <a:stretch/>
        </p:blipFill>
        <p:spPr>
          <a:xfrm>
            <a:off x="8099532" y="5545777"/>
            <a:ext cx="937029" cy="1175699"/>
          </a:xfrm>
          <a:prstGeom prst="rect">
            <a:avLst/>
          </a:prstGeom>
          <a:ln w="38100">
            <a:solidFill>
              <a:srgbClr val="90268E"/>
            </a:solidFill>
          </a:ln>
        </p:spPr>
      </p:pic>
      <p:sp>
        <p:nvSpPr>
          <p:cNvPr id="7" name="Title 1"/>
          <p:cNvSpPr txBox="1">
            <a:spLocks/>
          </p:cNvSpPr>
          <p:nvPr/>
        </p:nvSpPr>
        <p:spPr>
          <a:xfrm>
            <a:off x="0" y="182880"/>
            <a:ext cx="8001000" cy="1881051"/>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s-MX" sz="6600" b="1" dirty="0" smtClean="0">
                <a:solidFill>
                  <a:srgbClr val="90268E"/>
                </a:solidFill>
                <a:latin typeface="Adobe Devanagari" panose="02040503050201020203" pitchFamily="18" charset="0"/>
                <a:cs typeface="Adobe Devanagari" panose="02040503050201020203" pitchFamily="18" charset="0"/>
              </a:rPr>
              <a:t>Pasos Para Prevenir Cáncer</a:t>
            </a:r>
          </a:p>
        </p:txBody>
      </p:sp>
      <p:pic>
        <p:nvPicPr>
          <p:cNvPr id="2" name="Picture 1"/>
          <p:cNvPicPr>
            <a:picLocks noChangeAspect="1"/>
          </p:cNvPicPr>
          <p:nvPr/>
        </p:nvPicPr>
        <p:blipFill>
          <a:blip r:embed="rId6"/>
          <a:stretch>
            <a:fillRect/>
          </a:stretch>
        </p:blipFill>
        <p:spPr>
          <a:xfrm>
            <a:off x="1409359" y="4594718"/>
            <a:ext cx="2859272" cy="1902117"/>
          </a:xfrm>
          <a:prstGeom prst="rect">
            <a:avLst/>
          </a:prstGeom>
        </p:spPr>
      </p:pic>
      <p:pic>
        <p:nvPicPr>
          <p:cNvPr id="3" name="Picture 2"/>
          <p:cNvPicPr>
            <a:picLocks noChangeAspect="1"/>
          </p:cNvPicPr>
          <p:nvPr/>
        </p:nvPicPr>
        <p:blipFill>
          <a:blip r:embed="rId7"/>
          <a:stretch>
            <a:fillRect/>
          </a:stretch>
        </p:blipFill>
        <p:spPr>
          <a:xfrm>
            <a:off x="5652272" y="4005309"/>
            <a:ext cx="1524069" cy="2189602"/>
          </a:xfrm>
          <a:prstGeom prst="rect">
            <a:avLst/>
          </a:prstGeom>
        </p:spPr>
      </p:pic>
      <p:sp>
        <p:nvSpPr>
          <p:cNvPr id="4" name="TextBox 3"/>
          <p:cNvSpPr txBox="1"/>
          <p:nvPr/>
        </p:nvSpPr>
        <p:spPr>
          <a:xfrm>
            <a:off x="0" y="2606049"/>
            <a:ext cx="7992094" cy="1323439"/>
          </a:xfrm>
          <a:prstGeom prst="rect">
            <a:avLst/>
          </a:prstGeom>
          <a:noFill/>
        </p:spPr>
        <p:txBody>
          <a:bodyPr wrap="square" rtlCol="0">
            <a:spAutoFit/>
          </a:bodyPr>
          <a:lstStyle/>
          <a:p>
            <a:pPr algn="ctr"/>
            <a:r>
              <a:rPr lang="es-ES" sz="4000" b="1" dirty="0" smtClean="0">
                <a:latin typeface="Adobe Devanagari" panose="02040503050201020203" pitchFamily="18" charset="0"/>
                <a:cs typeface="Adobe Devanagari" panose="02040503050201020203" pitchFamily="18" charset="0"/>
              </a:rPr>
              <a:t>Transformar sus Platillos Favoritos en Platillos Más Saludable</a:t>
            </a:r>
            <a:endParaRPr lang="en-US" sz="4000" b="1" dirty="0">
              <a:latin typeface="Adobe Devanagari" panose="02040503050201020203" pitchFamily="18" charset="0"/>
              <a:cs typeface="Adobe Devanagari" panose="02040503050201020203" pitchFamily="18" charset="0"/>
            </a:endParaRPr>
          </a:p>
        </p:txBody>
      </p:sp>
      <p:pic>
        <p:nvPicPr>
          <p:cNvPr id="8" name="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flipH="1">
            <a:off x="7884654" y="6322428"/>
            <a:ext cx="45719" cy="45719"/>
          </a:xfrm>
          <a:prstGeom prst="rect">
            <a:avLst/>
          </a:prstGeom>
        </p:spPr>
      </p:pic>
    </p:spTree>
    <p:extLst>
      <p:ext uri="{BB962C8B-B14F-4D97-AF65-F5344CB8AC3E}">
        <p14:creationId xmlns:p14="http://schemas.microsoft.com/office/powerpoint/2010/main" val="2043884234"/>
      </p:ext>
    </p:extLst>
  </p:cSld>
  <p:clrMapOvr>
    <a:masterClrMapping/>
  </p:clrMapOvr>
  <mc:AlternateContent xmlns:mc="http://schemas.openxmlformats.org/markup-compatibility/2006" xmlns:p14="http://schemas.microsoft.com/office/powerpoint/2010/main">
    <mc:Choice Requires="p14">
      <p:transition spd="slow" p14:dur="2000" advTm="101000"/>
    </mc:Choice>
    <mc:Fallback xmlns="">
      <p:transition spd="slow" advTm="1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8377"/>
            <a:ext cx="7981730" cy="1325563"/>
          </a:xfrm>
        </p:spPr>
        <p:txBody>
          <a:bodyPr>
            <a:normAutofit/>
          </a:bodyPr>
          <a:lstStyle/>
          <a:p>
            <a:pPr algn="ctr"/>
            <a:r>
              <a:rPr lang="es-MX" sz="3600" b="1" dirty="0" smtClean="0"/>
              <a:t>Disfrutando Nuestras Comidas Favoritas Mejorando las Recetas</a:t>
            </a:r>
            <a:endParaRPr lang="es-MX" sz="3600" b="1" dirty="0"/>
          </a:p>
        </p:txBody>
      </p:sp>
      <p:sp>
        <p:nvSpPr>
          <p:cNvPr id="3" name="Content Placeholder 2"/>
          <p:cNvSpPr>
            <a:spLocks noGrp="1"/>
          </p:cNvSpPr>
          <p:nvPr>
            <p:ph idx="1"/>
          </p:nvPr>
        </p:nvSpPr>
        <p:spPr>
          <a:xfrm>
            <a:off x="637358" y="1955301"/>
            <a:ext cx="5998573" cy="4351338"/>
          </a:xfrm>
        </p:spPr>
        <p:txBody>
          <a:bodyPr>
            <a:normAutofit/>
          </a:bodyPr>
          <a:lstStyle/>
          <a:p>
            <a:pPr>
              <a:lnSpc>
                <a:spcPct val="250000"/>
              </a:lnSpc>
              <a:spcBef>
                <a:spcPts val="0"/>
              </a:spcBef>
              <a:buFont typeface="Wingdings" panose="05000000000000000000" pitchFamily="2" charset="2"/>
              <a:buChar char="Ø"/>
            </a:pPr>
            <a:r>
              <a:rPr lang="es-MX" sz="2400" dirty="0" smtClean="0">
                <a:latin typeface="+mj-lt"/>
              </a:rPr>
              <a:t>Eligiendo Mí Plato</a:t>
            </a:r>
          </a:p>
          <a:p>
            <a:pPr>
              <a:lnSpc>
                <a:spcPct val="250000"/>
              </a:lnSpc>
              <a:spcBef>
                <a:spcPts val="0"/>
              </a:spcBef>
              <a:buFont typeface="Wingdings" panose="05000000000000000000" pitchFamily="2" charset="2"/>
              <a:buChar char="Ø"/>
            </a:pPr>
            <a:r>
              <a:rPr lang="es-MX" sz="2400" dirty="0" smtClean="0">
                <a:latin typeface="+mj-lt"/>
              </a:rPr>
              <a:t>Comidas </a:t>
            </a:r>
            <a:r>
              <a:rPr lang="en-US" sz="2400" dirty="0" smtClean="0">
                <a:latin typeface="+mj-lt"/>
              </a:rPr>
              <a:t>Go, Slow</a:t>
            </a:r>
            <a:r>
              <a:rPr lang="es-MX" sz="2400" dirty="0" smtClean="0">
                <a:latin typeface="+mj-lt"/>
              </a:rPr>
              <a:t>, y </a:t>
            </a:r>
            <a:r>
              <a:rPr lang="en-US" sz="2400" dirty="0" smtClean="0">
                <a:latin typeface="+mj-lt"/>
              </a:rPr>
              <a:t>Whoa</a:t>
            </a:r>
          </a:p>
          <a:p>
            <a:pPr>
              <a:lnSpc>
                <a:spcPct val="250000"/>
              </a:lnSpc>
              <a:spcBef>
                <a:spcPts val="0"/>
              </a:spcBef>
              <a:buFont typeface="Wingdings" panose="05000000000000000000" pitchFamily="2" charset="2"/>
              <a:buChar char="Ø"/>
            </a:pPr>
            <a:r>
              <a:rPr lang="es-MX" sz="2400" dirty="0" smtClean="0">
                <a:latin typeface="+mj-lt"/>
              </a:rPr>
              <a:t>Comiendo con Moderación</a:t>
            </a:r>
          </a:p>
          <a:p>
            <a:pPr>
              <a:lnSpc>
                <a:spcPct val="250000"/>
              </a:lnSpc>
              <a:spcBef>
                <a:spcPts val="0"/>
              </a:spcBef>
              <a:buFont typeface="Wingdings" panose="05000000000000000000" pitchFamily="2" charset="2"/>
              <a:buChar char="Ø"/>
            </a:pPr>
            <a:r>
              <a:rPr lang="es-MX" sz="2400" dirty="0" smtClean="0">
                <a:latin typeface="+mj-lt"/>
              </a:rPr>
              <a:t>Control de Porciones</a:t>
            </a:r>
          </a:p>
          <a:p>
            <a:pPr>
              <a:lnSpc>
                <a:spcPct val="250000"/>
              </a:lnSpc>
              <a:spcBef>
                <a:spcPts val="0"/>
              </a:spcBef>
              <a:buFont typeface="Wingdings" panose="05000000000000000000" pitchFamily="2" charset="2"/>
              <a:buChar char="Ø"/>
            </a:pPr>
            <a:endParaRPr lang="es-MX" sz="2400" dirty="0" smtClean="0">
              <a:latin typeface="+mj-lt"/>
            </a:endParaRPr>
          </a:p>
          <a:p>
            <a:pPr>
              <a:lnSpc>
                <a:spcPct val="250000"/>
              </a:lnSpc>
              <a:spcBef>
                <a:spcPts val="0"/>
              </a:spcBef>
              <a:buFont typeface="Wingdings" panose="05000000000000000000" pitchFamily="2" charset="2"/>
              <a:buChar char="Ø"/>
            </a:pPr>
            <a:endParaRPr lang="es-MX" sz="2400" dirty="0" smtClean="0">
              <a:latin typeface="+mj-lt"/>
            </a:endParaRPr>
          </a:p>
          <a:p>
            <a:pPr>
              <a:lnSpc>
                <a:spcPct val="250000"/>
              </a:lnSpc>
              <a:spcBef>
                <a:spcPts val="0"/>
              </a:spcBef>
              <a:buFont typeface="Wingdings" panose="05000000000000000000" pitchFamily="2" charset="2"/>
              <a:buChar char="Ø"/>
            </a:pPr>
            <a:endParaRPr lang="es-MX" sz="2400" dirty="0" smtClean="0">
              <a:latin typeface="+mj-lt"/>
            </a:endParaRPr>
          </a:p>
          <a:p>
            <a:pPr>
              <a:lnSpc>
                <a:spcPct val="250000"/>
              </a:lnSpc>
              <a:spcBef>
                <a:spcPts val="0"/>
              </a:spcBef>
              <a:buFont typeface="Wingdings" panose="05000000000000000000" pitchFamily="2" charset="2"/>
              <a:buChar char="Ø"/>
            </a:pPr>
            <a:endParaRPr lang="es-MX" sz="2400" dirty="0" smtClean="0">
              <a:latin typeface="+mj-lt"/>
            </a:endParaRPr>
          </a:p>
        </p:txBody>
      </p:sp>
      <p:pic>
        <p:nvPicPr>
          <p:cNvPr id="4" name="Picture 3"/>
          <p:cNvPicPr>
            <a:picLocks noChangeAspect="1"/>
          </p:cNvPicPr>
          <p:nvPr/>
        </p:nvPicPr>
        <p:blipFill>
          <a:blip r:embed="rId5"/>
          <a:stretch>
            <a:fillRect/>
          </a:stretch>
        </p:blipFill>
        <p:spPr>
          <a:xfrm>
            <a:off x="7981730" y="0"/>
            <a:ext cx="1162270" cy="6858000"/>
          </a:xfrm>
          <a:prstGeom prst="rect">
            <a:avLst/>
          </a:prstGeom>
        </p:spPr>
      </p:pic>
      <p:pic>
        <p:nvPicPr>
          <p:cNvPr id="5" name="Picture 4"/>
          <p:cNvPicPr>
            <a:picLocks noChangeAspect="1"/>
          </p:cNvPicPr>
          <p:nvPr/>
        </p:nvPicPr>
        <p:blipFill>
          <a:blip r:embed="rId6"/>
          <a:stretch>
            <a:fillRect/>
          </a:stretch>
        </p:blipFill>
        <p:spPr>
          <a:xfrm>
            <a:off x="8059901" y="5451512"/>
            <a:ext cx="1005927" cy="1249788"/>
          </a:xfrm>
          <a:prstGeom prst="rect">
            <a:avLst/>
          </a:prstGeom>
        </p:spPr>
      </p:pic>
      <p:pic>
        <p:nvPicPr>
          <p:cNvPr id="6" name="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flipV="1">
            <a:off x="7411216" y="6657159"/>
            <a:ext cx="56384" cy="56384"/>
          </a:xfrm>
          <a:prstGeom prst="rect">
            <a:avLst/>
          </a:prstGeom>
        </p:spPr>
      </p:pic>
    </p:spTree>
    <p:extLst>
      <p:ext uri="{BB962C8B-B14F-4D97-AF65-F5344CB8AC3E}">
        <p14:creationId xmlns:p14="http://schemas.microsoft.com/office/powerpoint/2010/main" val="720239920"/>
      </p:ext>
    </p:extLst>
  </p:cSld>
  <p:clrMapOvr>
    <a:masterClrMapping/>
  </p:clrMapOvr>
  <mc:AlternateContent xmlns:mc="http://schemas.openxmlformats.org/markup-compatibility/2006" xmlns:p14="http://schemas.microsoft.com/office/powerpoint/2010/main">
    <mc:Choice Requires="p14">
      <p:transition spd="slow" p14:dur="2000" advTm="146000"/>
    </mc:Choice>
    <mc:Fallback xmlns="">
      <p:transition spd="slow" advTm="14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992094" y="0"/>
            <a:ext cx="1151906" cy="6858000"/>
          </a:xfrm>
          <a:prstGeom prst="rect">
            <a:avLst/>
          </a:prstGeom>
          <a:solidFill>
            <a:srgbClr val="90268E"/>
          </a:solidFill>
          <a:ln>
            <a:solidFill>
              <a:srgbClr val="9026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Title 1"/>
          <p:cNvSpPr>
            <a:spLocks noGrp="1"/>
          </p:cNvSpPr>
          <p:nvPr>
            <p:ph type="title"/>
          </p:nvPr>
        </p:nvSpPr>
        <p:spPr>
          <a:xfrm>
            <a:off x="10342" y="18642"/>
            <a:ext cx="7981752" cy="1325563"/>
          </a:xfrm>
        </p:spPr>
        <p:txBody>
          <a:bodyPr>
            <a:normAutofit/>
          </a:bodyPr>
          <a:lstStyle/>
          <a:p>
            <a:pPr algn="ctr"/>
            <a:r>
              <a:rPr lang="es-MX" b="1" dirty="0" smtClean="0">
                <a:latin typeface="+mn-lt"/>
              </a:rPr>
              <a:t>Como Mejorar la Receta de Enchiladas de Carne.</a:t>
            </a:r>
            <a:endParaRPr lang="es-MX" b="1" dirty="0">
              <a:latin typeface="+mn-lt"/>
            </a:endParaRPr>
          </a:p>
        </p:txBody>
      </p:sp>
      <p:sp>
        <p:nvSpPr>
          <p:cNvPr id="3" name="Content Placeholder 2"/>
          <p:cNvSpPr>
            <a:spLocks noGrp="1"/>
          </p:cNvSpPr>
          <p:nvPr>
            <p:ph sz="half" idx="1"/>
          </p:nvPr>
        </p:nvSpPr>
        <p:spPr>
          <a:xfrm>
            <a:off x="201930" y="1310303"/>
            <a:ext cx="3799288" cy="5316920"/>
          </a:xfrm>
        </p:spPr>
        <p:txBody>
          <a:bodyPr>
            <a:normAutofit fontScale="70000" lnSpcReduction="20000"/>
          </a:bodyPr>
          <a:lstStyle/>
          <a:p>
            <a:pPr marL="0" indent="0">
              <a:lnSpc>
                <a:spcPct val="120000"/>
              </a:lnSpc>
              <a:buNone/>
            </a:pPr>
            <a:r>
              <a:rPr lang="es-MX" sz="2600" b="1" i="1" dirty="0" smtClean="0"/>
              <a:t>Ingredientes:</a:t>
            </a:r>
          </a:p>
          <a:p>
            <a:pPr>
              <a:lnSpc>
                <a:spcPct val="120000"/>
              </a:lnSpc>
              <a:buFont typeface="Wingdings" panose="05000000000000000000" pitchFamily="2" charset="2"/>
              <a:buChar char="Ø"/>
            </a:pPr>
            <a:r>
              <a:rPr lang="es-MX" sz="2600" dirty="0" smtClean="0"/>
              <a:t>1.5 libras de carne molida magra.</a:t>
            </a:r>
            <a:br>
              <a:rPr lang="es-MX" sz="2600" dirty="0" smtClean="0"/>
            </a:br>
            <a:r>
              <a:rPr lang="es-MX" sz="2600" dirty="0" smtClean="0"/>
              <a:t>sal y pimienta.</a:t>
            </a:r>
          </a:p>
          <a:p>
            <a:pPr>
              <a:lnSpc>
                <a:spcPct val="120000"/>
              </a:lnSpc>
              <a:buFont typeface="Wingdings" panose="05000000000000000000" pitchFamily="2" charset="2"/>
              <a:buChar char="Ø"/>
            </a:pPr>
            <a:r>
              <a:rPr lang="es-MX" sz="2600" dirty="0" smtClean="0"/>
              <a:t>1 cebolla blanca pequeña, pelada y cortada en cubitos.</a:t>
            </a:r>
          </a:p>
          <a:p>
            <a:pPr>
              <a:lnSpc>
                <a:spcPct val="120000"/>
              </a:lnSpc>
              <a:buFont typeface="Wingdings" panose="05000000000000000000" pitchFamily="2" charset="2"/>
              <a:buChar char="Ø"/>
            </a:pPr>
            <a:r>
              <a:rPr lang="es-MX" sz="2600" dirty="0" smtClean="0"/>
              <a:t>1 lata (4 onzas) de chiles verdes cortados en cubitos.</a:t>
            </a:r>
          </a:p>
          <a:p>
            <a:pPr>
              <a:lnSpc>
                <a:spcPct val="120000"/>
              </a:lnSpc>
              <a:buFont typeface="Wingdings" panose="05000000000000000000" pitchFamily="2" charset="2"/>
              <a:buChar char="Ø"/>
            </a:pPr>
            <a:r>
              <a:rPr lang="es-MX" sz="2600" dirty="0" smtClean="0"/>
              <a:t>1 lata (15.5 onzas) de frijoles negros o lentejas, enjuagados y escurridos.</a:t>
            </a:r>
          </a:p>
          <a:p>
            <a:pPr>
              <a:lnSpc>
                <a:spcPct val="120000"/>
              </a:lnSpc>
              <a:buFont typeface="Wingdings" panose="05000000000000000000" pitchFamily="2" charset="2"/>
              <a:buChar char="Ø"/>
            </a:pPr>
            <a:r>
              <a:rPr lang="es-MX" sz="2600" dirty="0" smtClean="0"/>
              <a:t>8 tortillas de harina grandes.</a:t>
            </a:r>
          </a:p>
          <a:p>
            <a:pPr>
              <a:lnSpc>
                <a:spcPct val="120000"/>
              </a:lnSpc>
              <a:buFont typeface="Wingdings" panose="05000000000000000000" pitchFamily="2" charset="2"/>
              <a:buChar char="Ø"/>
            </a:pPr>
            <a:r>
              <a:rPr lang="es-MX" sz="2600" dirty="0" smtClean="0"/>
              <a:t>3 tazas de queso rallado de mezcla mexicana.</a:t>
            </a:r>
          </a:p>
          <a:p>
            <a:pPr>
              <a:lnSpc>
                <a:spcPct val="120000"/>
              </a:lnSpc>
              <a:buFont typeface="Wingdings" panose="05000000000000000000" pitchFamily="2" charset="2"/>
              <a:buChar char="Ø"/>
            </a:pPr>
            <a:r>
              <a:rPr lang="es-MX" sz="2600" dirty="0" smtClean="0"/>
              <a:t>1 taza de salsa de enchilada roja, o 1 lata de salsa de enchilada comprada en la tienda.</a:t>
            </a:r>
          </a:p>
          <a:p>
            <a:pPr marL="0" indent="0">
              <a:buNone/>
            </a:pPr>
            <a:endParaRPr lang="es-MX" dirty="0">
              <a:latin typeface="+mj-lt"/>
            </a:endParaRPr>
          </a:p>
        </p:txBody>
      </p:sp>
      <p:pic>
        <p:nvPicPr>
          <p:cNvPr id="4" name="Content Placeholder 3"/>
          <p:cNvPicPr>
            <a:picLocks noGrp="1" noChangeAspect="1"/>
          </p:cNvPicPr>
          <p:nvPr>
            <p:ph sz="half" idx="2"/>
          </p:nvPr>
        </p:nvPicPr>
        <p:blipFill>
          <a:blip r:embed="rId5"/>
          <a:stretch>
            <a:fillRect/>
          </a:stretch>
        </p:blipFill>
        <p:spPr>
          <a:xfrm>
            <a:off x="4001218" y="2735674"/>
            <a:ext cx="3886200" cy="2191697"/>
          </a:xfrm>
          <a:prstGeom prst="rect">
            <a:avLst/>
          </a:prstGeom>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b="12615"/>
          <a:stretch/>
        </p:blipFill>
        <p:spPr>
          <a:xfrm>
            <a:off x="8099532" y="5545777"/>
            <a:ext cx="937029" cy="1175699"/>
          </a:xfrm>
          <a:prstGeom prst="rect">
            <a:avLst/>
          </a:prstGeom>
          <a:ln w="38100">
            <a:solidFill>
              <a:srgbClr val="90268E"/>
            </a:solidFill>
          </a:ln>
        </p:spPr>
      </p:pic>
      <p:pic>
        <p:nvPicPr>
          <p:cNvPr id="7" name="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82494" y="6439218"/>
            <a:ext cx="45719" cy="45719"/>
          </a:xfrm>
          <a:prstGeom prst="rect">
            <a:avLst/>
          </a:prstGeom>
        </p:spPr>
      </p:pic>
    </p:spTree>
    <p:extLst>
      <p:ext uri="{BB962C8B-B14F-4D97-AF65-F5344CB8AC3E}">
        <p14:creationId xmlns:p14="http://schemas.microsoft.com/office/powerpoint/2010/main" val="130293829"/>
      </p:ext>
    </p:extLst>
  </p:cSld>
  <p:clrMapOvr>
    <a:masterClrMapping/>
  </p:clrMapOvr>
  <mc:AlternateContent xmlns:mc="http://schemas.openxmlformats.org/markup-compatibility/2006" xmlns:p14="http://schemas.microsoft.com/office/powerpoint/2010/main">
    <mc:Choice Requires="p14">
      <p:transition spd="slow" p14:dur="2000" advTm="110000"/>
    </mc:Choice>
    <mc:Fallback xmlns="">
      <p:transition spd="slow" advTm="1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724"/>
            <a:ext cx="7992094" cy="1325563"/>
          </a:xfrm>
        </p:spPr>
        <p:txBody>
          <a:bodyPr/>
          <a:lstStyle/>
          <a:p>
            <a:pPr algn="ctr"/>
            <a:r>
              <a:rPr lang="es-ES" b="1" dirty="0">
                <a:latin typeface="+mn-lt"/>
              </a:rPr>
              <a:t>Carne </a:t>
            </a:r>
            <a:r>
              <a:rPr lang="es-ES" b="1" dirty="0" smtClean="0">
                <a:latin typeface="+mn-lt"/>
              </a:rPr>
              <a:t>Molida</a:t>
            </a:r>
            <a:endParaRPr lang="en-US" b="1" dirty="0">
              <a:latin typeface="+mn-lt"/>
            </a:endParaRPr>
          </a:p>
        </p:txBody>
      </p:sp>
      <p:sp>
        <p:nvSpPr>
          <p:cNvPr id="3" name="Content Placeholder 2"/>
          <p:cNvSpPr>
            <a:spLocks noGrp="1"/>
          </p:cNvSpPr>
          <p:nvPr>
            <p:ph sz="half" idx="1"/>
          </p:nvPr>
        </p:nvSpPr>
        <p:spPr>
          <a:xfrm>
            <a:off x="284215" y="1530155"/>
            <a:ext cx="3934642" cy="4688386"/>
          </a:xfrm>
        </p:spPr>
        <p:txBody>
          <a:bodyPr>
            <a:normAutofit fontScale="25000" lnSpcReduction="20000"/>
          </a:bodyPr>
          <a:lstStyle/>
          <a:p>
            <a:pPr marL="0" indent="0">
              <a:buNone/>
            </a:pPr>
            <a:r>
              <a:rPr lang="en-US" sz="11200" b="1" dirty="0" smtClean="0"/>
              <a:t>80/20 (4 oz.)</a:t>
            </a:r>
          </a:p>
          <a:p>
            <a:pPr>
              <a:lnSpc>
                <a:spcPct val="110000"/>
              </a:lnSpc>
            </a:pPr>
            <a:r>
              <a:rPr lang="es-MX" sz="6400" dirty="0" smtClean="0"/>
              <a:t>Carbohidratos                               0 g</a:t>
            </a:r>
          </a:p>
          <a:p>
            <a:pPr>
              <a:lnSpc>
                <a:spcPct val="110000"/>
              </a:lnSpc>
            </a:pPr>
            <a:r>
              <a:rPr lang="es-MX" sz="6400" dirty="0" smtClean="0"/>
              <a:t>Fibra dietética                               0 g</a:t>
            </a:r>
          </a:p>
          <a:p>
            <a:pPr>
              <a:lnSpc>
                <a:spcPct val="110000"/>
              </a:lnSpc>
            </a:pPr>
            <a:r>
              <a:rPr lang="es-MX" sz="6400" dirty="0" smtClean="0"/>
              <a:t>Grasa                                              23 g</a:t>
            </a:r>
          </a:p>
          <a:p>
            <a:pPr>
              <a:lnSpc>
                <a:spcPct val="110000"/>
              </a:lnSpc>
            </a:pPr>
            <a:r>
              <a:rPr lang="es-MX" sz="6400" dirty="0" smtClean="0"/>
              <a:t>Proteína                                         20 g</a:t>
            </a:r>
          </a:p>
          <a:p>
            <a:pPr>
              <a:lnSpc>
                <a:spcPct val="110000"/>
              </a:lnSpc>
            </a:pPr>
            <a:r>
              <a:rPr lang="es-MX" sz="6400" dirty="0" smtClean="0"/>
              <a:t>Sodio                                              76 mg</a:t>
            </a:r>
          </a:p>
          <a:p>
            <a:pPr>
              <a:lnSpc>
                <a:spcPct val="110000"/>
              </a:lnSpc>
            </a:pPr>
            <a:r>
              <a:rPr lang="es-MX" sz="6400" dirty="0" smtClean="0"/>
              <a:t>Potasio                                           0 mg</a:t>
            </a:r>
          </a:p>
          <a:p>
            <a:pPr>
              <a:lnSpc>
                <a:spcPct val="110000"/>
              </a:lnSpc>
            </a:pPr>
            <a:r>
              <a:rPr lang="es-MX" sz="6400" dirty="0" smtClean="0"/>
              <a:t>Colesterol                                  80 mg</a:t>
            </a:r>
          </a:p>
          <a:p>
            <a:pPr>
              <a:lnSpc>
                <a:spcPct val="110000"/>
              </a:lnSpc>
            </a:pPr>
            <a:r>
              <a:rPr lang="es-MX" sz="6400" dirty="0" smtClean="0"/>
              <a:t>Vitamina C                                     0 %</a:t>
            </a:r>
          </a:p>
          <a:p>
            <a:pPr>
              <a:lnSpc>
                <a:spcPct val="110000"/>
              </a:lnSpc>
            </a:pPr>
            <a:r>
              <a:rPr lang="es-MX" sz="6400" dirty="0" smtClean="0"/>
              <a:t>Calcio                                              0 %</a:t>
            </a:r>
          </a:p>
          <a:p>
            <a:pPr>
              <a:lnSpc>
                <a:spcPct val="170000"/>
              </a:lnSpc>
            </a:pPr>
            <a:r>
              <a:rPr lang="es-MX" sz="6400" dirty="0" smtClean="0"/>
              <a:t>Hierro                                             </a:t>
            </a:r>
            <a:r>
              <a:rPr lang="en-US" sz="6400" dirty="0" smtClean="0"/>
              <a:t>0</a:t>
            </a:r>
            <a:r>
              <a:rPr lang="en-US" sz="6400" dirty="0"/>
              <a:t> </a:t>
            </a:r>
            <a:r>
              <a:rPr lang="en-US" sz="6400" dirty="0" smtClean="0"/>
              <a:t>%</a:t>
            </a:r>
            <a:endParaRPr lang="en-US" sz="6400" dirty="0"/>
          </a:p>
          <a:p>
            <a:pPr marL="0" indent="0">
              <a:buNone/>
            </a:pPr>
            <a:r>
              <a:rPr lang="es-MX" sz="6400" dirty="0" smtClean="0"/>
              <a:t>Los porcentajes se basan en una dieta de 2000 calorías al día. </a:t>
            </a:r>
            <a:endParaRPr lang="es-MX" sz="6400" dirty="0"/>
          </a:p>
        </p:txBody>
      </p:sp>
      <p:sp>
        <p:nvSpPr>
          <p:cNvPr id="4" name="Content Placeholder 3"/>
          <p:cNvSpPr>
            <a:spLocks noGrp="1"/>
          </p:cNvSpPr>
          <p:nvPr>
            <p:ph sz="half" idx="2"/>
          </p:nvPr>
        </p:nvSpPr>
        <p:spPr>
          <a:xfrm>
            <a:off x="3858888" y="1497181"/>
            <a:ext cx="3955868" cy="4566466"/>
          </a:xfrm>
        </p:spPr>
        <p:txBody>
          <a:bodyPr>
            <a:normAutofit fontScale="25000" lnSpcReduction="20000"/>
          </a:bodyPr>
          <a:lstStyle/>
          <a:p>
            <a:pPr marL="0" indent="0">
              <a:buNone/>
            </a:pPr>
            <a:r>
              <a:rPr lang="en-US" sz="11200" b="1" dirty="0" smtClean="0"/>
              <a:t>95/5 (3 oz.)</a:t>
            </a:r>
          </a:p>
          <a:p>
            <a:pPr>
              <a:lnSpc>
                <a:spcPct val="110000"/>
              </a:lnSpc>
            </a:pPr>
            <a:r>
              <a:rPr lang="es-MX" sz="6400" dirty="0" smtClean="0"/>
              <a:t>Carbohidratos                                      0 g</a:t>
            </a:r>
          </a:p>
          <a:p>
            <a:pPr>
              <a:lnSpc>
                <a:spcPct val="110000"/>
              </a:lnSpc>
            </a:pPr>
            <a:r>
              <a:rPr lang="es-MX" sz="6400" dirty="0" smtClean="0"/>
              <a:t> Fibra dietética                                     0 g</a:t>
            </a:r>
          </a:p>
          <a:p>
            <a:pPr>
              <a:lnSpc>
                <a:spcPct val="110000"/>
              </a:lnSpc>
            </a:pPr>
            <a:r>
              <a:rPr lang="es-MX" sz="6400" dirty="0" smtClean="0"/>
              <a:t>Grasa                                                     5 g</a:t>
            </a:r>
          </a:p>
          <a:p>
            <a:pPr>
              <a:lnSpc>
                <a:spcPct val="110000"/>
              </a:lnSpc>
            </a:pPr>
            <a:r>
              <a:rPr lang="es-MX" sz="6400" dirty="0" smtClean="0"/>
              <a:t>Proteína                                                 22 g</a:t>
            </a:r>
          </a:p>
          <a:p>
            <a:pPr>
              <a:lnSpc>
                <a:spcPct val="110000"/>
              </a:lnSpc>
            </a:pPr>
            <a:r>
              <a:rPr lang="es-MX" sz="6400" dirty="0" smtClean="0"/>
              <a:t>Sodio                                                      55 mg</a:t>
            </a:r>
          </a:p>
          <a:p>
            <a:pPr>
              <a:lnSpc>
                <a:spcPct val="110000"/>
              </a:lnSpc>
            </a:pPr>
            <a:r>
              <a:rPr lang="es-MX" sz="6400" dirty="0" smtClean="0"/>
              <a:t>Potasio                                               296 mg</a:t>
            </a:r>
          </a:p>
          <a:p>
            <a:pPr>
              <a:lnSpc>
                <a:spcPct val="110000"/>
              </a:lnSpc>
            </a:pPr>
            <a:r>
              <a:rPr lang="es-MX" sz="6400" dirty="0" smtClean="0"/>
              <a:t>Colesterol                                          65 mg</a:t>
            </a:r>
          </a:p>
          <a:p>
            <a:pPr>
              <a:lnSpc>
                <a:spcPct val="110000"/>
              </a:lnSpc>
            </a:pPr>
            <a:r>
              <a:rPr lang="es-MX" sz="6400" dirty="0" smtClean="0"/>
              <a:t>Vitamina C-                                             0 %</a:t>
            </a:r>
          </a:p>
          <a:p>
            <a:pPr>
              <a:lnSpc>
                <a:spcPct val="110000"/>
              </a:lnSpc>
            </a:pPr>
            <a:r>
              <a:rPr lang="es-MX" sz="6400" dirty="0" smtClean="0"/>
              <a:t>Calcio                                                        1 %</a:t>
            </a:r>
          </a:p>
          <a:p>
            <a:pPr>
              <a:lnSpc>
                <a:spcPct val="170000"/>
              </a:lnSpc>
            </a:pPr>
            <a:r>
              <a:rPr lang="es-MX" sz="6400" dirty="0" smtClean="0"/>
              <a:t> Hierro                                                      </a:t>
            </a:r>
            <a:r>
              <a:rPr lang="en-US" sz="6400" dirty="0" smtClean="0"/>
              <a:t>13</a:t>
            </a:r>
            <a:endParaRPr lang="en-US" sz="6400" dirty="0"/>
          </a:p>
          <a:p>
            <a:pPr marL="0" indent="0">
              <a:lnSpc>
                <a:spcPct val="110000"/>
              </a:lnSpc>
              <a:buNone/>
            </a:pPr>
            <a:r>
              <a:rPr lang="es-MX" sz="6400" dirty="0" smtClean="0"/>
              <a:t>Los </a:t>
            </a:r>
            <a:r>
              <a:rPr lang="es-MX" sz="6400" dirty="0"/>
              <a:t>porcentajes se basan en una dieta de 2000 calorías al día. </a:t>
            </a:r>
          </a:p>
          <a:p>
            <a:pPr marL="0" indent="0">
              <a:lnSpc>
                <a:spcPct val="110000"/>
              </a:lnSpc>
              <a:buNone/>
            </a:pPr>
            <a:endParaRPr lang="en-US" sz="6400" dirty="0"/>
          </a:p>
        </p:txBody>
      </p:sp>
      <p:sp>
        <p:nvSpPr>
          <p:cNvPr id="5" name="Rectangle 4"/>
          <p:cNvSpPr/>
          <p:nvPr/>
        </p:nvSpPr>
        <p:spPr>
          <a:xfrm>
            <a:off x="461554" y="2555973"/>
            <a:ext cx="7175863" cy="304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61554" y="3509320"/>
            <a:ext cx="7175863" cy="64259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61554" y="4850878"/>
            <a:ext cx="7175863" cy="34834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992094" y="0"/>
            <a:ext cx="1151906" cy="6858000"/>
          </a:xfrm>
          <a:prstGeom prst="rect">
            <a:avLst/>
          </a:prstGeom>
          <a:solidFill>
            <a:srgbClr val="90268E"/>
          </a:solidFill>
          <a:ln>
            <a:solidFill>
              <a:srgbClr val="9026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0" name="Picture 9"/>
          <p:cNvPicPr>
            <a:picLocks noChangeAspect="1"/>
          </p:cNvPicPr>
          <p:nvPr/>
        </p:nvPicPr>
        <p:blipFill>
          <a:blip r:embed="rId5"/>
          <a:stretch>
            <a:fillRect/>
          </a:stretch>
        </p:blipFill>
        <p:spPr>
          <a:xfrm>
            <a:off x="8065083" y="5512471"/>
            <a:ext cx="1005927" cy="1249788"/>
          </a:xfrm>
          <a:prstGeom prst="rect">
            <a:avLst/>
          </a:prstGeom>
        </p:spPr>
      </p:pic>
      <p:pic>
        <p:nvPicPr>
          <p:cNvPr id="12" name="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flipV="1">
            <a:off x="7773864" y="6368143"/>
            <a:ext cx="52790" cy="52790"/>
          </a:xfrm>
          <a:prstGeom prst="rect">
            <a:avLst/>
          </a:prstGeom>
        </p:spPr>
      </p:pic>
    </p:spTree>
    <p:extLst>
      <p:ext uri="{BB962C8B-B14F-4D97-AF65-F5344CB8AC3E}">
        <p14:creationId xmlns:p14="http://schemas.microsoft.com/office/powerpoint/2010/main" val="2656573007"/>
      </p:ext>
    </p:extLst>
  </p:cSld>
  <p:clrMapOvr>
    <a:masterClrMapping/>
  </p:clrMapOvr>
  <mc:AlternateContent xmlns:mc="http://schemas.openxmlformats.org/markup-compatibility/2006" xmlns:p14="http://schemas.microsoft.com/office/powerpoint/2010/main">
    <mc:Choice Requires="p14">
      <p:transition spd="slow" p14:dur="2000" advTm="102000"/>
    </mc:Choice>
    <mc:Fallback xmlns="">
      <p:transition spd="slow" advTm="10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566"/>
            <a:ext cx="7981730" cy="1325563"/>
          </a:xfrm>
        </p:spPr>
        <p:txBody>
          <a:bodyPr/>
          <a:lstStyle/>
          <a:p>
            <a:pPr algn="ctr"/>
            <a:r>
              <a:rPr lang="es-MX" b="1" dirty="0" smtClean="0">
                <a:latin typeface="+mn-lt"/>
              </a:rPr>
              <a:t>Carne Molida Vs. Pavo Molido</a:t>
            </a:r>
            <a:endParaRPr lang="es-MX" b="1" dirty="0">
              <a:latin typeface="+mn-lt"/>
            </a:endParaRPr>
          </a:p>
        </p:txBody>
      </p:sp>
      <p:sp>
        <p:nvSpPr>
          <p:cNvPr id="3" name="Content Placeholder 2"/>
          <p:cNvSpPr>
            <a:spLocks noGrp="1"/>
          </p:cNvSpPr>
          <p:nvPr>
            <p:ph sz="half" idx="1"/>
          </p:nvPr>
        </p:nvSpPr>
        <p:spPr>
          <a:xfrm>
            <a:off x="4404361" y="1690689"/>
            <a:ext cx="3712028" cy="4351338"/>
          </a:xfrm>
        </p:spPr>
        <p:txBody>
          <a:bodyPr>
            <a:normAutofit fontScale="25000" lnSpcReduction="20000"/>
          </a:bodyPr>
          <a:lstStyle/>
          <a:p>
            <a:pPr marL="0" indent="0">
              <a:buNone/>
            </a:pPr>
            <a:r>
              <a:rPr lang="es-MX" sz="11200" b="1" dirty="0" smtClean="0"/>
              <a:t>Pavo Molido </a:t>
            </a:r>
          </a:p>
          <a:p>
            <a:pPr>
              <a:lnSpc>
                <a:spcPct val="110000"/>
              </a:lnSpc>
            </a:pPr>
            <a:r>
              <a:rPr lang="es-MX" sz="6400" dirty="0" smtClean="0"/>
              <a:t>Carbohidratos                               0 g</a:t>
            </a:r>
          </a:p>
          <a:p>
            <a:pPr>
              <a:lnSpc>
                <a:spcPct val="110000"/>
              </a:lnSpc>
            </a:pPr>
            <a:r>
              <a:rPr lang="es-MX" sz="6400" dirty="0" smtClean="0"/>
              <a:t> Fibra dietética                              0 g</a:t>
            </a:r>
          </a:p>
          <a:p>
            <a:pPr>
              <a:lnSpc>
                <a:spcPct val="110000"/>
              </a:lnSpc>
            </a:pPr>
            <a:r>
              <a:rPr lang="es-MX" sz="6400" dirty="0" smtClean="0"/>
              <a:t>Grasa                                              9 g	</a:t>
            </a:r>
          </a:p>
          <a:p>
            <a:pPr>
              <a:lnSpc>
                <a:spcPct val="110000"/>
              </a:lnSpc>
            </a:pPr>
            <a:r>
              <a:rPr lang="es-MX" sz="6400" dirty="0" smtClean="0"/>
              <a:t>Proteína                                        	22 g</a:t>
            </a:r>
          </a:p>
          <a:p>
            <a:pPr>
              <a:lnSpc>
                <a:spcPct val="110000"/>
              </a:lnSpc>
            </a:pPr>
            <a:r>
              <a:rPr lang="es-MX" sz="6400" dirty="0" smtClean="0"/>
              <a:t>Sodio                                       	64 mg</a:t>
            </a:r>
          </a:p>
          <a:p>
            <a:pPr>
              <a:lnSpc>
                <a:spcPct val="110000"/>
              </a:lnSpc>
            </a:pPr>
            <a:r>
              <a:rPr lang="es-MX" sz="6400" dirty="0" smtClean="0"/>
              <a:t>Potasio                                    	241 mg	</a:t>
            </a:r>
          </a:p>
          <a:p>
            <a:pPr>
              <a:lnSpc>
                <a:spcPct val="110000"/>
              </a:lnSpc>
            </a:pPr>
            <a:r>
              <a:rPr lang="es-MX" sz="6400" dirty="0" smtClean="0"/>
              <a:t>Colesterol                                   	76 mg	</a:t>
            </a:r>
          </a:p>
          <a:p>
            <a:pPr>
              <a:lnSpc>
                <a:spcPct val="110000"/>
              </a:lnSpc>
            </a:pPr>
            <a:r>
              <a:rPr lang="es-MX" sz="6400" dirty="0" smtClean="0"/>
              <a:t>Vitamina C	                          	 0%</a:t>
            </a:r>
          </a:p>
          <a:p>
            <a:pPr>
              <a:lnSpc>
                <a:spcPct val="110000"/>
              </a:lnSpc>
            </a:pPr>
            <a:r>
              <a:rPr lang="es-MX" sz="6400" dirty="0" smtClean="0"/>
              <a:t>Calcio                                  	2%</a:t>
            </a:r>
          </a:p>
          <a:p>
            <a:pPr>
              <a:lnSpc>
                <a:spcPct val="110000"/>
              </a:lnSpc>
            </a:pPr>
            <a:r>
              <a:rPr lang="es-MX" sz="6400" dirty="0" smtClean="0"/>
              <a:t>Hierro			6%</a:t>
            </a:r>
          </a:p>
          <a:p>
            <a:pPr marL="0" indent="0">
              <a:lnSpc>
                <a:spcPct val="120000"/>
              </a:lnSpc>
              <a:buNone/>
            </a:pPr>
            <a:r>
              <a:rPr lang="es-MX" sz="6400" dirty="0" smtClean="0"/>
              <a:t>Los porcentajes se basan en una dieta de 2000 calorías al día. </a:t>
            </a:r>
          </a:p>
          <a:p>
            <a:pPr marL="0" indent="0">
              <a:lnSpc>
                <a:spcPct val="110000"/>
              </a:lnSpc>
              <a:buNone/>
            </a:pPr>
            <a:endParaRPr lang="es-MX" sz="6400" dirty="0" smtClean="0"/>
          </a:p>
        </p:txBody>
      </p:sp>
      <p:sp>
        <p:nvSpPr>
          <p:cNvPr id="4" name="Content Placeholder 3"/>
          <p:cNvSpPr>
            <a:spLocks noGrp="1"/>
          </p:cNvSpPr>
          <p:nvPr>
            <p:ph sz="half" idx="2"/>
          </p:nvPr>
        </p:nvSpPr>
        <p:spPr>
          <a:xfrm>
            <a:off x="259079" y="1690689"/>
            <a:ext cx="3955869" cy="4351338"/>
          </a:xfrm>
        </p:spPr>
        <p:txBody>
          <a:bodyPr>
            <a:normAutofit fontScale="25000" lnSpcReduction="20000"/>
          </a:bodyPr>
          <a:lstStyle/>
          <a:p>
            <a:pPr marL="0" indent="0">
              <a:buNone/>
            </a:pPr>
            <a:r>
              <a:rPr lang="es-MX" sz="11200" b="1" dirty="0" smtClean="0"/>
              <a:t>Carne Molida 95/5 (3 oz.)</a:t>
            </a:r>
          </a:p>
          <a:p>
            <a:pPr>
              <a:lnSpc>
                <a:spcPct val="110000"/>
              </a:lnSpc>
            </a:pPr>
            <a:r>
              <a:rPr lang="es-MX" sz="6400" dirty="0" smtClean="0"/>
              <a:t>Carbohidratos                                    - g</a:t>
            </a:r>
          </a:p>
          <a:p>
            <a:pPr>
              <a:lnSpc>
                <a:spcPct val="110000"/>
              </a:lnSpc>
            </a:pPr>
            <a:r>
              <a:rPr lang="es-MX" sz="6400" dirty="0" smtClean="0"/>
              <a:t> Fibra dietética                                   - g</a:t>
            </a:r>
          </a:p>
          <a:p>
            <a:pPr>
              <a:lnSpc>
                <a:spcPct val="110000"/>
              </a:lnSpc>
            </a:pPr>
            <a:r>
              <a:rPr lang="es-MX" sz="6400" dirty="0" smtClean="0"/>
              <a:t>Grasa                                                     5 g</a:t>
            </a:r>
          </a:p>
          <a:p>
            <a:pPr>
              <a:lnSpc>
                <a:spcPct val="110000"/>
              </a:lnSpc>
            </a:pPr>
            <a:r>
              <a:rPr lang="es-MX" sz="6400" dirty="0" smtClean="0"/>
              <a:t>Proteína                                                22 g</a:t>
            </a:r>
          </a:p>
          <a:p>
            <a:pPr>
              <a:lnSpc>
                <a:spcPct val="110000"/>
              </a:lnSpc>
            </a:pPr>
            <a:r>
              <a:rPr lang="es-MX" sz="6400" dirty="0" smtClean="0"/>
              <a:t>Sodio                                                     55 mg</a:t>
            </a:r>
          </a:p>
          <a:p>
            <a:pPr>
              <a:lnSpc>
                <a:spcPct val="110000"/>
              </a:lnSpc>
            </a:pPr>
            <a:r>
              <a:rPr lang="es-MX" sz="6400" dirty="0" smtClean="0"/>
              <a:t>Potasio                                                  296 mg</a:t>
            </a:r>
          </a:p>
          <a:p>
            <a:pPr>
              <a:lnSpc>
                <a:spcPct val="110000"/>
              </a:lnSpc>
            </a:pPr>
            <a:r>
              <a:rPr lang="es-MX" sz="6400" dirty="0" smtClean="0"/>
              <a:t>Colesterol                                             65 mg</a:t>
            </a:r>
          </a:p>
          <a:p>
            <a:pPr>
              <a:lnSpc>
                <a:spcPct val="110000"/>
              </a:lnSpc>
            </a:pPr>
            <a:r>
              <a:rPr lang="es-MX" sz="6400" dirty="0" smtClean="0"/>
              <a:t>Vitamina C                                             - %</a:t>
            </a:r>
          </a:p>
          <a:p>
            <a:pPr>
              <a:lnSpc>
                <a:spcPct val="110000"/>
              </a:lnSpc>
            </a:pPr>
            <a:r>
              <a:rPr lang="es-MX" sz="6400" dirty="0" smtClean="0"/>
              <a:t>Calcio                                                       1 %</a:t>
            </a:r>
          </a:p>
          <a:p>
            <a:pPr>
              <a:lnSpc>
                <a:spcPct val="110000"/>
              </a:lnSpc>
            </a:pPr>
            <a:r>
              <a:rPr lang="es-MX" sz="6400" dirty="0" smtClean="0"/>
              <a:t> Hierro                                                     13</a:t>
            </a:r>
          </a:p>
          <a:p>
            <a:pPr marL="0" indent="0">
              <a:lnSpc>
                <a:spcPct val="120000"/>
              </a:lnSpc>
              <a:buNone/>
            </a:pPr>
            <a:r>
              <a:rPr lang="es-MX" sz="6400" dirty="0" smtClean="0"/>
              <a:t>Los porcentajes se basan en una dieta de 2000 calorías al día. </a:t>
            </a:r>
          </a:p>
          <a:p>
            <a:pPr marL="0" indent="0">
              <a:buNone/>
            </a:pPr>
            <a:endParaRPr lang="es-MX" sz="6400" dirty="0" smtClean="0"/>
          </a:p>
          <a:p>
            <a:pPr marL="0" indent="0">
              <a:buNone/>
            </a:pPr>
            <a:endParaRPr lang="es-MX" sz="5600" dirty="0"/>
          </a:p>
        </p:txBody>
      </p:sp>
      <p:sp>
        <p:nvSpPr>
          <p:cNvPr id="5" name="Rectangle 4"/>
          <p:cNvSpPr/>
          <p:nvPr/>
        </p:nvSpPr>
        <p:spPr>
          <a:xfrm>
            <a:off x="487682" y="2742268"/>
            <a:ext cx="7402284" cy="155105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87681" y="4956444"/>
            <a:ext cx="7402285" cy="35269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5"/>
          <a:stretch>
            <a:fillRect/>
          </a:stretch>
        </p:blipFill>
        <p:spPr>
          <a:xfrm>
            <a:off x="7981730" y="0"/>
            <a:ext cx="1162270" cy="6858000"/>
          </a:xfrm>
          <a:prstGeom prst="rect">
            <a:avLst/>
          </a:prstGeom>
        </p:spPr>
      </p:pic>
      <p:pic>
        <p:nvPicPr>
          <p:cNvPr id="8" name="Picture 7"/>
          <p:cNvPicPr>
            <a:picLocks noChangeAspect="1"/>
          </p:cNvPicPr>
          <p:nvPr/>
        </p:nvPicPr>
        <p:blipFill>
          <a:blip r:embed="rId6"/>
          <a:stretch>
            <a:fillRect/>
          </a:stretch>
        </p:blipFill>
        <p:spPr>
          <a:xfrm>
            <a:off x="8059901" y="5538543"/>
            <a:ext cx="1005927" cy="1249788"/>
          </a:xfrm>
          <a:prstGeom prst="rect">
            <a:avLst/>
          </a:prstGeom>
        </p:spPr>
      </p:pic>
      <p:pic>
        <p:nvPicPr>
          <p:cNvPr id="9" name="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34371" y="6369459"/>
            <a:ext cx="45719" cy="45719"/>
          </a:xfrm>
          <a:prstGeom prst="rect">
            <a:avLst/>
          </a:prstGeom>
        </p:spPr>
      </p:pic>
    </p:spTree>
    <p:extLst>
      <p:ext uri="{BB962C8B-B14F-4D97-AF65-F5344CB8AC3E}">
        <p14:creationId xmlns:p14="http://schemas.microsoft.com/office/powerpoint/2010/main" val="1144142614"/>
      </p:ext>
    </p:extLst>
  </p:cSld>
  <p:clrMapOvr>
    <a:masterClrMapping/>
  </p:clrMapOvr>
  <mc:AlternateContent xmlns:mc="http://schemas.openxmlformats.org/markup-compatibility/2006" xmlns:p14="http://schemas.microsoft.com/office/powerpoint/2010/main">
    <mc:Choice Requires="p14">
      <p:transition spd="slow" p14:dur="2000" advTm="70000"/>
    </mc:Choice>
    <mc:Fallback xmlns="">
      <p:transition spd="slow" advTm="7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7981731" cy="1418136"/>
          </a:xfrm>
        </p:spPr>
        <p:txBody>
          <a:bodyPr>
            <a:normAutofit/>
          </a:bodyPr>
          <a:lstStyle/>
          <a:p>
            <a:pPr algn="ctr"/>
            <a:r>
              <a:rPr lang="es-MX" b="1" dirty="0" smtClean="0">
                <a:latin typeface="+mn-lt"/>
              </a:rPr>
              <a:t>Queso Rallado Mexicano Regular Vs. Bajo en Grasa</a:t>
            </a:r>
            <a:endParaRPr lang="es-MX" b="1" dirty="0"/>
          </a:p>
        </p:txBody>
      </p:sp>
      <p:sp>
        <p:nvSpPr>
          <p:cNvPr id="3" name="Content Placeholder 2"/>
          <p:cNvSpPr>
            <a:spLocks noGrp="1"/>
          </p:cNvSpPr>
          <p:nvPr>
            <p:ph sz="half" idx="1"/>
          </p:nvPr>
        </p:nvSpPr>
        <p:spPr>
          <a:xfrm>
            <a:off x="274320" y="1828211"/>
            <a:ext cx="3886200" cy="4351338"/>
          </a:xfrm>
        </p:spPr>
        <p:txBody>
          <a:bodyPr>
            <a:noAutofit/>
          </a:bodyPr>
          <a:lstStyle/>
          <a:p>
            <a:pPr marL="0" indent="0">
              <a:buNone/>
            </a:pPr>
            <a:r>
              <a:rPr lang="es-MX" sz="2800" b="1" dirty="0" smtClean="0"/>
              <a:t>Regular</a:t>
            </a:r>
          </a:p>
          <a:p>
            <a:r>
              <a:rPr lang="es-MX" sz="1600" dirty="0" smtClean="0"/>
              <a:t>Carbohidratos			 0.5g </a:t>
            </a:r>
          </a:p>
          <a:p>
            <a:r>
              <a:rPr lang="es-MX" sz="1600" dirty="0" smtClean="0"/>
              <a:t>Fibra Dietética		               0g </a:t>
            </a:r>
          </a:p>
          <a:p>
            <a:r>
              <a:rPr lang="es-MX" sz="1600" dirty="0" smtClean="0"/>
              <a:t>Grasa 			8g </a:t>
            </a:r>
          </a:p>
          <a:p>
            <a:r>
              <a:rPr lang="es-MX" sz="1600" dirty="0" smtClean="0"/>
              <a:t>Proteína 			6.6g </a:t>
            </a:r>
          </a:p>
          <a:p>
            <a:r>
              <a:rPr lang="es-MX" sz="1600" dirty="0" smtClean="0"/>
              <a:t>Sodio 			               95mg</a:t>
            </a:r>
          </a:p>
          <a:p>
            <a:r>
              <a:rPr lang="es-MX" sz="1600" dirty="0" smtClean="0"/>
              <a:t>Potasio 			24mg </a:t>
            </a:r>
          </a:p>
          <a:p>
            <a:r>
              <a:rPr lang="es-MX" sz="1600" dirty="0" smtClean="0"/>
              <a:t>Colesterol 			27mg</a:t>
            </a:r>
          </a:p>
          <a:p>
            <a:r>
              <a:rPr lang="es-MX" sz="1600" dirty="0" smtClean="0"/>
              <a:t>Vitamina C			 0%</a:t>
            </a:r>
          </a:p>
          <a:p>
            <a:r>
              <a:rPr lang="es-MX" sz="1600" dirty="0" smtClean="0"/>
              <a:t>Calcio 			14%</a:t>
            </a:r>
          </a:p>
          <a:p>
            <a:r>
              <a:rPr lang="es-MX" sz="1600" dirty="0" smtClean="0"/>
              <a:t>Hierro 			0.9% </a:t>
            </a:r>
          </a:p>
          <a:p>
            <a:pPr marL="0" indent="0">
              <a:buNone/>
            </a:pPr>
            <a:r>
              <a:rPr lang="es-MX" sz="1600" dirty="0" smtClean="0"/>
              <a:t>Los porcentajes se basan en una dieta de 2000 calorías al día. </a:t>
            </a:r>
          </a:p>
          <a:p>
            <a:pPr marL="0" indent="0">
              <a:buNone/>
            </a:pPr>
            <a:endParaRPr lang="es-MX" sz="1600" dirty="0" smtClean="0"/>
          </a:p>
        </p:txBody>
      </p:sp>
      <p:sp>
        <p:nvSpPr>
          <p:cNvPr id="4" name="Content Placeholder 3"/>
          <p:cNvSpPr>
            <a:spLocks noGrp="1"/>
          </p:cNvSpPr>
          <p:nvPr>
            <p:ph sz="half" idx="2"/>
          </p:nvPr>
        </p:nvSpPr>
        <p:spPr>
          <a:xfrm>
            <a:off x="3819253" y="1828211"/>
            <a:ext cx="3886200" cy="4351338"/>
          </a:xfrm>
        </p:spPr>
        <p:txBody>
          <a:bodyPr>
            <a:noAutofit/>
          </a:bodyPr>
          <a:lstStyle/>
          <a:p>
            <a:pPr marL="0" indent="0">
              <a:buNone/>
            </a:pPr>
            <a:r>
              <a:rPr lang="es-MX" sz="2800" b="1" dirty="0" smtClean="0"/>
              <a:t>Bajo en Grasa </a:t>
            </a:r>
          </a:p>
          <a:p>
            <a:r>
              <a:rPr lang="es-MX" sz="1600" dirty="0" smtClean="0"/>
              <a:t>Carbohidratos		              2g </a:t>
            </a:r>
          </a:p>
          <a:p>
            <a:r>
              <a:rPr lang="es-MX" sz="1600" dirty="0" smtClean="0"/>
              <a:t>Fibra Dietética		              0g</a:t>
            </a:r>
          </a:p>
          <a:p>
            <a:r>
              <a:rPr lang="es-MX" sz="1600" dirty="0" smtClean="0"/>
              <a:t>Grasa				6g </a:t>
            </a:r>
          </a:p>
          <a:p>
            <a:r>
              <a:rPr lang="es-MX" sz="1600" dirty="0" smtClean="0"/>
              <a:t>Proteína 			7g </a:t>
            </a:r>
          </a:p>
          <a:p>
            <a:r>
              <a:rPr lang="es-MX" sz="1600" dirty="0" smtClean="0"/>
              <a:t>Sodio   			170mg </a:t>
            </a:r>
          </a:p>
          <a:p>
            <a:r>
              <a:rPr lang="es-MX" sz="1600" dirty="0" smtClean="0"/>
              <a:t>Potasio 			15mg </a:t>
            </a:r>
          </a:p>
          <a:p>
            <a:r>
              <a:rPr lang="es-MX" sz="1600" dirty="0" smtClean="0"/>
              <a:t>Colesterol 			20mg </a:t>
            </a:r>
          </a:p>
          <a:p>
            <a:r>
              <a:rPr lang="es-MX" sz="1600" dirty="0" smtClean="0"/>
              <a:t>Vitamina C			0%</a:t>
            </a:r>
          </a:p>
          <a:p>
            <a:r>
              <a:rPr lang="es-MX" sz="1600" dirty="0" smtClean="0"/>
              <a:t>Calcio 			16% </a:t>
            </a:r>
          </a:p>
          <a:p>
            <a:r>
              <a:rPr lang="es-MX" sz="1600" dirty="0" smtClean="0"/>
              <a:t>Hierro			0%</a:t>
            </a:r>
          </a:p>
          <a:p>
            <a:pPr marL="0" indent="0">
              <a:buNone/>
            </a:pPr>
            <a:r>
              <a:rPr lang="es-MX" sz="1600" dirty="0" smtClean="0"/>
              <a:t>Los porcentajes se basan en una dieta de 2000 calorías al día. </a:t>
            </a:r>
          </a:p>
          <a:p>
            <a:pPr marL="0" indent="0">
              <a:buNone/>
            </a:pPr>
            <a:endParaRPr lang="es-MX" sz="1600" dirty="0"/>
          </a:p>
        </p:txBody>
      </p:sp>
      <p:sp>
        <p:nvSpPr>
          <p:cNvPr id="6" name="Rectangle 5"/>
          <p:cNvSpPr/>
          <p:nvPr/>
        </p:nvSpPr>
        <p:spPr>
          <a:xfrm>
            <a:off x="478971" y="2329000"/>
            <a:ext cx="6914606" cy="32221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78972" y="2915060"/>
            <a:ext cx="6914605" cy="3657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78972" y="3562081"/>
            <a:ext cx="6914606" cy="95794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5"/>
          <a:stretch>
            <a:fillRect/>
          </a:stretch>
        </p:blipFill>
        <p:spPr>
          <a:xfrm>
            <a:off x="7981730" y="0"/>
            <a:ext cx="1162270" cy="6858000"/>
          </a:xfrm>
          <a:prstGeom prst="rect">
            <a:avLst/>
          </a:prstGeom>
        </p:spPr>
      </p:pic>
      <p:pic>
        <p:nvPicPr>
          <p:cNvPr id="9" name="Picture 8"/>
          <p:cNvPicPr>
            <a:picLocks noChangeAspect="1"/>
          </p:cNvPicPr>
          <p:nvPr/>
        </p:nvPicPr>
        <p:blipFill>
          <a:blip r:embed="rId6"/>
          <a:stretch>
            <a:fillRect/>
          </a:stretch>
        </p:blipFill>
        <p:spPr>
          <a:xfrm>
            <a:off x="8059901" y="5554655"/>
            <a:ext cx="1005927" cy="1249788"/>
          </a:xfrm>
          <a:prstGeom prst="rect">
            <a:avLst/>
          </a:prstGeom>
        </p:spPr>
      </p:pic>
      <p:pic>
        <p:nvPicPr>
          <p:cNvPr id="10" name="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98758" y="6286229"/>
            <a:ext cx="45719" cy="45719"/>
          </a:xfrm>
          <a:prstGeom prst="rect">
            <a:avLst/>
          </a:prstGeom>
        </p:spPr>
      </p:pic>
    </p:spTree>
    <p:extLst>
      <p:ext uri="{BB962C8B-B14F-4D97-AF65-F5344CB8AC3E}">
        <p14:creationId xmlns:p14="http://schemas.microsoft.com/office/powerpoint/2010/main" val="1149007192"/>
      </p:ext>
    </p:extLst>
  </p:cSld>
  <p:clrMapOvr>
    <a:masterClrMapping/>
  </p:clrMapOvr>
  <mc:AlternateContent xmlns:mc="http://schemas.openxmlformats.org/markup-compatibility/2006" xmlns:p14="http://schemas.microsoft.com/office/powerpoint/2010/main">
    <mc:Choice Requires="p14">
      <p:transition spd="slow" p14:dur="2000" advTm="62000"/>
    </mc:Choice>
    <mc:Fallback xmlns="">
      <p:transition spd="slow" advTm="6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
            <a:ext cx="7886700" cy="1325563"/>
          </a:xfrm>
        </p:spPr>
        <p:txBody>
          <a:bodyPr/>
          <a:lstStyle/>
          <a:p>
            <a:pPr algn="ctr"/>
            <a:r>
              <a:rPr lang="en-US" b="1" dirty="0" smtClean="0">
                <a:latin typeface="+mn-lt"/>
              </a:rPr>
              <a:t>Tortillas</a:t>
            </a:r>
            <a:r>
              <a:rPr lang="es-ES" b="1" dirty="0" smtClean="0">
                <a:latin typeface="+mn-lt"/>
              </a:rPr>
              <a:t> de Maíz Vs. Tortilla de Harina</a:t>
            </a:r>
            <a:endParaRPr lang="en-US" b="1" dirty="0"/>
          </a:p>
        </p:txBody>
      </p:sp>
      <p:sp>
        <p:nvSpPr>
          <p:cNvPr id="3" name="Content Placeholder 2"/>
          <p:cNvSpPr>
            <a:spLocks noGrp="1"/>
          </p:cNvSpPr>
          <p:nvPr>
            <p:ph sz="half" idx="1"/>
          </p:nvPr>
        </p:nvSpPr>
        <p:spPr>
          <a:xfrm>
            <a:off x="237851" y="1629729"/>
            <a:ext cx="3886200" cy="4351338"/>
          </a:xfrm>
        </p:spPr>
        <p:txBody>
          <a:bodyPr>
            <a:normAutofit fontScale="85000" lnSpcReduction="20000"/>
          </a:bodyPr>
          <a:lstStyle/>
          <a:p>
            <a:pPr marL="0" indent="0">
              <a:lnSpc>
                <a:spcPct val="170000"/>
              </a:lnSpc>
              <a:buNone/>
            </a:pPr>
            <a:r>
              <a:rPr lang="es-MX" sz="2800" b="1" dirty="0" smtClean="0"/>
              <a:t>Maíz</a:t>
            </a:r>
            <a:endParaRPr lang="es-MX" sz="3000" b="1" dirty="0" smtClean="0"/>
          </a:p>
          <a:p>
            <a:r>
              <a:rPr lang="es-MX" dirty="0" smtClean="0"/>
              <a:t>Carbohidratos		11g </a:t>
            </a:r>
          </a:p>
          <a:p>
            <a:r>
              <a:rPr lang="es-MX" dirty="0" smtClean="0"/>
              <a:t>Fibra </a:t>
            </a:r>
            <a:r>
              <a:rPr lang="es-MX" dirty="0" err="1" smtClean="0"/>
              <a:t>Dietetica</a:t>
            </a:r>
            <a:r>
              <a:rPr lang="es-MX" dirty="0" smtClean="0"/>
              <a:t> 		1.5g  </a:t>
            </a:r>
          </a:p>
          <a:p>
            <a:r>
              <a:rPr lang="es-MX" dirty="0" smtClean="0"/>
              <a:t>Grasa			0.7g  </a:t>
            </a:r>
          </a:p>
          <a:p>
            <a:r>
              <a:rPr lang="es-MX" dirty="0" smtClean="0"/>
              <a:t>Proteína 			1.4g </a:t>
            </a:r>
          </a:p>
          <a:p>
            <a:r>
              <a:rPr lang="es-MX" dirty="0" smtClean="0"/>
              <a:t>Sodio 			11mg  </a:t>
            </a:r>
          </a:p>
          <a:p>
            <a:r>
              <a:rPr lang="es-MX" dirty="0" smtClean="0"/>
              <a:t>Potasio 			45mg</a:t>
            </a:r>
          </a:p>
          <a:p>
            <a:r>
              <a:rPr lang="es-MX" dirty="0" smtClean="0"/>
              <a:t>Colesterol 			0mg</a:t>
            </a:r>
          </a:p>
          <a:p>
            <a:r>
              <a:rPr lang="es-MX" dirty="0" smtClean="0"/>
              <a:t>Vitamina C			0%</a:t>
            </a:r>
          </a:p>
          <a:p>
            <a:r>
              <a:rPr lang="es-MX" dirty="0" smtClean="0"/>
              <a:t>Calcio			1.5%</a:t>
            </a:r>
          </a:p>
          <a:p>
            <a:pPr>
              <a:lnSpc>
                <a:spcPct val="170000"/>
              </a:lnSpc>
            </a:pPr>
            <a:r>
              <a:rPr lang="es-MX" dirty="0" smtClean="0"/>
              <a:t>Hierro			1.6%</a:t>
            </a:r>
          </a:p>
          <a:p>
            <a:pPr marL="0" indent="0">
              <a:buNone/>
            </a:pPr>
            <a:r>
              <a:rPr lang="es-MX" dirty="0" smtClean="0"/>
              <a:t>Los porcentajes se basan en una dieta de 2000 calorías al día. </a:t>
            </a:r>
          </a:p>
          <a:p>
            <a:endParaRPr lang="es-MX" dirty="0"/>
          </a:p>
        </p:txBody>
      </p:sp>
      <p:sp>
        <p:nvSpPr>
          <p:cNvPr id="4" name="Content Placeholder 3"/>
          <p:cNvSpPr>
            <a:spLocks noGrp="1"/>
          </p:cNvSpPr>
          <p:nvPr>
            <p:ph sz="half" idx="2"/>
          </p:nvPr>
        </p:nvSpPr>
        <p:spPr>
          <a:xfrm>
            <a:off x="4124051" y="1619299"/>
            <a:ext cx="3886200" cy="4351338"/>
          </a:xfrm>
        </p:spPr>
        <p:txBody>
          <a:bodyPr>
            <a:normAutofit fontScale="85000" lnSpcReduction="20000"/>
          </a:bodyPr>
          <a:lstStyle/>
          <a:p>
            <a:pPr marL="0" indent="0">
              <a:lnSpc>
                <a:spcPct val="170000"/>
              </a:lnSpc>
              <a:buNone/>
            </a:pPr>
            <a:r>
              <a:rPr lang="es-MX" sz="2800" b="1" dirty="0" smtClean="0"/>
              <a:t>Harina</a:t>
            </a:r>
          </a:p>
          <a:p>
            <a:r>
              <a:rPr lang="es-MX" dirty="0" smtClean="0"/>
              <a:t>Carbohidratos		27g </a:t>
            </a:r>
          </a:p>
          <a:p>
            <a:r>
              <a:rPr lang="es-MX" dirty="0" smtClean="0"/>
              <a:t> Fibra </a:t>
            </a:r>
            <a:r>
              <a:rPr lang="es-MX" dirty="0" err="1" smtClean="0"/>
              <a:t>Dietetica</a:t>
            </a:r>
            <a:r>
              <a:rPr lang="es-MX" dirty="0" smtClean="0"/>
              <a:t> 		1.6g </a:t>
            </a:r>
          </a:p>
          <a:p>
            <a:r>
              <a:rPr lang="es-MX" dirty="0" smtClean="0"/>
              <a:t>Grasa			3.5g</a:t>
            </a:r>
          </a:p>
          <a:p>
            <a:r>
              <a:rPr lang="es-MX" dirty="0" smtClean="0"/>
              <a:t>Proteína 			4.3g  </a:t>
            </a:r>
          </a:p>
          <a:p>
            <a:r>
              <a:rPr lang="es-MX" dirty="0" smtClean="0"/>
              <a:t>Sodio 			234mg  </a:t>
            </a:r>
          </a:p>
          <a:p>
            <a:r>
              <a:rPr lang="es-MX" dirty="0" smtClean="0"/>
              <a:t>Potasio 			64mg </a:t>
            </a:r>
          </a:p>
          <a:p>
            <a:r>
              <a:rPr lang="es-MX" dirty="0" smtClean="0"/>
              <a:t>Colesterol 			0mg  </a:t>
            </a:r>
          </a:p>
          <a:p>
            <a:r>
              <a:rPr lang="es-MX" dirty="0" smtClean="0"/>
              <a:t>Vitamina C 			0%</a:t>
            </a:r>
          </a:p>
          <a:p>
            <a:r>
              <a:rPr lang="es-MX" dirty="0" smtClean="0"/>
              <a:t>Calcio			1.5%</a:t>
            </a:r>
          </a:p>
          <a:p>
            <a:pPr>
              <a:lnSpc>
                <a:spcPct val="170000"/>
              </a:lnSpc>
            </a:pPr>
            <a:r>
              <a:rPr lang="es-MX" dirty="0" smtClean="0"/>
              <a:t>Hierro 			9%</a:t>
            </a:r>
          </a:p>
          <a:p>
            <a:pPr marL="0" indent="0">
              <a:buNone/>
            </a:pPr>
            <a:r>
              <a:rPr lang="es-MX" dirty="0" smtClean="0"/>
              <a:t>Los porcentajes se basan en una dieta de 2000 calorías al día. </a:t>
            </a:r>
          </a:p>
          <a:p>
            <a:pPr marL="0" indent="0">
              <a:buNone/>
            </a:pPr>
            <a:endParaRPr lang="es-MX" dirty="0" smtClean="0"/>
          </a:p>
          <a:p>
            <a:pPr marL="0" indent="0">
              <a:buNone/>
            </a:pPr>
            <a:endParaRPr lang="es-MX" dirty="0"/>
          </a:p>
        </p:txBody>
      </p:sp>
      <p:sp>
        <p:nvSpPr>
          <p:cNvPr id="5" name="Rectangle 4"/>
          <p:cNvSpPr/>
          <p:nvPr/>
        </p:nvSpPr>
        <p:spPr>
          <a:xfrm>
            <a:off x="481693" y="2185197"/>
            <a:ext cx="7173141" cy="3918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81692" y="2776991"/>
            <a:ext cx="7173141" cy="121153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81693" y="5004610"/>
            <a:ext cx="7173141" cy="34834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5"/>
          <a:stretch>
            <a:fillRect/>
          </a:stretch>
        </p:blipFill>
        <p:spPr>
          <a:xfrm>
            <a:off x="7981730" y="0"/>
            <a:ext cx="1162270" cy="6858000"/>
          </a:xfrm>
          <a:prstGeom prst="rect">
            <a:avLst/>
          </a:prstGeom>
        </p:spPr>
      </p:pic>
      <p:pic>
        <p:nvPicPr>
          <p:cNvPr id="9" name="Picture 8"/>
          <p:cNvPicPr>
            <a:picLocks noChangeAspect="1"/>
          </p:cNvPicPr>
          <p:nvPr/>
        </p:nvPicPr>
        <p:blipFill>
          <a:blip r:embed="rId6"/>
          <a:stretch>
            <a:fillRect/>
          </a:stretch>
        </p:blipFill>
        <p:spPr>
          <a:xfrm>
            <a:off x="8059901" y="5529889"/>
            <a:ext cx="1005927" cy="1249788"/>
          </a:xfrm>
          <a:prstGeom prst="rect">
            <a:avLst/>
          </a:prstGeom>
        </p:spPr>
      </p:pic>
      <p:pic>
        <p:nvPicPr>
          <p:cNvPr id="11" name="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flipV="1">
            <a:off x="7744879" y="6247803"/>
            <a:ext cx="45719" cy="45719"/>
          </a:xfrm>
          <a:prstGeom prst="rect">
            <a:avLst/>
          </a:prstGeom>
        </p:spPr>
      </p:pic>
    </p:spTree>
    <p:extLst>
      <p:ext uri="{BB962C8B-B14F-4D97-AF65-F5344CB8AC3E}">
        <p14:creationId xmlns:p14="http://schemas.microsoft.com/office/powerpoint/2010/main" val="2839025928"/>
      </p:ext>
    </p:extLst>
  </p:cSld>
  <p:clrMapOvr>
    <a:masterClrMapping/>
  </p:clrMapOvr>
  <mc:AlternateContent xmlns:mc="http://schemas.openxmlformats.org/markup-compatibility/2006" xmlns:p14="http://schemas.microsoft.com/office/powerpoint/2010/main">
    <mc:Choice Requires="p14">
      <p:transition spd="slow" p14:dur="2000" advTm="94000"/>
    </mc:Choice>
    <mc:Fallback xmlns="">
      <p:transition spd="slow" advTm="9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7743"/>
            <a:ext cx="7986466" cy="1325563"/>
          </a:xfrm>
        </p:spPr>
        <p:txBody>
          <a:bodyPr/>
          <a:lstStyle/>
          <a:p>
            <a:pPr algn="ctr"/>
            <a:r>
              <a:rPr lang="es-MX" b="1" dirty="0" smtClean="0">
                <a:latin typeface="+mn-lt"/>
              </a:rPr>
              <a:t>Las Elecciones Saludable son Importantes</a:t>
            </a:r>
            <a:endParaRPr lang="es-MX" b="1" dirty="0">
              <a:latin typeface="+mn-lt"/>
            </a:endParaRPr>
          </a:p>
        </p:txBody>
      </p:sp>
      <p:sp>
        <p:nvSpPr>
          <p:cNvPr id="3" name="Content Placeholder 2"/>
          <p:cNvSpPr>
            <a:spLocks noGrp="1"/>
          </p:cNvSpPr>
          <p:nvPr>
            <p:ph sz="half" idx="1"/>
          </p:nvPr>
        </p:nvSpPr>
        <p:spPr>
          <a:xfrm>
            <a:off x="515437" y="2017213"/>
            <a:ext cx="3176997" cy="4351338"/>
          </a:xfrm>
        </p:spPr>
        <p:txBody>
          <a:bodyPr/>
          <a:lstStyle/>
          <a:p>
            <a:pPr>
              <a:buFont typeface="Wingdings" panose="05000000000000000000" pitchFamily="2" charset="2"/>
              <a:buChar char="Ø"/>
            </a:pPr>
            <a:r>
              <a:rPr lang="es-MX" sz="2000" b="1" i="1" dirty="0" smtClean="0"/>
              <a:t>3 oz. de Carne Molida Magra 95/5</a:t>
            </a:r>
          </a:p>
          <a:p>
            <a:pPr>
              <a:buFont typeface="Wingdings" panose="05000000000000000000" pitchFamily="2" charset="2"/>
              <a:buChar char="Ø"/>
            </a:pPr>
            <a:r>
              <a:rPr lang="es-MX" sz="2000" b="1" i="1" dirty="0" smtClean="0"/>
              <a:t>Queso Regular</a:t>
            </a:r>
          </a:p>
          <a:p>
            <a:pPr>
              <a:lnSpc>
                <a:spcPct val="100000"/>
              </a:lnSpc>
              <a:buFont typeface="Wingdings" panose="05000000000000000000" pitchFamily="2" charset="2"/>
              <a:buChar char="Ø"/>
            </a:pPr>
            <a:r>
              <a:rPr lang="es-MX" sz="2000" b="1" i="1" dirty="0" smtClean="0"/>
              <a:t>Tortillas de Maíz</a:t>
            </a:r>
          </a:p>
          <a:p>
            <a:pPr lvl="1">
              <a:lnSpc>
                <a:spcPct val="100000"/>
              </a:lnSpc>
            </a:pPr>
            <a:r>
              <a:rPr lang="es-MX" dirty="0" smtClean="0"/>
              <a:t>Carbs.		11.5 grs.</a:t>
            </a:r>
          </a:p>
          <a:p>
            <a:pPr lvl="1">
              <a:lnSpc>
                <a:spcPct val="100000"/>
              </a:lnSpc>
            </a:pPr>
            <a:r>
              <a:rPr lang="es-MX" dirty="0" smtClean="0"/>
              <a:t>Grasa		20 grs.</a:t>
            </a:r>
          </a:p>
          <a:p>
            <a:pPr lvl="1">
              <a:lnSpc>
                <a:spcPct val="100000"/>
              </a:lnSpc>
            </a:pPr>
            <a:r>
              <a:rPr lang="es-MX" dirty="0" smtClean="0"/>
              <a:t>Sodio		161 mg.</a:t>
            </a:r>
          </a:p>
          <a:p>
            <a:pPr lvl="1">
              <a:lnSpc>
                <a:spcPct val="100000"/>
              </a:lnSpc>
            </a:pPr>
            <a:r>
              <a:rPr lang="es-MX" dirty="0" smtClean="0"/>
              <a:t>Potasio		365 mg.</a:t>
            </a:r>
          </a:p>
          <a:p>
            <a:pPr lvl="1">
              <a:lnSpc>
                <a:spcPct val="100000"/>
              </a:lnSpc>
            </a:pPr>
            <a:r>
              <a:rPr lang="es-MX" dirty="0" smtClean="0"/>
              <a:t>Colesterol	92 mg.</a:t>
            </a:r>
          </a:p>
          <a:p>
            <a:pPr lvl="1">
              <a:lnSpc>
                <a:spcPct val="100000"/>
              </a:lnSpc>
            </a:pPr>
            <a:r>
              <a:rPr lang="es-MX" dirty="0" smtClean="0"/>
              <a:t>Hierro		15.5%</a:t>
            </a:r>
          </a:p>
          <a:p>
            <a:pPr lvl="1">
              <a:lnSpc>
                <a:spcPct val="100000"/>
              </a:lnSpc>
            </a:pPr>
            <a:r>
              <a:rPr lang="es-MX" dirty="0" smtClean="0"/>
              <a:t>Proteína		30 grs.</a:t>
            </a:r>
          </a:p>
          <a:p>
            <a:endParaRPr lang="es-MX" dirty="0" smtClean="0"/>
          </a:p>
          <a:p>
            <a:endParaRPr lang="es-MX" dirty="0"/>
          </a:p>
        </p:txBody>
      </p:sp>
      <p:sp>
        <p:nvSpPr>
          <p:cNvPr id="4" name="Content Placeholder 3"/>
          <p:cNvSpPr>
            <a:spLocks noGrp="1"/>
          </p:cNvSpPr>
          <p:nvPr>
            <p:ph sz="half" idx="2"/>
          </p:nvPr>
        </p:nvSpPr>
        <p:spPr>
          <a:xfrm>
            <a:off x="4239522" y="2017213"/>
            <a:ext cx="3199856" cy="3895907"/>
          </a:xfrm>
        </p:spPr>
        <p:txBody>
          <a:bodyPr>
            <a:normAutofit/>
          </a:bodyPr>
          <a:lstStyle/>
          <a:p>
            <a:pPr>
              <a:buFont typeface="Wingdings" panose="05000000000000000000" pitchFamily="2" charset="2"/>
              <a:buChar char="Ø"/>
            </a:pPr>
            <a:r>
              <a:rPr lang="es-MX" sz="2000" b="1" i="1" dirty="0" smtClean="0"/>
              <a:t>4 oz. Carne Molida 80 /20</a:t>
            </a:r>
          </a:p>
          <a:p>
            <a:pPr>
              <a:buFont typeface="Wingdings" panose="05000000000000000000" pitchFamily="2" charset="2"/>
              <a:buChar char="Ø"/>
            </a:pPr>
            <a:r>
              <a:rPr lang="es-MX" sz="2000" b="1" i="1" dirty="0" smtClean="0"/>
              <a:t>Queso Bajo en Grasa</a:t>
            </a:r>
          </a:p>
          <a:p>
            <a:pPr>
              <a:lnSpc>
                <a:spcPct val="100000"/>
              </a:lnSpc>
              <a:buFont typeface="Wingdings" panose="05000000000000000000" pitchFamily="2" charset="2"/>
              <a:buChar char="Ø"/>
            </a:pPr>
            <a:r>
              <a:rPr lang="es-MX" sz="2000" b="1" i="1" dirty="0" smtClean="0"/>
              <a:t>Tortillas de Harina</a:t>
            </a:r>
          </a:p>
          <a:p>
            <a:pPr lvl="1">
              <a:lnSpc>
                <a:spcPct val="100000"/>
              </a:lnSpc>
            </a:pPr>
            <a:r>
              <a:rPr lang="es-MX" dirty="0" smtClean="0"/>
              <a:t>Carbs.		29 grs.</a:t>
            </a:r>
          </a:p>
          <a:p>
            <a:pPr lvl="1">
              <a:lnSpc>
                <a:spcPct val="100000"/>
              </a:lnSpc>
            </a:pPr>
            <a:r>
              <a:rPr lang="es-MX" dirty="0" smtClean="0"/>
              <a:t>Grasa		32.5 grs.</a:t>
            </a:r>
          </a:p>
          <a:p>
            <a:pPr lvl="1">
              <a:lnSpc>
                <a:spcPct val="100000"/>
              </a:lnSpc>
            </a:pPr>
            <a:r>
              <a:rPr lang="es-MX" dirty="0" smtClean="0"/>
              <a:t>Sodio		480 mg.</a:t>
            </a:r>
          </a:p>
          <a:p>
            <a:pPr lvl="1">
              <a:lnSpc>
                <a:spcPct val="100000"/>
              </a:lnSpc>
            </a:pPr>
            <a:r>
              <a:rPr lang="es-MX" dirty="0" smtClean="0"/>
              <a:t>Potasio		79 mg.</a:t>
            </a:r>
          </a:p>
          <a:p>
            <a:pPr lvl="1">
              <a:lnSpc>
                <a:spcPct val="100000"/>
              </a:lnSpc>
            </a:pPr>
            <a:r>
              <a:rPr lang="es-MX" dirty="0" smtClean="0"/>
              <a:t>Colesterol	100 mg.</a:t>
            </a:r>
          </a:p>
          <a:p>
            <a:pPr lvl="1">
              <a:lnSpc>
                <a:spcPct val="100000"/>
              </a:lnSpc>
            </a:pPr>
            <a:r>
              <a:rPr lang="es-MX" dirty="0" smtClean="0"/>
              <a:t>Hierro		9%</a:t>
            </a:r>
          </a:p>
          <a:p>
            <a:pPr lvl="1">
              <a:lnSpc>
                <a:spcPct val="100000"/>
              </a:lnSpc>
            </a:pPr>
            <a:r>
              <a:rPr lang="es-MX" dirty="0" smtClean="0"/>
              <a:t>Proteína		31.3%</a:t>
            </a:r>
            <a:endParaRPr lang="es-MX" dirty="0"/>
          </a:p>
        </p:txBody>
      </p:sp>
      <p:pic>
        <p:nvPicPr>
          <p:cNvPr id="5" name="Picture 4"/>
          <p:cNvPicPr>
            <a:picLocks noChangeAspect="1"/>
          </p:cNvPicPr>
          <p:nvPr/>
        </p:nvPicPr>
        <p:blipFill>
          <a:blip r:embed="rId5"/>
          <a:stretch>
            <a:fillRect/>
          </a:stretch>
        </p:blipFill>
        <p:spPr>
          <a:xfrm>
            <a:off x="7986466" y="0"/>
            <a:ext cx="1162270" cy="6858000"/>
          </a:xfrm>
          <a:prstGeom prst="rect">
            <a:avLst/>
          </a:prstGeom>
        </p:spPr>
      </p:pic>
      <p:pic>
        <p:nvPicPr>
          <p:cNvPr id="6" name="Picture 5"/>
          <p:cNvPicPr>
            <a:picLocks noChangeAspect="1"/>
          </p:cNvPicPr>
          <p:nvPr/>
        </p:nvPicPr>
        <p:blipFill>
          <a:blip r:embed="rId6"/>
          <a:stretch>
            <a:fillRect/>
          </a:stretch>
        </p:blipFill>
        <p:spPr>
          <a:xfrm>
            <a:off x="8064637" y="5512472"/>
            <a:ext cx="1005927" cy="1249788"/>
          </a:xfrm>
          <a:prstGeom prst="rect">
            <a:avLst/>
          </a:prstGeom>
        </p:spPr>
      </p:pic>
      <p:pic>
        <p:nvPicPr>
          <p:cNvPr id="7" name="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49152" y="6368551"/>
            <a:ext cx="80397" cy="80397"/>
          </a:xfrm>
          <a:prstGeom prst="rect">
            <a:avLst/>
          </a:prstGeom>
        </p:spPr>
      </p:pic>
    </p:spTree>
    <p:extLst>
      <p:ext uri="{BB962C8B-B14F-4D97-AF65-F5344CB8AC3E}">
        <p14:creationId xmlns:p14="http://schemas.microsoft.com/office/powerpoint/2010/main" val="1950424223"/>
      </p:ext>
    </p:extLst>
  </p:cSld>
  <p:clrMapOvr>
    <a:masterClrMapping/>
  </p:clrMapOvr>
  <mc:AlternateContent xmlns:mc="http://schemas.openxmlformats.org/markup-compatibility/2006" xmlns:p14="http://schemas.microsoft.com/office/powerpoint/2010/main">
    <mc:Choice Requires="p14">
      <p:transition spd="slow" p14:dur="2000" advTm="164000"/>
    </mc:Choice>
    <mc:Fallback xmlns="">
      <p:transition spd="slow" advTm="16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992094" y="0"/>
            <a:ext cx="1151906" cy="6858000"/>
          </a:xfrm>
          <a:prstGeom prst="rect">
            <a:avLst/>
          </a:prstGeom>
          <a:solidFill>
            <a:srgbClr val="90268E"/>
          </a:solidFill>
          <a:ln>
            <a:solidFill>
              <a:srgbClr val="9026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Title 1"/>
          <p:cNvSpPr>
            <a:spLocks noGrp="1"/>
          </p:cNvSpPr>
          <p:nvPr>
            <p:ph type="title"/>
          </p:nvPr>
        </p:nvSpPr>
        <p:spPr>
          <a:xfrm>
            <a:off x="0" y="0"/>
            <a:ext cx="7992094" cy="1325563"/>
          </a:xfrm>
        </p:spPr>
        <p:txBody>
          <a:bodyPr>
            <a:normAutofit/>
          </a:bodyPr>
          <a:lstStyle/>
          <a:p>
            <a:pPr algn="ctr"/>
            <a:r>
              <a:rPr lang="es-ES" sz="3600" b="1" dirty="0">
                <a:latin typeface="+mn-lt"/>
              </a:rPr>
              <a:t>¡Comer </a:t>
            </a:r>
            <a:r>
              <a:rPr lang="es-ES" sz="3600" b="1" dirty="0" smtClean="0">
                <a:latin typeface="+mn-lt"/>
              </a:rPr>
              <a:t>Mejor </a:t>
            </a:r>
            <a:r>
              <a:rPr lang="es-ES" sz="3600" b="1" dirty="0">
                <a:latin typeface="+mn-lt"/>
              </a:rPr>
              <a:t>es </a:t>
            </a:r>
            <a:r>
              <a:rPr lang="es-ES" sz="3600" b="1" dirty="0" smtClean="0">
                <a:latin typeface="+mn-lt"/>
              </a:rPr>
              <a:t>Tomar </a:t>
            </a:r>
            <a:r>
              <a:rPr lang="es-ES" sz="3600" b="1" dirty="0">
                <a:latin typeface="+mn-lt"/>
              </a:rPr>
              <a:t>M</a:t>
            </a:r>
            <a:r>
              <a:rPr lang="es-ES" sz="3600" b="1" dirty="0" smtClean="0">
                <a:latin typeface="+mn-lt"/>
              </a:rPr>
              <a:t>ejores </a:t>
            </a:r>
            <a:r>
              <a:rPr lang="es-ES" sz="3600" b="1" dirty="0">
                <a:latin typeface="+mn-lt"/>
              </a:rPr>
              <a:t>D</a:t>
            </a:r>
            <a:r>
              <a:rPr lang="es-ES" sz="3600" b="1" dirty="0" smtClean="0">
                <a:latin typeface="+mn-lt"/>
              </a:rPr>
              <a:t>ecisiones!</a:t>
            </a:r>
            <a:endParaRPr lang="es-MX" sz="3600" b="1" dirty="0">
              <a:latin typeface="+mn-lt"/>
            </a:endParaRPr>
          </a:p>
        </p:txBody>
      </p:sp>
      <p:pic>
        <p:nvPicPr>
          <p:cNvPr id="9" name="Content Placeholder 8"/>
          <p:cNvPicPr>
            <a:picLocks noGrp="1" noChangeAspect="1"/>
          </p:cNvPicPr>
          <p:nvPr>
            <p:ph sz="half" idx="1"/>
          </p:nvPr>
        </p:nvPicPr>
        <p:blipFill>
          <a:blip r:embed="rId5"/>
          <a:stretch>
            <a:fillRect/>
          </a:stretch>
        </p:blipFill>
        <p:spPr>
          <a:xfrm>
            <a:off x="245699" y="2151956"/>
            <a:ext cx="4122194" cy="2743133"/>
          </a:xfrm>
          <a:prstGeom prst="rect">
            <a:avLst/>
          </a:prstGeom>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b="12615"/>
          <a:stretch/>
        </p:blipFill>
        <p:spPr>
          <a:xfrm>
            <a:off x="8099532" y="5545777"/>
            <a:ext cx="937029" cy="1175699"/>
          </a:xfrm>
          <a:prstGeom prst="rect">
            <a:avLst/>
          </a:prstGeom>
          <a:ln w="38100">
            <a:solidFill>
              <a:srgbClr val="90268E"/>
            </a:solidFill>
          </a:ln>
        </p:spPr>
      </p:pic>
      <p:sp>
        <p:nvSpPr>
          <p:cNvPr id="7" name="Content Placeholder 6"/>
          <p:cNvSpPr>
            <a:spLocks noGrp="1"/>
          </p:cNvSpPr>
          <p:nvPr>
            <p:ph sz="half" idx="2"/>
          </p:nvPr>
        </p:nvSpPr>
        <p:spPr>
          <a:xfrm>
            <a:off x="4629150" y="1974011"/>
            <a:ext cx="3252668" cy="3099025"/>
          </a:xfrm>
        </p:spPr>
        <p:txBody>
          <a:bodyPr>
            <a:normAutofit/>
          </a:bodyPr>
          <a:lstStyle/>
          <a:p>
            <a:r>
              <a:rPr lang="es-ES" sz="2800" dirty="0"/>
              <a:t>La decisión es </a:t>
            </a:r>
            <a:r>
              <a:rPr lang="es-ES" sz="2800" dirty="0" smtClean="0"/>
              <a:t>fácil.</a:t>
            </a:r>
          </a:p>
          <a:p>
            <a:r>
              <a:rPr lang="es-ES" sz="2800" dirty="0" smtClean="0"/>
              <a:t>No </a:t>
            </a:r>
            <a:r>
              <a:rPr lang="es-ES" sz="2800" dirty="0"/>
              <a:t>necesitas renunciar a lo </a:t>
            </a:r>
            <a:r>
              <a:rPr lang="es-ES" sz="2800" dirty="0" smtClean="0"/>
              <a:t>platillos que amas.</a:t>
            </a:r>
          </a:p>
          <a:p>
            <a:r>
              <a:rPr lang="es-ES" sz="2800" dirty="0" smtClean="0"/>
              <a:t>Hacer intercambios </a:t>
            </a:r>
            <a:r>
              <a:rPr lang="es-ES" sz="2800" dirty="0"/>
              <a:t>puede ayudarlo a comer mejor</a:t>
            </a:r>
            <a:r>
              <a:rPr lang="es-ES" sz="2800" dirty="0" smtClean="0"/>
              <a:t>.</a:t>
            </a:r>
            <a:endParaRPr lang="es-ES" sz="2800" dirty="0"/>
          </a:p>
        </p:txBody>
      </p:sp>
      <p:pic>
        <p:nvPicPr>
          <p:cNvPr id="3" name="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43625" y="6307810"/>
            <a:ext cx="60701" cy="60701"/>
          </a:xfrm>
          <a:prstGeom prst="rect">
            <a:avLst/>
          </a:prstGeom>
        </p:spPr>
      </p:pic>
    </p:spTree>
    <p:extLst>
      <p:ext uri="{BB962C8B-B14F-4D97-AF65-F5344CB8AC3E}">
        <p14:creationId xmlns:p14="http://schemas.microsoft.com/office/powerpoint/2010/main" val="2110532155"/>
      </p:ext>
    </p:extLst>
  </p:cSld>
  <p:clrMapOvr>
    <a:masterClrMapping/>
  </p:clrMapOvr>
  <mc:AlternateContent xmlns:mc="http://schemas.openxmlformats.org/markup-compatibility/2006" xmlns:p14="http://schemas.microsoft.com/office/powerpoint/2010/main">
    <mc:Choice Requires="p14">
      <p:transition spd="slow" p14:dur="2000" advTm="85000"/>
    </mc:Choice>
    <mc:Fallback xmlns="">
      <p:transition spd="slow" advTm="8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White background - Black Head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Black background - Red Head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Black background - Campu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21292</TotalTime>
  <Words>2308</Words>
  <Application>Microsoft Office PowerPoint</Application>
  <PresentationFormat>On-screen Show (4:3)</PresentationFormat>
  <Paragraphs>161</Paragraphs>
  <Slides>9</Slides>
  <Notes>9</Notes>
  <HiddenSlides>0</HiddenSlides>
  <MMClips>9</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9</vt:i4>
      </vt:variant>
    </vt:vector>
  </HeadingPairs>
  <TitlesOfParts>
    <vt:vector size="19" baseType="lpstr">
      <vt:lpstr>Adobe Devanagari</vt:lpstr>
      <vt:lpstr>Arial</vt:lpstr>
      <vt:lpstr>Calibri</vt:lpstr>
      <vt:lpstr>Calibri Light</vt:lpstr>
      <vt:lpstr>Wingdings</vt:lpstr>
      <vt:lpstr>Theme1</vt:lpstr>
      <vt:lpstr>White background - Black Header</vt:lpstr>
      <vt:lpstr>Black background - Red Header</vt:lpstr>
      <vt:lpstr>Black background - Campus</vt:lpstr>
      <vt:lpstr>Office Theme</vt:lpstr>
      <vt:lpstr>PowerPoint Presentation</vt:lpstr>
      <vt:lpstr>Disfrutando Nuestras Comidas Favoritas Mejorando las Recetas</vt:lpstr>
      <vt:lpstr>Como Mejorar la Receta de Enchiladas de Carne.</vt:lpstr>
      <vt:lpstr>Carne Molida</vt:lpstr>
      <vt:lpstr>Carne Molida Vs. Pavo Molido</vt:lpstr>
      <vt:lpstr>Queso Rallado Mexicano Regular Vs. Bajo en Grasa</vt:lpstr>
      <vt:lpstr>Tortillas de Maíz Vs. Tortilla de Harina</vt:lpstr>
      <vt:lpstr>Las Elecciones Saludable son Importantes</vt:lpstr>
      <vt:lpstr>¡Comer Mejor es Tomar Mejores Decisiones!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Salinas, Jennifer</dc:creator>
  <cp:lastModifiedBy>Rangel, Sylvia E</cp:lastModifiedBy>
  <cp:revision>120</cp:revision>
  <cp:lastPrinted>2019-09-03T15:58:31Z</cp:lastPrinted>
  <dcterms:modified xsi:type="dcterms:W3CDTF">2020-04-22T20:23:12Z</dcterms:modified>
</cp:coreProperties>
</file>