
<file path=[Content_Types].xml><?xml version="1.0" encoding="utf-8"?>
<Types xmlns="http://schemas.openxmlformats.org/package/2006/content-types">
  <Default Extension="rels" ContentType="application/vnd.openxmlformats-package.relationships+xml"/>
  <Default Extension="jpg" ContentType="image/jpeg"/>
  <Default Extension="xml" ContentType="application/xml"/>
  <Default Extension="jpeg" ContentType="image/jpeg"/>
  <Default Extension="vml" ContentType="application/vnd.openxmlformats-officedocument.vmlDrawing"/>
  <Default Extension="xlsx" ContentType="application/vnd.openxmlformats-officedocument.spreadsheetml.sheet"/>
  <Default Extension="gif" ContentType="image/gif"/>
  <Default Extension="png" ContentType="image/png"/>
  <Default Extension="bin" ContentType="application/vnd.openxmlformats-officedocument.presentationml.printerSettings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8"/>
  </p:notesMasterIdLst>
  <p:sldIdLst>
    <p:sldId id="258" r:id="rId2"/>
    <p:sldId id="259" r:id="rId3"/>
    <p:sldId id="265" r:id="rId4"/>
    <p:sldId id="260" r:id="rId5"/>
    <p:sldId id="261" r:id="rId6"/>
    <p:sldId id="262" r:id="rId7"/>
    <p:sldId id="263" r:id="rId8"/>
    <p:sldId id="264" r:id="rId9"/>
    <p:sldId id="266" r:id="rId10"/>
    <p:sldId id="267" r:id="rId11"/>
    <p:sldId id="270" r:id="rId12"/>
    <p:sldId id="268" r:id="rId13"/>
    <p:sldId id="279" r:id="rId14"/>
    <p:sldId id="282" r:id="rId15"/>
    <p:sldId id="281" r:id="rId16"/>
    <p:sldId id="280" r:id="rId17"/>
    <p:sldId id="283" r:id="rId18"/>
    <p:sldId id="269" r:id="rId19"/>
    <p:sldId id="276" r:id="rId20"/>
    <p:sldId id="277" r:id="rId21"/>
    <p:sldId id="278" r:id="rId22"/>
    <p:sldId id="272" r:id="rId23"/>
    <p:sldId id="271" r:id="rId24"/>
    <p:sldId id="274" r:id="rId25"/>
    <p:sldId id="273" r:id="rId26"/>
    <p:sldId id="275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1" d="100"/>
          <a:sy n="91" d="100"/>
        </p:scale>
        <p:origin x="-157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1" Type="http://schemas.openxmlformats.org/officeDocument/2006/relationships/viewProps" Target="viewProps.xml"/><Relationship Id="rId7" Type="http://schemas.openxmlformats.org/officeDocument/2006/relationships/slide" Target="slides/slide6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32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notesMaster" Target="notesMasters/notesMaster1.xml"/><Relationship Id="rId26" Type="http://schemas.openxmlformats.org/officeDocument/2006/relationships/slide" Target="slides/slide25.xml"/><Relationship Id="rId30" Type="http://schemas.openxmlformats.org/officeDocument/2006/relationships/presProps" Target="presProps.xml"/><Relationship Id="rId11" Type="http://schemas.openxmlformats.org/officeDocument/2006/relationships/slide" Target="slides/slide10.xml"/><Relationship Id="rId29" Type="http://schemas.openxmlformats.org/officeDocument/2006/relationships/printerSettings" Target="printerSettings/printerSettings1.bin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3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%20HD:Users:ryansieg:Desktop:femur%20bridging%20plate%20cases%20peds:Figures/Tables:PT_List_-_Pediatric_Femur_Bridge_Plating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%20HD:Users:ryansieg:Desktop:femur%20bridging%20plate%20cases%20peds:Figures/Tables:PT_List_-_Pediatric_Femur_Bridge_Plating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%20HD:Users:ryansieg:Desktop:femur%20bridging%20plate%20cases%20peds:Figures/Tables:PT_List_-_Pediatric_Femur_Bridge_Plating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4"/>
    </mc:Choice>
    <mc:Fallback>
      <c:style val="24"/>
    </mc:Fallback>
  </mc:AlternateContent>
  <c:chart>
    <c:title>
      <c:tx>
        <c:rich>
          <a:bodyPr/>
          <a:lstStyle/>
          <a:p>
            <a:pPr>
              <a:defRPr sz="2400"/>
            </a:pPr>
            <a:r>
              <a:rPr lang="en-US" sz="2400"/>
              <a:t>Injury Mechanism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'Tables Patient Data'!$C$1:$C$6</c:f>
              <c:strCache>
                <c:ptCount val="1"/>
                <c:pt idx="0">
                  <c:v>Range 3.6-15.7 12.7-71.5 Percent 74:26 59:41</c:v>
                </c:pt>
              </c:strCache>
            </c:strRef>
          </c:tx>
          <c:invertIfNegative val="0"/>
          <c:cat>
            <c:strRef>
              <c:f>'Tables Patient Data'!$A$11:$A$18</c:f>
              <c:strCache>
                <c:ptCount val="8"/>
                <c:pt idx="0">
                  <c:v>Auto vs Ped</c:v>
                </c:pt>
                <c:pt idx="1">
                  <c:v>Motor Vehicle Crash</c:v>
                </c:pt>
                <c:pt idx="2">
                  <c:v>Fall &lt; 5 feet</c:v>
                </c:pt>
                <c:pt idx="3">
                  <c:v>Other</c:v>
                </c:pt>
                <c:pt idx="4">
                  <c:v>ATV Crash</c:v>
                </c:pt>
                <c:pt idx="5">
                  <c:v>Injured from falling object</c:v>
                </c:pt>
                <c:pt idx="6">
                  <c:v>Football</c:v>
                </c:pt>
                <c:pt idx="7">
                  <c:v>Fall &gt; 5 feet</c:v>
                </c:pt>
              </c:strCache>
            </c:strRef>
          </c:cat>
          <c:val>
            <c:numRef>
              <c:f>'Tables Patient Data'!$C$11:$C$18</c:f>
              <c:numCache>
                <c:formatCode>0%</c:formatCode>
                <c:ptCount val="8"/>
                <c:pt idx="0">
                  <c:v>0.258620689655172</c:v>
                </c:pt>
                <c:pt idx="1">
                  <c:v>0.155172413793103</c:v>
                </c:pt>
                <c:pt idx="2">
                  <c:v>0.172413793103448</c:v>
                </c:pt>
                <c:pt idx="3">
                  <c:v>0.120689655172414</c:v>
                </c:pt>
                <c:pt idx="4">
                  <c:v>0.103448275862069</c:v>
                </c:pt>
                <c:pt idx="5">
                  <c:v>0.0689655172413793</c:v>
                </c:pt>
                <c:pt idx="6">
                  <c:v>0.0689655172413793</c:v>
                </c:pt>
                <c:pt idx="7">
                  <c:v>0.0517241379310345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36650120"/>
        <c:axId val="642120712"/>
      </c:barChart>
      <c:catAx>
        <c:axId val="53665012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642120712"/>
        <c:crosses val="autoZero"/>
        <c:auto val="1"/>
        <c:lblAlgn val="ctr"/>
        <c:lblOffset val="100"/>
        <c:noMultiLvlLbl val="0"/>
      </c:catAx>
      <c:valAx>
        <c:axId val="642120712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53665012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4"/>
    </mc:Choice>
    <mc:Fallback>
      <c:style val="24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2400" dirty="0"/>
              <a:t>Fracture </a:t>
            </a:r>
            <a:r>
              <a:rPr lang="en-US" sz="2400" dirty="0" smtClean="0"/>
              <a:t>Level</a:t>
            </a:r>
            <a:endParaRPr lang="en-US" sz="2400" dirty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'Tables Patient Data'!$C$1:$C$6</c:f>
              <c:strCache>
                <c:ptCount val="1"/>
                <c:pt idx="0">
                  <c:v>Range 3.6-15.7 12.7-71.5 Percent 74:26 59:41</c:v>
                </c:pt>
              </c:strCache>
            </c:strRef>
          </c:tx>
          <c:invertIfNegative val="0"/>
          <c:cat>
            <c:strRef>
              <c:f>'Tables Patient Data'!$A$30:$A$32</c:f>
              <c:strCache>
                <c:ptCount val="3"/>
                <c:pt idx="0">
                  <c:v>Proximal Third</c:v>
                </c:pt>
                <c:pt idx="1">
                  <c:v>Middle Third</c:v>
                </c:pt>
                <c:pt idx="2">
                  <c:v>Distal Third</c:v>
                </c:pt>
              </c:strCache>
            </c:strRef>
          </c:cat>
          <c:val>
            <c:numRef>
              <c:f>'Tables Patient Data'!$C$30:$C$32</c:f>
              <c:numCache>
                <c:formatCode>0%</c:formatCode>
                <c:ptCount val="3"/>
                <c:pt idx="0">
                  <c:v>0.316666666666667</c:v>
                </c:pt>
                <c:pt idx="1">
                  <c:v>0.483333333333333</c:v>
                </c:pt>
                <c:pt idx="2">
                  <c:v>0.2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32910440"/>
        <c:axId val="573464216"/>
      </c:barChart>
      <c:catAx>
        <c:axId val="53291044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573464216"/>
        <c:crosses val="autoZero"/>
        <c:auto val="1"/>
        <c:lblAlgn val="ctr"/>
        <c:lblOffset val="100"/>
        <c:noMultiLvlLbl val="0"/>
      </c:catAx>
      <c:valAx>
        <c:axId val="573464216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53291044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5645768335562"/>
          <c:y val="0.054998240153532"/>
          <c:w val="0.803473728519784"/>
          <c:h val="0.8570235770818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'Tables Patient Data'!$C$1:$C$6</c:f>
              <c:strCache>
                <c:ptCount val="1"/>
                <c:pt idx="0">
                  <c:v>Range 3.6-15.7 12.7-71.5 Percent 74:26 59:41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cat>
            <c:strRef>
              <c:f>'Tables Patient Data'!$A$20:$A$28</c:f>
              <c:strCache>
                <c:ptCount val="9"/>
                <c:pt idx="0">
                  <c:v>A1</c:v>
                </c:pt>
                <c:pt idx="1">
                  <c:v>A2</c:v>
                </c:pt>
                <c:pt idx="2">
                  <c:v>A3</c:v>
                </c:pt>
                <c:pt idx="3">
                  <c:v>B1</c:v>
                </c:pt>
                <c:pt idx="4">
                  <c:v>B2</c:v>
                </c:pt>
                <c:pt idx="5">
                  <c:v>B3</c:v>
                </c:pt>
                <c:pt idx="6">
                  <c:v>C1</c:v>
                </c:pt>
                <c:pt idx="7">
                  <c:v>C2</c:v>
                </c:pt>
                <c:pt idx="8">
                  <c:v>C3</c:v>
                </c:pt>
              </c:strCache>
            </c:strRef>
          </c:cat>
          <c:val>
            <c:numRef>
              <c:f>'Tables Patient Data'!$C$20:$C$28</c:f>
              <c:numCache>
                <c:formatCode>0%</c:formatCode>
                <c:ptCount val="9"/>
                <c:pt idx="0">
                  <c:v>0.2</c:v>
                </c:pt>
                <c:pt idx="1">
                  <c:v>0.15</c:v>
                </c:pt>
                <c:pt idx="2">
                  <c:v>0.266666666666667</c:v>
                </c:pt>
                <c:pt idx="3">
                  <c:v>0.1</c:v>
                </c:pt>
                <c:pt idx="4">
                  <c:v>0.166666666666667</c:v>
                </c:pt>
                <c:pt idx="5">
                  <c:v>0.0333333333333333</c:v>
                </c:pt>
                <c:pt idx="6">
                  <c:v>0.0333333333333333</c:v>
                </c:pt>
                <c:pt idx="7">
                  <c:v>0.0333333333333333</c:v>
                </c:pt>
                <c:pt idx="8">
                  <c:v>0.0166666666666667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72810760"/>
        <c:axId val="565817432"/>
      </c:barChart>
      <c:catAx>
        <c:axId val="57281076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565817432"/>
        <c:crosses val="autoZero"/>
        <c:auto val="1"/>
        <c:lblAlgn val="ctr"/>
        <c:lblOffset val="100"/>
        <c:noMultiLvlLbl val="0"/>
      </c:catAx>
      <c:valAx>
        <c:axId val="565817432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57281076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EFDFF4-79DD-B345-A7A1-B6DC4472E77E}" type="datetimeFigureOut">
              <a:rPr lang="en-US" smtClean="0"/>
              <a:t>11/29/12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548BA6-17C4-BA4C-A898-31AEF1700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677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z="1600">
                <a:latin typeface="Calibri" charset="0"/>
              </a:rPr>
              <a:t>Good morning. Thank you. </a:t>
            </a:r>
          </a:p>
          <a:p>
            <a:pPr eaLnBrk="1" hangingPunct="1">
              <a:spcBef>
                <a:spcPct val="0"/>
              </a:spcBef>
            </a:pPr>
            <a:endParaRPr lang="en-US" sz="1400">
              <a:latin typeface="Calibri" charset="0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11AB669-9BC2-CD48-9777-5EA0752241A5}" type="slidenum">
              <a:rPr lang="en-US" sz="1200">
                <a:latin typeface="Calibri" charset="0"/>
              </a:rPr>
              <a:pPr eaLnBrk="1" hangingPunct="1"/>
              <a:t>1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3DE5A-19D8-124E-B57C-F67FDBCCD931}" type="datetimeFigureOut">
              <a:rPr lang="en-US" smtClean="0"/>
              <a:t>11/29/12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01A58-3569-144B-92D2-23BC8759A5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406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3DE5A-19D8-124E-B57C-F67FDBCCD931}" type="datetimeFigureOut">
              <a:rPr lang="en-US" smtClean="0"/>
              <a:t>11/29/12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01A58-3569-144B-92D2-23BC8759A5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430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3DE5A-19D8-124E-B57C-F67FDBCCD931}" type="datetimeFigureOut">
              <a:rPr lang="en-US" smtClean="0"/>
              <a:t>11/29/12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01A58-3569-144B-92D2-23BC8759A5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340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3DE5A-19D8-124E-B57C-F67FDBCCD931}" type="datetimeFigureOut">
              <a:rPr lang="en-US" smtClean="0"/>
              <a:t>11/29/12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01A58-3569-144B-92D2-23BC8759A5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107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3DE5A-19D8-124E-B57C-F67FDBCCD931}" type="datetimeFigureOut">
              <a:rPr lang="en-US" smtClean="0"/>
              <a:t>11/29/12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01A58-3569-144B-92D2-23BC8759A5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074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3DE5A-19D8-124E-B57C-F67FDBCCD931}" type="datetimeFigureOut">
              <a:rPr lang="en-US" smtClean="0"/>
              <a:t>11/29/12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01A58-3569-144B-92D2-23BC8759A5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361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3DE5A-19D8-124E-B57C-F67FDBCCD931}" type="datetimeFigureOut">
              <a:rPr lang="en-US" smtClean="0"/>
              <a:t>11/29/12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01A58-3569-144B-92D2-23BC8759A5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270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3DE5A-19D8-124E-B57C-F67FDBCCD931}" type="datetimeFigureOut">
              <a:rPr lang="en-US" smtClean="0"/>
              <a:t>11/29/12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01A58-3569-144B-92D2-23BC8759A5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317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3DE5A-19D8-124E-B57C-F67FDBCCD931}" type="datetimeFigureOut">
              <a:rPr lang="en-US" smtClean="0"/>
              <a:t>11/29/12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01A58-3569-144B-92D2-23BC8759A5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15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3DE5A-19D8-124E-B57C-F67FDBCCD931}" type="datetimeFigureOut">
              <a:rPr lang="en-US" smtClean="0"/>
              <a:t>11/29/12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01A58-3569-144B-92D2-23BC8759A5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36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3DE5A-19D8-124E-B57C-F67FDBCCD931}" type="datetimeFigureOut">
              <a:rPr lang="en-US" smtClean="0"/>
              <a:t>11/29/12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01A58-3569-144B-92D2-23BC8759A5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432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43DE5A-19D8-124E-B57C-F67FDBCCD931}" type="datetimeFigureOut">
              <a:rPr lang="en-US" smtClean="0"/>
              <a:t>11/29/12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01A58-3569-144B-92D2-23BC8759A5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6022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5" Type="http://schemas.openxmlformats.org/officeDocument/2006/relationships/image" Target="../media/image3.jpeg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6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13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4.xml"/><Relationship Id="rId3" Type="http://schemas.openxmlformats.org/officeDocument/2006/relationships/package" Target="../embeddings/Microsoft_Excel_Sheet1.xlsx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3" Type="http://schemas.openxmlformats.org/officeDocument/2006/relationships/image" Target="../media/image14.gi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image" Target="../media/image17.tif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tiff"/><Relationship Id="rId3" Type="http://schemas.openxmlformats.org/officeDocument/2006/relationships/image" Target="../media/image16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1.tif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tiff"/><Relationship Id="rId3" Type="http://schemas.openxmlformats.org/officeDocument/2006/relationships/image" Target="../media/image20.tiff"/><Relationship Id="rId5" Type="http://schemas.openxmlformats.org/officeDocument/2006/relationships/image" Target="../media/image22.tif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152400"/>
            <a:ext cx="7315200" cy="1447800"/>
          </a:xfrm>
        </p:spPr>
        <p:txBody>
          <a:bodyPr/>
          <a:lstStyle/>
          <a:p>
            <a:r>
              <a:rPr lang="en-US" sz="2800" b="1" dirty="0" err="1" smtClean="0">
                <a:latin typeface="Arial" charset="0"/>
              </a:rPr>
              <a:t>Submuscular</a:t>
            </a:r>
            <a:r>
              <a:rPr lang="en-US" sz="2800" b="1" dirty="0" smtClean="0">
                <a:latin typeface="Arial" charset="0"/>
              </a:rPr>
              <a:t> Bridge Plating for</a:t>
            </a:r>
            <a:br>
              <a:rPr lang="en-US" sz="2800" b="1" dirty="0" smtClean="0">
                <a:latin typeface="Arial" charset="0"/>
              </a:rPr>
            </a:br>
            <a:r>
              <a:rPr lang="en-US" sz="2800" b="1" dirty="0" smtClean="0">
                <a:latin typeface="Arial" charset="0"/>
              </a:rPr>
              <a:t>Pediatric Femur Fractures</a:t>
            </a:r>
            <a:endParaRPr lang="en-US" sz="2800" dirty="0">
              <a:latin typeface="Arial" charset="0"/>
            </a:endParaRPr>
          </a:p>
        </p:txBody>
      </p:sp>
      <p:sp>
        <p:nvSpPr>
          <p:cNvPr id="174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12700" y="4292600"/>
            <a:ext cx="9144000" cy="2362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1500" dirty="0">
                <a:solidFill>
                  <a:srgbClr val="FFFFFF"/>
                </a:solidFill>
                <a:latin typeface="Arial" charset="0"/>
              </a:rPr>
              <a:t>CPT </a:t>
            </a:r>
            <a:r>
              <a:rPr lang="en-US" sz="1500" dirty="0" smtClean="0">
                <a:solidFill>
                  <a:srgbClr val="FFFFFF"/>
                </a:solidFill>
                <a:latin typeface="Arial" charset="0"/>
              </a:rPr>
              <a:t>Matt Laughlin, </a:t>
            </a:r>
            <a:r>
              <a:rPr lang="en-US" sz="1500" dirty="0">
                <a:solidFill>
                  <a:srgbClr val="FFFFFF"/>
                </a:solidFill>
                <a:latin typeface="Arial" charset="0"/>
              </a:rPr>
              <a:t>MD*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1500" dirty="0" err="1" smtClean="0">
                <a:solidFill>
                  <a:srgbClr val="FFFFFF"/>
                </a:solidFill>
                <a:latin typeface="Arial" charset="0"/>
              </a:rPr>
              <a:t>Amr</a:t>
            </a:r>
            <a:r>
              <a:rPr lang="en-US" sz="1500" dirty="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500" dirty="0" err="1" smtClean="0">
                <a:solidFill>
                  <a:srgbClr val="FFFFFF"/>
                </a:solidFill>
                <a:latin typeface="Arial" charset="0"/>
              </a:rPr>
              <a:t>Abdelgawad</a:t>
            </a:r>
            <a:r>
              <a:rPr lang="en-US" sz="1500" dirty="0" smtClean="0">
                <a:solidFill>
                  <a:srgbClr val="FFFFFF"/>
                </a:solidFill>
                <a:latin typeface="Arial" charset="0"/>
              </a:rPr>
              <a:t>, MD‡</a:t>
            </a:r>
          </a:p>
          <a:p>
            <a:pPr>
              <a:lnSpc>
                <a:spcPct val="80000"/>
              </a:lnSpc>
              <a:defRPr/>
            </a:pPr>
            <a:r>
              <a:rPr lang="en-US" sz="1500" dirty="0">
                <a:solidFill>
                  <a:srgbClr val="FFFFFF"/>
                </a:solidFill>
                <a:latin typeface="Arial" charset="0"/>
              </a:rPr>
              <a:t>CPT Ryan Sieg, MD</a:t>
            </a:r>
            <a:r>
              <a:rPr lang="en-US" sz="1500" dirty="0" smtClean="0">
                <a:solidFill>
                  <a:srgbClr val="FFFFFF"/>
                </a:solidFill>
                <a:latin typeface="Arial" charset="0"/>
              </a:rPr>
              <a:t>* </a:t>
            </a:r>
            <a:endParaRPr lang="en-US" sz="1500" dirty="0">
              <a:solidFill>
                <a:srgbClr val="FFFFFF"/>
              </a:solidFill>
              <a:latin typeface="Arial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1600" dirty="0" smtClean="0"/>
              <a:t>Juan </a:t>
            </a:r>
            <a:r>
              <a:rPr lang="en-US" sz="1600" dirty="0" err="1" smtClean="0"/>
              <a:t>Shunia</a:t>
            </a:r>
            <a:r>
              <a:rPr lang="en-US" sz="1500" dirty="0" smtClean="0">
                <a:solidFill>
                  <a:srgbClr val="FFFFFF"/>
                </a:solidFill>
                <a:latin typeface="Arial" charset="0"/>
              </a:rPr>
              <a:t>, </a:t>
            </a:r>
            <a:r>
              <a:rPr lang="en-US" sz="1500" dirty="0">
                <a:solidFill>
                  <a:srgbClr val="FFFFFF"/>
                </a:solidFill>
                <a:latin typeface="Arial" charset="0"/>
              </a:rPr>
              <a:t>MD</a:t>
            </a:r>
            <a:r>
              <a:rPr lang="en-US" sz="1500" dirty="0" smtClean="0">
                <a:solidFill>
                  <a:srgbClr val="FFFFFF"/>
                </a:solidFill>
                <a:latin typeface="Arial" charset="0"/>
              </a:rPr>
              <a:t>‡</a:t>
            </a:r>
          </a:p>
          <a:p>
            <a:pPr>
              <a:lnSpc>
                <a:spcPct val="80000"/>
              </a:lnSpc>
              <a:defRPr/>
            </a:pPr>
            <a:r>
              <a:rPr lang="en-US" sz="1500" dirty="0" err="1" smtClean="0">
                <a:solidFill>
                  <a:srgbClr val="FFFFFF"/>
                </a:solidFill>
                <a:latin typeface="Arial" charset="0"/>
              </a:rPr>
              <a:t>Enes</a:t>
            </a:r>
            <a:r>
              <a:rPr lang="en-US" sz="1500" dirty="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500" dirty="0" err="1" smtClean="0">
                <a:solidFill>
                  <a:srgbClr val="FFFFFF"/>
                </a:solidFill>
                <a:latin typeface="Arial" charset="0"/>
              </a:rPr>
              <a:t>Kanlic</a:t>
            </a:r>
            <a:r>
              <a:rPr lang="en-US" sz="1500" dirty="0" smtClean="0">
                <a:solidFill>
                  <a:srgbClr val="FFFFFF"/>
                </a:solidFill>
                <a:latin typeface="Arial" charset="0"/>
              </a:rPr>
              <a:t>, MD</a:t>
            </a:r>
            <a:r>
              <a:rPr lang="en-US" sz="1500" dirty="0">
                <a:solidFill>
                  <a:srgbClr val="FFFFFF"/>
                </a:solidFill>
                <a:latin typeface="Arial" charset="0"/>
              </a:rPr>
              <a:t>‡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1500" dirty="0">
              <a:solidFill>
                <a:srgbClr val="FFFFFF"/>
              </a:solidFill>
              <a:latin typeface="Arial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1500" dirty="0">
                <a:solidFill>
                  <a:srgbClr val="FFFFFF"/>
                </a:solidFill>
                <a:latin typeface="Arial" charset="0"/>
              </a:rPr>
              <a:t>*William Beaumont Army Medical Center, El Paso, TX</a:t>
            </a:r>
          </a:p>
          <a:p>
            <a:pPr>
              <a:lnSpc>
                <a:spcPct val="80000"/>
              </a:lnSpc>
              <a:defRPr/>
            </a:pPr>
            <a:r>
              <a:rPr lang="en-US" sz="1500" dirty="0">
                <a:solidFill>
                  <a:srgbClr val="FFFFFF"/>
                </a:solidFill>
                <a:latin typeface="Arial" charset="0"/>
              </a:rPr>
              <a:t>‡</a:t>
            </a:r>
            <a:r>
              <a:rPr lang="en-US" sz="1500" dirty="0" smtClean="0">
                <a:solidFill>
                  <a:srgbClr val="FFFFFF"/>
                </a:solidFill>
                <a:latin typeface="Arial" charset="0"/>
              </a:rPr>
              <a:t>Texas </a:t>
            </a:r>
            <a:r>
              <a:rPr lang="en-US" sz="1500" dirty="0">
                <a:solidFill>
                  <a:srgbClr val="FFFFFF"/>
                </a:solidFill>
                <a:latin typeface="Arial" charset="0"/>
              </a:rPr>
              <a:t>Tech University Health Sciences Center, Lubbock, </a:t>
            </a:r>
            <a:r>
              <a:rPr lang="en-US" sz="1500" dirty="0" smtClean="0">
                <a:solidFill>
                  <a:srgbClr val="FFFFFF"/>
                </a:solidFill>
                <a:latin typeface="Arial" charset="0"/>
              </a:rPr>
              <a:t>TX</a:t>
            </a:r>
            <a:endParaRPr lang="en-US" sz="1500" dirty="0">
              <a:solidFill>
                <a:srgbClr val="FFFFFF"/>
              </a:solidFill>
              <a:latin typeface="Arial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1300" dirty="0">
              <a:solidFill>
                <a:schemeClr val="tx2"/>
              </a:solidFill>
              <a:latin typeface="Arial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1300" dirty="0">
              <a:solidFill>
                <a:srgbClr val="262673"/>
              </a:solidFill>
              <a:latin typeface="Arial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1300" dirty="0">
              <a:solidFill>
                <a:srgbClr val="404040"/>
              </a:solidFill>
              <a:latin typeface="Arial" charset="0"/>
            </a:endParaRPr>
          </a:p>
          <a:p>
            <a:pPr eaLnBrk="1" hangingPunct="1">
              <a:lnSpc>
                <a:spcPct val="80000"/>
              </a:lnSpc>
              <a:buFont typeface="Wingdings 2" charset="0"/>
              <a:buNone/>
              <a:defRPr/>
            </a:pPr>
            <a:endParaRPr lang="en-US" sz="1300" dirty="0">
              <a:solidFill>
                <a:srgbClr val="404040"/>
              </a:solidFill>
              <a:latin typeface="Arial" charset="0"/>
            </a:endParaRPr>
          </a:p>
          <a:p>
            <a:pPr eaLnBrk="1" hangingPunct="1">
              <a:lnSpc>
                <a:spcPct val="80000"/>
              </a:lnSpc>
              <a:buFont typeface="Wingdings 2" charset="0"/>
              <a:buNone/>
              <a:defRPr/>
            </a:pPr>
            <a:endParaRPr lang="en-US" sz="1300" dirty="0">
              <a:solidFill>
                <a:srgbClr val="404040"/>
              </a:solidFill>
              <a:latin typeface="Arial" charset="0"/>
            </a:endParaRPr>
          </a:p>
          <a:p>
            <a:pPr eaLnBrk="1" hangingPunct="1">
              <a:lnSpc>
                <a:spcPct val="80000"/>
              </a:lnSpc>
              <a:buFont typeface="Wingdings 2" charset="0"/>
              <a:buNone/>
              <a:defRPr/>
            </a:pPr>
            <a:endParaRPr lang="en-US" sz="1300" dirty="0">
              <a:solidFill>
                <a:srgbClr val="404040"/>
              </a:solidFill>
              <a:latin typeface="Arial" charset="0"/>
            </a:endParaRPr>
          </a:p>
          <a:p>
            <a:pPr eaLnBrk="1" hangingPunct="1">
              <a:lnSpc>
                <a:spcPct val="80000"/>
              </a:lnSpc>
              <a:buFont typeface="Wingdings 2" charset="0"/>
              <a:buNone/>
              <a:defRPr/>
            </a:pPr>
            <a:endParaRPr lang="en-US" sz="1300" dirty="0">
              <a:solidFill>
                <a:srgbClr val="404040"/>
              </a:solidFill>
              <a:latin typeface="Arial" charset="0"/>
            </a:endParaRPr>
          </a:p>
        </p:txBody>
      </p:sp>
      <p:pic>
        <p:nvPicPr>
          <p:cNvPr id="17411" name="Picture 16" descr="beaumont crest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91188"/>
            <a:ext cx="914400" cy="116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50" descr="texas te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338" y="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7" descr="http://z.about.com/d/usmilitary/1/0/e/u/3/bliss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628775"/>
            <a:ext cx="4191000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7" descr="X:\Graphics\Crests\Dintac\dentec2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525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1613" y="5691188"/>
            <a:ext cx="1309687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9409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81497"/>
            <a:ext cx="5445756" cy="4525963"/>
          </a:xfrm>
        </p:spPr>
        <p:txBody>
          <a:bodyPr/>
          <a:lstStyle/>
          <a:p>
            <a:r>
              <a:rPr lang="en-US" dirty="0" smtClean="0"/>
              <a:t>Bridge Plating</a:t>
            </a:r>
          </a:p>
          <a:p>
            <a:pPr lvl="1"/>
            <a:r>
              <a:rPr lang="en-US" dirty="0" smtClean="0"/>
              <a:t>Minimal dissection</a:t>
            </a:r>
          </a:p>
          <a:p>
            <a:pPr lvl="1"/>
            <a:r>
              <a:rPr lang="en-US" dirty="0" smtClean="0"/>
              <a:t>Stable </a:t>
            </a:r>
          </a:p>
          <a:p>
            <a:pPr lvl="1"/>
            <a:r>
              <a:rPr lang="en-US" dirty="0" smtClean="0"/>
              <a:t>No growth plate violation</a:t>
            </a:r>
          </a:p>
          <a:p>
            <a:pPr lvl="1"/>
            <a:r>
              <a:rPr lang="en-US" dirty="0" smtClean="0"/>
              <a:t>No avascular necrosis</a:t>
            </a:r>
          </a:p>
          <a:p>
            <a:pPr lvl="1"/>
            <a:endParaRPr lang="en-US" dirty="0"/>
          </a:p>
        </p:txBody>
      </p:sp>
      <p:pic>
        <p:nvPicPr>
          <p:cNvPr id="5" name="Content Placeholder 4"/>
          <p:cNvPicPr>
            <a:picLocks noGrp="1"/>
          </p:cNvPicPr>
          <p:nvPr>
            <p:ph sz="half" idx="2"/>
          </p:nvPr>
        </p:nvPicPr>
        <p:blipFill>
          <a:blip r:embed="rId2" cstate="print">
            <a:alphaModFix/>
            <a:lum/>
          </a:blip>
          <a:srcRect t="-46263" b="-46263"/>
          <a:stretch>
            <a:fillRect/>
          </a:stretch>
        </p:blipFill>
        <p:spPr>
          <a:xfrm>
            <a:off x="1339678" y="2247037"/>
            <a:ext cx="5965579" cy="5567894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9488269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Hypothesis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</a:t>
            </a:r>
            <a:r>
              <a:rPr lang="en-US" dirty="0" err="1" smtClean="0"/>
              <a:t>ubmuscular</a:t>
            </a:r>
            <a:r>
              <a:rPr lang="en-US" dirty="0" smtClean="0"/>
              <a:t> </a:t>
            </a:r>
            <a:r>
              <a:rPr lang="en-US" dirty="0"/>
              <a:t>bridge plating </a:t>
            </a:r>
            <a:r>
              <a:rPr lang="en-US" dirty="0" smtClean="0"/>
              <a:t>would be: 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afe </a:t>
            </a:r>
            <a:r>
              <a:rPr lang="en-US" dirty="0"/>
              <a:t>and effective for young patients with all types of </a:t>
            </a:r>
            <a:r>
              <a:rPr lang="en-US" dirty="0" err="1"/>
              <a:t>diaphyseal</a:t>
            </a:r>
            <a:r>
              <a:rPr lang="en-US" dirty="0"/>
              <a:t> femur </a:t>
            </a:r>
            <a:r>
              <a:rPr lang="en-US" dirty="0" smtClean="0"/>
              <a:t>fractures</a:t>
            </a:r>
            <a:r>
              <a:rPr lang="en-US" dirty="0"/>
              <a:t> </a:t>
            </a:r>
            <a:r>
              <a:rPr lang="en-US" dirty="0" smtClean="0"/>
              <a:t>regardless of </a:t>
            </a:r>
            <a:r>
              <a:rPr lang="en-US" dirty="0" smtClean="0"/>
              <a:t>patient age or weight.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64920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Retrospective from 1999-2011</a:t>
            </a:r>
          </a:p>
          <a:p>
            <a:pPr lvl="1"/>
            <a:r>
              <a:rPr lang="en-US" dirty="0" smtClean="0"/>
              <a:t>Prospectively collected data</a:t>
            </a:r>
          </a:p>
          <a:p>
            <a:r>
              <a:rPr lang="en-US" dirty="0" smtClean="0"/>
              <a:t>TTUHSC patients</a:t>
            </a:r>
          </a:p>
          <a:p>
            <a:r>
              <a:rPr lang="en-US" dirty="0" smtClean="0"/>
              <a:t>Largest study to date</a:t>
            </a:r>
          </a:p>
          <a:p>
            <a:r>
              <a:rPr lang="en-US" dirty="0" smtClean="0"/>
              <a:t>60 fractures in 58 </a:t>
            </a:r>
            <a:r>
              <a:rPr lang="en-US" dirty="0" smtClean="0"/>
              <a:t>patients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670367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7636386"/>
              </p:ext>
            </p:extLst>
          </p:nvPr>
        </p:nvGraphicFramePr>
        <p:xfrm>
          <a:off x="1205868" y="2214296"/>
          <a:ext cx="6884664" cy="33823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Worksheet" r:id="rId3" imgW="3644900" imgH="1790700" progId="Excel.Sheet.12">
                  <p:embed/>
                </p:oleObj>
              </mc:Choice>
              <mc:Fallback>
                <p:oleObj name="Worksheet" r:id="rId3" imgW="3644900" imgH="17907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05868" y="2214296"/>
                        <a:ext cx="6884664" cy="33823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2348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3634231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988114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2983271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399810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091800046"/>
              </p:ext>
            </p:extLst>
          </p:nvPr>
        </p:nvGraphicFramePr>
        <p:xfrm>
          <a:off x="4648200" y="1967902"/>
          <a:ext cx="4038600" cy="41582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Content Placeholder 7" descr="7200788eca3e909120dbfa0eee4b50e7.gif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797" b="-10797"/>
          <a:stretch>
            <a:fillRect/>
          </a:stretch>
        </p:blipFill>
        <p:spPr/>
      </p:pic>
      <p:sp>
        <p:nvSpPr>
          <p:cNvPr id="9" name="TextBox 8"/>
          <p:cNvSpPr txBox="1"/>
          <p:nvPr/>
        </p:nvSpPr>
        <p:spPr>
          <a:xfrm>
            <a:off x="2802443" y="1417638"/>
            <a:ext cx="3386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AO Fracture Classification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477643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Length unstable fracture pattern</a:t>
            </a:r>
          </a:p>
          <a:p>
            <a:pPr lvl="1"/>
            <a:r>
              <a:rPr lang="en-US" dirty="0" smtClean="0"/>
              <a:t>Comminuted fractures</a:t>
            </a:r>
          </a:p>
          <a:p>
            <a:pPr lvl="1"/>
            <a:r>
              <a:rPr lang="en-US" dirty="0" smtClean="0"/>
              <a:t>Long oblique or spiral if:</a:t>
            </a:r>
          </a:p>
          <a:p>
            <a:pPr lvl="2"/>
            <a:r>
              <a:rPr lang="en-US" dirty="0" smtClean="0"/>
              <a:t>Length twice as long as width of shaft</a:t>
            </a:r>
          </a:p>
          <a:p>
            <a:pPr lvl="1"/>
            <a:r>
              <a:rPr lang="en-US" dirty="0" smtClean="0"/>
              <a:t>67% of fractures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9059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All fractures healed</a:t>
            </a:r>
          </a:p>
          <a:p>
            <a:r>
              <a:rPr lang="en-US" dirty="0" smtClean="0"/>
              <a:t>All patients returned to full activity</a:t>
            </a:r>
          </a:p>
          <a:p>
            <a:r>
              <a:rPr lang="en-US" dirty="0" smtClean="0"/>
              <a:t>Weight-bearing at 6 weeks</a:t>
            </a:r>
          </a:p>
          <a:p>
            <a:r>
              <a:rPr lang="en-US" dirty="0" smtClean="0"/>
              <a:t>Average follow up – 15.5 months</a:t>
            </a:r>
          </a:p>
          <a:p>
            <a:r>
              <a:rPr lang="en-US" dirty="0" smtClean="0"/>
              <a:t>No difference for </a:t>
            </a:r>
            <a:r>
              <a:rPr lang="en-US" dirty="0" smtClean="0"/>
              <a:t>age or weight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835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No significant </a:t>
            </a:r>
            <a:r>
              <a:rPr lang="en-US" dirty="0" err="1" smtClean="0"/>
              <a:t>malalignment</a:t>
            </a:r>
            <a:r>
              <a:rPr lang="en-US" dirty="0" smtClean="0"/>
              <a:t> or </a:t>
            </a:r>
            <a:r>
              <a:rPr lang="en-US" dirty="0" err="1" smtClean="0"/>
              <a:t>malrotation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6" name="Content Placeholder 5" descr="External Rotation.tiff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664" b="-37664"/>
          <a:stretch>
            <a:fillRect/>
          </a:stretch>
        </p:blipFill>
        <p:spPr>
          <a:xfrm>
            <a:off x="5140796" y="642010"/>
            <a:ext cx="3635769" cy="4074520"/>
          </a:xfrm>
        </p:spPr>
      </p:pic>
      <p:pic>
        <p:nvPicPr>
          <p:cNvPr id="7" name="Picture 6" descr="Internal rotation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796" y="3824149"/>
            <a:ext cx="3186736" cy="2908239"/>
          </a:xfrm>
          <a:prstGeom prst="rect">
            <a:avLst/>
          </a:prstGeom>
        </p:spPr>
      </p:pic>
      <p:pic>
        <p:nvPicPr>
          <p:cNvPr id="8" name="Picture 7" descr="Leg length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775" y="3182138"/>
            <a:ext cx="3020021" cy="280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508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Disclosures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have no disclosures to report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1576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No significant leg length discrepancy</a:t>
            </a:r>
          </a:p>
          <a:p>
            <a:pPr lvl="1"/>
            <a:r>
              <a:rPr lang="en-US" dirty="0" err="1" smtClean="0"/>
              <a:t>Scanogram</a:t>
            </a:r>
            <a:r>
              <a:rPr lang="en-US" dirty="0" smtClean="0"/>
              <a:t> for 23 patients</a:t>
            </a:r>
            <a:endParaRPr lang="en-US" dirty="0"/>
          </a:p>
        </p:txBody>
      </p:sp>
      <p:pic>
        <p:nvPicPr>
          <p:cNvPr id="5" name="Content Placeholder 4" descr="Scanogram.tiff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676" r="-506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320899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6673794" cy="4525963"/>
          </a:xfrm>
        </p:spPr>
        <p:txBody>
          <a:bodyPr/>
          <a:lstStyle/>
          <a:p>
            <a:r>
              <a:rPr lang="en-US" dirty="0" smtClean="0"/>
              <a:t>No difference for fracture location</a:t>
            </a:r>
          </a:p>
          <a:p>
            <a:pPr lvl="1"/>
            <a:r>
              <a:rPr lang="en-US" dirty="0" smtClean="0"/>
              <a:t>Proximal or Distal Fractures – 52% of patients</a:t>
            </a:r>
          </a:p>
        </p:txBody>
      </p:sp>
      <p:pic>
        <p:nvPicPr>
          <p:cNvPr id="5" name="Content Placeholder 4" descr="Proximal Pre.tiff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0" b="10130"/>
          <a:stretch>
            <a:fillRect/>
          </a:stretch>
        </p:blipFill>
        <p:spPr>
          <a:xfrm>
            <a:off x="230665" y="3283198"/>
            <a:ext cx="2748546" cy="3080230"/>
          </a:xfrm>
        </p:spPr>
      </p:pic>
      <p:pic>
        <p:nvPicPr>
          <p:cNvPr id="6" name="Picture 5" descr="Proximal Post op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211" y="2990106"/>
            <a:ext cx="1576388" cy="3574801"/>
          </a:xfrm>
          <a:prstGeom prst="rect">
            <a:avLst/>
          </a:prstGeom>
        </p:spPr>
      </p:pic>
      <p:pic>
        <p:nvPicPr>
          <p:cNvPr id="7" name="Picture 6" descr="Distal Preoperative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507" y="2637827"/>
            <a:ext cx="1803190" cy="3927080"/>
          </a:xfrm>
          <a:prstGeom prst="rect">
            <a:avLst/>
          </a:prstGeom>
        </p:spPr>
      </p:pic>
      <p:pic>
        <p:nvPicPr>
          <p:cNvPr id="8" name="Picture 7" descr="Distal post op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13696" y="2637827"/>
            <a:ext cx="1794417" cy="392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6238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Hardware removal in 49 patients</a:t>
            </a:r>
          </a:p>
          <a:p>
            <a:pPr lvl="1"/>
            <a:r>
              <a:rPr lang="en-US" dirty="0" smtClean="0"/>
              <a:t>No complications</a:t>
            </a:r>
          </a:p>
          <a:p>
            <a:pPr lvl="1"/>
            <a:r>
              <a:rPr lang="en-US" dirty="0" smtClean="0"/>
              <a:t>Recommend removal at 12 months</a:t>
            </a:r>
          </a:p>
          <a:p>
            <a:endParaRPr lang="en-US" dirty="0"/>
          </a:p>
        </p:txBody>
      </p:sp>
      <p:pic>
        <p:nvPicPr>
          <p:cNvPr id="5" name="Content Placeholder 4" descr="Plate removal.tiff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12" r="-221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119782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 failures of fixation seen early in the study</a:t>
            </a:r>
          </a:p>
          <a:p>
            <a:pPr lvl="1"/>
            <a:r>
              <a:rPr lang="en-US" dirty="0" smtClean="0"/>
              <a:t>Related to small plate size and noncompliant patient who walked early</a:t>
            </a:r>
          </a:p>
          <a:p>
            <a:pPr lvl="2"/>
            <a:r>
              <a:rPr lang="en-US" dirty="0" smtClean="0"/>
              <a:t>Revision surgery to larger plate</a:t>
            </a:r>
          </a:p>
          <a:p>
            <a:pPr lvl="2"/>
            <a:r>
              <a:rPr lang="en-US" dirty="0" smtClean="0"/>
              <a:t>Cast treatment</a:t>
            </a:r>
          </a:p>
          <a:p>
            <a:pPr lvl="1"/>
            <a:r>
              <a:rPr lang="en-US" dirty="0" smtClean="0"/>
              <a:t>There was no complication at final follow up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Now recommend larger stainless steel 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3658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Retrospective nature</a:t>
            </a:r>
          </a:p>
          <a:p>
            <a:r>
              <a:rPr lang="en-US" dirty="0" smtClean="0"/>
              <a:t>No control group</a:t>
            </a:r>
          </a:p>
          <a:p>
            <a:r>
              <a:rPr lang="en-US" dirty="0" smtClean="0"/>
              <a:t>Loss of follow up</a:t>
            </a:r>
          </a:p>
        </p:txBody>
      </p:sp>
    </p:spTree>
    <p:extLst>
      <p:ext uri="{BB962C8B-B14F-4D97-AF65-F5344CB8AC3E}">
        <p14:creationId xmlns:p14="http://schemas.microsoft.com/office/powerpoint/2010/main" val="19977464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Submuscular</a:t>
            </a:r>
            <a:r>
              <a:rPr lang="en-US" dirty="0" smtClean="0"/>
              <a:t> </a:t>
            </a:r>
            <a:r>
              <a:rPr lang="en-US" dirty="0"/>
              <a:t>bridge plating is </a:t>
            </a:r>
            <a:r>
              <a:rPr lang="en-US" dirty="0" smtClean="0"/>
              <a:t>safe, effective and suitable </a:t>
            </a:r>
            <a:r>
              <a:rPr lang="en-US" dirty="0"/>
              <a:t>for all </a:t>
            </a:r>
            <a:r>
              <a:rPr lang="en-US" dirty="0" smtClean="0"/>
              <a:t>fracture patterns, locations and patient characteristics.</a:t>
            </a:r>
          </a:p>
          <a:p>
            <a:r>
              <a:rPr lang="en-US" dirty="0" smtClean="0"/>
              <a:t>This </a:t>
            </a:r>
            <a:r>
              <a:rPr lang="en-US" dirty="0"/>
              <a:t>advantage is not present in any of the other commonly used methods of fixation.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1033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pic>
        <p:nvPicPr>
          <p:cNvPr id="6" name="Content Placeholder 5" descr="som_foster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192921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Pediatric Femur Fractures are common</a:t>
            </a:r>
          </a:p>
          <a:p>
            <a:endParaRPr lang="en-US" dirty="0"/>
          </a:p>
        </p:txBody>
      </p:sp>
      <p:pic>
        <p:nvPicPr>
          <p:cNvPr id="5" name="Content Placeholder 4" descr="Presentation Pic 1.tiff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634" r="-366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00508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Spica cast treatment</a:t>
            </a:r>
          </a:p>
          <a:p>
            <a:pPr lvl="1"/>
            <a:r>
              <a:rPr lang="en-US" dirty="0"/>
              <a:t>Y</a:t>
            </a:r>
            <a:r>
              <a:rPr lang="en-US" dirty="0" smtClean="0"/>
              <a:t>ounger than 5</a:t>
            </a:r>
          </a:p>
          <a:p>
            <a:pPr lvl="1"/>
            <a:r>
              <a:rPr lang="en-US" dirty="0" smtClean="0"/>
              <a:t>Isolated injury</a:t>
            </a:r>
          </a:p>
          <a:p>
            <a:pPr lvl="1"/>
            <a:r>
              <a:rPr lang="en-US" dirty="0" smtClean="0"/>
              <a:t>Minimal shortening</a:t>
            </a:r>
          </a:p>
          <a:p>
            <a:pPr lvl="1"/>
            <a:r>
              <a:rPr lang="en-US" dirty="0" smtClean="0"/>
              <a:t>Length stable pattern</a:t>
            </a:r>
          </a:p>
          <a:p>
            <a:pPr lvl="1"/>
            <a:r>
              <a:rPr lang="en-US" dirty="0" smtClean="0"/>
              <a:t>Difficult child care</a:t>
            </a:r>
          </a:p>
          <a:p>
            <a:pPr lvl="1"/>
            <a:r>
              <a:rPr lang="en-US" dirty="0" smtClean="0"/>
              <a:t>No motion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7" name="Content Placeholder 6" descr="Spica Cast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906" b="-109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40848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Surgical treatment Options</a:t>
            </a:r>
          </a:p>
          <a:p>
            <a:pPr lvl="1"/>
            <a:r>
              <a:rPr lang="en-US" dirty="0" smtClean="0"/>
              <a:t>Elastic Nails</a:t>
            </a:r>
          </a:p>
          <a:p>
            <a:pPr lvl="1"/>
            <a:r>
              <a:rPr lang="en-US" dirty="0" smtClean="0"/>
              <a:t>Intramedullary Nails</a:t>
            </a:r>
          </a:p>
          <a:p>
            <a:pPr lvl="1"/>
            <a:r>
              <a:rPr lang="en-US" dirty="0" smtClean="0"/>
              <a:t>External Fixation</a:t>
            </a:r>
          </a:p>
          <a:p>
            <a:pPr lvl="1"/>
            <a:r>
              <a:rPr lang="en-US" dirty="0" smtClean="0"/>
              <a:t>Traditional Plating</a:t>
            </a:r>
          </a:p>
          <a:p>
            <a:pPr lvl="1"/>
            <a:r>
              <a:rPr lang="en-US" dirty="0" smtClean="0"/>
              <a:t>Bridge Plating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0780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Elastic Nails</a:t>
            </a:r>
          </a:p>
          <a:p>
            <a:pPr lvl="1"/>
            <a:r>
              <a:rPr lang="en-US" dirty="0" smtClean="0"/>
              <a:t>Weight less than 45kg (100 </a:t>
            </a:r>
            <a:r>
              <a:rPr lang="en-US" dirty="0" err="1" smtClean="0"/>
              <a:t>lbs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/>
              <a:t>Midshaft</a:t>
            </a:r>
            <a:r>
              <a:rPr lang="en-US" dirty="0" smtClean="0"/>
              <a:t> location</a:t>
            </a:r>
          </a:p>
          <a:p>
            <a:pPr lvl="1"/>
            <a:r>
              <a:rPr lang="en-US" dirty="0" smtClean="0"/>
              <a:t>Length stable pattern</a:t>
            </a:r>
            <a:endParaRPr lang="en-US" dirty="0"/>
          </a:p>
        </p:txBody>
      </p:sp>
      <p:pic>
        <p:nvPicPr>
          <p:cNvPr id="7" name="Content Placeholder 6" descr="Elastic Nail.jpe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034" b="-60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31947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600200"/>
            <a:ext cx="4720097" cy="4525963"/>
          </a:xfrm>
        </p:spPr>
        <p:txBody>
          <a:bodyPr/>
          <a:lstStyle/>
          <a:p>
            <a:r>
              <a:rPr lang="en-US" dirty="0" smtClean="0"/>
              <a:t>Intramedullary Nails</a:t>
            </a:r>
          </a:p>
          <a:p>
            <a:pPr lvl="1"/>
            <a:r>
              <a:rPr lang="en-US" dirty="0" smtClean="0"/>
              <a:t>Avascular Necrosis</a:t>
            </a:r>
          </a:p>
          <a:p>
            <a:pPr lvl="1"/>
            <a:r>
              <a:rPr lang="en-US" dirty="0" smtClean="0"/>
              <a:t>Femoral Canal large enough</a:t>
            </a:r>
          </a:p>
          <a:p>
            <a:pPr lvl="1"/>
            <a:r>
              <a:rPr lang="en-US" dirty="0" smtClean="0"/>
              <a:t>Greater Trochanter growth arrest</a:t>
            </a:r>
          </a:p>
          <a:p>
            <a:pPr lvl="1"/>
            <a:r>
              <a:rPr lang="en-US" dirty="0" smtClean="0"/>
              <a:t>Heterotopic bone formation</a:t>
            </a:r>
          </a:p>
          <a:p>
            <a:pPr lvl="1"/>
            <a:endParaRPr lang="en-US" dirty="0"/>
          </a:p>
        </p:txBody>
      </p:sp>
      <p:pic>
        <p:nvPicPr>
          <p:cNvPr id="5" name="Content Placeholder 4" descr="IM nail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048" r="-4904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171510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External Fixation</a:t>
            </a:r>
          </a:p>
          <a:p>
            <a:pPr lvl="1"/>
            <a:r>
              <a:rPr lang="en-US" dirty="0" err="1" smtClean="0"/>
              <a:t>Refracture</a:t>
            </a:r>
            <a:endParaRPr lang="en-US" dirty="0" smtClean="0"/>
          </a:p>
          <a:p>
            <a:pPr lvl="1"/>
            <a:r>
              <a:rPr lang="en-US" dirty="0" err="1" smtClean="0"/>
              <a:t>Malunion</a:t>
            </a:r>
            <a:endParaRPr lang="en-US" dirty="0" smtClean="0"/>
          </a:p>
          <a:p>
            <a:pPr lvl="1"/>
            <a:r>
              <a:rPr lang="en-US" dirty="0" smtClean="0"/>
              <a:t>Delayed healing</a:t>
            </a:r>
          </a:p>
          <a:p>
            <a:pPr lvl="1"/>
            <a:r>
              <a:rPr lang="en-US" dirty="0" smtClean="0"/>
              <a:t>Bulky</a:t>
            </a:r>
          </a:p>
          <a:p>
            <a:pPr lvl="1"/>
            <a:r>
              <a:rPr lang="en-US" dirty="0" smtClean="0"/>
              <a:t>Pin tract infections</a:t>
            </a:r>
          </a:p>
          <a:p>
            <a:pPr lvl="1"/>
            <a:r>
              <a:rPr lang="en-US" dirty="0" smtClean="0"/>
              <a:t>Unsightly scars</a:t>
            </a:r>
          </a:p>
          <a:p>
            <a:pPr lvl="1"/>
            <a:r>
              <a:rPr lang="en-US" dirty="0" smtClean="0"/>
              <a:t>Difficult for patient</a:t>
            </a:r>
          </a:p>
          <a:p>
            <a:pPr lvl="1"/>
            <a:endParaRPr lang="en-US" dirty="0"/>
          </a:p>
        </p:txBody>
      </p:sp>
      <p:pic>
        <p:nvPicPr>
          <p:cNvPr id="9" name="Content Placeholder 8" descr="Ex Fix.tiff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714" r="-377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954008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Compression Plating</a:t>
            </a:r>
          </a:p>
          <a:p>
            <a:pPr lvl="1"/>
            <a:r>
              <a:rPr lang="en-US" dirty="0" smtClean="0"/>
              <a:t>Extensive dissection</a:t>
            </a:r>
          </a:p>
          <a:p>
            <a:pPr lvl="1"/>
            <a:r>
              <a:rPr lang="en-US" dirty="0" smtClean="0"/>
              <a:t>Increased blood loss</a:t>
            </a:r>
          </a:p>
          <a:p>
            <a:pPr lvl="1"/>
            <a:r>
              <a:rPr lang="en-US" dirty="0" smtClean="0"/>
              <a:t>Pain</a:t>
            </a:r>
          </a:p>
          <a:p>
            <a:pPr lvl="1"/>
            <a:r>
              <a:rPr lang="en-US" dirty="0" smtClean="0"/>
              <a:t>Infection</a:t>
            </a:r>
          </a:p>
          <a:p>
            <a:pPr lvl="1"/>
            <a:r>
              <a:rPr lang="en-US" dirty="0" smtClean="0"/>
              <a:t>Nonunion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5" name="Content Placeholder 4" descr="thigh incision.jpe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9907" b="-399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354510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365</TotalTime>
  <Words>423</Words>
  <Application>Microsoft Macintosh PowerPoint</Application>
  <PresentationFormat>On-screen Show (4:3)</PresentationFormat>
  <Paragraphs>124</Paragraphs>
  <Slides>26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Office Theme</vt:lpstr>
      <vt:lpstr>Microsoft Excel Sheet</vt:lpstr>
      <vt:lpstr>Submuscular Bridge Plating for Pediatric Femur Fractures</vt:lpstr>
      <vt:lpstr>Disclosures</vt:lpstr>
      <vt:lpstr>Background</vt:lpstr>
      <vt:lpstr>Background</vt:lpstr>
      <vt:lpstr>Background</vt:lpstr>
      <vt:lpstr>Background</vt:lpstr>
      <vt:lpstr>Background</vt:lpstr>
      <vt:lpstr>Background</vt:lpstr>
      <vt:lpstr>Background</vt:lpstr>
      <vt:lpstr>Background</vt:lpstr>
      <vt:lpstr>Hypothesis</vt:lpstr>
      <vt:lpstr>Methods</vt:lpstr>
      <vt:lpstr>Results</vt:lpstr>
      <vt:lpstr>Results</vt:lpstr>
      <vt:lpstr>Results</vt:lpstr>
      <vt:lpstr>Results</vt:lpstr>
      <vt:lpstr>Results</vt:lpstr>
      <vt:lpstr>Results</vt:lpstr>
      <vt:lpstr>Results</vt:lpstr>
      <vt:lpstr>Results</vt:lpstr>
      <vt:lpstr>Results</vt:lpstr>
      <vt:lpstr>Results</vt:lpstr>
      <vt:lpstr>Complications</vt:lpstr>
      <vt:lpstr>Limitations</vt:lpstr>
      <vt:lpstr>Conclusion</vt:lpstr>
      <vt:lpstr>Thank you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Submuscular Bridge Plating for Pediatric Femur Fractures</dc:title>
  <dc:creator>Ryan Sieg</dc:creator>
  <cp:lastModifiedBy>Ryan Sieg</cp:lastModifiedBy>
  <cp:revision>47</cp:revision>
  <dcterms:created xsi:type="dcterms:W3CDTF">2012-11-26T22:38:15Z</dcterms:created>
  <dcterms:modified xsi:type="dcterms:W3CDTF">2012-11-30T02:42:44Z</dcterms:modified>
</cp:coreProperties>
</file>