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3"/>
  </p:notesMasterIdLst>
  <p:sldIdLst>
    <p:sldId id="256" r:id="rId2"/>
    <p:sldId id="284" r:id="rId3"/>
    <p:sldId id="344" r:id="rId4"/>
    <p:sldId id="298" r:id="rId5"/>
    <p:sldId id="285" r:id="rId6"/>
    <p:sldId id="350" r:id="rId7"/>
    <p:sldId id="355" r:id="rId8"/>
    <p:sldId id="316" r:id="rId9"/>
    <p:sldId id="342" r:id="rId10"/>
    <p:sldId id="354" r:id="rId11"/>
    <p:sldId id="362" r:id="rId12"/>
    <p:sldId id="341" r:id="rId13"/>
    <p:sldId id="363" r:id="rId14"/>
    <p:sldId id="361" r:id="rId15"/>
    <p:sldId id="323" r:id="rId16"/>
    <p:sldId id="287" r:id="rId17"/>
    <p:sldId id="338" r:id="rId18"/>
    <p:sldId id="356" r:id="rId19"/>
    <p:sldId id="296" r:id="rId20"/>
    <p:sldId id="358" r:id="rId21"/>
    <p:sldId id="315" r:id="rId22"/>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3" autoAdjust="0"/>
    <p:restoredTop sz="86207" autoAdjust="0"/>
  </p:normalViewPr>
  <p:slideViewPr>
    <p:cSldViewPr>
      <p:cViewPr>
        <p:scale>
          <a:sx n="60" d="100"/>
          <a:sy n="60" d="100"/>
        </p:scale>
        <p:origin x="-1620"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mednawbamc0002\MyDocs\Root\Brendan.Mccriskin\My%20Documents\Research\SOMOS%202012\MSK%20Graph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Amednawbamc0002\MyDocs\Root\Brendan.Mccriskin\My%20Documents\Research\SOMOS%202012\MSK%20Graph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Amednawbamc0002\MyDocs\Root\Brendan.Mccriskin\My%20Documents\Research\SOMOS%202012\MSK%20Graphs.xls"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Amednawbamc0002\MyDocs\Root\Brendan.Mccriskin\My%20Documents\Research\SOMOS%202012\MSK%20Graphs.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Amednawbamc0002\MyDocs\Root\Brendan.Mccriskin\My%20Documents\Research\SOMOS%202012\MSK%20Graphs.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Documents%20and%20Settings\Brendan.Mccriskin\Desktop\JTTR%20Tables%2013APR11.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Brendan.Mccriskin\Desktop\SOMOS\MSK%20Graphs.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Brendan.Mccriskin\Desktop\SOMOS\MSK%20Graphs.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cat>
            <c:strRef>
              <c:f>Sheet1!$A$31:$A$32</c:f>
              <c:strCache>
                <c:ptCount val="2"/>
                <c:pt idx="0">
                  <c:v>Closed Fractures</c:v>
                </c:pt>
                <c:pt idx="1">
                  <c:v>Open Fractures</c:v>
                </c:pt>
              </c:strCache>
            </c:strRef>
          </c:cat>
          <c:val>
            <c:numRef>
              <c:f>Sheet1!$B$31:$B$32</c:f>
              <c:numCache>
                <c:formatCode>General</c:formatCode>
                <c:ptCount val="2"/>
                <c:pt idx="0">
                  <c:v>2864</c:v>
                </c:pt>
                <c:pt idx="1">
                  <c:v>3930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cat>
            <c:strRef>
              <c:f>Sheet1!$W$39:$W$41</c:f>
              <c:strCache>
                <c:ptCount val="3"/>
                <c:pt idx="0">
                  <c:v>Lower Extremity</c:v>
                </c:pt>
                <c:pt idx="1">
                  <c:v>Upper Extremity</c:v>
                </c:pt>
                <c:pt idx="2">
                  <c:v>Spine/Pelvis</c:v>
                </c:pt>
              </c:strCache>
            </c:strRef>
          </c:cat>
          <c:val>
            <c:numRef>
              <c:f>Sheet1!$X$39:$X$41</c:f>
              <c:numCache>
                <c:formatCode>General</c:formatCode>
                <c:ptCount val="3"/>
                <c:pt idx="0">
                  <c:v>3182</c:v>
                </c:pt>
                <c:pt idx="1">
                  <c:v>2470</c:v>
                </c:pt>
                <c:pt idx="2">
                  <c:v>1142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cat>
            <c:strRef>
              <c:f>Sheet1!$A$40:$A$41</c:f>
              <c:strCache>
                <c:ptCount val="2"/>
                <c:pt idx="0">
                  <c:v>Arm or Leg Amputation</c:v>
                </c:pt>
                <c:pt idx="1">
                  <c:v>Foot, Finger, or Toe Amputation</c:v>
                </c:pt>
              </c:strCache>
            </c:strRef>
          </c:cat>
          <c:val>
            <c:numRef>
              <c:f>Sheet1!$B$40:$B$41</c:f>
              <c:numCache>
                <c:formatCode>General</c:formatCode>
                <c:ptCount val="2"/>
                <c:pt idx="0">
                  <c:v>681</c:v>
                </c:pt>
                <c:pt idx="1">
                  <c:v>358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Sheet1!$A$37:$A$38</c:f>
              <c:strCache>
                <c:ptCount val="2"/>
                <c:pt idx="0">
                  <c:v>Upper Extremity Soft Tissue Injury</c:v>
                </c:pt>
                <c:pt idx="1">
                  <c:v>Lower Extremity Soft Tissue Injury</c:v>
                </c:pt>
              </c:strCache>
            </c:strRef>
          </c:cat>
          <c:val>
            <c:numRef>
              <c:f>Sheet1!$B$37:$B$38</c:f>
              <c:numCache>
                <c:formatCode>General</c:formatCode>
                <c:ptCount val="2"/>
                <c:pt idx="0">
                  <c:v>3628</c:v>
                </c:pt>
                <c:pt idx="1">
                  <c:v>4080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Sheet1!$E$37:$E$39</c:f>
              <c:strCache>
                <c:ptCount val="3"/>
                <c:pt idx="0">
                  <c:v>Peripheral Nerve Injury</c:v>
                </c:pt>
                <c:pt idx="1">
                  <c:v>Spinal Cord Injury</c:v>
                </c:pt>
                <c:pt idx="2">
                  <c:v>Nerve Root Injury</c:v>
                </c:pt>
              </c:strCache>
            </c:strRef>
          </c:cat>
          <c:val>
            <c:numRef>
              <c:f>Sheet1!$F$37:$F$39</c:f>
              <c:numCache>
                <c:formatCode>General</c:formatCode>
                <c:ptCount val="3"/>
                <c:pt idx="0">
                  <c:v>813</c:v>
                </c:pt>
                <c:pt idx="1">
                  <c:v>96</c:v>
                </c:pt>
                <c:pt idx="2">
                  <c:v>18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0434951881014801"/>
          <c:y val="0.19480351414406535"/>
          <c:w val="0.6666935695538122"/>
          <c:h val="0.65482210557013765"/>
        </c:manualLayout>
      </c:layout>
      <c:barChart>
        <c:barDir val="col"/>
        <c:grouping val="clustered"/>
        <c:varyColors val="0"/>
        <c:ser>
          <c:idx val="0"/>
          <c:order val="0"/>
          <c:tx>
            <c:strRef>
              <c:f>Sheet1!$B$135</c:f>
              <c:strCache>
                <c:ptCount val="1"/>
                <c:pt idx="0">
                  <c:v>Iraq</c:v>
                </c:pt>
              </c:strCache>
            </c:strRef>
          </c:tx>
          <c:invertIfNegative val="0"/>
          <c:cat>
            <c:strRef>
              <c:f>Sheet1!$A$136:$A$139</c:f>
              <c:strCache>
                <c:ptCount val="4"/>
                <c:pt idx="0">
                  <c:v>Explosive</c:v>
                </c:pt>
                <c:pt idx="1">
                  <c:v>GSW</c:v>
                </c:pt>
                <c:pt idx="2">
                  <c:v>MVC</c:v>
                </c:pt>
                <c:pt idx="3">
                  <c:v>Other</c:v>
                </c:pt>
              </c:strCache>
            </c:strRef>
          </c:cat>
          <c:val>
            <c:numRef>
              <c:f>Sheet1!$B$136:$B$139</c:f>
              <c:numCache>
                <c:formatCode>0.00%</c:formatCode>
                <c:ptCount val="4"/>
                <c:pt idx="0">
                  <c:v>0.75400000000000378</c:v>
                </c:pt>
                <c:pt idx="1">
                  <c:v>0.19500000000000003</c:v>
                </c:pt>
                <c:pt idx="2">
                  <c:v>2.300000000000001E-2</c:v>
                </c:pt>
                <c:pt idx="3">
                  <c:v>2.8000000000000004E-2</c:v>
                </c:pt>
              </c:numCache>
            </c:numRef>
          </c:val>
        </c:ser>
        <c:ser>
          <c:idx val="1"/>
          <c:order val="1"/>
          <c:tx>
            <c:strRef>
              <c:f>Sheet1!$C$135</c:f>
              <c:strCache>
                <c:ptCount val="1"/>
                <c:pt idx="0">
                  <c:v>Afghanistan</c:v>
                </c:pt>
              </c:strCache>
            </c:strRef>
          </c:tx>
          <c:invertIfNegative val="0"/>
          <c:cat>
            <c:strRef>
              <c:f>Sheet1!$A$136:$A$139</c:f>
              <c:strCache>
                <c:ptCount val="4"/>
                <c:pt idx="0">
                  <c:v>Explosive</c:v>
                </c:pt>
                <c:pt idx="1">
                  <c:v>GSW</c:v>
                </c:pt>
                <c:pt idx="2">
                  <c:v>MVC</c:v>
                </c:pt>
                <c:pt idx="3">
                  <c:v>Other</c:v>
                </c:pt>
              </c:strCache>
            </c:strRef>
          </c:cat>
          <c:val>
            <c:numRef>
              <c:f>Sheet1!$C$136:$C$139</c:f>
              <c:numCache>
                <c:formatCode>0.00%</c:formatCode>
                <c:ptCount val="4"/>
                <c:pt idx="0">
                  <c:v>0.70600000000000063</c:v>
                </c:pt>
                <c:pt idx="1">
                  <c:v>0.21300000000000024</c:v>
                </c:pt>
                <c:pt idx="2">
                  <c:v>4.0000000000000029E-2</c:v>
                </c:pt>
                <c:pt idx="3">
                  <c:v>4.1000000000000002E-2</c:v>
                </c:pt>
              </c:numCache>
            </c:numRef>
          </c:val>
        </c:ser>
        <c:dLbls>
          <c:showLegendKey val="0"/>
          <c:showVal val="0"/>
          <c:showCatName val="0"/>
          <c:showSerName val="0"/>
          <c:showPercent val="0"/>
          <c:showBubbleSize val="0"/>
        </c:dLbls>
        <c:gapWidth val="150"/>
        <c:axId val="107684352"/>
        <c:axId val="46823040"/>
      </c:barChart>
      <c:catAx>
        <c:axId val="107684352"/>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en-US"/>
          </a:p>
        </c:txPr>
        <c:crossAx val="46823040"/>
        <c:crosses val="autoZero"/>
        <c:auto val="1"/>
        <c:lblAlgn val="ctr"/>
        <c:lblOffset val="100"/>
        <c:noMultiLvlLbl val="0"/>
      </c:catAx>
      <c:valAx>
        <c:axId val="46823040"/>
        <c:scaling>
          <c:orientation val="minMax"/>
        </c:scaling>
        <c:delete val="0"/>
        <c:axPos val="l"/>
        <c:majorGridlines/>
        <c:numFmt formatCode="0%" sourceLinked="0"/>
        <c:majorTickMark val="out"/>
        <c:minorTickMark val="none"/>
        <c:tickLblPos val="nextTo"/>
        <c:txPr>
          <a:bodyPr/>
          <a:lstStyle/>
          <a:p>
            <a:pPr>
              <a:defRPr>
                <a:solidFill>
                  <a:schemeClr val="tx1"/>
                </a:solidFill>
              </a:defRPr>
            </a:pPr>
            <a:endParaRPr lang="en-US"/>
          </a:p>
        </c:txPr>
        <c:crossAx val="107684352"/>
        <c:crosses val="autoZero"/>
        <c:crossBetween val="between"/>
      </c:valAx>
      <c:spPr>
        <a:solidFill>
          <a:schemeClr val="tx1"/>
        </a:solidFill>
      </c:spPr>
    </c:plotArea>
    <c:legend>
      <c:legendPos val="r"/>
      <c:layout/>
      <c:overlay val="0"/>
      <c:txPr>
        <a:bodyPr/>
        <a:lstStyle/>
        <a:p>
          <a:pPr>
            <a:defRPr>
              <a:solidFill>
                <a:schemeClr val="tx1"/>
              </a:solidFill>
            </a:defRPr>
          </a:pPr>
          <a:endParaRPr lang="en-US"/>
        </a:p>
      </c:txPr>
    </c:legend>
    <c:plotVisOnly val="1"/>
    <c:dispBlanksAs val="gap"/>
    <c:showDLblsOverMax val="0"/>
  </c:chart>
  <c:spPr>
    <a:noFill/>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Sheet1!$A$9</c:f>
              <c:strCache>
                <c:ptCount val="1"/>
                <c:pt idx="0">
                  <c:v>Explosion</c:v>
                </c:pt>
              </c:strCache>
            </c:strRef>
          </c:tx>
          <c:marker>
            <c:symbol val="none"/>
          </c:marker>
          <c:cat>
            <c:numRef>
              <c:f>Sheet1!$B$8:$F$8</c:f>
              <c:numCache>
                <c:formatCode>General</c:formatCode>
                <c:ptCount val="5"/>
                <c:pt idx="0">
                  <c:v>2005</c:v>
                </c:pt>
                <c:pt idx="1">
                  <c:v>2006</c:v>
                </c:pt>
                <c:pt idx="2">
                  <c:v>2007</c:v>
                </c:pt>
                <c:pt idx="3">
                  <c:v>2008</c:v>
                </c:pt>
                <c:pt idx="4">
                  <c:v>2009</c:v>
                </c:pt>
              </c:numCache>
            </c:numRef>
          </c:cat>
          <c:val>
            <c:numRef>
              <c:f>Sheet1!$B$9:$F$9</c:f>
              <c:numCache>
                <c:formatCode>General</c:formatCode>
                <c:ptCount val="5"/>
                <c:pt idx="0">
                  <c:v>1177</c:v>
                </c:pt>
                <c:pt idx="1">
                  <c:v>1048</c:v>
                </c:pt>
                <c:pt idx="2">
                  <c:v>1205</c:v>
                </c:pt>
                <c:pt idx="3">
                  <c:v>563</c:v>
                </c:pt>
                <c:pt idx="4">
                  <c:v>570</c:v>
                </c:pt>
              </c:numCache>
            </c:numRef>
          </c:val>
          <c:smooth val="0"/>
        </c:ser>
        <c:ser>
          <c:idx val="1"/>
          <c:order val="1"/>
          <c:tx>
            <c:strRef>
              <c:f>Sheet1!$A$10</c:f>
              <c:strCache>
                <c:ptCount val="1"/>
                <c:pt idx="0">
                  <c:v>Gun Shot Wound</c:v>
                </c:pt>
              </c:strCache>
            </c:strRef>
          </c:tx>
          <c:marker>
            <c:symbol val="none"/>
          </c:marker>
          <c:cat>
            <c:numRef>
              <c:f>Sheet1!$B$8:$F$8</c:f>
              <c:numCache>
                <c:formatCode>General</c:formatCode>
                <c:ptCount val="5"/>
                <c:pt idx="0">
                  <c:v>2005</c:v>
                </c:pt>
                <c:pt idx="1">
                  <c:v>2006</c:v>
                </c:pt>
                <c:pt idx="2">
                  <c:v>2007</c:v>
                </c:pt>
                <c:pt idx="3">
                  <c:v>2008</c:v>
                </c:pt>
                <c:pt idx="4">
                  <c:v>2009</c:v>
                </c:pt>
              </c:numCache>
            </c:numRef>
          </c:cat>
          <c:val>
            <c:numRef>
              <c:f>Sheet1!$B$10:$F$10</c:f>
              <c:numCache>
                <c:formatCode>General</c:formatCode>
                <c:ptCount val="5"/>
                <c:pt idx="0">
                  <c:v>242</c:v>
                </c:pt>
                <c:pt idx="1">
                  <c:v>300</c:v>
                </c:pt>
                <c:pt idx="2">
                  <c:v>376</c:v>
                </c:pt>
                <c:pt idx="3">
                  <c:v>170</c:v>
                </c:pt>
                <c:pt idx="4">
                  <c:v>121</c:v>
                </c:pt>
              </c:numCache>
            </c:numRef>
          </c:val>
          <c:smooth val="0"/>
        </c:ser>
        <c:dLbls>
          <c:showLegendKey val="0"/>
          <c:showVal val="0"/>
          <c:showCatName val="0"/>
          <c:showSerName val="0"/>
          <c:showPercent val="0"/>
          <c:showBubbleSize val="0"/>
        </c:dLbls>
        <c:marker val="1"/>
        <c:smooth val="0"/>
        <c:axId val="107411456"/>
        <c:axId val="46822464"/>
      </c:lineChart>
      <c:catAx>
        <c:axId val="107411456"/>
        <c:scaling>
          <c:orientation val="minMax"/>
        </c:scaling>
        <c:delete val="0"/>
        <c:axPos val="b"/>
        <c:numFmt formatCode="General" sourceLinked="1"/>
        <c:majorTickMark val="out"/>
        <c:minorTickMark val="none"/>
        <c:tickLblPos val="nextTo"/>
        <c:crossAx val="46822464"/>
        <c:crosses val="autoZero"/>
        <c:auto val="1"/>
        <c:lblAlgn val="ctr"/>
        <c:lblOffset val="100"/>
        <c:noMultiLvlLbl val="0"/>
      </c:catAx>
      <c:valAx>
        <c:axId val="46822464"/>
        <c:scaling>
          <c:orientation val="minMax"/>
        </c:scaling>
        <c:delete val="0"/>
        <c:axPos val="l"/>
        <c:majorGridlines/>
        <c:numFmt formatCode="General" sourceLinked="1"/>
        <c:majorTickMark val="out"/>
        <c:minorTickMark val="none"/>
        <c:tickLblPos val="nextTo"/>
        <c:crossAx val="107411456"/>
        <c:crosses val="autoZero"/>
        <c:crossBetween val="between"/>
      </c:valAx>
      <c:spPr>
        <a:solidFill>
          <a:schemeClr val="bg1"/>
        </a:solidFill>
      </c:spPr>
    </c:plotArea>
    <c:legend>
      <c:legendPos val="r"/>
      <c:layout/>
      <c:overlay val="0"/>
    </c:legend>
    <c:plotVisOnly val="1"/>
    <c:dispBlanksAs val="gap"/>
    <c:showDLblsOverMax val="0"/>
  </c:chart>
  <c:txPr>
    <a:bodyPr/>
    <a:lstStyle/>
    <a:p>
      <a:pPr>
        <a:defRPr>
          <a:solidFill>
            <a:schemeClr val="bg1"/>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Sheet1!$A$80</c:f>
              <c:strCache>
                <c:ptCount val="1"/>
                <c:pt idx="0">
                  <c:v>Army</c:v>
                </c:pt>
              </c:strCache>
            </c:strRef>
          </c:tx>
          <c:spPr>
            <a:solidFill>
              <a:schemeClr val="bg2">
                <a:lumMod val="50000"/>
              </a:schemeClr>
            </a:solidFill>
          </c:spPr>
          <c:invertIfNegative val="0"/>
          <c:cat>
            <c:numRef>
              <c:f>Sheet1!$B$79:$F$79</c:f>
              <c:numCache>
                <c:formatCode>General</c:formatCode>
                <c:ptCount val="5"/>
                <c:pt idx="0">
                  <c:v>2005</c:v>
                </c:pt>
                <c:pt idx="1">
                  <c:v>2006</c:v>
                </c:pt>
                <c:pt idx="2">
                  <c:v>2007</c:v>
                </c:pt>
                <c:pt idx="3">
                  <c:v>2008</c:v>
                </c:pt>
                <c:pt idx="4">
                  <c:v>2009</c:v>
                </c:pt>
              </c:numCache>
            </c:numRef>
          </c:cat>
          <c:val>
            <c:numRef>
              <c:f>Sheet1!$B$80:$F$80</c:f>
              <c:numCache>
                <c:formatCode>General</c:formatCode>
                <c:ptCount val="5"/>
                <c:pt idx="0">
                  <c:v>0.5</c:v>
                </c:pt>
                <c:pt idx="1">
                  <c:v>0.4</c:v>
                </c:pt>
                <c:pt idx="2">
                  <c:v>0.60000000000000064</c:v>
                </c:pt>
                <c:pt idx="3">
                  <c:v>0.2</c:v>
                </c:pt>
                <c:pt idx="4">
                  <c:v>0.2</c:v>
                </c:pt>
              </c:numCache>
            </c:numRef>
          </c:val>
        </c:ser>
        <c:ser>
          <c:idx val="1"/>
          <c:order val="1"/>
          <c:tx>
            <c:strRef>
              <c:f>Sheet1!$A$81</c:f>
              <c:strCache>
                <c:ptCount val="1"/>
                <c:pt idx="0">
                  <c:v>Navy</c:v>
                </c:pt>
              </c:strCache>
            </c:strRef>
          </c:tx>
          <c:spPr>
            <a:solidFill>
              <a:srgbClr val="FFFF00"/>
            </a:solidFill>
          </c:spPr>
          <c:invertIfNegative val="0"/>
          <c:cat>
            <c:numRef>
              <c:f>Sheet1!$B$79:$F$79</c:f>
              <c:numCache>
                <c:formatCode>General</c:formatCode>
                <c:ptCount val="5"/>
                <c:pt idx="0">
                  <c:v>2005</c:v>
                </c:pt>
                <c:pt idx="1">
                  <c:v>2006</c:v>
                </c:pt>
                <c:pt idx="2">
                  <c:v>2007</c:v>
                </c:pt>
                <c:pt idx="3">
                  <c:v>2008</c:v>
                </c:pt>
                <c:pt idx="4">
                  <c:v>2009</c:v>
                </c:pt>
              </c:numCache>
            </c:numRef>
          </c:cat>
          <c:val>
            <c:numRef>
              <c:f>Sheet1!$B$81:$F$81</c:f>
              <c:numCache>
                <c:formatCode>General</c:formatCode>
                <c:ptCount val="5"/>
                <c:pt idx="0">
                  <c:v>0.30000000000000032</c:v>
                </c:pt>
                <c:pt idx="1">
                  <c:v>0.30000000000000032</c:v>
                </c:pt>
                <c:pt idx="2">
                  <c:v>0.1</c:v>
                </c:pt>
                <c:pt idx="3">
                  <c:v>0.05</c:v>
                </c:pt>
                <c:pt idx="4">
                  <c:v>0.1</c:v>
                </c:pt>
              </c:numCache>
            </c:numRef>
          </c:val>
        </c:ser>
        <c:ser>
          <c:idx val="2"/>
          <c:order val="2"/>
          <c:tx>
            <c:strRef>
              <c:f>Sheet1!$A$82</c:f>
              <c:strCache>
                <c:ptCount val="1"/>
                <c:pt idx="0">
                  <c:v>Air Force</c:v>
                </c:pt>
              </c:strCache>
            </c:strRef>
          </c:tx>
          <c:spPr>
            <a:solidFill>
              <a:srgbClr val="1F497D">
                <a:lumMod val="75000"/>
              </a:srgbClr>
            </a:solidFill>
          </c:spPr>
          <c:invertIfNegative val="0"/>
          <c:cat>
            <c:numRef>
              <c:f>Sheet1!$B$79:$F$79</c:f>
              <c:numCache>
                <c:formatCode>General</c:formatCode>
                <c:ptCount val="5"/>
                <c:pt idx="0">
                  <c:v>2005</c:v>
                </c:pt>
                <c:pt idx="1">
                  <c:v>2006</c:v>
                </c:pt>
                <c:pt idx="2">
                  <c:v>2007</c:v>
                </c:pt>
                <c:pt idx="3">
                  <c:v>2008</c:v>
                </c:pt>
                <c:pt idx="4">
                  <c:v>2009</c:v>
                </c:pt>
              </c:numCache>
            </c:numRef>
          </c:cat>
          <c:val>
            <c:numRef>
              <c:f>Sheet1!$B$82:$F$82</c:f>
              <c:numCache>
                <c:formatCode>General</c:formatCode>
                <c:ptCount val="5"/>
                <c:pt idx="0">
                  <c:v>0.1</c:v>
                </c:pt>
                <c:pt idx="1">
                  <c:v>3.0000000000000002E-2</c:v>
                </c:pt>
                <c:pt idx="2">
                  <c:v>0.1</c:v>
                </c:pt>
                <c:pt idx="3">
                  <c:v>2.0000000000000011E-2</c:v>
                </c:pt>
                <c:pt idx="4">
                  <c:v>3.0000000000000002E-2</c:v>
                </c:pt>
              </c:numCache>
            </c:numRef>
          </c:val>
        </c:ser>
        <c:ser>
          <c:idx val="3"/>
          <c:order val="3"/>
          <c:tx>
            <c:strRef>
              <c:f>Sheet1!$A$83</c:f>
              <c:strCache>
                <c:ptCount val="1"/>
                <c:pt idx="0">
                  <c:v>Marines</c:v>
                </c:pt>
              </c:strCache>
            </c:strRef>
          </c:tx>
          <c:spPr>
            <a:solidFill>
              <a:srgbClr val="9BBB59">
                <a:lumMod val="50000"/>
              </a:srgbClr>
            </a:solidFill>
          </c:spPr>
          <c:invertIfNegative val="0"/>
          <c:cat>
            <c:numRef>
              <c:f>Sheet1!$B$79:$F$79</c:f>
              <c:numCache>
                <c:formatCode>General</c:formatCode>
                <c:ptCount val="5"/>
                <c:pt idx="0">
                  <c:v>2005</c:v>
                </c:pt>
                <c:pt idx="1">
                  <c:v>2006</c:v>
                </c:pt>
                <c:pt idx="2">
                  <c:v>2007</c:v>
                </c:pt>
                <c:pt idx="3">
                  <c:v>2008</c:v>
                </c:pt>
                <c:pt idx="4">
                  <c:v>2009</c:v>
                </c:pt>
              </c:numCache>
            </c:numRef>
          </c:cat>
          <c:val>
            <c:numRef>
              <c:f>Sheet1!$B$83:$F$83</c:f>
              <c:numCache>
                <c:formatCode>General</c:formatCode>
                <c:ptCount val="5"/>
                <c:pt idx="0">
                  <c:v>0.60000000000000064</c:v>
                </c:pt>
                <c:pt idx="1">
                  <c:v>0.5</c:v>
                </c:pt>
                <c:pt idx="2">
                  <c:v>0.30000000000000032</c:v>
                </c:pt>
                <c:pt idx="3">
                  <c:v>0.1</c:v>
                </c:pt>
                <c:pt idx="4">
                  <c:v>0.30000000000000032</c:v>
                </c:pt>
              </c:numCache>
            </c:numRef>
          </c:val>
        </c:ser>
        <c:dLbls>
          <c:showLegendKey val="0"/>
          <c:showVal val="0"/>
          <c:showCatName val="0"/>
          <c:showSerName val="0"/>
          <c:showPercent val="0"/>
          <c:showBubbleSize val="0"/>
        </c:dLbls>
        <c:gapWidth val="150"/>
        <c:axId val="107511296"/>
        <c:axId val="180489600"/>
      </c:barChart>
      <c:catAx>
        <c:axId val="107511296"/>
        <c:scaling>
          <c:orientation val="minMax"/>
        </c:scaling>
        <c:delete val="0"/>
        <c:axPos val="b"/>
        <c:numFmt formatCode="General" sourceLinked="1"/>
        <c:majorTickMark val="out"/>
        <c:minorTickMark val="none"/>
        <c:tickLblPos val="nextTo"/>
        <c:crossAx val="180489600"/>
        <c:crosses val="autoZero"/>
        <c:auto val="1"/>
        <c:lblAlgn val="ctr"/>
        <c:lblOffset val="100"/>
        <c:noMultiLvlLbl val="0"/>
      </c:catAx>
      <c:valAx>
        <c:axId val="180489600"/>
        <c:scaling>
          <c:orientation val="minMax"/>
        </c:scaling>
        <c:delete val="0"/>
        <c:axPos val="l"/>
        <c:majorGridlines/>
        <c:numFmt formatCode="General" sourceLinked="1"/>
        <c:majorTickMark val="out"/>
        <c:minorTickMark val="none"/>
        <c:tickLblPos val="nextTo"/>
        <c:crossAx val="107511296"/>
        <c:crosses val="autoZero"/>
        <c:crossBetween val="between"/>
      </c:valAx>
      <c:spPr>
        <a:solidFill>
          <a:schemeClr val="bg1"/>
        </a:solidFill>
      </c:spPr>
    </c:plotArea>
    <c:legend>
      <c:legendPos val="r"/>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txPr>
    <a:bodyPr/>
    <a:lstStyle/>
    <a:p>
      <a:pPr>
        <a:defRPr>
          <a:solidFill>
            <a:schemeClr val="bg1"/>
          </a:solidFil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0.55</cdr:x>
      <cdr:y>0.38889</cdr:y>
    </cdr:from>
    <cdr:to>
      <cdr:x>0.71667</cdr:x>
      <cdr:y>0.66667</cdr:y>
    </cdr:to>
    <cdr:sp macro="" textlink="">
      <cdr:nvSpPr>
        <cdr:cNvPr id="2" name="TextBox 1"/>
        <cdr:cNvSpPr txBox="1">
          <a:spLocks xmlns:a="http://schemas.openxmlformats.org/drawingml/2006/main" noChangeArrowheads="1"/>
        </cdr:cNvSpPr>
      </cdr:nvSpPr>
      <cdr:spPr bwMode="auto">
        <a:xfrm xmlns:a="http://schemas.openxmlformats.org/drawingml/2006/main">
          <a:off x="2514600" y="1066800"/>
          <a:ext cx="761993" cy="761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dirty="0" smtClean="0">
              <a:solidFill>
                <a:sysClr val="window" lastClr="FFFFFF"/>
              </a:solidFill>
              <a:latin typeface="Calibri" pitchFamily="34" charset="0"/>
            </a:rPr>
            <a:t>Closed Fractures 41.5%</a:t>
          </a:r>
          <a:endParaRPr lang="en-US" dirty="0">
            <a:solidFill>
              <a:sysClr val="window" lastClr="FFFFFF"/>
            </a:solidFill>
            <a:latin typeface="Calibri" pitchFamily="34" charset="0"/>
          </a:endParaRPr>
        </a:p>
      </cdr:txBody>
    </cdr:sp>
  </cdr:relSizeAnchor>
  <cdr:relSizeAnchor xmlns:cdr="http://schemas.openxmlformats.org/drawingml/2006/chartDrawing">
    <cdr:from>
      <cdr:x>0.28333</cdr:x>
      <cdr:y>0.38889</cdr:y>
    </cdr:from>
    <cdr:to>
      <cdr:x>0.45</cdr:x>
      <cdr:y>0.66667</cdr:y>
    </cdr:to>
    <cdr:sp macro="" textlink="">
      <cdr:nvSpPr>
        <cdr:cNvPr id="3" name="TextBox 1"/>
        <cdr:cNvSpPr txBox="1">
          <a:spLocks xmlns:a="http://schemas.openxmlformats.org/drawingml/2006/main" noChangeArrowheads="1"/>
        </cdr:cNvSpPr>
      </cdr:nvSpPr>
      <cdr:spPr bwMode="auto">
        <a:xfrm xmlns:a="http://schemas.openxmlformats.org/drawingml/2006/main">
          <a:off x="1295400" y="1066800"/>
          <a:ext cx="761993" cy="761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dirty="0" smtClean="0">
              <a:solidFill>
                <a:sysClr val="window" lastClr="FFFFFF"/>
              </a:solidFill>
              <a:latin typeface="Calibri" pitchFamily="34" charset="0"/>
            </a:rPr>
            <a:t>Open Fractures 57.8%</a:t>
          </a:r>
          <a:endParaRPr lang="en-US" dirty="0">
            <a:solidFill>
              <a:sysClr val="window" lastClr="FFFFFF"/>
            </a:solidFill>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0.5641</cdr:x>
      <cdr:y>0.42359</cdr:y>
    </cdr:from>
    <cdr:to>
      <cdr:x>0.73077</cdr:x>
      <cdr:y>0.70185</cdr:y>
    </cdr:to>
    <cdr:sp macro="" textlink="">
      <cdr:nvSpPr>
        <cdr:cNvPr id="2" name="TextBox 1"/>
        <cdr:cNvSpPr txBox="1">
          <a:spLocks xmlns:a="http://schemas.openxmlformats.org/drawingml/2006/main" noChangeArrowheads="1"/>
        </cdr:cNvSpPr>
      </cdr:nvSpPr>
      <cdr:spPr bwMode="auto">
        <a:xfrm xmlns:a="http://schemas.openxmlformats.org/drawingml/2006/main">
          <a:off x="3352800" y="1676400"/>
          <a:ext cx="990620" cy="1101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dirty="0" smtClean="0">
              <a:solidFill>
                <a:sysClr val="window" lastClr="FFFFFF"/>
              </a:solidFill>
              <a:latin typeface="Calibri" pitchFamily="34" charset="0"/>
            </a:rPr>
            <a:t>Lower Extremity 47%</a:t>
          </a:r>
          <a:endParaRPr lang="en-US" dirty="0">
            <a:solidFill>
              <a:sysClr val="window" lastClr="FFFFFF"/>
            </a:solidFill>
            <a:latin typeface="Calibri" pitchFamily="34" charset="0"/>
          </a:endParaRPr>
        </a:p>
      </cdr:txBody>
    </cdr:sp>
  </cdr:relSizeAnchor>
  <cdr:relSizeAnchor xmlns:cdr="http://schemas.openxmlformats.org/drawingml/2006/chartDrawing">
    <cdr:from>
      <cdr:x>0.26923</cdr:x>
      <cdr:y>0.55836</cdr:y>
    </cdr:from>
    <cdr:to>
      <cdr:x>0.4359</cdr:x>
      <cdr:y>0.83663</cdr:y>
    </cdr:to>
    <cdr:sp macro="" textlink="">
      <cdr:nvSpPr>
        <cdr:cNvPr id="3" name="TextBox 1"/>
        <cdr:cNvSpPr txBox="1">
          <a:spLocks xmlns:a="http://schemas.openxmlformats.org/drawingml/2006/main" noChangeArrowheads="1"/>
        </cdr:cNvSpPr>
      </cdr:nvSpPr>
      <cdr:spPr bwMode="auto">
        <a:xfrm xmlns:a="http://schemas.openxmlformats.org/drawingml/2006/main">
          <a:off x="1600200" y="2209800"/>
          <a:ext cx="990620" cy="11012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dirty="0" smtClean="0">
              <a:solidFill>
                <a:sysClr val="window" lastClr="FFFFFF"/>
              </a:solidFill>
              <a:latin typeface="Calibri" pitchFamily="34" charset="0"/>
            </a:rPr>
            <a:t>Upper Extremity 36%</a:t>
          </a:r>
          <a:endParaRPr lang="en-US" dirty="0">
            <a:solidFill>
              <a:sysClr val="window" lastClr="FFFFFF"/>
            </a:solidFill>
            <a:latin typeface="Calibri" pitchFamily="34" charset="0"/>
          </a:endParaRPr>
        </a:p>
      </cdr:txBody>
    </cdr:sp>
  </cdr:relSizeAnchor>
  <cdr:relSizeAnchor xmlns:cdr="http://schemas.openxmlformats.org/drawingml/2006/chartDrawing">
    <cdr:from>
      <cdr:x>0.32051</cdr:x>
      <cdr:y>0.19254</cdr:y>
    </cdr:from>
    <cdr:to>
      <cdr:x>0.48718</cdr:x>
      <cdr:y>0.4708</cdr:y>
    </cdr:to>
    <cdr:sp macro="" textlink="">
      <cdr:nvSpPr>
        <cdr:cNvPr id="4" name="TextBox 1"/>
        <cdr:cNvSpPr txBox="1">
          <a:spLocks xmlns:a="http://schemas.openxmlformats.org/drawingml/2006/main" noChangeArrowheads="1"/>
        </cdr:cNvSpPr>
      </cdr:nvSpPr>
      <cdr:spPr bwMode="auto">
        <a:xfrm xmlns:a="http://schemas.openxmlformats.org/drawingml/2006/main">
          <a:off x="1905000" y="762000"/>
          <a:ext cx="990619" cy="11012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dirty="0" smtClean="0">
              <a:solidFill>
                <a:sysClr val="window" lastClr="FFFFFF"/>
              </a:solidFill>
              <a:latin typeface="Calibri" pitchFamily="34" charset="0"/>
            </a:rPr>
            <a:t>Spine/Pelvis </a:t>
          </a:r>
        </a:p>
        <a:p xmlns:a="http://schemas.openxmlformats.org/drawingml/2006/main">
          <a:pPr algn="ctr"/>
          <a:r>
            <a:rPr lang="en-US" dirty="0" smtClean="0">
              <a:solidFill>
                <a:sysClr val="window" lastClr="FFFFFF"/>
              </a:solidFill>
              <a:latin typeface="Calibri" pitchFamily="34" charset="0"/>
            </a:rPr>
            <a:t>17%</a:t>
          </a:r>
          <a:endParaRPr lang="en-US" dirty="0">
            <a:solidFill>
              <a:sysClr val="window" lastClr="FFFFFF"/>
            </a:solidFill>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0.26667</cdr:x>
      <cdr:y>0.27826</cdr:y>
    </cdr:from>
    <cdr:to>
      <cdr:x>0.46667</cdr:x>
      <cdr:y>0.50087</cdr:y>
    </cdr:to>
    <cdr:sp macro="" textlink="">
      <cdr:nvSpPr>
        <cdr:cNvPr id="2" name="TextBox 1"/>
        <cdr:cNvSpPr txBox="1">
          <a:spLocks xmlns:a="http://schemas.openxmlformats.org/drawingml/2006/main" noChangeArrowheads="1"/>
        </cdr:cNvSpPr>
      </cdr:nvSpPr>
      <cdr:spPr bwMode="auto">
        <a:xfrm xmlns:a="http://schemas.openxmlformats.org/drawingml/2006/main">
          <a:off x="1219200" y="762000"/>
          <a:ext cx="914400" cy="609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lgn="ctr"/>
          <a:r>
            <a:rPr lang="en-US" sz="1000" dirty="0">
              <a:solidFill>
                <a:sysClr val="window" lastClr="FFFFFF"/>
              </a:solidFill>
              <a:latin typeface="Calibri" pitchFamily="34" charset="0"/>
            </a:rPr>
            <a:t>Minor Amputations 34.5%</a:t>
          </a:r>
        </a:p>
      </cdr:txBody>
    </cdr:sp>
  </cdr:relSizeAnchor>
  <cdr:relSizeAnchor xmlns:cdr="http://schemas.openxmlformats.org/drawingml/2006/chartDrawing">
    <cdr:from>
      <cdr:x>0.5</cdr:x>
      <cdr:y>0.50087</cdr:y>
    </cdr:from>
    <cdr:to>
      <cdr:x>0.7</cdr:x>
      <cdr:y>0.83478</cdr:y>
    </cdr:to>
    <cdr:sp macro="" textlink="">
      <cdr:nvSpPr>
        <cdr:cNvPr id="3" name="TextBox 1"/>
        <cdr:cNvSpPr txBox="1">
          <a:spLocks xmlns:a="http://schemas.openxmlformats.org/drawingml/2006/main" noChangeArrowheads="1"/>
        </cdr:cNvSpPr>
      </cdr:nvSpPr>
      <cdr:spPr bwMode="auto">
        <a:xfrm xmlns:a="http://schemas.openxmlformats.org/drawingml/2006/main">
          <a:off x="2286000" y="1371600"/>
          <a:ext cx="914400" cy="9144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lgn="ctr"/>
          <a:r>
            <a:rPr lang="en-US" sz="1000" dirty="0">
              <a:solidFill>
                <a:sysClr val="window" lastClr="FFFFFF"/>
              </a:solidFill>
              <a:latin typeface="Calibri" pitchFamily="34" charset="0"/>
            </a:rPr>
            <a:t>Major Amputations 65.5%</a:t>
          </a:r>
        </a:p>
      </cdr:txBody>
    </cdr:sp>
  </cdr:relSizeAnchor>
</c:userShapes>
</file>

<file path=ppt/drawings/drawing4.xml><?xml version="1.0" encoding="utf-8"?>
<c:userShapes xmlns:c="http://schemas.openxmlformats.org/drawingml/2006/chart">
  <cdr:relSizeAnchor xmlns:cdr="http://schemas.openxmlformats.org/drawingml/2006/chartDrawing">
    <cdr:from>
      <cdr:x>0.25</cdr:x>
      <cdr:y>0.36174</cdr:y>
    </cdr:from>
    <cdr:to>
      <cdr:x>0.45223</cdr:x>
      <cdr:y>0.61677</cdr:y>
    </cdr:to>
    <cdr:sp macro="" textlink="">
      <cdr:nvSpPr>
        <cdr:cNvPr id="2" name="TextBox 1"/>
        <cdr:cNvSpPr txBox="1"/>
      </cdr:nvSpPr>
      <cdr:spPr>
        <a:xfrm xmlns:a="http://schemas.openxmlformats.org/drawingml/2006/main">
          <a:off x="1143000" y="990600"/>
          <a:ext cx="924574" cy="6983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dirty="0" smtClean="0">
              <a:solidFill>
                <a:sysClr val="window" lastClr="FFFFFF"/>
              </a:solidFill>
            </a:rPr>
            <a:t>Lower Extremity 50.6%</a:t>
          </a:r>
          <a:endParaRPr lang="en-US" sz="1200" dirty="0">
            <a:solidFill>
              <a:sysClr val="window" lastClr="FFFFFF"/>
            </a:solidFill>
          </a:endParaRPr>
        </a:p>
      </cdr:txBody>
    </cdr:sp>
  </cdr:relSizeAnchor>
  <cdr:relSizeAnchor xmlns:cdr="http://schemas.openxmlformats.org/drawingml/2006/chartDrawing">
    <cdr:from>
      <cdr:x>0.51667</cdr:x>
      <cdr:y>0.36174</cdr:y>
    </cdr:from>
    <cdr:to>
      <cdr:x>0.71667</cdr:x>
      <cdr:y>0.59768</cdr:y>
    </cdr:to>
    <cdr:sp macro="" textlink="">
      <cdr:nvSpPr>
        <cdr:cNvPr id="3" name="TextBox 5"/>
        <cdr:cNvSpPr txBox="1">
          <a:spLocks xmlns:a="http://schemas.openxmlformats.org/drawingml/2006/main" noChangeArrowheads="1"/>
        </cdr:cNvSpPr>
      </cdr:nvSpPr>
      <cdr:spPr bwMode="auto">
        <a:xfrm xmlns:a="http://schemas.openxmlformats.org/drawingml/2006/main">
          <a:off x="2362200" y="990600"/>
          <a:ext cx="914400" cy="6461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lgn="ctr">
            <a:defRPr/>
          </a:pPr>
          <a:r>
            <a:rPr lang="en-US" sz="1200" dirty="0">
              <a:solidFill>
                <a:sysClr val="window" lastClr="FFFFFF"/>
              </a:solidFill>
              <a:latin typeface="Calibri"/>
            </a:rPr>
            <a:t>Upper Extremity </a:t>
          </a:r>
          <a:r>
            <a:rPr lang="en-US" sz="1200" dirty="0" smtClean="0">
              <a:solidFill>
                <a:sysClr val="window" lastClr="FFFFFF">
                  <a:lumMod val="95000"/>
                </a:sysClr>
              </a:solidFill>
              <a:latin typeface="Calibri"/>
            </a:rPr>
            <a:t>45%</a:t>
          </a:r>
          <a:endParaRPr lang="en-US" sz="1200" dirty="0">
            <a:solidFill>
              <a:srgbClr val="FF0000"/>
            </a:solidFill>
            <a:latin typeface="Calibri"/>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0.33333</cdr:x>
      <cdr:y>0.13913</cdr:y>
    </cdr:from>
    <cdr:to>
      <cdr:x>0.48334</cdr:x>
      <cdr:y>0.36174</cdr:y>
    </cdr:to>
    <cdr:sp macro="" textlink="">
      <cdr:nvSpPr>
        <cdr:cNvPr id="2" name="TextBox 1"/>
        <cdr:cNvSpPr txBox="1">
          <a:spLocks xmlns:a="http://schemas.openxmlformats.org/drawingml/2006/main" noChangeArrowheads="1"/>
        </cdr:cNvSpPr>
      </cdr:nvSpPr>
      <cdr:spPr bwMode="auto">
        <a:xfrm xmlns:a="http://schemas.openxmlformats.org/drawingml/2006/main">
          <a:off x="1524000" y="381000"/>
          <a:ext cx="685824" cy="6095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800" dirty="0" smtClean="0">
              <a:solidFill>
                <a:sysClr val="window" lastClr="FFFFFF"/>
              </a:solidFill>
              <a:latin typeface="Calibri" pitchFamily="34" charset="0"/>
            </a:rPr>
            <a:t>Spinal Cord 10.4%</a:t>
          </a:r>
          <a:endParaRPr lang="en-US" sz="800" dirty="0">
            <a:solidFill>
              <a:sysClr val="window" lastClr="FFFFFF"/>
            </a:solidFill>
            <a:latin typeface="Calibri" pitchFamily="34" charset="0"/>
          </a:endParaRPr>
        </a:p>
      </cdr:txBody>
    </cdr:sp>
  </cdr:relSizeAnchor>
  <cdr:relSizeAnchor xmlns:cdr="http://schemas.openxmlformats.org/drawingml/2006/chartDrawing">
    <cdr:from>
      <cdr:x>0.33333</cdr:x>
      <cdr:y>0.58435</cdr:y>
    </cdr:from>
    <cdr:to>
      <cdr:x>0.68333</cdr:x>
      <cdr:y>0.86261</cdr:y>
    </cdr:to>
    <cdr:sp macro="" textlink="">
      <cdr:nvSpPr>
        <cdr:cNvPr id="3" name="TextBox 1"/>
        <cdr:cNvSpPr txBox="1">
          <a:spLocks xmlns:a="http://schemas.openxmlformats.org/drawingml/2006/main" noChangeArrowheads="1"/>
        </cdr:cNvSpPr>
      </cdr:nvSpPr>
      <cdr:spPr bwMode="auto">
        <a:xfrm xmlns:a="http://schemas.openxmlformats.org/drawingml/2006/main">
          <a:off x="1524000" y="1600200"/>
          <a:ext cx="1600200" cy="761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dirty="0" smtClean="0">
              <a:solidFill>
                <a:sysClr val="window" lastClr="FFFFFF"/>
              </a:solidFill>
              <a:latin typeface="Calibri" pitchFamily="34" charset="0"/>
            </a:rPr>
            <a:t>Peripheral Nerve 87.7%</a:t>
          </a:r>
          <a:endParaRPr lang="en-US" sz="1200" dirty="0">
            <a:solidFill>
              <a:sysClr val="window" lastClr="FFFFFF"/>
            </a:solidFill>
            <a:latin typeface="Calibri"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0.19118</cdr:x>
      <cdr:y>0</cdr:y>
    </cdr:from>
    <cdr:to>
      <cdr:x>0.35588</cdr:x>
      <cdr:y>0.58333</cdr:y>
    </cdr:to>
    <cdr:sp macro="" textlink="">
      <cdr:nvSpPr>
        <cdr:cNvPr id="2" name="Freeform 1"/>
        <cdr:cNvSpPr/>
      </cdr:nvSpPr>
      <cdr:spPr>
        <a:xfrm xmlns:a="http://schemas.openxmlformats.org/drawingml/2006/main">
          <a:off x="990600" y="0"/>
          <a:ext cx="853440" cy="1955789"/>
        </a:xfrm>
        <a:custGeom xmlns:a="http://schemas.openxmlformats.org/drawingml/2006/main">
          <a:avLst/>
          <a:gdLst>
            <a:gd name="connsiteX0" fmla="*/ 0 w 825500"/>
            <a:gd name="connsiteY0" fmla="*/ 393700 h 393700"/>
            <a:gd name="connsiteX1" fmla="*/ 0 w 825500"/>
            <a:gd name="connsiteY1" fmla="*/ 0 h 393700"/>
            <a:gd name="connsiteX2" fmla="*/ 825500 w 825500"/>
            <a:gd name="connsiteY2" fmla="*/ 0 h 393700"/>
            <a:gd name="connsiteX3" fmla="*/ 825500 w 825500"/>
            <a:gd name="connsiteY3" fmla="*/ 241300 h 393700"/>
            <a:gd name="connsiteX4" fmla="*/ 825500 w 825500"/>
            <a:gd name="connsiteY4" fmla="*/ 228600 h 393700"/>
            <a:gd name="connsiteX0" fmla="*/ 0 w 825500"/>
            <a:gd name="connsiteY0" fmla="*/ 393700 h 1905000"/>
            <a:gd name="connsiteX1" fmla="*/ 0 w 825500"/>
            <a:gd name="connsiteY1" fmla="*/ 0 h 1905000"/>
            <a:gd name="connsiteX2" fmla="*/ 825500 w 825500"/>
            <a:gd name="connsiteY2" fmla="*/ 0 h 1905000"/>
            <a:gd name="connsiteX3" fmla="*/ 825500 w 825500"/>
            <a:gd name="connsiteY3" fmla="*/ 241300 h 1905000"/>
            <a:gd name="connsiteX4" fmla="*/ 825500 w 825500"/>
            <a:gd name="connsiteY4" fmla="*/ 19050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0" h="1905000">
              <a:moveTo>
                <a:pt x="0" y="393700"/>
              </a:moveTo>
              <a:lnTo>
                <a:pt x="0" y="0"/>
              </a:lnTo>
              <a:lnTo>
                <a:pt x="825500" y="0"/>
              </a:lnTo>
              <a:lnTo>
                <a:pt x="825500" y="241300"/>
              </a:lnTo>
              <a:lnTo>
                <a:pt x="825500" y="1905000"/>
              </a:lnTo>
            </a:path>
          </a:pathLst>
        </a:custGeom>
        <a:noFill xmlns:a="http://schemas.openxmlformats.org/drawingml/2006/main"/>
        <a:ln xmlns:a="http://schemas.openxmlformats.org/drawingml/2006/main" w="38100" cap="flat" cmpd="sng" algn="ctr">
          <a:solidFill>
            <a:srgbClr val="FFC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ysClr val="window" lastClr="FFFFFF"/>
              </a:solidFill>
              <a:latin typeface="Arial"/>
            </a:defRPr>
          </a:lvl1pPr>
          <a:lvl2pPr marL="457200" algn="l" rtl="0" fontAlgn="base">
            <a:spcBef>
              <a:spcPct val="0"/>
            </a:spcBef>
            <a:spcAft>
              <a:spcPct val="0"/>
            </a:spcAft>
            <a:defRPr kern="1200">
              <a:solidFill>
                <a:sysClr val="window" lastClr="FFFFFF"/>
              </a:solidFill>
              <a:latin typeface="Arial"/>
            </a:defRPr>
          </a:lvl2pPr>
          <a:lvl3pPr marL="914400" algn="l" rtl="0" fontAlgn="base">
            <a:spcBef>
              <a:spcPct val="0"/>
            </a:spcBef>
            <a:spcAft>
              <a:spcPct val="0"/>
            </a:spcAft>
            <a:defRPr kern="1200">
              <a:solidFill>
                <a:sysClr val="window" lastClr="FFFFFF"/>
              </a:solidFill>
              <a:latin typeface="Arial"/>
            </a:defRPr>
          </a:lvl3pPr>
          <a:lvl4pPr marL="1371600" algn="l" rtl="0" fontAlgn="base">
            <a:spcBef>
              <a:spcPct val="0"/>
            </a:spcBef>
            <a:spcAft>
              <a:spcPct val="0"/>
            </a:spcAft>
            <a:defRPr kern="1200">
              <a:solidFill>
                <a:sysClr val="window" lastClr="FFFFFF"/>
              </a:solidFill>
              <a:latin typeface="Arial"/>
            </a:defRPr>
          </a:lvl4pPr>
          <a:lvl5pPr marL="1828800" algn="l" rtl="0" fontAlgn="base">
            <a:spcBef>
              <a:spcPct val="0"/>
            </a:spcBef>
            <a:spcAft>
              <a:spcPct val="0"/>
            </a:spcAft>
            <a:defRPr kern="1200">
              <a:solidFill>
                <a:sysClr val="window" lastClr="FFFFFF"/>
              </a:solidFill>
              <a:latin typeface="Arial"/>
            </a:defRPr>
          </a:lvl5pPr>
          <a:lvl6pPr marL="2286000" algn="l" defTabSz="914400" rtl="0" eaLnBrk="1" latinLnBrk="0" hangingPunct="1">
            <a:defRPr kern="1200">
              <a:solidFill>
                <a:sysClr val="window" lastClr="FFFFFF"/>
              </a:solidFill>
              <a:latin typeface="Arial"/>
            </a:defRPr>
          </a:lvl6pPr>
          <a:lvl7pPr marL="2743200" algn="l" defTabSz="914400" rtl="0" eaLnBrk="1" latinLnBrk="0" hangingPunct="1">
            <a:defRPr kern="1200">
              <a:solidFill>
                <a:sysClr val="window" lastClr="FFFFFF"/>
              </a:solidFill>
              <a:latin typeface="Arial"/>
            </a:defRPr>
          </a:lvl7pPr>
          <a:lvl8pPr marL="3200400" algn="l" defTabSz="914400" rtl="0" eaLnBrk="1" latinLnBrk="0" hangingPunct="1">
            <a:defRPr kern="1200">
              <a:solidFill>
                <a:sysClr val="window" lastClr="FFFFFF"/>
              </a:solidFill>
              <a:latin typeface="Arial"/>
            </a:defRPr>
          </a:lvl8pPr>
          <a:lvl9pPr marL="3657600" algn="l" defTabSz="914400" rtl="0" eaLnBrk="1" latinLnBrk="0" hangingPunct="1">
            <a:defRPr kern="1200">
              <a:solidFill>
                <a:sysClr val="window" lastClr="FFFFFF"/>
              </a:solidFill>
              <a:latin typeface="Arial"/>
            </a:defRPr>
          </a:lvl9pPr>
        </a:lstStyle>
        <a:p xmlns:a="http://schemas.openxmlformats.org/drawingml/2006/main">
          <a:pPr>
            <a:defRPr/>
          </a:pPr>
          <a:endParaRPr lang="en-US"/>
        </a:p>
      </cdr:txBody>
    </cdr:sp>
  </cdr:relSizeAnchor>
  <cdr:relSizeAnchor xmlns:cdr="http://schemas.openxmlformats.org/drawingml/2006/chartDrawing">
    <cdr:from>
      <cdr:x>0.13333</cdr:x>
      <cdr:y>0.11111</cdr:y>
    </cdr:from>
    <cdr:to>
      <cdr:x>0.26458</cdr:x>
      <cdr:y>0.19444</cdr:y>
    </cdr:to>
    <cdr:sp macro="" textlink="">
      <cdr:nvSpPr>
        <cdr:cNvPr id="4" name="TextBox 3"/>
        <cdr:cNvSpPr txBox="1"/>
      </cdr:nvSpPr>
      <cdr:spPr>
        <a:xfrm xmlns:a="http://schemas.openxmlformats.org/drawingml/2006/main">
          <a:off x="609600" y="304800"/>
          <a:ext cx="600075" cy="228591"/>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tx1"/>
              </a:solidFill>
            </a:rPr>
            <a:t>74.4%</a:t>
          </a:r>
        </a:p>
      </cdr:txBody>
    </cdr:sp>
  </cdr:relSizeAnchor>
  <cdr:relSizeAnchor xmlns:cdr="http://schemas.openxmlformats.org/drawingml/2006/chartDrawing">
    <cdr:from>
      <cdr:x>0.29412</cdr:x>
      <cdr:y>0.59091</cdr:y>
    </cdr:from>
    <cdr:to>
      <cdr:x>0.42537</cdr:x>
      <cdr:y>0.67772</cdr:y>
    </cdr:to>
    <cdr:sp macro="" textlink="">
      <cdr:nvSpPr>
        <cdr:cNvPr id="5" name="TextBox 1"/>
        <cdr:cNvSpPr txBox="1"/>
      </cdr:nvSpPr>
      <cdr:spPr>
        <a:xfrm xmlns:a="http://schemas.openxmlformats.org/drawingml/2006/main">
          <a:off x="1524000" y="1981200"/>
          <a:ext cx="680085" cy="291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solidFill>
                <a:schemeClr val="bg1"/>
              </a:solidFill>
              <a:latin typeface="+mn-lt"/>
            </a:rPr>
            <a:t>19.9%</a:t>
          </a:r>
        </a:p>
      </cdr:txBody>
    </cdr:sp>
  </cdr:relSizeAnchor>
  <cdr:relSizeAnchor xmlns:cdr="http://schemas.openxmlformats.org/drawingml/2006/chartDrawing">
    <cdr:from>
      <cdr:x>0.25</cdr:x>
      <cdr:y>0.02273</cdr:y>
    </cdr:from>
    <cdr:to>
      <cdr:x>0.31458</cdr:x>
      <cdr:y>0.12342</cdr:y>
    </cdr:to>
    <cdr:sp macro="" textlink="">
      <cdr:nvSpPr>
        <cdr:cNvPr id="6" name="TextBox 1"/>
        <cdr:cNvSpPr txBox="1"/>
      </cdr:nvSpPr>
      <cdr:spPr>
        <a:xfrm xmlns:a="http://schemas.openxmlformats.org/drawingml/2006/main">
          <a:off x="1295400" y="76200"/>
          <a:ext cx="334628" cy="3375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solidFill>
                <a:schemeClr val="tx1"/>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BF24BAB6-0D3D-49C6-B898-FC84937F9E92}" type="datetimeFigureOut">
              <a:rPr lang="en-US"/>
              <a:pPr>
                <a:defRPr/>
              </a:pPr>
              <a:t>12/4/2012</a:t>
            </a:fld>
            <a:endParaRPr lang="en-US"/>
          </a:p>
        </p:txBody>
      </p:sp>
      <p:sp>
        <p:nvSpPr>
          <p:cNvPr id="4" name="Slide Image Placeholder 3"/>
          <p:cNvSpPr>
            <a:spLocks noGrp="1" noRot="1" noChangeAspect="1"/>
          </p:cNvSpPr>
          <p:nvPr>
            <p:ph type="sldImg" idx="2"/>
          </p:nvPr>
        </p:nvSpPr>
        <p:spPr>
          <a:xfrm>
            <a:off x="1101725" y="698500"/>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pPr>
              <a:defRPr/>
            </a:pPr>
            <a:fld id="{AF91EF2A-1CB2-4C52-921E-B7C78C402D4D}" type="slidenum">
              <a:rPr lang="en-US"/>
              <a:pPr>
                <a:defRPr/>
              </a:pPr>
              <a:t>‹#›</a:t>
            </a:fld>
            <a:endParaRPr lang="en-US"/>
          </a:p>
        </p:txBody>
      </p:sp>
    </p:spTree>
    <p:extLst>
      <p:ext uri="{BB962C8B-B14F-4D97-AF65-F5344CB8AC3E}">
        <p14:creationId xmlns:p14="http://schemas.microsoft.com/office/powerpoint/2010/main" val="718248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91EF2A-1CB2-4C52-921E-B7C78C402D4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base" latinLnBrk="0" hangingPunct="1">
              <a:lnSpc>
                <a:spcPct val="100000"/>
              </a:lnSpc>
              <a:spcBef>
                <a:spcPct val="0"/>
              </a:spcBef>
              <a:spcAft>
                <a:spcPct val="0"/>
              </a:spcAft>
              <a:buClrTx/>
              <a:buSzTx/>
              <a:buFontTx/>
              <a:buAutoNum type="arabicParenR"/>
              <a:tabLst/>
              <a:defRPr/>
            </a:pPr>
            <a:r>
              <a:rPr lang="en-US" sz="1200" dirty="0" smtClean="0">
                <a:solidFill>
                  <a:schemeClr val="bg1"/>
                </a:solidFill>
                <a:latin typeface="Times New Roman" pitchFamily="18" charset="0"/>
                <a:cs typeface="Times New Roman" pitchFamily="18" charset="0"/>
              </a:rPr>
              <a:t>Lower extremity fractures accounted 47% (n=3,182) of all fractures with upper</a:t>
            </a:r>
            <a:r>
              <a:rPr lang="en-US" sz="1200" baseline="0" dirty="0" smtClean="0">
                <a:solidFill>
                  <a:schemeClr val="bg1"/>
                </a:solidFill>
                <a:latin typeface="Times New Roman" pitchFamily="18" charset="0"/>
                <a:cs typeface="Times New Roman" pitchFamily="18" charset="0"/>
              </a:rPr>
              <a:t> extremity fractures accounted for 36% (</a:t>
            </a:r>
            <a:r>
              <a:rPr lang="en-US" sz="1200" dirty="0" smtClean="0">
                <a:solidFill>
                  <a:schemeClr val="bg1"/>
                </a:solidFill>
                <a:latin typeface="Times New Roman" pitchFamily="18" charset="0"/>
                <a:cs typeface="Times New Roman" pitchFamily="18" charset="0"/>
              </a:rPr>
              <a:t>2,470)</a:t>
            </a:r>
            <a:r>
              <a:rPr lang="en-US" sz="1200" baseline="0" dirty="0" smtClean="0">
                <a:solidFill>
                  <a:schemeClr val="bg1"/>
                </a:solidFill>
                <a:latin typeface="Times New Roman" pitchFamily="18" charset="0"/>
                <a:cs typeface="Times New Roman" pitchFamily="18" charset="0"/>
              </a:rPr>
              <a:t>, and Spine and Pelvis fractures accounting for the remaining 17% of all combat fractures.  </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473B16-1436-4092-85AD-8D0FE59DE58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R"/>
            </a:pPr>
            <a:r>
              <a:rPr lang="en-US" dirty="0" smtClean="0">
                <a:solidFill>
                  <a:srgbClr val="FFFF00"/>
                </a:solidFill>
                <a:latin typeface="Century Schoolbook" pitchFamily="18" charset="0"/>
              </a:rPr>
              <a:t>Of the of 1,039 amputations identified, 681 or 66% were major amputations, involving an arm or leg,</a:t>
            </a:r>
            <a:r>
              <a:rPr lang="en-US" baseline="0" dirty="0" smtClean="0">
                <a:solidFill>
                  <a:srgbClr val="FFFF00"/>
                </a:solidFill>
                <a:latin typeface="Century Schoolbook" pitchFamily="18" charset="0"/>
              </a:rPr>
              <a:t> while </a:t>
            </a:r>
            <a:r>
              <a:rPr lang="en-US" dirty="0" smtClean="0">
                <a:solidFill>
                  <a:srgbClr val="FFFF00"/>
                </a:solidFill>
                <a:latin typeface="Century Schoolbook" pitchFamily="18" charset="0"/>
              </a:rPr>
              <a:t>358 or 35% were minor amputations involving a foot, finger, or toe.  119</a:t>
            </a:r>
            <a:r>
              <a:rPr lang="en-US" baseline="0" dirty="0" smtClean="0">
                <a:solidFill>
                  <a:srgbClr val="FFFF00"/>
                </a:solidFill>
                <a:latin typeface="Century Schoolbook" pitchFamily="18" charset="0"/>
              </a:rPr>
              <a:t> bilateral amputations were identified.  </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473B16-1436-4092-85AD-8D0FE59DE589}"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R"/>
            </a:pPr>
            <a:r>
              <a:rPr lang="en-US" dirty="0" smtClean="0">
                <a:solidFill>
                  <a:srgbClr val="FFFF00"/>
                </a:solidFill>
                <a:latin typeface="Century Schoolbook" pitchFamily="18" charset="0"/>
              </a:rPr>
              <a:t>Soft Tissue were the musculoskeletal combat wounds with the highest incidence, at 4.04 per 1,000 deployed servicemembers per year.</a:t>
            </a:r>
          </a:p>
          <a:p>
            <a:pPr marL="228600" indent="-228600" eaLnBrk="1" hangingPunct="1">
              <a:spcBef>
                <a:spcPct val="0"/>
              </a:spcBef>
              <a:buFontTx/>
              <a:buAutoNum type="arabicParenR"/>
            </a:pPr>
            <a:endParaRPr lang="en-US" dirty="0" smtClean="0">
              <a:solidFill>
                <a:srgbClr val="FFFF00"/>
              </a:solidFill>
              <a:latin typeface="Century Schoolbook" pitchFamily="18" charset="0"/>
            </a:endParaRPr>
          </a:p>
          <a:p>
            <a:pPr marL="228600" indent="-228600" eaLnBrk="1" hangingPunct="1">
              <a:spcBef>
                <a:spcPct val="0"/>
              </a:spcBef>
              <a:buFontTx/>
              <a:buAutoNum type="arabicParenR"/>
            </a:pPr>
            <a:r>
              <a:rPr lang="en-US" dirty="0" smtClean="0">
                <a:solidFill>
                  <a:srgbClr val="FFFF00"/>
                </a:solidFill>
                <a:latin typeface="Century Schoolbook" pitchFamily="18" charset="0"/>
              </a:rPr>
              <a:t>Of the 8,056 soft tissue injuries identified, 4,080 or 51% involved the lower extremities and 3,628 or 45% involved the upper extremities.    </a:t>
            </a:r>
          </a:p>
          <a:p>
            <a:pPr marL="228600" indent="-228600" eaLnBrk="1" hangingPunct="1">
              <a:spcBef>
                <a:spcPct val="0"/>
              </a:spcBef>
              <a:buFontTx/>
              <a:buAutoNum type="arabicParenR"/>
            </a:pPr>
            <a:endParaRPr lang="en-US" dirty="0" smtClean="0">
              <a:solidFill>
                <a:srgbClr val="FFFF00"/>
              </a:solidFill>
              <a:latin typeface="Century Schoolbook" pitchFamily="18" charset="0"/>
            </a:endParaRPr>
          </a:p>
          <a:p>
            <a:pPr marL="228600" indent="-228600" eaLnBrk="1" hangingPunct="1">
              <a:spcBef>
                <a:spcPct val="0"/>
              </a:spcBef>
              <a:buFontTx/>
              <a:buAutoNum type="arabicParenR"/>
            </a:pPr>
            <a:r>
              <a:rPr lang="en-US" dirty="0" smtClean="0">
                <a:solidFill>
                  <a:srgbClr val="FFFF00"/>
                </a:solidFill>
                <a:latin typeface="Century Schoolbook" pitchFamily="18" charset="0"/>
              </a:rPr>
              <a:t>Of the 927 neurologic injuries identified,  813 or 88% involved a peripheral nerve, 96 or 10% involved the spinal cord, and 18 or 2% involved a nerve root.  </a:t>
            </a:r>
          </a:p>
          <a:p>
            <a:pPr marL="228600" indent="-228600" eaLnBrk="1" hangingPunct="1">
              <a:spcBef>
                <a:spcPct val="0"/>
              </a:spcBef>
              <a:buFontTx/>
              <a:buAutoNum type="arabicParenR"/>
            </a:pPr>
            <a:endParaRPr lang="en-US" dirty="0" smtClean="0">
              <a:solidFill>
                <a:srgbClr val="FFFF00"/>
              </a:solidFill>
            </a:endParaRPr>
          </a:p>
          <a:p>
            <a:pPr marL="228600" indent="-228600" eaLnBrk="1" hangingPunct="1">
              <a:spcBef>
                <a:spcPct val="0"/>
              </a:spcBef>
              <a:buFontTx/>
              <a:buAutoNum type="arabicParenR"/>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6205D-68A1-44B0-B7BF-B8778787F4A4}"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R"/>
            </a:pPr>
            <a:r>
              <a:rPr lang="en-US" dirty="0" smtClean="0">
                <a:solidFill>
                  <a:srgbClr val="FFFF00"/>
                </a:solidFill>
                <a:latin typeface="Century Schoolbook" pitchFamily="18" charset="0"/>
              </a:rPr>
              <a:t>Soft Tissue were the musculoskeletal combat wounds with the highest incidence, at 4.04 per 1,000 deployed servicemembers per year.</a:t>
            </a:r>
          </a:p>
          <a:p>
            <a:pPr marL="228600" indent="-228600" eaLnBrk="1" hangingPunct="1">
              <a:spcBef>
                <a:spcPct val="0"/>
              </a:spcBef>
              <a:buFontTx/>
              <a:buAutoNum type="arabicParenR"/>
            </a:pPr>
            <a:endParaRPr lang="en-US" dirty="0" smtClean="0">
              <a:solidFill>
                <a:srgbClr val="FFFF00"/>
              </a:solidFill>
              <a:latin typeface="Century Schoolbook" pitchFamily="18" charset="0"/>
            </a:endParaRPr>
          </a:p>
          <a:p>
            <a:pPr marL="228600" indent="-228600" eaLnBrk="1" hangingPunct="1">
              <a:spcBef>
                <a:spcPct val="0"/>
              </a:spcBef>
              <a:buFontTx/>
              <a:buAutoNum type="arabicParenR"/>
            </a:pPr>
            <a:r>
              <a:rPr lang="en-US" dirty="0" smtClean="0">
                <a:solidFill>
                  <a:srgbClr val="FFFF00"/>
                </a:solidFill>
                <a:latin typeface="Century Schoolbook" pitchFamily="18" charset="0"/>
              </a:rPr>
              <a:t>Of the 8,056 soft tissue injuries identified, 4,080 or 51% involved the lower extremities and 3,628 or 45% involved the upper extremities.    </a:t>
            </a:r>
          </a:p>
          <a:p>
            <a:pPr marL="228600" indent="-228600" eaLnBrk="1" hangingPunct="1">
              <a:spcBef>
                <a:spcPct val="0"/>
              </a:spcBef>
              <a:buFontTx/>
              <a:buAutoNum type="arabicParenR"/>
            </a:pPr>
            <a:endParaRPr lang="en-US" dirty="0" smtClean="0">
              <a:solidFill>
                <a:srgbClr val="FFFF00"/>
              </a:solidFill>
              <a:latin typeface="Century Schoolbook" pitchFamily="18" charset="0"/>
            </a:endParaRPr>
          </a:p>
          <a:p>
            <a:pPr marL="228600" indent="-228600" eaLnBrk="1" hangingPunct="1">
              <a:spcBef>
                <a:spcPct val="0"/>
              </a:spcBef>
              <a:buFontTx/>
              <a:buAutoNum type="arabicParenR"/>
            </a:pPr>
            <a:r>
              <a:rPr lang="en-US" dirty="0" smtClean="0">
                <a:solidFill>
                  <a:srgbClr val="FFFF00"/>
                </a:solidFill>
                <a:latin typeface="Century Schoolbook" pitchFamily="18" charset="0"/>
              </a:rPr>
              <a:t>Of the 927 neurologic injuries identified,  813 or 88% involved a peripheral nerve, 96 or 10% involved the spinal cord, and 18 or 2% involved a nerve root.  </a:t>
            </a:r>
          </a:p>
          <a:p>
            <a:pPr marL="228600" indent="-228600" eaLnBrk="1" hangingPunct="1">
              <a:spcBef>
                <a:spcPct val="0"/>
              </a:spcBef>
              <a:buFontTx/>
              <a:buAutoNum type="arabicParenR"/>
            </a:pPr>
            <a:endParaRPr lang="en-US" dirty="0" smtClean="0">
              <a:solidFill>
                <a:srgbClr val="FFFF00"/>
              </a:solidFill>
            </a:endParaRPr>
          </a:p>
          <a:p>
            <a:pPr marL="228600" indent="-228600" eaLnBrk="1" hangingPunct="1">
              <a:spcBef>
                <a:spcPct val="0"/>
              </a:spcBef>
              <a:buFontTx/>
              <a:buAutoNum type="arabicParenR"/>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6205D-68A1-44B0-B7BF-B8778787F4A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9E870-5C46-40A9-B691-328B82BA5264}"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FFFF00"/>
                </a:solidFill>
              </a:rPr>
              <a:t>1) When considering all 7,877 combat casualties, significantly more injuries were caused by explosive mechanisms than from gunshot  wounds, during all years studies, in both Iraq and Afghanistan.  </a:t>
            </a:r>
          </a:p>
          <a:p>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8B4EB-024E-4A7D-AD53-F62A3A8806A2}"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a:buFontTx/>
              <a:buChar char="•"/>
            </a:pPr>
            <a:r>
              <a:rPr lang="en-US" dirty="0" smtClean="0">
                <a:solidFill>
                  <a:srgbClr val="FFFF00"/>
                </a:solidFill>
                <a:latin typeface="Century Schoolbook" pitchFamily="18" charset="0"/>
              </a:rPr>
              <a:t>This trend was seen in the musculoskeletal casualty cohort, as well.  Explosive mechanisms caused more musculoskeletal injuries, than did gunshot wounds, during all years studied among servicemembers sustaining musculoskeletal injuries.</a:t>
            </a:r>
          </a:p>
          <a:p>
            <a:pPr marL="342900" indent="-342900">
              <a:buFontTx/>
              <a:buChar char="•"/>
            </a:pPr>
            <a:endParaRPr lang="en-US" dirty="0" smtClean="0">
              <a:solidFill>
                <a:srgbClr val="FFFF00"/>
              </a:solidFill>
              <a:latin typeface="Century Schoolbook" pitchFamily="18" charset="0"/>
            </a:endParaRPr>
          </a:p>
          <a:p>
            <a:pPr marL="342900" indent="-342900">
              <a:buFontTx/>
              <a:buChar char="•"/>
            </a:pPr>
            <a:r>
              <a:rPr lang="en-US" dirty="0" smtClean="0">
                <a:solidFill>
                  <a:srgbClr val="FFFF00"/>
                </a:solidFill>
                <a:latin typeface="Century Schoolbook" pitchFamily="18" charset="0"/>
              </a:rPr>
              <a:t>Explosive mechanisms accounted for 75% (4563/6092) of all musculoskeletal casualties and 82% (14,158/17,177) of all musculoskeletal wounds.</a:t>
            </a:r>
          </a:p>
          <a:p>
            <a:pPr marL="342900" indent="-342900">
              <a:buFontTx/>
              <a:buChar char="•"/>
            </a:pPr>
            <a:endParaRPr lang="en-US" dirty="0" smtClean="0">
              <a:solidFill>
                <a:srgbClr val="FFFF00"/>
              </a:solidFill>
              <a:latin typeface="Century Schoolbook" pitchFamily="18" charset="0"/>
            </a:endParaRPr>
          </a:p>
          <a:p>
            <a:pPr marL="342900" indent="-342900">
              <a:buFontTx/>
              <a:buChar char="•"/>
            </a:pPr>
            <a:r>
              <a:rPr lang="en-US" dirty="0" smtClean="0">
                <a:solidFill>
                  <a:srgbClr val="FFFF00"/>
                </a:solidFill>
                <a:latin typeface="Century Schoolbook" pitchFamily="18" charset="0"/>
              </a:rPr>
              <a:t>Gunshot wounds accounted for 20% (1209/6092) of all musculoskeletal casualties and 14% (2,392/17,177) of all musculoskeletal wounds.  </a:t>
            </a:r>
            <a:r>
              <a:rPr lang="en-US" dirty="0" smtClean="0">
                <a:solidFill>
                  <a:srgbClr val="FFFF00"/>
                </a:solidFill>
              </a:rPr>
              <a:t> </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293375-349F-4369-81E7-39DC90EEFD6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R"/>
            </a:pPr>
            <a:r>
              <a:rPr lang="en-US" dirty="0" smtClean="0"/>
              <a:t>You can see the trends in distribution of combat casualties by branch of service in these two graphs, Tan representing Army, Yellow USN, Blue USAF, and Green the USMC.</a:t>
            </a:r>
          </a:p>
          <a:p>
            <a:pPr marL="228600" indent="-228600" eaLnBrk="1" hangingPunct="1">
              <a:spcBef>
                <a:spcPct val="0"/>
              </a:spcBef>
              <a:buFontTx/>
              <a:buAutoNum type="arabicParenR"/>
            </a:pPr>
            <a:endParaRPr lang="en-US" dirty="0" smtClean="0">
              <a:solidFill>
                <a:srgbClr val="FFFF00"/>
              </a:solidFill>
            </a:endParaRPr>
          </a:p>
          <a:p>
            <a:pPr marL="228600" indent="-228600" eaLnBrk="1" hangingPunct="1">
              <a:spcBef>
                <a:spcPct val="0"/>
              </a:spcBef>
              <a:buFontTx/>
              <a:buAutoNum type="arabicParenR"/>
            </a:pPr>
            <a:r>
              <a:rPr lang="en-US" dirty="0" smtClean="0">
                <a:solidFill>
                  <a:srgbClr val="FFFF00"/>
                </a:solidFill>
              </a:rPr>
              <a:t>The distribution of casualties by branch of service within the two theaters of operation varied from year to year, however, Army Soldiers (.45%) and Marines (.99%) sustained significantly higher percentages of combat casualties per deployed SM than Navy and USAF servicemembers, across all years studied.</a:t>
            </a:r>
          </a:p>
          <a:p>
            <a:pPr marL="228600" indent="-228600" eaLnBrk="1" hangingPunct="1">
              <a:spcBef>
                <a:spcPct val="0"/>
              </a:spcBef>
              <a:buFontTx/>
              <a:buAutoNum type="arabicParenR"/>
            </a:pPr>
            <a:endParaRPr lang="en-US" dirty="0" smtClean="0">
              <a:solidFill>
                <a:srgbClr val="FFFF00"/>
              </a:solidFill>
            </a:endParaRPr>
          </a:p>
          <a:p>
            <a:pPr marL="228600" indent="-228600" eaLnBrk="1" hangingPunct="1">
              <a:spcBef>
                <a:spcPct val="0"/>
              </a:spcBef>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9E870-5C46-40A9-B691-328B82BA5264}"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 typeface="+mj-lt"/>
              <a:buAutoNum type="arabicPeriod"/>
            </a:pPr>
            <a:r>
              <a:rPr lang="en-US" sz="1200" dirty="0" smtClean="0">
                <a:solidFill>
                  <a:schemeClr val="bg1"/>
                </a:solidFill>
                <a:latin typeface="Times New Roman" pitchFamily="18" charset="0"/>
                <a:cs typeface="Times New Roman" pitchFamily="18" charset="0"/>
              </a:rPr>
              <a:t>In summary, the majority of musculoskeletal injuries sustained in combat during this study period involve soft tissue injuries and fractures, with open fractures being more common that closed fractures.  Explosive mechanisms such as IED and RPG blasts are the causative mechanism for the majority of these musculoskeletal injuries.  </a:t>
            </a:r>
          </a:p>
          <a:p>
            <a:pPr marL="228600" indent="-228600" eaLnBrk="1" hangingPunct="1">
              <a:buFont typeface="+mj-lt"/>
              <a:buAutoNum type="arabicPeriod"/>
            </a:pPr>
            <a:endParaRPr lang="en-US" sz="1200" dirty="0" smtClean="0">
              <a:solidFill>
                <a:schemeClr val="bg1"/>
              </a:solidFill>
              <a:latin typeface="Times New Roman" pitchFamily="18" charset="0"/>
              <a:cs typeface="Times New Roman" pitchFamily="18" charset="0"/>
            </a:endParaRPr>
          </a:p>
          <a:p>
            <a:pPr marL="228600" indent="-228600" eaLnBrk="1" hangingPunct="1">
              <a:buFont typeface="+mj-lt"/>
              <a:buAutoNum type="arabicPeriod"/>
            </a:pPr>
            <a:r>
              <a:rPr lang="en-US" sz="1200" dirty="0" smtClean="0">
                <a:solidFill>
                  <a:schemeClr val="bg1"/>
                </a:solidFill>
                <a:latin typeface="Times New Roman" pitchFamily="18" charset="0"/>
                <a:cs typeface="Times New Roman" pitchFamily="18" charset="0"/>
              </a:rPr>
              <a:t>The results of this analysis indicate that  many combat-related musculoskeletal injuries sustained during the current conflicts are varied and less debilitating than multi-limb amputation or severe </a:t>
            </a:r>
            <a:r>
              <a:rPr lang="en-US" sz="1200" dirty="0" err="1" smtClean="0">
                <a:solidFill>
                  <a:schemeClr val="bg1"/>
                </a:solidFill>
                <a:latin typeface="Times New Roman" pitchFamily="18" charset="0"/>
                <a:cs typeface="Times New Roman" pitchFamily="18" charset="0"/>
              </a:rPr>
              <a:t>lumbo</a:t>
            </a:r>
            <a:r>
              <a:rPr lang="en-US" sz="1200" dirty="0" smtClean="0">
                <a:solidFill>
                  <a:schemeClr val="bg1"/>
                </a:solidFill>
                <a:latin typeface="Times New Roman" pitchFamily="18" charset="0"/>
                <a:cs typeface="Times New Roman" pitchFamily="18" charset="0"/>
              </a:rPr>
              <a:t>-pelvic trauma. Moreover, while military orthopaedic surgeons will provide acute care and intermediate-term management for the majority of combat casualties, long-term care in most instances will be addressed by civilian orthopaedic providers in the Veterans Administration or in private practice.</a:t>
            </a:r>
          </a:p>
          <a:p>
            <a:pPr marL="228600" indent="-228600" eaLnBrk="1" hangingPunct="1">
              <a:buFont typeface="+mj-lt"/>
              <a:buAutoNum type="arabicPeriod"/>
            </a:pPr>
            <a:endParaRPr lang="en-US" sz="1200" dirty="0" smtClean="0">
              <a:solidFill>
                <a:schemeClr val="bg1"/>
              </a:solidFill>
              <a:latin typeface="Times New Roman" pitchFamily="18" charset="0"/>
              <a:cs typeface="Times New Roman" pitchFamily="18" charset="0"/>
            </a:endParaRPr>
          </a:p>
          <a:p>
            <a:pPr marL="228600" indent="-228600" eaLnBrk="1" hangingPunct="1">
              <a:buFont typeface="+mj-lt"/>
              <a:buAutoNum type="arabicPeriod"/>
            </a:pPr>
            <a:r>
              <a:rPr lang="en-US" sz="1200" dirty="0" smtClean="0">
                <a:solidFill>
                  <a:schemeClr val="bg1"/>
                </a:solidFill>
                <a:latin typeface="Times New Roman" pitchFamily="18" charset="0"/>
                <a:cs typeface="Times New Roman" pitchFamily="18" charset="0"/>
              </a:rPr>
              <a:t>It is important to recognize that, overwhelmingly, injured personnel in these studies are young in age and mostly enlisted in rank.  Such individuals may have limited coping resources and social support systems, and frequently derive from lower socio-economic strata.  As they face recovery from severe combat injury, and separation from the military, these servicemembers may be at risk for problems such as unemployment, substance abuse, and an increased risk of infectious disease already identified as a burgeoning public health problem. </a:t>
            </a:r>
          </a:p>
          <a:p>
            <a:pPr marL="228600" indent="-228600" eaLnBrk="1" hangingPunct="1">
              <a:buFont typeface="+mj-lt"/>
              <a:buAutoNum type="arabicPeriod"/>
            </a:pPr>
            <a:endParaRPr lang="en-US" sz="1200" dirty="0" smtClean="0">
              <a:solidFill>
                <a:schemeClr val="bg1"/>
              </a:solidFill>
              <a:latin typeface="Times New Roman" pitchFamily="18" charset="0"/>
              <a:cs typeface="Times New Roman" pitchFamily="18" charset="0"/>
            </a:endParaRPr>
          </a:p>
          <a:p>
            <a:pPr marL="228600" indent="-228600" eaLnBrk="1" hangingPunct="1">
              <a:buFont typeface="+mj-lt"/>
              <a:buAutoNum type="arabicPeriod"/>
            </a:pPr>
            <a:r>
              <a:rPr lang="en-US" sz="1200" dirty="0" smtClean="0">
                <a:solidFill>
                  <a:schemeClr val="bg1"/>
                </a:solidFill>
                <a:latin typeface="Times New Roman" pitchFamily="18" charset="0"/>
                <a:cs typeface="Times New Roman" pitchFamily="18" charset="0"/>
              </a:rPr>
              <a:t>The majority of servicemembers found unfit for continued military service have a primary diagnosis of a musculoskeletal injury.  In light of these considerations, we maintain that the present analysis represents the most complete evaluation of the nature of orthopaedic wounds in Iraq and Afghanistan.  We also believe that ours is the only study of its kind to present information, such as injury specific incidence, that could be used to predict casualty burden and resource utilization in the military setting and among the Veterans Administration and civilian orthopaedic organizations who will care for injured personnel following their separation from the service. </a:t>
            </a:r>
          </a:p>
          <a:p>
            <a:pPr marL="228600" indent="-228600" eaLnBrk="1" hangingPunct="1">
              <a:buFont typeface="+mj-lt"/>
              <a:buAutoNum type="arabicPeriod"/>
            </a:pPr>
            <a:endParaRPr lang="en-US" sz="1200" dirty="0" smtClean="0">
              <a:solidFill>
                <a:schemeClr val="bg1"/>
              </a:solidFill>
              <a:latin typeface="Times New Roman" pitchFamily="18" charset="0"/>
              <a:cs typeface="Times New Roman" pitchFamily="18" charset="0"/>
            </a:endParaRPr>
          </a:p>
          <a:p>
            <a:pPr marL="228600" indent="-228600" eaLnBrk="1" hangingPunct="1">
              <a:buFont typeface="+mj-lt"/>
              <a:buAutoNum type="arabicPeriod"/>
            </a:pPr>
            <a:r>
              <a:rPr lang="en-US" sz="1200" dirty="0" smtClean="0">
                <a:solidFill>
                  <a:schemeClr val="bg1"/>
                </a:solidFill>
                <a:latin typeface="Times New Roman" pitchFamily="18" charset="0"/>
                <a:cs typeface="Times New Roman" pitchFamily="18" charset="0"/>
              </a:rPr>
              <a:t>These facts have culminated in a large cohort of injured personnel who have survived devastating injuries and are left with challenging musculoskeletal issues that must be addressed by the orthopaedic community</a:t>
            </a:r>
            <a:r>
              <a:rPr lang="en-US" sz="1200" baseline="0" dirty="0" smtClean="0">
                <a:solidFill>
                  <a:schemeClr val="bg1"/>
                </a:solidFill>
                <a:latin typeface="Times New Roman" pitchFamily="18" charset="0"/>
                <a:cs typeface="Times New Roman" pitchFamily="18" charset="0"/>
              </a:rPr>
              <a:t>, as a whole.</a:t>
            </a:r>
            <a:endParaRPr lang="en-US" sz="1200" dirty="0" smtClean="0">
              <a:solidFill>
                <a:schemeClr val="bg1"/>
              </a:solidFill>
              <a:latin typeface="Times New Roman" pitchFamily="18" charset="0"/>
              <a:cs typeface="Times New Roman" pitchFamily="18" charset="0"/>
            </a:endParaRP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ACC6F5-F3F8-4074-B770-A40EA8CBC7C6}"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1B5208-22DF-45E0-A351-B3453950374A}"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smtClean="0"/>
              <a:t>The US is currently engaged in the longest continuous military conflict in US history. </a:t>
            </a:r>
            <a:r>
              <a:rPr lang="en-US" sz="1200" dirty="0" smtClean="0">
                <a:latin typeface="Times New Roman" pitchFamily="18" charset="0"/>
                <a:cs typeface="Times New Roman" pitchFamily="18" charset="0"/>
              </a:rPr>
              <a:t>There have been more than two million servicemember deployment years in Iraq or Afghanistan, and nearly 54,000 casualties have resulted from these conflicts with nearly 5,000 combat deaths. The military casualties derived from these wars are the largest since the Vietnam era and eclipse the numbers from all intermediary conflicts combined.</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en-US" dirty="0" smtClean="0"/>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smtClean="0"/>
              <a:t>There are two distinct fonts being fought in Iraq and Afghanistan,</a:t>
            </a:r>
            <a:r>
              <a:rPr lang="en-US" baseline="0" dirty="0" smtClean="0"/>
              <a:t> both of which ha</a:t>
            </a:r>
            <a:r>
              <a:rPr lang="en-US" sz="1200" dirty="0" smtClean="0">
                <a:latin typeface="Times New Roman" pitchFamily="18" charset="0"/>
                <a:cs typeface="Times New Roman" pitchFamily="18" charset="0"/>
              </a:rPr>
              <a:t>ve presented novel military engagement tactics and injury mechanisms. </a:t>
            </a:r>
            <a:r>
              <a:rPr lang="en-US" dirty="0" smtClean="0"/>
              <a:t>We are seeing  widespread use of the most advanced protective and medical equipment, ever fielded in combat. </a:t>
            </a:r>
            <a:r>
              <a:rPr lang="en-US" baseline="0" dirty="0" smtClean="0"/>
              <a:t>  These advances, as well as unprecedented mi</a:t>
            </a:r>
            <a:r>
              <a:rPr lang="en-US" sz="1200" dirty="0" smtClean="0">
                <a:latin typeface="Times New Roman" pitchFamily="18" charset="0"/>
                <a:cs typeface="Times New Roman" pitchFamily="18" charset="0"/>
              </a:rPr>
              <a:t>litary medical responsiveness have enhanced survivability,</a:t>
            </a:r>
            <a:r>
              <a:rPr lang="en-US" sz="1200" baseline="0" dirty="0" smtClean="0">
                <a:latin typeface="Times New Roman" pitchFamily="18" charset="0"/>
                <a:cs typeface="Times New Roman" pitchFamily="18" charset="0"/>
              </a:rPr>
              <a:t> despite i</a:t>
            </a:r>
            <a:r>
              <a:rPr lang="en-US" dirty="0" smtClean="0"/>
              <a:t>ncreasing wound severity and disability.</a:t>
            </a:r>
            <a:endParaRPr lang="en-US" sz="1200" dirty="0" smtClean="0">
              <a:latin typeface="Times New Roman" pitchFamily="18" charset="0"/>
              <a:cs typeface="Times New Roman" pitchFamily="18" charset="0"/>
            </a:endParaRP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en-US" sz="1200" dirty="0" smtClean="0">
              <a:latin typeface="Times New Roman" pitchFamily="18" charset="0"/>
              <a:cs typeface="Times New Roman" pitchFamily="18" charset="0"/>
            </a:endParaRP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dirty="0" smtClean="0">
                <a:latin typeface="Times New Roman" pitchFamily="18" charset="0"/>
                <a:cs typeface="Times New Roman" pitchFamily="18" charset="0"/>
              </a:rPr>
              <a:t>These facts have culminated in a large cohort of injured personnel who have survived devastating injuries and are left with challenging musculoskeletal issues that must be addressed by the orthopaedic community</a:t>
            </a:r>
            <a:r>
              <a:rPr lang="en-US" sz="1200" baseline="0" dirty="0" smtClean="0">
                <a:latin typeface="Times New Roman" pitchFamily="18" charset="0"/>
                <a:cs typeface="Times New Roman" pitchFamily="18" charset="0"/>
              </a:rPr>
              <a:t>, as a whole.</a:t>
            </a:r>
            <a:endParaRPr lang="en-US" sz="1200" dirty="0" smtClean="0">
              <a:latin typeface="Times New Roman" pitchFamily="18" charset="0"/>
              <a:cs typeface="Times New Roman" pitchFamily="18" charset="0"/>
            </a:endParaRP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en-US" sz="1200" dirty="0" smtClean="0">
              <a:latin typeface="Times New Roman" pitchFamily="18" charset="0"/>
              <a:cs typeface="Times New Roman" pitchFamily="18" charset="0"/>
            </a:endParaRP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dirty="0" smtClean="0">
                <a:latin typeface="Times New Roman" pitchFamily="18" charset="0"/>
                <a:cs typeface="Times New Roman" pitchFamily="18" charset="0"/>
              </a:rPr>
              <a:t>A recent analysis regarding orthopaedic war injuries and their impact on long-term disability revealed that 64% of soldiers with a primary diagnosis of extremity wound were ultimately found unfit for continued service.</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en-US" dirty="0" smtClean="0"/>
          </a:p>
          <a:p>
            <a:pPr eaLnBrk="1" hangingPunct="1"/>
            <a:r>
              <a:rPr lang="en-US" dirty="0" smtClean="0"/>
              <a:t>5) To our knowledge, no large cohort studies have been published examining the musculoskeletal wounding mechanisms and patterns, and </a:t>
            </a:r>
            <a:r>
              <a:rPr lang="en-US" sz="1200" dirty="0" smtClean="0">
                <a:latin typeface="Times New Roman" pitchFamily="18" charset="0"/>
                <a:cs typeface="Times New Roman" pitchFamily="18" charset="0"/>
              </a:rPr>
              <a:t>injury specific incidence, that could be used to predict casualty burden and resource utilization in both</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 the military setting and those</a:t>
            </a:r>
            <a:r>
              <a:rPr lang="en-US" sz="1200" baseline="0" dirty="0" smtClean="0">
                <a:latin typeface="Times New Roman" pitchFamily="18" charset="0"/>
                <a:cs typeface="Times New Roman" pitchFamily="18" charset="0"/>
              </a:rPr>
              <a:t> organizations </a:t>
            </a:r>
            <a:r>
              <a:rPr lang="en-US" sz="1200" dirty="0" smtClean="0">
                <a:latin typeface="Times New Roman" pitchFamily="18" charset="0"/>
                <a:cs typeface="Times New Roman" pitchFamily="18" charset="0"/>
              </a:rPr>
              <a:t>that</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will care for injured military</a:t>
            </a:r>
            <a:r>
              <a:rPr lang="en-US" sz="1200" baseline="0" dirty="0" smtClean="0">
                <a:latin typeface="Times New Roman" pitchFamily="18" charset="0"/>
                <a:cs typeface="Times New Roman" pitchFamily="18" charset="0"/>
              </a:rPr>
              <a:t> p</a:t>
            </a:r>
            <a:r>
              <a:rPr lang="en-US" sz="1200" dirty="0" smtClean="0">
                <a:latin typeface="Times New Roman" pitchFamily="18" charset="0"/>
                <a:cs typeface="Times New Roman" pitchFamily="18" charset="0"/>
              </a:rPr>
              <a:t>ersonnel following their separation from the service.</a:t>
            </a:r>
          </a:p>
          <a:p>
            <a:pPr eaLnBrk="1" hangingPunct="1"/>
            <a:r>
              <a:rPr lang="en-US" dirty="0" smtClean="0"/>
              <a:t/>
            </a:r>
            <a:br>
              <a:rPr lang="en-US" dirty="0" smtClean="0"/>
            </a:br>
            <a:r>
              <a:rPr lang="en-US" dirty="0" smtClean="0"/>
              <a:t>6) The goal of this study is to characterize the incidence and nature of musculoskeletal combat-wounds for the Iraq and Afghanistan Wars from 2005-2009, as well as the influence of demographic factors, combat theater and year, and precipitating mechanism on the risk of injury</a:t>
            </a:r>
            <a:r>
              <a:rPr lang="en-US" baseline="0" dirty="0" smtClean="0"/>
              <a:t>.  </a:t>
            </a: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9E36A-2772-411B-890A-223108E14AB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smtClean="0"/>
              <a:t>1) To our knowledge, this study is the most complete effort to date, at describing musculoskeletal combat injuries in the Iraq and Afghanistan wars.  As such, this study seeks to describe the magnitude and nature of the burden on the orthopaedic community, both presently and in the years and decades to come.  </a:t>
            </a:r>
          </a:p>
          <a:p>
            <a:pPr eaLnBrk="1" hangingPunct="1">
              <a:defRPr/>
            </a:pPr>
            <a:endParaRPr lang="en-US" dirty="0" smtClean="0"/>
          </a:p>
          <a:p>
            <a:pPr eaLnBrk="1" hangingPunct="1">
              <a:defRPr/>
            </a:pPr>
            <a:r>
              <a:rPr lang="en-US" dirty="0" smtClean="0"/>
              <a:t>2) When one takes into account that combat related extremity injuries have been found to be responsible for 64% of medical separations from service, the tremendous potential for war wounds to ultimately be cared for by civilian orthopaedic providers becomes apparent.  </a:t>
            </a:r>
          </a:p>
          <a:p>
            <a:pPr eaLnBrk="1" hangingPunct="1">
              <a:defRPr/>
            </a:pPr>
            <a:endParaRPr lang="en-US" dirty="0" smtClean="0"/>
          </a:p>
          <a:p>
            <a:pPr marL="342900" indent="-342900" eaLnBrk="1" hangingPunct="1">
              <a:spcBef>
                <a:spcPct val="20000"/>
              </a:spcBef>
              <a:buFont typeface="Arial" charset="0"/>
              <a:buNone/>
              <a:defRPr/>
            </a:pPr>
            <a:r>
              <a:rPr lang="en-US" dirty="0" smtClean="0">
                <a:solidFill>
                  <a:srgbClr val="FFFF00"/>
                </a:solidFill>
                <a:latin typeface="Century Schoolbook" pitchFamily="18" charset="0"/>
              </a:rPr>
              <a:t>3) It should be recognized that the years under study encompass the most intensive period of combat in both Iraq and Afghanistan, including the Iraq War Troop Surge.</a:t>
            </a:r>
          </a:p>
          <a:p>
            <a:pPr marL="342900" indent="-342900" eaLnBrk="1" hangingPunct="1">
              <a:spcBef>
                <a:spcPct val="20000"/>
              </a:spcBef>
              <a:buFont typeface="Arial" charset="0"/>
              <a:buNone/>
              <a:defRPr/>
            </a:pPr>
            <a:endParaRPr lang="en-US" dirty="0" smtClean="0">
              <a:solidFill>
                <a:srgbClr val="FFFF00"/>
              </a:solidFill>
              <a:latin typeface="Century Schoolbook" pitchFamily="18" charset="0"/>
            </a:endParaRPr>
          </a:p>
          <a:p>
            <a:pPr marL="342900" indent="-342900" eaLnBrk="1" hangingPunct="1">
              <a:spcBef>
                <a:spcPct val="20000"/>
              </a:spcBef>
              <a:buFont typeface="Arial" charset="0"/>
              <a:buNone/>
              <a:defRPr/>
            </a:pPr>
            <a:r>
              <a:rPr lang="en-US" dirty="0" smtClean="0">
                <a:solidFill>
                  <a:srgbClr val="FFFF00"/>
                </a:solidFill>
                <a:latin typeface="Century Schoolbook" pitchFamily="18" charset="0"/>
              </a:rPr>
              <a:t>4) To the best of our knowledge, this is the first study of its kind to develop a model capable of predicting the need for musculoskeletal medical resources among a large body of servicemembers deployed in a modern military conflict.  </a:t>
            </a:r>
          </a:p>
          <a:p>
            <a:pPr eaLnBrk="1" hangingPunct="1">
              <a:defRPr/>
            </a:pPr>
            <a:endParaRPr lang="en-US" dirty="0" smtClean="0"/>
          </a:p>
          <a:p>
            <a:pPr>
              <a:defRPr/>
            </a:pPr>
            <a:endParaRPr lang="en-US" dirty="0" smtClean="0"/>
          </a:p>
          <a:p>
            <a:pPr>
              <a:defRPr/>
            </a:pPr>
            <a:endParaRPr lang="en-US"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7C7B5E-29C7-404A-AEB3-57E3ED668F56}"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 typeface="Wingdings 2" pitchFamily="18" charset="2"/>
              <a:buAutoNum type="arabicParenR"/>
            </a:pPr>
            <a:r>
              <a:rPr lang="en-US" dirty="0" smtClean="0"/>
              <a:t>The Joint Theater Trauma Registry, or JTTR, is a database of medical information for patients treated at US military medical facilities, in theater, from POI through all echelons of care to MTFs in US</a:t>
            </a:r>
          </a:p>
          <a:p>
            <a:pPr marL="228600" indent="-228600" eaLnBrk="1" hangingPunct="1">
              <a:spcBef>
                <a:spcPct val="0"/>
              </a:spcBef>
              <a:buFont typeface="Wingdings 2" pitchFamily="18" charset="2"/>
              <a:buAutoNum type="arabicParenR"/>
            </a:pPr>
            <a:r>
              <a:rPr lang="en-US" dirty="0" smtClean="0"/>
              <a:t>The JTTR was queried by ICD9 code to identify all individuals sustaining musculoskeletal injuries as a result of combat in both Iraq and Afghanistan from January 1, 2005 – December 31, 2009.  </a:t>
            </a:r>
          </a:p>
          <a:p>
            <a:pPr marL="228600" indent="-228600" eaLnBrk="1" hangingPunct="1">
              <a:spcBef>
                <a:spcPct val="0"/>
              </a:spcBef>
              <a:buFont typeface="Wingdings 2" pitchFamily="18" charset="2"/>
              <a:buAutoNum type="arabicParenR"/>
            </a:pPr>
            <a:r>
              <a:rPr lang="en-US" dirty="0" smtClean="0"/>
              <a:t>MSK casualty was defined as a servicemember sustaining a combat wound to the upper or lower extremities, spine, or pelvis.  </a:t>
            </a:r>
          </a:p>
          <a:p>
            <a:pPr marL="228600" indent="-228600" eaLnBrk="1" hangingPunct="1">
              <a:spcBef>
                <a:spcPct val="0"/>
              </a:spcBef>
              <a:buFont typeface="Wingdings 2" pitchFamily="18" charset="2"/>
              <a:buAutoNum type="arabicParenR"/>
            </a:pPr>
            <a:r>
              <a:rPr lang="en-US" dirty="0" smtClean="0"/>
              <a:t>For those identified, demographic information such as age, sex, rank, branch of military service, and theater was assessed.  Mechanism of injury and the nature of wounding, including the presence of fractures, soft tissue injury, joint dislocation, neurologic injury, and traumatic amputation were also determined.  </a:t>
            </a:r>
          </a:p>
          <a:p>
            <a:pPr marL="228600" indent="-228600" eaLnBrk="1" hangingPunct="1">
              <a:spcBef>
                <a:spcPct val="0"/>
              </a:spcBef>
              <a:buFont typeface="Wingdings 2" pitchFamily="18" charset="2"/>
              <a:buAutoNum type="arabicParenR"/>
            </a:pPr>
            <a:r>
              <a:rPr lang="en-US" dirty="0" smtClean="0"/>
              <a:t>Servicemembers that were killed in action (KIA) and disease and non-battle injuries (DNBI) were excluded from this analysis.</a:t>
            </a:r>
          </a:p>
          <a:p>
            <a:pPr marL="228600" indent="-228600"/>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055DA5-FEEC-479D-AEEC-AF85119960C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 typeface="Calibri" pitchFamily="34" charset="0"/>
              <a:buAutoNum type="arabicPeriod"/>
            </a:pPr>
            <a:r>
              <a:rPr lang="en-US" dirty="0" smtClean="0"/>
              <a:t>For our study period from 2005-2009, </a:t>
            </a:r>
            <a:r>
              <a:rPr lang="en-US" sz="1600" dirty="0" smtClean="0">
                <a:solidFill>
                  <a:srgbClr val="FFFF00"/>
                </a:solidFill>
                <a:latin typeface="Century Schoolbook" pitchFamily="18" charset="0"/>
              </a:rPr>
              <a:t>1,992,232 military servicemembers deployed, 59,736 ICD9 codes, 29,624 distinct combat wounds in 7,877 combat casualties.</a:t>
            </a:r>
          </a:p>
          <a:p>
            <a:pPr marL="228600" indent="-228600" eaLnBrk="1" hangingPunct="1">
              <a:buFont typeface="Calibri" pitchFamily="34" charset="0"/>
              <a:buAutoNum type="arabicPeriod"/>
            </a:pPr>
            <a:r>
              <a:rPr lang="en-US" sz="1600" dirty="0" smtClean="0">
                <a:solidFill>
                  <a:srgbClr val="FFFF00"/>
                </a:solidFill>
                <a:latin typeface="Century Schoolbook" pitchFamily="18" charset="0"/>
              </a:rPr>
              <a:t>77.33% (6,092 / 7,877) of the casualties in this cohort  sustained at least one injury involving the musculoskeletal system, with a combat casualty incidence of 3.06 per 1,000 deployed servicemember per year</a:t>
            </a:r>
          </a:p>
          <a:p>
            <a:pPr marL="228600" indent="-228600" eaLnBrk="1" hangingPunct="1">
              <a:buFont typeface="Calibri" pitchFamily="34" charset="0"/>
              <a:buAutoNum type="arabicPeriod"/>
            </a:pPr>
            <a:r>
              <a:rPr lang="en-US" sz="1600" dirty="0" smtClean="0">
                <a:solidFill>
                  <a:srgbClr val="FFFF00"/>
                </a:solidFill>
                <a:latin typeface="Century Schoolbook" pitchFamily="18" charset="0"/>
              </a:rPr>
              <a:t>17,177 distinct musculoskeletal  combat wounds were identified in those 6,092 combat casualties.</a:t>
            </a:r>
          </a:p>
          <a:p>
            <a:pPr marL="228600" indent="-228600" eaLnBrk="1" hangingPunct="1">
              <a:buFont typeface="Calibri" pitchFamily="34" charset="0"/>
              <a:buAutoNum type="arabicPeriod"/>
            </a:pPr>
            <a:r>
              <a:rPr lang="en-US" sz="1600" dirty="0" smtClean="0">
                <a:solidFill>
                  <a:srgbClr val="FFFF00"/>
                </a:solidFill>
                <a:latin typeface="Century Schoolbook" pitchFamily="18" charset="0"/>
              </a:rPr>
              <a:t>Combat</a:t>
            </a:r>
            <a:r>
              <a:rPr lang="en-US" sz="1600" baseline="0" dirty="0" smtClean="0">
                <a:solidFill>
                  <a:srgbClr val="FFFF00"/>
                </a:solidFill>
                <a:latin typeface="Century Schoolbook" pitchFamily="18" charset="0"/>
              </a:rPr>
              <a:t> injury distribution by body region was previously reported at 52% Extremity Injuries, 28% Head and Neck, 10% Abdomen, and 10% Thoracic injuries.  </a:t>
            </a:r>
            <a:endParaRPr lang="en-US" sz="1600" dirty="0" smtClean="0">
              <a:solidFill>
                <a:srgbClr val="FFFF00"/>
              </a:solidFill>
              <a:latin typeface="Century Schoolbook" pitchFamily="18" charset="0"/>
            </a:endParaRPr>
          </a:p>
          <a:p>
            <a:pPr marL="228600" indent="-228600" eaLnBrk="1" hangingPunct="1">
              <a:buFont typeface="Calibri" pitchFamily="34" charset="0"/>
              <a:buAutoNum type="arabicPeriod"/>
            </a:pPr>
            <a:r>
              <a:rPr lang="en-US" sz="1600" dirty="0" smtClean="0">
                <a:solidFill>
                  <a:srgbClr val="FFFF00"/>
                </a:solidFill>
                <a:latin typeface="Century Schoolbook" pitchFamily="18" charset="0"/>
              </a:rPr>
              <a:t>Mean age of musculoskeletal casualty Cohort: 25.8 years, musculoskeletal combat casualties predominantly: Male (98.5%), Army Soldiers (77.8%), Junior enlisted (58.8%)</a:t>
            </a:r>
          </a:p>
          <a:p>
            <a:pPr marL="228600" indent="-228600" eaLnBrk="1" hangingPunct="1">
              <a:buFont typeface="Calibri" pitchFamily="34" charset="0"/>
              <a:buAutoNum type="arabicPeriod"/>
            </a:pPr>
            <a:endParaRPr lang="en-US" sz="1600" dirty="0" smtClean="0">
              <a:solidFill>
                <a:srgbClr val="FFFF00"/>
              </a:solidFill>
              <a:latin typeface="Century Schoolbook" pitchFamily="18" charset="0"/>
            </a:endParaRPr>
          </a:p>
          <a:p>
            <a:pPr marL="228600" indent="-228600" eaLnBrk="1" hangingPunct="1">
              <a:buFont typeface="Calibri" pitchFamily="34" charset="0"/>
              <a:buAutoNum type="arabicPeriod"/>
            </a:pPr>
            <a:r>
              <a:rPr lang="en-US" sz="1600" dirty="0" smtClean="0">
                <a:solidFill>
                  <a:srgbClr val="FFFF00"/>
                </a:solidFill>
                <a:latin typeface="Century Schoolbook" pitchFamily="18" charset="0"/>
              </a:rPr>
              <a:t>The occurrence of musculoskeletal injuries peaked in 2007 at 1,685, accounting for 28% of all musculoskeletal combat casualties for the five-year study period.  </a:t>
            </a:r>
          </a:p>
          <a:p>
            <a:pPr marL="228600" indent="-228600" eaLnBrk="1" hangingPunct="1">
              <a:buFont typeface="Calibri" pitchFamily="34" charset="0"/>
              <a:buAutoNum type="arabicPeriod"/>
            </a:pPr>
            <a:r>
              <a:rPr lang="en-US" sz="1600" dirty="0" smtClean="0">
                <a:solidFill>
                  <a:srgbClr val="FFFF00"/>
                </a:solidFill>
                <a:latin typeface="Century Schoolbook" pitchFamily="18" charset="0"/>
              </a:rPr>
              <a:t>The highest incidence; however, occurred in 2005 at 4.48 musculoskeletal casualties per deployed servicemember per year.  </a:t>
            </a:r>
          </a:p>
          <a:p>
            <a:pPr marL="228600" indent="-228600" eaLnBrk="1" hangingPunct="1">
              <a:buFont typeface="Calibri" pitchFamily="34" charset="0"/>
              <a:buAutoNum type="arabicPeriod"/>
            </a:pPr>
            <a:endParaRPr lang="en-US" sz="1600" dirty="0" smtClean="0">
              <a:solidFill>
                <a:srgbClr val="FFFF00"/>
              </a:solidFill>
              <a:latin typeface="Century Schoolbook" pitchFamily="18" charset="0"/>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237EEE-9C72-4FF1-92BA-3766BDCC34A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 typeface="Calibri" pitchFamily="34" charset="0"/>
              <a:buAutoNum type="arabicPeriod"/>
            </a:pPr>
            <a:r>
              <a:rPr lang="en-US" sz="1600" dirty="0" smtClean="0">
                <a:solidFill>
                  <a:srgbClr val="FFFF00"/>
                </a:solidFill>
                <a:latin typeface="Century Schoolbook" pitchFamily="18" charset="0"/>
              </a:rPr>
              <a:t>Mean age of musculoskeletal casualty Cohort: 25.8 years, musculoskeletal combat casualties predominantly: Male (98.5%), Army Soldiers (77.8%), Junior enlisted (58.8%)</a:t>
            </a:r>
          </a:p>
          <a:p>
            <a:pPr marL="228600" indent="-228600" eaLnBrk="1" hangingPunct="1">
              <a:buFont typeface="Calibri" pitchFamily="34" charset="0"/>
              <a:buAutoNum type="arabicPeriod"/>
            </a:pPr>
            <a:endParaRPr lang="en-US" sz="1600" dirty="0" smtClean="0">
              <a:solidFill>
                <a:srgbClr val="FFFF00"/>
              </a:solidFill>
              <a:latin typeface="Century Schoolbook" pitchFamily="18" charset="0"/>
            </a:endParaRPr>
          </a:p>
          <a:p>
            <a:pPr marL="228600" indent="-228600" eaLnBrk="1" hangingPunct="1">
              <a:buFont typeface="Calibri" pitchFamily="34" charset="0"/>
              <a:buAutoNum type="arabicPeriod"/>
            </a:pPr>
            <a:r>
              <a:rPr lang="en-US" sz="1600" dirty="0" smtClean="0">
                <a:solidFill>
                  <a:srgbClr val="FFFF00"/>
                </a:solidFill>
                <a:latin typeface="Century Schoolbook" pitchFamily="18" charset="0"/>
              </a:rPr>
              <a:t>The occurrence of musculoskeletal injuries peaked in 2007 at 1,685, accounting for 28% of all musculoskeletal combat casualties for the five-year study period.  </a:t>
            </a:r>
          </a:p>
          <a:p>
            <a:pPr marL="228600" indent="-228600" eaLnBrk="1" hangingPunct="1">
              <a:buFont typeface="Calibri" pitchFamily="34" charset="0"/>
              <a:buAutoNum type="arabicPeriod"/>
            </a:pPr>
            <a:endParaRPr lang="en-US" sz="1600" dirty="0" smtClean="0">
              <a:solidFill>
                <a:srgbClr val="FFFF00"/>
              </a:solidFill>
              <a:latin typeface="Century Schoolbook" pitchFamily="18" charset="0"/>
            </a:endParaRPr>
          </a:p>
          <a:p>
            <a:pPr marL="228600" indent="-228600" eaLnBrk="1" hangingPunct="1">
              <a:buFont typeface="Calibri" pitchFamily="34" charset="0"/>
              <a:buAutoNum type="arabicPeriod"/>
            </a:pPr>
            <a:r>
              <a:rPr lang="en-US" sz="1600" dirty="0" smtClean="0">
                <a:solidFill>
                  <a:srgbClr val="FFFF00"/>
                </a:solidFill>
                <a:latin typeface="Century Schoolbook" pitchFamily="18" charset="0"/>
              </a:rPr>
              <a:t>The highest incidence; however, occurred in 2005 at 4.48 musculoskeletal casualties per deployed servicemember per year.  </a:t>
            </a:r>
          </a:p>
          <a:p>
            <a:pPr marL="228600" indent="-228600" eaLnBrk="1" hangingPunct="1">
              <a:buFont typeface="Calibri" pitchFamily="34" charset="0"/>
              <a:buAutoNum type="arabicPeriod"/>
            </a:pPr>
            <a:endParaRPr lang="en-US" sz="1600" dirty="0" smtClean="0">
              <a:solidFill>
                <a:srgbClr val="FFFF00"/>
              </a:solidFill>
              <a:latin typeface="Century Schoolbook" pitchFamily="18" charset="0"/>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237EEE-9C72-4FF1-92BA-3766BDCC34A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R"/>
            </a:pPr>
            <a:r>
              <a:rPr lang="en-US" dirty="0" smtClean="0">
                <a:solidFill>
                  <a:srgbClr val="FFFF00"/>
                </a:solidFill>
                <a:latin typeface="Century Schoolbook" pitchFamily="18" charset="0"/>
              </a:rPr>
              <a:t>Among the 17,177 musculoskeletal combat injuries identified, 8,056 were soft tissue injuries, comprising a total of 46.9% of all musculoskeletal injuries.</a:t>
            </a:r>
          </a:p>
          <a:p>
            <a:pPr marL="228600" indent="-228600" eaLnBrk="1" hangingPunct="1">
              <a:spcBef>
                <a:spcPct val="0"/>
              </a:spcBef>
              <a:buFontTx/>
              <a:buAutoNum type="arabicParenR"/>
            </a:pPr>
            <a:r>
              <a:rPr lang="en-US" dirty="0" smtClean="0">
                <a:solidFill>
                  <a:srgbClr val="FFFF00"/>
                </a:solidFill>
                <a:latin typeface="Century Schoolbook" pitchFamily="18" charset="0"/>
              </a:rPr>
              <a:t>A total of 6,794 fractures were identified, comprising 39.55% of all musculoskeletal injuries.</a:t>
            </a:r>
          </a:p>
          <a:p>
            <a:pPr marL="228600" indent="-228600" eaLnBrk="1" hangingPunct="1">
              <a:spcBef>
                <a:spcPct val="0"/>
              </a:spcBef>
              <a:buFontTx/>
              <a:buAutoNum type="arabicParenR"/>
            </a:pPr>
            <a:r>
              <a:rPr lang="en-US" dirty="0" smtClean="0">
                <a:solidFill>
                  <a:srgbClr val="FFFF00"/>
                </a:solidFill>
                <a:latin typeface="Century Schoolbook" pitchFamily="18" charset="0"/>
              </a:rPr>
              <a:t>A total of 1,039 amputations were identified, comprising 6.05% of all musculoskeletal injuries.  </a:t>
            </a:r>
          </a:p>
          <a:p>
            <a:pPr marL="228600" indent="-228600" eaLnBrk="1" hangingPunct="1">
              <a:spcBef>
                <a:spcPct val="0"/>
              </a:spcBef>
              <a:buFontTx/>
              <a:buAutoNum type="arabicParenR"/>
            </a:pPr>
            <a:r>
              <a:rPr lang="en-US" dirty="0" smtClean="0">
                <a:solidFill>
                  <a:srgbClr val="FFFF00"/>
                </a:solidFill>
                <a:latin typeface="Century Schoolbook" pitchFamily="18" charset="0"/>
              </a:rPr>
              <a:t>A total of 927 neurologic injuries were identified,  comprising 5.4% of all musculoskeletal injuries.</a:t>
            </a: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713F14-540C-46FF-9BF0-A71CADE25EB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base" latinLnBrk="0" hangingPunct="1">
              <a:lnSpc>
                <a:spcPct val="100000"/>
              </a:lnSpc>
              <a:spcBef>
                <a:spcPct val="0"/>
              </a:spcBef>
              <a:spcAft>
                <a:spcPct val="0"/>
              </a:spcAft>
              <a:buClrTx/>
              <a:buSzTx/>
              <a:buFontTx/>
              <a:buAutoNum type="arabicParenR"/>
              <a:tabLst/>
              <a:defRPr/>
            </a:pPr>
            <a:r>
              <a:rPr lang="en-US" dirty="0" smtClean="0">
                <a:solidFill>
                  <a:srgbClr val="FFFF00"/>
                </a:solidFill>
                <a:latin typeface="Century Schoolbook" pitchFamily="18" charset="0"/>
              </a:rPr>
              <a:t>Of the 6,794 fractures identified 3,930 or 58% were open fractures, while 2,864 or 42% were closed fractures.  </a:t>
            </a:r>
          </a:p>
          <a:p>
            <a:pPr marL="228600" marR="0" indent="-228600" algn="l" defTabSz="914400" rtl="0" eaLnBrk="1" fontAlgn="base" latinLnBrk="0" hangingPunct="1">
              <a:lnSpc>
                <a:spcPct val="100000"/>
              </a:lnSpc>
              <a:spcBef>
                <a:spcPct val="0"/>
              </a:spcBef>
              <a:spcAft>
                <a:spcPct val="0"/>
              </a:spcAft>
              <a:buClrTx/>
              <a:buSzTx/>
              <a:buFontTx/>
              <a:buAutoNum type="arabicParenR"/>
              <a:tabLst/>
              <a:defRPr/>
            </a:pPr>
            <a:r>
              <a:rPr lang="en-US" sz="1200" dirty="0" smtClean="0">
                <a:solidFill>
                  <a:schemeClr val="bg1"/>
                </a:solidFill>
                <a:latin typeface="Times New Roman" pitchFamily="18" charset="0"/>
                <a:cs typeface="Times New Roman" pitchFamily="18" charset="0"/>
              </a:rPr>
              <a:t>Lower extremity fractures accounted 47% (n=3,182) of all fractures with upper</a:t>
            </a:r>
            <a:r>
              <a:rPr lang="en-US" sz="1200" baseline="0" dirty="0" smtClean="0">
                <a:solidFill>
                  <a:schemeClr val="bg1"/>
                </a:solidFill>
                <a:latin typeface="Times New Roman" pitchFamily="18" charset="0"/>
                <a:cs typeface="Times New Roman" pitchFamily="18" charset="0"/>
              </a:rPr>
              <a:t> extremity fractures accounted for 36% (</a:t>
            </a:r>
            <a:r>
              <a:rPr lang="en-US" sz="1200" dirty="0" smtClean="0">
                <a:solidFill>
                  <a:schemeClr val="bg1"/>
                </a:solidFill>
                <a:latin typeface="Times New Roman" pitchFamily="18" charset="0"/>
                <a:cs typeface="Times New Roman" pitchFamily="18" charset="0"/>
              </a:rPr>
              <a:t>2,470)</a:t>
            </a:r>
            <a:r>
              <a:rPr lang="en-US" sz="1200" baseline="0" dirty="0" smtClean="0">
                <a:solidFill>
                  <a:schemeClr val="bg1"/>
                </a:solidFill>
                <a:latin typeface="Times New Roman" pitchFamily="18" charset="0"/>
                <a:cs typeface="Times New Roman" pitchFamily="18" charset="0"/>
              </a:rPr>
              <a:t>, and Spine and Pelvis fractures accounting for the remaining 17% of all combat fractures.  </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473B16-1436-4092-85AD-8D0FE59DE58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A302AB-047E-4970-9366-8392296CB4F8}"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3F483-30A6-48A6-99F0-3B70C5730D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153D3C-DA87-4405-B466-644ED9CE5B44}"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D15D04-A8B7-4867-9BC6-509859F86D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0BEC49-D4C2-4F03-9752-CC86487067A1}"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F16492-DB4C-4968-9FFD-27363853F8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6EADB5-0B93-4E09-AADB-C06D06777D0A}"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4E32EE-6291-4AA3-99D7-B6AA839EED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A2B8E1-0E69-493A-8FCD-9EBB69BAB3BC}"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B7C572-C714-46A5-A55C-A47290A4A6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694C3B-A08D-406F-BFEB-FC33F31C9633}" type="datetimeFigureOut">
              <a:rPr lang="en-US"/>
              <a:pPr>
                <a:defRPr/>
              </a:pPr>
              <a:t>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1492AA-70B0-4D1D-A58C-36292D18A9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FE04B8-E710-4EED-A241-CEBBD23F1AAE}" type="datetimeFigureOut">
              <a:rPr lang="en-US"/>
              <a:pPr>
                <a:defRPr/>
              </a:pPr>
              <a:t>12/4/2012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82B9D7-A045-46F7-B922-65203B58C7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06DAFC-ADCD-45F1-9968-18E86736363B}" type="datetimeFigureOut">
              <a:rPr lang="en-US"/>
              <a:pPr>
                <a:defRPr/>
              </a:pPr>
              <a:t>12/4/2012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52967F-A494-4092-B233-F69BADD072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6641E2-F8FF-4171-8770-B08C810A9A09}" type="datetimeFigureOut">
              <a:rPr lang="en-US"/>
              <a:pPr>
                <a:defRPr/>
              </a:pPr>
              <a:t>12/4/2012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7F9E90-6F0B-476D-B974-D2131BCCB3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A724BC-4C39-4ED5-8477-9D53A41CADDD}" type="datetimeFigureOut">
              <a:rPr lang="en-US"/>
              <a:pPr>
                <a:defRPr/>
              </a:pPr>
              <a:t>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99DE01-71E7-4C7D-ADD3-BFD6B63D60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6044AD-0ED5-4751-B86C-68DCEEBCE1B5}" type="datetimeFigureOut">
              <a:rPr lang="en-US"/>
              <a:pPr>
                <a:defRPr/>
              </a:pPr>
              <a:t>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E89728-9036-46F2-BB36-B48E18F66A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A1423D5-45DB-4462-B5F5-652F1A2F73D7}" type="datetimeFigureOut">
              <a:rPr lang="en-US"/>
              <a:pPr>
                <a:defRPr/>
              </a:pPr>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2DD297-A0FF-41B0-B471-0F88ABB76C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1981200"/>
          </a:xfrm>
        </p:spPr>
        <p:txBody>
          <a:bodyPr rtlCol="0">
            <a:normAutofit fontScale="90000"/>
          </a:bodyPr>
          <a:lstStyle/>
          <a:p>
            <a:pPr eaLnBrk="1" fontAlgn="auto" hangingPunct="1">
              <a:spcAft>
                <a:spcPts val="0"/>
              </a:spcAft>
              <a:defRPr/>
            </a:pPr>
            <a:r>
              <a:rPr lang="en-US" sz="3200" dirty="0" smtClean="0">
                <a:solidFill>
                  <a:srgbClr val="FFFF00"/>
                </a:solidFill>
                <a:latin typeface="Century Schoolbook" pitchFamily="18" charset="0"/>
              </a:rPr>
              <a:t>The Nature and Incidence of Musculoskeletal Combat Wounds in Iraq and Afghanistan </a:t>
            </a:r>
            <a:br>
              <a:rPr lang="en-US" sz="3200" dirty="0" smtClean="0">
                <a:solidFill>
                  <a:srgbClr val="FFFF00"/>
                </a:solidFill>
                <a:latin typeface="Century Schoolbook" pitchFamily="18" charset="0"/>
              </a:rPr>
            </a:br>
            <a:r>
              <a:rPr lang="en-US" sz="3200" dirty="0" smtClean="0">
                <a:solidFill>
                  <a:srgbClr val="FFFF00"/>
                </a:solidFill>
                <a:latin typeface="Century Schoolbook" pitchFamily="18" charset="0"/>
              </a:rPr>
              <a:t>(2005-2009)</a:t>
            </a:r>
          </a:p>
        </p:txBody>
      </p:sp>
      <p:sp>
        <p:nvSpPr>
          <p:cNvPr id="1030" name="Subtitle 2"/>
          <p:cNvSpPr>
            <a:spLocks noGrp="1"/>
          </p:cNvSpPr>
          <p:nvPr>
            <p:ph type="subTitle" idx="1"/>
          </p:nvPr>
        </p:nvSpPr>
        <p:spPr>
          <a:xfrm>
            <a:off x="1295400" y="2362200"/>
            <a:ext cx="6559550" cy="4114800"/>
          </a:xfrm>
        </p:spPr>
        <p:txBody>
          <a:bodyPr/>
          <a:lstStyle/>
          <a:p>
            <a:pPr eaLnBrk="1" hangingPunct="1">
              <a:lnSpc>
                <a:spcPct val="80000"/>
              </a:lnSpc>
              <a:defRPr/>
            </a:pPr>
            <a:r>
              <a:rPr lang="en-US" sz="1900" dirty="0" smtClean="0">
                <a:solidFill>
                  <a:schemeClr val="bg1">
                    <a:lumMod val="95000"/>
                  </a:schemeClr>
                </a:solidFill>
                <a:latin typeface="Century Schoolbook" pitchFamily="18" charset="0"/>
              </a:rPr>
              <a:t>CPT Brendan J. McCriskin, M.D.</a:t>
            </a:r>
          </a:p>
          <a:p>
            <a:pPr eaLnBrk="1" hangingPunct="1">
              <a:lnSpc>
                <a:spcPct val="80000"/>
              </a:lnSpc>
              <a:defRPr/>
            </a:pPr>
            <a:r>
              <a:rPr lang="en-US" sz="1900" dirty="0" smtClean="0">
                <a:solidFill>
                  <a:schemeClr val="bg1">
                    <a:lumMod val="95000"/>
                  </a:schemeClr>
                </a:solidFill>
                <a:latin typeface="Century Schoolbook" pitchFamily="18" charset="0"/>
              </a:rPr>
              <a:t>LTC (P) Philip J. Belmont, M.D.</a:t>
            </a:r>
          </a:p>
          <a:p>
            <a:pPr eaLnBrk="1" hangingPunct="1">
              <a:lnSpc>
                <a:spcPct val="80000"/>
              </a:lnSpc>
              <a:defRPr/>
            </a:pPr>
            <a:r>
              <a:rPr lang="en-US" sz="1900" dirty="0" smtClean="0">
                <a:solidFill>
                  <a:schemeClr val="bg1">
                    <a:lumMod val="95000"/>
                  </a:schemeClr>
                </a:solidFill>
                <a:latin typeface="Century Schoolbook" pitchFamily="18" charset="0"/>
              </a:rPr>
              <a:t>CPT Mark S. Hsiao, M.D.</a:t>
            </a:r>
          </a:p>
          <a:p>
            <a:pPr eaLnBrk="1" hangingPunct="1">
              <a:lnSpc>
                <a:spcPct val="80000"/>
              </a:lnSpc>
              <a:defRPr/>
            </a:pPr>
            <a:r>
              <a:rPr lang="en-US" sz="1900" dirty="0" smtClean="0">
                <a:solidFill>
                  <a:schemeClr val="bg1">
                    <a:lumMod val="95000"/>
                  </a:schemeClr>
                </a:solidFill>
                <a:latin typeface="Century Schoolbook" pitchFamily="18" charset="0"/>
              </a:rPr>
              <a:t>COL Robert Burks, Ph. D.</a:t>
            </a:r>
          </a:p>
          <a:p>
            <a:pPr eaLnBrk="1" hangingPunct="1">
              <a:lnSpc>
                <a:spcPct val="80000"/>
              </a:lnSpc>
              <a:defRPr/>
            </a:pPr>
            <a:r>
              <a:rPr lang="en-US" sz="1900" dirty="0" smtClean="0">
                <a:solidFill>
                  <a:schemeClr val="bg1">
                    <a:lumMod val="95000"/>
                  </a:schemeClr>
                </a:solidFill>
                <a:latin typeface="Century Schoolbook" pitchFamily="18" charset="0"/>
              </a:rPr>
              <a:t>MAJ Kenneth J. Nelson, M.D.</a:t>
            </a:r>
          </a:p>
          <a:p>
            <a:pPr eaLnBrk="1" hangingPunct="1">
              <a:lnSpc>
                <a:spcPct val="80000"/>
              </a:lnSpc>
              <a:defRPr/>
            </a:pPr>
            <a:r>
              <a:rPr lang="en-US" sz="1900" dirty="0" smtClean="0">
                <a:solidFill>
                  <a:schemeClr val="bg1">
                    <a:lumMod val="95000"/>
                  </a:schemeClr>
                </a:solidFill>
                <a:latin typeface="Century Schoolbook" pitchFamily="18" charset="0"/>
              </a:rPr>
              <a:t>MAJ Andrew J. Schoenfeld, M.D.</a:t>
            </a:r>
            <a:r>
              <a:rPr lang="en-US" sz="2000" dirty="0" smtClean="0">
                <a:solidFill>
                  <a:schemeClr val="bg1">
                    <a:lumMod val="95000"/>
                  </a:schemeClr>
                </a:solidFill>
                <a:latin typeface="Century Schoolbook" pitchFamily="18" charset="0"/>
              </a:rPr>
              <a:t/>
            </a:r>
            <a:br>
              <a:rPr lang="en-US" sz="2000" dirty="0" smtClean="0">
                <a:solidFill>
                  <a:schemeClr val="bg1">
                    <a:lumMod val="95000"/>
                  </a:schemeClr>
                </a:solidFill>
                <a:latin typeface="Century Schoolbook" pitchFamily="18" charset="0"/>
              </a:rPr>
            </a:br>
            <a:endParaRPr lang="en-US" sz="2000" dirty="0" smtClean="0">
              <a:solidFill>
                <a:schemeClr val="bg1">
                  <a:lumMod val="95000"/>
                </a:schemeClr>
              </a:solidFill>
              <a:latin typeface="Century Schoolbook" pitchFamily="18" charset="0"/>
            </a:endParaRPr>
          </a:p>
          <a:p>
            <a:pPr eaLnBrk="1" hangingPunct="1">
              <a:lnSpc>
                <a:spcPct val="80000"/>
              </a:lnSpc>
              <a:buFont typeface="Wingdings 2" pitchFamily="18" charset="2"/>
              <a:buNone/>
              <a:defRPr/>
            </a:pPr>
            <a:r>
              <a:rPr lang="en-US" sz="2000" dirty="0" smtClean="0">
                <a:solidFill>
                  <a:srgbClr val="FFFF00"/>
                </a:solidFill>
                <a:latin typeface="Century Schoolbook" pitchFamily="18" charset="0"/>
              </a:rPr>
              <a:t/>
            </a:r>
            <a:br>
              <a:rPr lang="en-US" sz="2000" dirty="0" smtClean="0">
                <a:solidFill>
                  <a:srgbClr val="FFFF00"/>
                </a:solidFill>
                <a:latin typeface="Century Schoolbook" pitchFamily="18" charset="0"/>
              </a:rPr>
            </a:br>
            <a:r>
              <a:rPr lang="en-US" sz="2300" dirty="0" smtClean="0">
                <a:solidFill>
                  <a:srgbClr val="FFFF00"/>
                </a:solidFill>
                <a:latin typeface="Century Schoolbook" pitchFamily="18" charset="0"/>
              </a:rPr>
              <a:t>William Beaumont Army Medical Center</a:t>
            </a:r>
          </a:p>
          <a:p>
            <a:pPr eaLnBrk="1" hangingPunct="1">
              <a:lnSpc>
                <a:spcPct val="80000"/>
              </a:lnSpc>
              <a:buFont typeface="Wingdings 2" pitchFamily="18" charset="2"/>
              <a:buNone/>
              <a:defRPr/>
            </a:pPr>
            <a:r>
              <a:rPr lang="en-US" sz="2300" dirty="0" smtClean="0">
                <a:solidFill>
                  <a:srgbClr val="FFFF00"/>
                </a:solidFill>
                <a:latin typeface="Century Schoolbook" pitchFamily="18" charset="0"/>
              </a:rPr>
              <a:t>Texas Tech University Health Sciences Center</a:t>
            </a:r>
          </a:p>
          <a:p>
            <a:pPr eaLnBrk="1" hangingPunct="1">
              <a:lnSpc>
                <a:spcPct val="80000"/>
              </a:lnSpc>
              <a:buFont typeface="Wingdings 2" pitchFamily="18" charset="2"/>
              <a:buNone/>
              <a:defRPr/>
            </a:pPr>
            <a:r>
              <a:rPr lang="en-US" sz="2300" dirty="0" smtClean="0">
                <a:solidFill>
                  <a:srgbClr val="FFFF00"/>
                </a:solidFill>
                <a:latin typeface="Century Schoolbook" pitchFamily="18" charset="0"/>
              </a:rPr>
              <a:t>Department of Orthopaedic Surgery</a:t>
            </a:r>
          </a:p>
          <a:p>
            <a:pPr eaLnBrk="1" hangingPunct="1">
              <a:lnSpc>
                <a:spcPct val="80000"/>
              </a:lnSpc>
              <a:buFont typeface="Wingdings 2" pitchFamily="18" charset="2"/>
              <a:buNone/>
              <a:defRPr/>
            </a:pPr>
            <a:endParaRPr lang="en-US" sz="2000" dirty="0" smtClean="0">
              <a:solidFill>
                <a:schemeClr val="tx1"/>
              </a:solidFill>
              <a:latin typeface="Century Schoolbook" pitchFamily="18" charset="0"/>
            </a:endParaRPr>
          </a:p>
          <a:p>
            <a:pPr eaLnBrk="1" hangingPunct="1">
              <a:lnSpc>
                <a:spcPct val="80000"/>
              </a:lnSpc>
              <a:buFont typeface="Wingdings 2" pitchFamily="18" charset="2"/>
              <a:buNone/>
              <a:defRPr/>
            </a:pPr>
            <a:r>
              <a:rPr lang="en-US" sz="2000" dirty="0" smtClean="0">
                <a:solidFill>
                  <a:srgbClr val="FFFF00"/>
                </a:solidFill>
                <a:latin typeface="Century Schoolbook" pitchFamily="18" charset="0"/>
              </a:rPr>
              <a:t>11 May 2012</a:t>
            </a:r>
          </a:p>
        </p:txBody>
      </p:sp>
      <p:pic>
        <p:nvPicPr>
          <p:cNvPr id="6" name="Picture 50" descr="texas tec"/>
          <p:cNvPicPr>
            <a:picLocks noChangeAspect="1" noChangeArrowheads="1"/>
          </p:cNvPicPr>
          <p:nvPr/>
        </p:nvPicPr>
        <p:blipFill>
          <a:blip r:embed="rId3" cstate="print"/>
          <a:srcRect/>
          <a:stretch>
            <a:fillRect/>
          </a:stretch>
        </p:blipFill>
        <p:spPr bwMode="auto">
          <a:xfrm>
            <a:off x="685800" y="2667000"/>
            <a:ext cx="1143000" cy="1143000"/>
          </a:xfrm>
          <a:prstGeom prst="rect">
            <a:avLst/>
          </a:prstGeom>
          <a:noFill/>
          <a:ln w="9525">
            <a:noFill/>
            <a:miter lim="800000"/>
            <a:headEnd/>
            <a:tailEnd/>
          </a:ln>
        </p:spPr>
      </p:pic>
      <p:pic>
        <p:nvPicPr>
          <p:cNvPr id="7" name="Picture 16" descr="beaumont crest.tif"/>
          <p:cNvPicPr>
            <a:picLocks noChangeAspect="1"/>
          </p:cNvPicPr>
          <p:nvPr/>
        </p:nvPicPr>
        <p:blipFill>
          <a:blip r:embed="rId4" cstate="print"/>
          <a:srcRect/>
          <a:stretch>
            <a:fillRect/>
          </a:stretch>
        </p:blipFill>
        <p:spPr bwMode="auto">
          <a:xfrm>
            <a:off x="7391400" y="2667000"/>
            <a:ext cx="914400" cy="116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457200"/>
            <a:ext cx="7467600" cy="609600"/>
          </a:xfrm>
        </p:spPr>
        <p:txBody>
          <a:bodyPr/>
          <a:lstStyle/>
          <a:p>
            <a:pPr eaLnBrk="1" hangingPunct="1"/>
            <a:r>
              <a:rPr lang="en-US" sz="3200" dirty="0" smtClean="0">
                <a:solidFill>
                  <a:srgbClr val="FFFF00"/>
                </a:solidFill>
                <a:latin typeface="Century Schoolbook" pitchFamily="18" charset="0"/>
              </a:rPr>
              <a:t>Fracture Distribution</a:t>
            </a:r>
          </a:p>
        </p:txBody>
      </p:sp>
      <p:sp>
        <p:nvSpPr>
          <p:cNvPr id="14339" name="TextBox 6"/>
          <p:cNvSpPr txBox="1">
            <a:spLocks noChangeArrowheads="1"/>
          </p:cNvSpPr>
          <p:nvPr/>
        </p:nvSpPr>
        <p:spPr bwMode="auto">
          <a:xfrm>
            <a:off x="914400" y="5105400"/>
            <a:ext cx="7391400" cy="369888"/>
          </a:xfrm>
          <a:prstGeom prst="rect">
            <a:avLst/>
          </a:prstGeom>
          <a:noFill/>
          <a:ln w="9525">
            <a:noFill/>
            <a:miter lim="800000"/>
            <a:headEnd/>
            <a:tailEnd/>
          </a:ln>
        </p:spPr>
        <p:txBody>
          <a:bodyPr>
            <a:spAutoFit/>
          </a:bodyPr>
          <a:lstStyle/>
          <a:p>
            <a:pPr marL="342900" indent="-342900">
              <a:buFont typeface="Arial" charset="0"/>
              <a:buNone/>
            </a:pPr>
            <a:r>
              <a:rPr lang="en-US">
                <a:solidFill>
                  <a:srgbClr val="FFFF00"/>
                </a:solidFill>
                <a:latin typeface="Century Schoolbook" pitchFamily="18" charset="0"/>
              </a:rPr>
              <a:t>	</a:t>
            </a:r>
            <a:endParaRPr lang="en-US" sz="1600">
              <a:solidFill>
                <a:srgbClr val="FFFF00"/>
              </a:solidFill>
            </a:endParaRPr>
          </a:p>
        </p:txBody>
      </p:sp>
      <p:sp>
        <p:nvSpPr>
          <p:cNvPr id="14346" name="TextBox 10"/>
          <p:cNvSpPr txBox="1">
            <a:spLocks noChangeArrowheads="1"/>
          </p:cNvSpPr>
          <p:nvPr/>
        </p:nvSpPr>
        <p:spPr bwMode="auto">
          <a:xfrm>
            <a:off x="381000" y="5486400"/>
            <a:ext cx="2514600" cy="1015663"/>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r>
              <a:rPr lang="en-US" sz="1200" b="1" dirty="0" smtClean="0">
                <a:solidFill>
                  <a:schemeClr val="bg1">
                    <a:lumMod val="65000"/>
                  </a:schemeClr>
                </a:solidFill>
                <a:latin typeface="Times New Roman" pitchFamily="18" charset="0"/>
                <a:cs typeface="Times New Roman" pitchFamily="18" charset="0"/>
              </a:rPr>
              <a:t>Lower Extremity:</a:t>
            </a:r>
            <a:r>
              <a:rPr lang="en-US" sz="1200" dirty="0" smtClean="0">
                <a:solidFill>
                  <a:schemeClr val="bg1">
                    <a:lumMod val="65000"/>
                  </a:schemeClr>
                </a:solidFill>
                <a:latin typeface="Times New Roman" pitchFamily="18" charset="0"/>
                <a:cs typeface="Times New Roman" pitchFamily="18" charset="0"/>
              </a:rPr>
              <a:t> 47% (n=3,182)</a:t>
            </a:r>
          </a:p>
          <a:p>
            <a:endParaRPr lang="en-US" sz="1200" dirty="0">
              <a:solidFill>
                <a:schemeClr val="bg1">
                  <a:lumMod val="65000"/>
                </a:schemeClr>
              </a:solidFill>
              <a:latin typeface="Times New Roman" pitchFamily="18" charset="0"/>
              <a:cs typeface="Times New Roman" pitchFamily="18" charset="0"/>
            </a:endParaRPr>
          </a:p>
          <a:p>
            <a:r>
              <a:rPr lang="en-US" sz="1200" b="1" dirty="0" smtClean="0">
                <a:solidFill>
                  <a:schemeClr val="bg1">
                    <a:lumMod val="65000"/>
                  </a:schemeClr>
                </a:solidFill>
                <a:latin typeface="Times New Roman" pitchFamily="18" charset="0"/>
                <a:cs typeface="Times New Roman" pitchFamily="18" charset="0"/>
              </a:rPr>
              <a:t>Upper Extremity: </a:t>
            </a:r>
            <a:r>
              <a:rPr lang="en-US" sz="1200" dirty="0" smtClean="0">
                <a:solidFill>
                  <a:schemeClr val="bg1">
                    <a:lumMod val="65000"/>
                  </a:schemeClr>
                </a:solidFill>
                <a:latin typeface="Times New Roman" pitchFamily="18" charset="0"/>
                <a:cs typeface="Times New Roman" pitchFamily="18" charset="0"/>
              </a:rPr>
              <a:t>36% (n=2,470)</a:t>
            </a:r>
          </a:p>
          <a:p>
            <a:endParaRPr lang="en-US" sz="1200" dirty="0">
              <a:solidFill>
                <a:schemeClr val="bg1">
                  <a:lumMod val="65000"/>
                </a:schemeClr>
              </a:solidFill>
              <a:latin typeface="Times New Roman" pitchFamily="18" charset="0"/>
              <a:cs typeface="Times New Roman" pitchFamily="18" charset="0"/>
            </a:endParaRPr>
          </a:p>
          <a:p>
            <a:r>
              <a:rPr lang="en-US" sz="1200" b="1" dirty="0" smtClean="0">
                <a:solidFill>
                  <a:schemeClr val="bg1">
                    <a:lumMod val="65000"/>
                  </a:schemeClr>
                </a:solidFill>
                <a:latin typeface="Times New Roman" pitchFamily="18" charset="0"/>
                <a:cs typeface="Times New Roman" pitchFamily="18" charset="0"/>
              </a:rPr>
              <a:t>Spine/Pelvis:</a:t>
            </a:r>
            <a:r>
              <a:rPr lang="en-US" sz="1200" dirty="0" smtClean="0">
                <a:solidFill>
                  <a:schemeClr val="bg1">
                    <a:lumMod val="65000"/>
                  </a:schemeClr>
                </a:solidFill>
                <a:latin typeface="Times New Roman" pitchFamily="18" charset="0"/>
                <a:cs typeface="Times New Roman" pitchFamily="18" charset="0"/>
              </a:rPr>
              <a:t> 17% (n=1,142)</a:t>
            </a:r>
            <a:endParaRPr lang="en-US" sz="1200" dirty="0">
              <a:solidFill>
                <a:schemeClr val="bg1">
                  <a:lumMod val="65000"/>
                </a:schemeClr>
              </a:solidFill>
              <a:latin typeface="Times New Roman" pitchFamily="18" charset="0"/>
              <a:cs typeface="Times New Roman" pitchFamily="18" charset="0"/>
            </a:endParaRPr>
          </a:p>
        </p:txBody>
      </p:sp>
      <p:graphicFrame>
        <p:nvGraphicFramePr>
          <p:cNvPr id="9" name="Chart 8"/>
          <p:cNvGraphicFramePr/>
          <p:nvPr/>
        </p:nvGraphicFramePr>
        <p:xfrm>
          <a:off x="1600200" y="1524000"/>
          <a:ext cx="5943600" cy="39576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457200"/>
            <a:ext cx="7467600" cy="609600"/>
          </a:xfrm>
        </p:spPr>
        <p:txBody>
          <a:bodyPr/>
          <a:lstStyle/>
          <a:p>
            <a:pPr eaLnBrk="1" hangingPunct="1"/>
            <a:r>
              <a:rPr lang="en-US" sz="3200" smtClean="0">
                <a:solidFill>
                  <a:srgbClr val="FFFF00"/>
                </a:solidFill>
                <a:latin typeface="Century Schoolbook" pitchFamily="18" charset="0"/>
              </a:rPr>
              <a:t>Musculoskeletal Injury Distribution</a:t>
            </a:r>
          </a:p>
        </p:txBody>
      </p:sp>
      <p:sp>
        <p:nvSpPr>
          <p:cNvPr id="14339" name="TextBox 6"/>
          <p:cNvSpPr txBox="1">
            <a:spLocks noChangeArrowheads="1"/>
          </p:cNvSpPr>
          <p:nvPr/>
        </p:nvSpPr>
        <p:spPr bwMode="auto">
          <a:xfrm>
            <a:off x="914400" y="5105400"/>
            <a:ext cx="7391400" cy="369888"/>
          </a:xfrm>
          <a:prstGeom prst="rect">
            <a:avLst/>
          </a:prstGeom>
          <a:noFill/>
          <a:ln w="9525">
            <a:noFill/>
            <a:miter lim="800000"/>
            <a:headEnd/>
            <a:tailEnd/>
          </a:ln>
        </p:spPr>
        <p:txBody>
          <a:bodyPr>
            <a:spAutoFit/>
          </a:bodyPr>
          <a:lstStyle/>
          <a:p>
            <a:pPr marL="342900" indent="-342900">
              <a:buFont typeface="Arial" charset="0"/>
              <a:buNone/>
            </a:pPr>
            <a:r>
              <a:rPr lang="en-US">
                <a:solidFill>
                  <a:srgbClr val="FFFF00"/>
                </a:solidFill>
                <a:latin typeface="Century Schoolbook" pitchFamily="18" charset="0"/>
              </a:rPr>
              <a:t>	</a:t>
            </a:r>
            <a:endParaRPr lang="en-US" sz="1600">
              <a:solidFill>
                <a:srgbClr val="FFFF00"/>
              </a:solidFill>
            </a:endParaRPr>
          </a:p>
        </p:txBody>
      </p:sp>
      <p:sp>
        <p:nvSpPr>
          <p:cNvPr id="14346" name="TextBox 10"/>
          <p:cNvSpPr txBox="1">
            <a:spLocks noChangeArrowheads="1"/>
          </p:cNvSpPr>
          <p:nvPr/>
        </p:nvSpPr>
        <p:spPr bwMode="auto">
          <a:xfrm>
            <a:off x="685800" y="5791200"/>
            <a:ext cx="6553200" cy="738664"/>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r>
              <a:rPr lang="en-US" sz="1400" b="1" dirty="0" smtClean="0">
                <a:solidFill>
                  <a:schemeClr val="bg1">
                    <a:lumMod val="50000"/>
                  </a:schemeClr>
                </a:solidFill>
                <a:latin typeface="Times New Roman" pitchFamily="18" charset="0"/>
                <a:cs typeface="Times New Roman" pitchFamily="18" charset="0"/>
              </a:rPr>
              <a:t>Amputations: </a:t>
            </a:r>
            <a:r>
              <a:rPr lang="en-US" sz="1400" dirty="0" smtClean="0">
                <a:solidFill>
                  <a:schemeClr val="bg1">
                    <a:lumMod val="50000"/>
                  </a:schemeClr>
                </a:solidFill>
                <a:latin typeface="Times New Roman" pitchFamily="18" charset="0"/>
                <a:cs typeface="Times New Roman" pitchFamily="18" charset="0"/>
              </a:rPr>
              <a:t>65.5</a:t>
            </a:r>
            <a:r>
              <a:rPr lang="en-US" sz="1400" dirty="0">
                <a:solidFill>
                  <a:schemeClr val="bg1">
                    <a:lumMod val="50000"/>
                  </a:schemeClr>
                </a:solidFill>
                <a:latin typeface="Times New Roman" pitchFamily="18" charset="0"/>
                <a:cs typeface="Times New Roman" pitchFamily="18" charset="0"/>
              </a:rPr>
              <a:t>% Major (</a:t>
            </a:r>
            <a:r>
              <a:rPr lang="en-US" sz="1400" dirty="0" smtClean="0">
                <a:solidFill>
                  <a:schemeClr val="bg1">
                    <a:lumMod val="50000"/>
                  </a:schemeClr>
                </a:solidFill>
                <a:latin typeface="Times New Roman" pitchFamily="18" charset="0"/>
                <a:cs typeface="Times New Roman" pitchFamily="18" charset="0"/>
              </a:rPr>
              <a:t>n=681), 34.5</a:t>
            </a:r>
            <a:r>
              <a:rPr lang="en-US" sz="1400" dirty="0">
                <a:solidFill>
                  <a:schemeClr val="bg1">
                    <a:lumMod val="50000"/>
                  </a:schemeClr>
                </a:solidFill>
                <a:latin typeface="Times New Roman" pitchFamily="18" charset="0"/>
                <a:cs typeface="Times New Roman" pitchFamily="18" charset="0"/>
              </a:rPr>
              <a:t>% Minor (n=358</a:t>
            </a:r>
            <a:r>
              <a:rPr lang="en-US" sz="1400" dirty="0" smtClean="0">
                <a:solidFill>
                  <a:schemeClr val="bg1">
                    <a:lumMod val="50000"/>
                  </a:schemeClr>
                </a:solidFill>
                <a:latin typeface="Times New Roman" pitchFamily="18" charset="0"/>
                <a:cs typeface="Times New Roman" pitchFamily="18" charset="0"/>
              </a:rPr>
              <a:t>), 119 </a:t>
            </a:r>
            <a:r>
              <a:rPr lang="en-US" sz="1400" dirty="0">
                <a:solidFill>
                  <a:schemeClr val="bg1">
                    <a:lumMod val="50000"/>
                  </a:schemeClr>
                </a:solidFill>
                <a:latin typeface="Times New Roman" pitchFamily="18" charset="0"/>
                <a:cs typeface="Times New Roman" pitchFamily="18" charset="0"/>
              </a:rPr>
              <a:t>Bilateral </a:t>
            </a:r>
            <a:r>
              <a:rPr lang="en-US" sz="1400" dirty="0" smtClean="0">
                <a:solidFill>
                  <a:schemeClr val="bg1">
                    <a:lumMod val="50000"/>
                  </a:schemeClr>
                </a:solidFill>
                <a:latin typeface="Times New Roman" pitchFamily="18" charset="0"/>
                <a:cs typeface="Times New Roman" pitchFamily="18" charset="0"/>
              </a:rPr>
              <a:t>amputations</a:t>
            </a:r>
            <a:endParaRPr lang="en-US" sz="1400" dirty="0">
              <a:solidFill>
                <a:schemeClr val="bg1">
                  <a:lumMod val="50000"/>
                </a:schemeClr>
              </a:solidFill>
              <a:latin typeface="Times New Roman" pitchFamily="18" charset="0"/>
              <a:cs typeface="Times New Roman" pitchFamily="18" charset="0"/>
            </a:endParaRPr>
          </a:p>
          <a:p>
            <a:pPr>
              <a:buFont typeface="Arial" charset="0"/>
              <a:buChar char="•"/>
            </a:pPr>
            <a:endParaRPr lang="en-US" sz="1400" dirty="0">
              <a:solidFill>
                <a:schemeClr val="bg1">
                  <a:lumMod val="50000"/>
                </a:schemeClr>
              </a:solidFill>
              <a:latin typeface="Times New Roman" pitchFamily="18" charset="0"/>
              <a:cs typeface="Times New Roman" pitchFamily="18" charset="0"/>
            </a:endParaRPr>
          </a:p>
          <a:p>
            <a:r>
              <a:rPr lang="en-US" sz="1400" b="1" dirty="0" smtClean="0">
                <a:solidFill>
                  <a:schemeClr val="bg1">
                    <a:lumMod val="50000"/>
                  </a:schemeClr>
                </a:solidFill>
                <a:latin typeface="Times New Roman" pitchFamily="18" charset="0"/>
                <a:cs typeface="Times New Roman" pitchFamily="18" charset="0"/>
              </a:rPr>
              <a:t>Fractures</a:t>
            </a:r>
            <a:r>
              <a:rPr lang="en-US" sz="1400" dirty="0">
                <a:solidFill>
                  <a:schemeClr val="bg1">
                    <a:lumMod val="50000"/>
                  </a:schemeClr>
                </a:solidFill>
                <a:latin typeface="Times New Roman" pitchFamily="18" charset="0"/>
                <a:cs typeface="Times New Roman" pitchFamily="18" charset="0"/>
              </a:rPr>
              <a:t>: 57.8% Open (n=3,930), 41.5% Closed (2,864</a:t>
            </a:r>
            <a:r>
              <a:rPr lang="en-US" sz="1400" dirty="0" smtClean="0">
                <a:solidFill>
                  <a:schemeClr val="bg1">
                    <a:lumMod val="50000"/>
                  </a:schemeClr>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p:txBody>
      </p:sp>
      <p:graphicFrame>
        <p:nvGraphicFramePr>
          <p:cNvPr id="12" name="Chart 11"/>
          <p:cNvGraphicFramePr>
            <a:graphicFrameLocks/>
          </p:cNvGraphicFramePr>
          <p:nvPr/>
        </p:nvGraphicFramePr>
        <p:xfrm>
          <a:off x="4038600" y="1981200"/>
          <a:ext cx="5791200" cy="3576638"/>
        </p:xfrm>
        <a:graphic>
          <a:graphicData uri="http://schemas.openxmlformats.org/drawingml/2006/chart">
            <c:chart xmlns:c="http://schemas.openxmlformats.org/drawingml/2006/chart" xmlns:r="http://schemas.openxmlformats.org/officeDocument/2006/relationships" r:id="rId3"/>
          </a:graphicData>
        </a:graphic>
      </p:graphicFrame>
      <p:sp>
        <p:nvSpPr>
          <p:cNvPr id="9" name="Subtitle 2"/>
          <p:cNvSpPr>
            <a:spLocks noGrp="1"/>
          </p:cNvSpPr>
          <p:nvPr>
            <p:ph idx="1"/>
          </p:nvPr>
        </p:nvSpPr>
        <p:spPr>
          <a:xfrm>
            <a:off x="457200" y="1447800"/>
            <a:ext cx="4114800" cy="4873625"/>
          </a:xfrm>
        </p:spPr>
        <p:txBody>
          <a:bodyPr/>
          <a:lstStyle/>
          <a:p>
            <a:pPr>
              <a:buNone/>
            </a:pPr>
            <a:r>
              <a:rPr lang="en-US" sz="2000" b="1" dirty="0" smtClean="0">
                <a:solidFill>
                  <a:schemeClr val="bg1"/>
                </a:solidFill>
                <a:latin typeface="Century Schoolbook" pitchFamily="18" charset="0"/>
              </a:rPr>
              <a:t>Amputations</a:t>
            </a:r>
          </a:p>
          <a:p>
            <a:endParaRPr lang="en-US" sz="800" b="1" dirty="0" smtClean="0">
              <a:solidFill>
                <a:schemeClr val="bg1"/>
              </a:solidFill>
              <a:latin typeface="Century Schoolbook" pitchFamily="18" charset="0"/>
            </a:endParaRPr>
          </a:p>
          <a:p>
            <a:pPr lvl="1"/>
            <a:r>
              <a:rPr lang="en-US" sz="1600" dirty="0" smtClean="0">
                <a:solidFill>
                  <a:schemeClr val="bg1"/>
                </a:solidFill>
                <a:latin typeface="Century Schoolbook" pitchFamily="18" charset="0"/>
              </a:rPr>
              <a:t>Leg: 52.7%</a:t>
            </a:r>
          </a:p>
          <a:p>
            <a:pPr lvl="1"/>
            <a:r>
              <a:rPr lang="en-US" sz="1600" dirty="0" smtClean="0">
                <a:solidFill>
                  <a:schemeClr val="bg1"/>
                </a:solidFill>
                <a:latin typeface="Century Schoolbook" pitchFamily="18" charset="0"/>
              </a:rPr>
              <a:t>Arm: 12.8%</a:t>
            </a:r>
          </a:p>
          <a:p>
            <a:pPr lvl="1"/>
            <a:r>
              <a:rPr lang="en-US" sz="1600" dirty="0" smtClean="0">
                <a:solidFill>
                  <a:schemeClr val="bg1"/>
                </a:solidFill>
                <a:latin typeface="Century Schoolbook" pitchFamily="18" charset="0"/>
              </a:rPr>
              <a:t>Toe/Finger: 25.2%</a:t>
            </a:r>
          </a:p>
          <a:p>
            <a:pPr lvl="1"/>
            <a:r>
              <a:rPr lang="en-US" sz="1600" dirty="0" smtClean="0">
                <a:solidFill>
                  <a:schemeClr val="bg1"/>
                </a:solidFill>
                <a:latin typeface="Century Schoolbook" pitchFamily="18" charset="0"/>
              </a:rPr>
              <a:t>Foot: 9.2%</a:t>
            </a:r>
          </a:p>
          <a:p>
            <a:pPr lvl="1"/>
            <a:endParaRPr lang="en-US" sz="1200" dirty="0" smtClean="0">
              <a:solidFill>
                <a:srgbClr val="FFFF00"/>
              </a:solidFill>
              <a:latin typeface="Century Schoolbook" pitchFamily="18" charset="0"/>
            </a:endParaRPr>
          </a:p>
          <a:p>
            <a:pPr eaLnBrk="1" hangingPunct="1">
              <a:buFont typeface="Wingdings 2" pitchFamily="18" charset="2"/>
              <a:buNone/>
            </a:pPr>
            <a:endParaRPr lang="en-US" dirty="0" smtClean="0">
              <a:solidFill>
                <a:srgbClr val="FFFF00"/>
              </a:solidFill>
            </a:endParaRPr>
          </a:p>
        </p:txBody>
      </p:sp>
      <p:pic>
        <p:nvPicPr>
          <p:cNvPr id="10" name="Picture 4" descr="calcaneus.jpg"/>
          <p:cNvPicPr>
            <a:picLocks noChangeAspect="1"/>
          </p:cNvPicPr>
          <p:nvPr/>
        </p:nvPicPr>
        <p:blipFill>
          <a:blip r:embed="rId4" cstate="print"/>
          <a:srcRect l="16667" t="20000" r="4167" b="23750"/>
          <a:stretch>
            <a:fillRect/>
          </a:stretch>
        </p:blipFill>
        <p:spPr bwMode="auto">
          <a:xfrm>
            <a:off x="762000" y="3657600"/>
            <a:ext cx="3962400" cy="187671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457200"/>
            <a:ext cx="7467600" cy="609600"/>
          </a:xfrm>
        </p:spPr>
        <p:txBody>
          <a:bodyPr/>
          <a:lstStyle/>
          <a:p>
            <a:pPr eaLnBrk="1" hangingPunct="1"/>
            <a:r>
              <a:rPr lang="en-US" sz="3200" smtClean="0">
                <a:solidFill>
                  <a:srgbClr val="FFFF00"/>
                </a:solidFill>
                <a:latin typeface="Century Schoolbook" pitchFamily="18" charset="0"/>
              </a:rPr>
              <a:t>Musculoskeletal Injury Distribution</a:t>
            </a:r>
          </a:p>
        </p:txBody>
      </p:sp>
      <p:sp>
        <p:nvSpPr>
          <p:cNvPr id="15365" name="TextBox 8"/>
          <p:cNvSpPr txBox="1">
            <a:spLocks noChangeArrowheads="1"/>
          </p:cNvSpPr>
          <p:nvPr/>
        </p:nvSpPr>
        <p:spPr bwMode="auto">
          <a:xfrm>
            <a:off x="609600" y="6248400"/>
            <a:ext cx="8153400"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r>
              <a:rPr lang="en-US" sz="1400" b="1" dirty="0" smtClean="0">
                <a:solidFill>
                  <a:schemeClr val="bg1">
                    <a:lumMod val="50000"/>
                  </a:schemeClr>
                </a:solidFill>
                <a:latin typeface="Times New Roman" pitchFamily="18" charset="0"/>
                <a:cs typeface="Times New Roman" pitchFamily="18" charset="0"/>
              </a:rPr>
              <a:t>Soft </a:t>
            </a:r>
            <a:r>
              <a:rPr lang="en-US" sz="1400" b="1" dirty="0">
                <a:solidFill>
                  <a:schemeClr val="bg1">
                    <a:lumMod val="50000"/>
                  </a:schemeClr>
                </a:solidFill>
                <a:latin typeface="Times New Roman" pitchFamily="18" charset="0"/>
                <a:cs typeface="Times New Roman" pitchFamily="18" charset="0"/>
              </a:rPr>
              <a:t>Tissue Injuries</a:t>
            </a:r>
            <a:r>
              <a:rPr lang="en-US" sz="1400" dirty="0">
                <a:solidFill>
                  <a:schemeClr val="bg1">
                    <a:lumMod val="50000"/>
                  </a:schemeClr>
                </a:solidFill>
                <a:latin typeface="Times New Roman" pitchFamily="18" charset="0"/>
                <a:cs typeface="Times New Roman" pitchFamily="18" charset="0"/>
              </a:rPr>
              <a:t>: 50.6% Lower Extremity (n=4,080), 45% Upper Extremity (n=3,628) </a:t>
            </a:r>
          </a:p>
        </p:txBody>
      </p:sp>
      <p:graphicFrame>
        <p:nvGraphicFramePr>
          <p:cNvPr id="11" name="Chart 10"/>
          <p:cNvGraphicFramePr>
            <a:graphicFrameLocks/>
          </p:cNvGraphicFramePr>
          <p:nvPr/>
        </p:nvGraphicFramePr>
        <p:xfrm>
          <a:off x="-838200" y="1676400"/>
          <a:ext cx="6096000" cy="3805237"/>
        </p:xfrm>
        <a:graphic>
          <a:graphicData uri="http://schemas.openxmlformats.org/drawingml/2006/chart">
            <c:chart xmlns:c="http://schemas.openxmlformats.org/drawingml/2006/chart" xmlns:r="http://schemas.openxmlformats.org/officeDocument/2006/relationships" r:id="rId3"/>
          </a:graphicData>
        </a:graphic>
      </p:graphicFrame>
      <p:sp>
        <p:nvSpPr>
          <p:cNvPr id="8" name="Subtitle 2"/>
          <p:cNvSpPr txBox="1">
            <a:spLocks/>
          </p:cNvSpPr>
          <p:nvPr/>
        </p:nvSpPr>
        <p:spPr bwMode="auto">
          <a:xfrm>
            <a:off x="5029200" y="1371600"/>
            <a:ext cx="4114800" cy="4873625"/>
          </a:xfrm>
          <a:prstGeom prst="rect">
            <a:avLst/>
          </a:prstGeom>
          <a:noFill/>
          <a:ln w="9525">
            <a:noFill/>
            <a:miter lim="800000"/>
            <a:headEnd/>
            <a:tailEnd/>
          </a:ln>
        </p:spPr>
        <p:txBody>
          <a:bodyPr/>
          <a:lstStyle/>
          <a:p>
            <a:pPr marL="342900" indent="-342900" eaLnBrk="0" fontAlgn="auto" hangingPunct="0">
              <a:spcBef>
                <a:spcPct val="20000"/>
              </a:spcBef>
              <a:spcAft>
                <a:spcPts val="0"/>
              </a:spcAft>
              <a:defRPr/>
            </a:pPr>
            <a:r>
              <a:rPr lang="en-US" sz="2000" b="1" dirty="0">
                <a:solidFill>
                  <a:schemeClr val="bg1"/>
                </a:solidFill>
                <a:latin typeface="Century Schoolbook" pitchFamily="18" charset="0"/>
              </a:rPr>
              <a:t>Soft Tissue </a:t>
            </a:r>
            <a:r>
              <a:rPr lang="en-US" sz="2000" b="1" dirty="0" smtClean="0">
                <a:solidFill>
                  <a:schemeClr val="bg1"/>
                </a:solidFill>
                <a:latin typeface="Century Schoolbook" pitchFamily="18" charset="0"/>
              </a:rPr>
              <a:t>Injuries</a:t>
            </a:r>
          </a:p>
          <a:p>
            <a:pPr marL="342900" indent="-342900" eaLnBrk="0" fontAlgn="auto" hangingPunct="0">
              <a:spcBef>
                <a:spcPct val="20000"/>
              </a:spcBef>
              <a:spcAft>
                <a:spcPts val="0"/>
              </a:spcAft>
              <a:buFont typeface="Arial" charset="0"/>
              <a:buChar char="•"/>
              <a:defRPr/>
            </a:pPr>
            <a:endParaRPr lang="en-US" sz="800" b="1" dirty="0">
              <a:solidFill>
                <a:schemeClr val="bg1"/>
              </a:solidFill>
              <a:latin typeface="Century Schoolbook" pitchFamily="18" charset="0"/>
            </a:endParaRPr>
          </a:p>
          <a:p>
            <a:pPr marL="742950" lvl="1" indent="-285750" eaLnBrk="0" fontAlgn="auto" hangingPunct="0">
              <a:spcBef>
                <a:spcPct val="20000"/>
              </a:spcBef>
              <a:spcAft>
                <a:spcPts val="0"/>
              </a:spcAft>
              <a:buFont typeface="Arial" charset="0"/>
              <a:buChar char="–"/>
              <a:defRPr/>
            </a:pPr>
            <a:r>
              <a:rPr lang="en-US" sz="1600" dirty="0">
                <a:solidFill>
                  <a:schemeClr val="bg1"/>
                </a:solidFill>
                <a:latin typeface="Century Schoolbook" pitchFamily="18" charset="0"/>
              </a:rPr>
              <a:t>Upper </a:t>
            </a:r>
            <a:r>
              <a:rPr lang="en-US" sz="1600" dirty="0" smtClean="0">
                <a:solidFill>
                  <a:schemeClr val="bg1"/>
                </a:solidFill>
                <a:latin typeface="Century Schoolbook" pitchFamily="18" charset="0"/>
              </a:rPr>
              <a:t>Extremity: 45%</a:t>
            </a:r>
            <a:endParaRPr lang="en-US" sz="1600" dirty="0">
              <a:solidFill>
                <a:schemeClr val="bg1"/>
              </a:solidFill>
              <a:latin typeface="Century Schoolbook" pitchFamily="18" charset="0"/>
            </a:endParaRPr>
          </a:p>
          <a:p>
            <a:pPr marL="742950" lvl="1" indent="-285750" eaLnBrk="0" fontAlgn="auto" hangingPunct="0">
              <a:spcBef>
                <a:spcPct val="20000"/>
              </a:spcBef>
              <a:spcAft>
                <a:spcPts val="0"/>
              </a:spcAft>
              <a:buFont typeface="Arial" charset="0"/>
              <a:buChar char="–"/>
              <a:defRPr/>
            </a:pPr>
            <a:r>
              <a:rPr lang="en-US" sz="1600" dirty="0">
                <a:solidFill>
                  <a:schemeClr val="bg1"/>
                </a:solidFill>
                <a:latin typeface="Century Schoolbook" pitchFamily="18" charset="0"/>
              </a:rPr>
              <a:t>Lower </a:t>
            </a:r>
            <a:r>
              <a:rPr lang="en-US" sz="1600" dirty="0" smtClean="0">
                <a:solidFill>
                  <a:schemeClr val="bg1"/>
                </a:solidFill>
                <a:latin typeface="Century Schoolbook" pitchFamily="18" charset="0"/>
              </a:rPr>
              <a:t>Extremity: 50.6% </a:t>
            </a:r>
            <a:endParaRPr lang="en-US" sz="1600" dirty="0">
              <a:solidFill>
                <a:schemeClr val="bg1"/>
              </a:solidFill>
              <a:latin typeface="Century Schoolbook" pitchFamily="18" charset="0"/>
            </a:endParaRPr>
          </a:p>
          <a:p>
            <a:pPr marL="342900" indent="-342900">
              <a:spcBef>
                <a:spcPct val="20000"/>
              </a:spcBef>
              <a:buFont typeface="Wingdings 2" pitchFamily="18" charset="2"/>
              <a:buNone/>
              <a:defRPr/>
            </a:pPr>
            <a:endParaRPr lang="en-US" sz="3200" dirty="0">
              <a:solidFill>
                <a:srgbClr val="FFFF00"/>
              </a:solidFill>
              <a:latin typeface="+mn-lt"/>
            </a:endParaRPr>
          </a:p>
        </p:txBody>
      </p:sp>
      <p:pic>
        <p:nvPicPr>
          <p:cNvPr id="9" name="Picture 3" descr="forearm2.jpg"/>
          <p:cNvPicPr>
            <a:picLocks noChangeAspect="1"/>
          </p:cNvPicPr>
          <p:nvPr/>
        </p:nvPicPr>
        <p:blipFill>
          <a:blip r:embed="rId4" cstate="print"/>
          <a:srcRect/>
          <a:stretch>
            <a:fillRect/>
          </a:stretch>
        </p:blipFill>
        <p:spPr bwMode="auto">
          <a:xfrm>
            <a:off x="4953000" y="3200400"/>
            <a:ext cx="3581400" cy="23891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457200"/>
            <a:ext cx="7467600" cy="609600"/>
          </a:xfrm>
        </p:spPr>
        <p:txBody>
          <a:bodyPr/>
          <a:lstStyle/>
          <a:p>
            <a:pPr eaLnBrk="1" hangingPunct="1"/>
            <a:r>
              <a:rPr lang="en-US" sz="3200" smtClean="0">
                <a:solidFill>
                  <a:srgbClr val="FFFF00"/>
                </a:solidFill>
                <a:latin typeface="Century Schoolbook" pitchFamily="18" charset="0"/>
              </a:rPr>
              <a:t>Musculoskeletal Injury Distribution</a:t>
            </a:r>
          </a:p>
        </p:txBody>
      </p:sp>
      <p:sp>
        <p:nvSpPr>
          <p:cNvPr id="15365" name="TextBox 8"/>
          <p:cNvSpPr txBox="1">
            <a:spLocks noChangeArrowheads="1"/>
          </p:cNvSpPr>
          <p:nvPr/>
        </p:nvSpPr>
        <p:spPr bwMode="auto">
          <a:xfrm>
            <a:off x="533400" y="6324600"/>
            <a:ext cx="8153400"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r>
              <a:rPr lang="en-US" sz="1400" b="1" dirty="0" smtClean="0">
                <a:solidFill>
                  <a:schemeClr val="bg1">
                    <a:lumMod val="50000"/>
                  </a:schemeClr>
                </a:solidFill>
                <a:latin typeface="Times New Roman" pitchFamily="18" charset="0"/>
                <a:cs typeface="Times New Roman" pitchFamily="18" charset="0"/>
              </a:rPr>
              <a:t>Neurologic </a:t>
            </a:r>
            <a:r>
              <a:rPr lang="en-US" sz="1400" b="1" dirty="0">
                <a:solidFill>
                  <a:schemeClr val="bg1">
                    <a:lumMod val="50000"/>
                  </a:schemeClr>
                </a:solidFill>
                <a:latin typeface="Times New Roman" pitchFamily="18" charset="0"/>
                <a:cs typeface="Times New Roman" pitchFamily="18" charset="0"/>
              </a:rPr>
              <a:t>Injuries</a:t>
            </a:r>
            <a:r>
              <a:rPr lang="en-US" sz="1400" dirty="0">
                <a:solidFill>
                  <a:schemeClr val="bg1">
                    <a:lumMod val="50000"/>
                  </a:schemeClr>
                </a:solidFill>
                <a:latin typeface="Times New Roman" pitchFamily="18" charset="0"/>
                <a:cs typeface="Times New Roman" pitchFamily="18" charset="0"/>
              </a:rPr>
              <a:t>: 87.7% Peripheral Nerve (n=813), 10.4 % Spinal Cord (n=96), 2% Nerve Root  (n=18)</a:t>
            </a:r>
          </a:p>
        </p:txBody>
      </p:sp>
      <p:graphicFrame>
        <p:nvGraphicFramePr>
          <p:cNvPr id="10" name="Chart 9"/>
          <p:cNvGraphicFramePr/>
          <p:nvPr/>
        </p:nvGraphicFramePr>
        <p:xfrm>
          <a:off x="3886200" y="1905000"/>
          <a:ext cx="5867400"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9" name="Subtitle 2"/>
          <p:cNvSpPr txBox="1">
            <a:spLocks/>
          </p:cNvSpPr>
          <p:nvPr/>
        </p:nvSpPr>
        <p:spPr bwMode="auto">
          <a:xfrm>
            <a:off x="838200" y="1524000"/>
            <a:ext cx="4114800" cy="4873625"/>
          </a:xfrm>
          <a:prstGeom prst="rect">
            <a:avLst/>
          </a:prstGeom>
          <a:noFill/>
          <a:ln w="9525">
            <a:noFill/>
            <a:miter lim="800000"/>
            <a:headEnd/>
            <a:tailEnd/>
          </a:ln>
        </p:spPr>
        <p:txBody>
          <a:bodyPr/>
          <a:lstStyle/>
          <a:p>
            <a:pPr marL="342900" indent="-342900" eaLnBrk="0" fontAlgn="auto" hangingPunct="0">
              <a:spcBef>
                <a:spcPct val="20000"/>
              </a:spcBef>
              <a:spcAft>
                <a:spcPts val="0"/>
              </a:spcAft>
              <a:defRPr/>
            </a:pPr>
            <a:r>
              <a:rPr lang="en-US" sz="2000" b="1" dirty="0">
                <a:solidFill>
                  <a:schemeClr val="bg1"/>
                </a:solidFill>
                <a:latin typeface="Century Schoolbook" pitchFamily="18" charset="0"/>
              </a:rPr>
              <a:t>Neurologic </a:t>
            </a:r>
            <a:r>
              <a:rPr lang="en-US" sz="2000" b="1" dirty="0" smtClean="0">
                <a:solidFill>
                  <a:schemeClr val="bg1"/>
                </a:solidFill>
                <a:latin typeface="Century Schoolbook" pitchFamily="18" charset="0"/>
              </a:rPr>
              <a:t>Injuries</a:t>
            </a:r>
          </a:p>
          <a:p>
            <a:pPr marL="342900" indent="-342900" eaLnBrk="0" fontAlgn="auto" hangingPunct="0">
              <a:spcBef>
                <a:spcPct val="20000"/>
              </a:spcBef>
              <a:spcAft>
                <a:spcPts val="0"/>
              </a:spcAft>
              <a:buFont typeface="Arial" charset="0"/>
              <a:buChar char="•"/>
              <a:defRPr/>
            </a:pPr>
            <a:endParaRPr lang="en-US" sz="800" b="1" dirty="0">
              <a:solidFill>
                <a:schemeClr val="bg1"/>
              </a:solidFill>
              <a:latin typeface="Century Schoolbook" pitchFamily="18" charset="0"/>
            </a:endParaRPr>
          </a:p>
          <a:p>
            <a:pPr marL="742950" lvl="1" indent="-285750" eaLnBrk="0" fontAlgn="auto" hangingPunct="0">
              <a:spcBef>
                <a:spcPct val="20000"/>
              </a:spcBef>
              <a:spcAft>
                <a:spcPts val="0"/>
              </a:spcAft>
              <a:buFont typeface="Arial" charset="0"/>
              <a:buChar char="–"/>
              <a:defRPr/>
            </a:pPr>
            <a:r>
              <a:rPr lang="en-US" sz="1600" dirty="0" smtClean="0">
                <a:solidFill>
                  <a:schemeClr val="bg1"/>
                </a:solidFill>
                <a:latin typeface="Century Schoolbook" pitchFamily="18" charset="0"/>
              </a:rPr>
              <a:t>Peripheral Nerve: 87.7%</a:t>
            </a:r>
          </a:p>
          <a:p>
            <a:pPr marL="742950" lvl="1" indent="-285750" eaLnBrk="0" fontAlgn="auto" hangingPunct="0">
              <a:spcBef>
                <a:spcPct val="20000"/>
              </a:spcBef>
              <a:spcAft>
                <a:spcPts val="0"/>
              </a:spcAft>
              <a:buFont typeface="Arial" charset="0"/>
              <a:buChar char="–"/>
              <a:defRPr/>
            </a:pPr>
            <a:r>
              <a:rPr lang="en-US" sz="1600" dirty="0" smtClean="0">
                <a:solidFill>
                  <a:schemeClr val="bg1"/>
                </a:solidFill>
                <a:latin typeface="Century Schoolbook" pitchFamily="18" charset="0"/>
              </a:rPr>
              <a:t>Spinal Cord: 10.4%</a:t>
            </a:r>
            <a:endParaRPr lang="en-US" sz="1600" dirty="0">
              <a:solidFill>
                <a:schemeClr val="bg1"/>
              </a:solidFill>
              <a:latin typeface="Century Schoolbook" pitchFamily="18" charset="0"/>
            </a:endParaRPr>
          </a:p>
          <a:p>
            <a:pPr marL="742950" lvl="1" indent="-285750" eaLnBrk="0" fontAlgn="auto" hangingPunct="0">
              <a:spcBef>
                <a:spcPct val="20000"/>
              </a:spcBef>
              <a:spcAft>
                <a:spcPts val="0"/>
              </a:spcAft>
              <a:buFont typeface="Arial" charset="0"/>
              <a:buChar char="–"/>
              <a:defRPr/>
            </a:pPr>
            <a:r>
              <a:rPr lang="en-US" sz="1600" dirty="0">
                <a:solidFill>
                  <a:schemeClr val="bg1"/>
                </a:solidFill>
                <a:latin typeface="Century Schoolbook" pitchFamily="18" charset="0"/>
              </a:rPr>
              <a:t>Nerve </a:t>
            </a:r>
            <a:r>
              <a:rPr lang="en-US" sz="1600" dirty="0" smtClean="0">
                <a:solidFill>
                  <a:schemeClr val="bg1"/>
                </a:solidFill>
                <a:latin typeface="Century Schoolbook" pitchFamily="18" charset="0"/>
              </a:rPr>
              <a:t>Root: 2%</a:t>
            </a:r>
            <a:endParaRPr lang="en-US" sz="1600" dirty="0">
              <a:solidFill>
                <a:schemeClr val="bg1"/>
              </a:solidFill>
              <a:latin typeface="Century Schoolbook" pitchFamily="18" charset="0"/>
            </a:endParaRPr>
          </a:p>
          <a:p>
            <a:pPr marL="742950" lvl="1" indent="-285750" eaLnBrk="0" fontAlgn="auto" hangingPunct="0">
              <a:spcBef>
                <a:spcPct val="20000"/>
              </a:spcBef>
              <a:spcAft>
                <a:spcPts val="0"/>
              </a:spcAft>
              <a:buFont typeface="Arial" charset="0"/>
              <a:buChar char="–"/>
              <a:defRPr/>
            </a:pPr>
            <a:endParaRPr lang="en-US" sz="1600" dirty="0">
              <a:solidFill>
                <a:srgbClr val="FFFF00"/>
              </a:solidFill>
              <a:latin typeface="Century Schoolbook" pitchFamily="18" charset="0"/>
            </a:endParaRPr>
          </a:p>
          <a:p>
            <a:pPr marL="342900" indent="-342900">
              <a:spcBef>
                <a:spcPct val="20000"/>
              </a:spcBef>
              <a:buFont typeface="Wingdings 2" pitchFamily="18" charset="2"/>
              <a:buNone/>
              <a:defRPr/>
            </a:pPr>
            <a:endParaRPr lang="en-US" sz="3200" dirty="0">
              <a:solidFill>
                <a:srgbClr val="FFFF00"/>
              </a:solidFill>
              <a:latin typeface="+mn-lt"/>
            </a:endParaRPr>
          </a:p>
        </p:txBody>
      </p:sp>
      <p:pic>
        <p:nvPicPr>
          <p:cNvPr id="72706" name="Picture 2"/>
          <p:cNvPicPr>
            <a:picLocks noChangeAspect="1" noChangeArrowheads="1"/>
          </p:cNvPicPr>
          <p:nvPr/>
        </p:nvPicPr>
        <p:blipFill>
          <a:blip r:embed="rId4" cstate="print"/>
          <a:srcRect/>
          <a:stretch>
            <a:fillRect/>
          </a:stretch>
        </p:blipFill>
        <p:spPr bwMode="auto">
          <a:xfrm>
            <a:off x="533400" y="3722914"/>
            <a:ext cx="3657600" cy="2220686"/>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9459" name="Subtitle 2"/>
          <p:cNvSpPr>
            <a:spLocks noGrp="1"/>
          </p:cNvSpPr>
          <p:nvPr>
            <p:ph idx="1"/>
          </p:nvPr>
        </p:nvSpPr>
        <p:spPr>
          <a:xfrm>
            <a:off x="838200" y="1295400"/>
            <a:ext cx="5638800" cy="381000"/>
          </a:xfrm>
        </p:spPr>
        <p:txBody>
          <a:bodyPr/>
          <a:lstStyle/>
          <a:p>
            <a:pPr eaLnBrk="1" hangingPunct="1"/>
            <a:endParaRPr lang="en-US" sz="1300" dirty="0" smtClean="0"/>
          </a:p>
          <a:p>
            <a:pPr eaLnBrk="1" hangingPunct="1"/>
            <a:endParaRPr lang="en-US" sz="1600" dirty="0" smtClean="0">
              <a:solidFill>
                <a:srgbClr val="FFFF00"/>
              </a:solidFill>
            </a:endParaRPr>
          </a:p>
        </p:txBody>
      </p:sp>
      <p:sp>
        <p:nvSpPr>
          <p:cNvPr id="19460" name="TextBox 10"/>
          <p:cNvSpPr txBox="1">
            <a:spLocks noChangeArrowheads="1"/>
          </p:cNvSpPr>
          <p:nvPr/>
        </p:nvSpPr>
        <p:spPr bwMode="auto">
          <a:xfrm>
            <a:off x="1371600" y="5334000"/>
            <a:ext cx="6553200"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lvl="0" eaLnBrk="0" hangingPunct="0"/>
            <a:r>
              <a:rPr kumimoji="0" lang="en-US" sz="1400" b="0"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Rates are reported per 1,000 deployed servicemembers per year.</a:t>
            </a:r>
            <a:endParaRPr kumimoji="0" lang="en-US" sz="2400" b="0" i="0" u="none" strike="noStrike" cap="none" normalizeH="0" baseline="0" dirty="0" smtClean="0">
              <a:ln>
                <a:noFill/>
              </a:ln>
              <a:solidFill>
                <a:schemeClr val="bg1">
                  <a:lumMod val="50000"/>
                </a:schemeClr>
              </a:solidFill>
              <a:effectLst/>
              <a:latin typeface="Times New Roman" pitchFamily="18" charset="0"/>
              <a:cs typeface="Times New Roman" pitchFamily="18" charset="0"/>
            </a:endParaRPr>
          </a:p>
        </p:txBody>
      </p:sp>
      <p:sp>
        <p:nvSpPr>
          <p:cNvPr id="7" name="Title 1"/>
          <p:cNvSpPr>
            <a:spLocks noGrp="1"/>
          </p:cNvSpPr>
          <p:nvPr>
            <p:ph type="title"/>
          </p:nvPr>
        </p:nvSpPr>
        <p:spPr>
          <a:xfrm>
            <a:off x="838200" y="381000"/>
            <a:ext cx="7467600" cy="639763"/>
          </a:xfrm>
        </p:spPr>
        <p:txBody>
          <a:bodyPr/>
          <a:lstStyle/>
          <a:p>
            <a:pPr eaLnBrk="1" hangingPunct="1"/>
            <a:r>
              <a:rPr lang="en-US" sz="2400" dirty="0" smtClean="0">
                <a:solidFill>
                  <a:srgbClr val="FFFF00"/>
                </a:solidFill>
                <a:latin typeface="Century Schoolbook" pitchFamily="18" charset="0"/>
              </a:rPr>
              <a:t>Musculoskeletal Injury Rate per 1,000 Deployed Servicemembers per Year</a:t>
            </a:r>
          </a:p>
        </p:txBody>
      </p:sp>
      <p:sp>
        <p:nvSpPr>
          <p:cNvPr id="72705" name="Rectangle 1"/>
          <p:cNvSpPr>
            <a:spLocks noChangeArrowheads="1"/>
          </p:cNvSpPr>
          <p:nvPr/>
        </p:nvSpPr>
        <p:spPr bwMode="auto">
          <a:xfrm>
            <a:off x="762000" y="3218021"/>
            <a:ext cx="65532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1"/>
              </a:solidFill>
              <a:effectLst/>
              <a:latin typeface="Arial" pitchFamily="34" charset="0"/>
            </a:endParaRPr>
          </a:p>
        </p:txBody>
      </p:sp>
      <p:graphicFrame>
        <p:nvGraphicFramePr>
          <p:cNvPr id="8" name="Table 7"/>
          <p:cNvGraphicFramePr>
            <a:graphicFrameLocks noGrp="1"/>
          </p:cNvGraphicFramePr>
          <p:nvPr/>
        </p:nvGraphicFramePr>
        <p:xfrm>
          <a:off x="1752600" y="1752600"/>
          <a:ext cx="5724524" cy="3189732"/>
        </p:xfrm>
        <a:graphic>
          <a:graphicData uri="http://schemas.openxmlformats.org/drawingml/2006/table">
            <a:tbl>
              <a:tblPr>
                <a:tableStyleId>{3C2FFA5D-87B4-456A-9821-1D502468CF0F}</a:tableStyleId>
              </a:tblPr>
              <a:tblGrid>
                <a:gridCol w="2613425"/>
                <a:gridCol w="891243"/>
                <a:gridCol w="891243"/>
                <a:gridCol w="1328613"/>
              </a:tblGrid>
              <a:tr h="0">
                <a:tc>
                  <a:txBody>
                    <a:bodyPr/>
                    <a:lstStyle/>
                    <a:p>
                      <a:pPr marL="0" marR="0">
                        <a:lnSpc>
                          <a:spcPct val="115000"/>
                        </a:lnSpc>
                        <a:spcBef>
                          <a:spcPts val="0"/>
                        </a:spcBef>
                        <a:spcAft>
                          <a:spcPts val="0"/>
                        </a:spcAft>
                      </a:pPr>
                      <a:r>
                        <a:rPr lang="en-US" sz="1400" b="1" dirty="0">
                          <a:latin typeface="Times New Roman" pitchFamily="18" charset="0"/>
                          <a:cs typeface="Times New Roman" pitchFamily="18" charset="0"/>
                        </a:rPr>
                        <a:t>Total Musculoskeletal Injury</a:t>
                      </a:r>
                      <a:endParaRPr lang="en-US" sz="1400" b="1"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b="1">
                          <a:latin typeface="Times New Roman" pitchFamily="18" charset="0"/>
                          <a:cs typeface="Times New Roman" pitchFamily="18" charset="0"/>
                        </a:rPr>
                        <a:t>Total</a:t>
                      </a:r>
                      <a:endParaRPr lang="en-US" sz="1400" b="1">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b="1">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b="1" dirty="0">
                          <a:latin typeface="Times New Roman" pitchFamily="18" charset="0"/>
                          <a:cs typeface="Times New Roman" pitchFamily="18" charset="0"/>
                        </a:rPr>
                        <a:t>Rate</a:t>
                      </a:r>
                      <a:endParaRPr lang="en-US" sz="1400" b="1" dirty="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Axial Skeleton Fractures</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1,142</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0.57 </a:t>
                      </a: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Upper Extremity Fractures</a:t>
                      </a:r>
                      <a:endParaRPr lang="en-US" sz="1400"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2,470</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1.24</a:t>
                      </a: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Lower Extremity Fractures</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3,182</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1.60</a:t>
                      </a: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Total Fractures</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6,794</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3.41</a:t>
                      </a: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Major Amputations</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681</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0.34</a:t>
                      </a: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Minor Amputations</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358</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0.18</a:t>
                      </a: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Total Amputations </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1,039</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0.52</a:t>
                      </a:r>
                      <a:endParaRPr lang="en-US" sz="1400">
                        <a:solidFill>
                          <a:srgbClr val="000000"/>
                        </a:solidFill>
                        <a:latin typeface="Times New Roman" pitchFamily="18" charset="0"/>
                        <a:ea typeface="Calibri"/>
                        <a:cs typeface="Times New Roman" pitchFamily="18" charset="0"/>
                      </a:endParaRPr>
                    </a:p>
                  </a:txBody>
                  <a:tcPr marL="68580" marR="68580" marT="0" marB="0"/>
                </a:tc>
              </a:tr>
              <a:tr h="62865">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Neurological Injuries </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927</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0.47</a:t>
                      </a: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Joint Dislocations </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361</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0.18</a:t>
                      </a: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Soft Tissue Injuries</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8,056</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4.04</a:t>
                      </a: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Total Musculoskeletal Injuries </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17,177</a:t>
                      </a: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40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8.62</a:t>
                      </a:r>
                      <a:endParaRPr lang="en-US" sz="1400" dirty="0">
                        <a:solidFill>
                          <a:srgbClr val="000000"/>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3400"/>
            <a:ext cx="7467600" cy="639763"/>
          </a:xfrm>
        </p:spPr>
        <p:txBody>
          <a:bodyPr/>
          <a:lstStyle/>
          <a:p>
            <a:pPr eaLnBrk="1" hangingPunct="1"/>
            <a:r>
              <a:rPr lang="en-US" smtClean="0">
                <a:solidFill>
                  <a:srgbClr val="FFFF00"/>
                </a:solidFill>
                <a:latin typeface="Century Schoolbook" pitchFamily="18" charset="0"/>
              </a:rPr>
              <a:t>Mechanism of Injury Distribution 2005-2009</a:t>
            </a:r>
          </a:p>
        </p:txBody>
      </p:sp>
      <p:sp>
        <p:nvSpPr>
          <p:cNvPr id="16387" name="Subtitle 2"/>
          <p:cNvSpPr>
            <a:spLocks noGrp="1"/>
          </p:cNvSpPr>
          <p:nvPr>
            <p:ph idx="1"/>
          </p:nvPr>
        </p:nvSpPr>
        <p:spPr>
          <a:xfrm>
            <a:off x="457200" y="1600200"/>
            <a:ext cx="7924800" cy="4873625"/>
          </a:xfrm>
        </p:spPr>
        <p:txBody>
          <a:bodyPr/>
          <a:lstStyle/>
          <a:p>
            <a:pPr algn="ctr" eaLnBrk="1" hangingPunct="1">
              <a:buFont typeface="Wingdings" pitchFamily="2" charset="2"/>
              <a:buNone/>
            </a:pPr>
            <a:endParaRPr lang="en-US" sz="1200" dirty="0" smtClean="0">
              <a:solidFill>
                <a:srgbClr val="FFFF00"/>
              </a:solidFill>
              <a:latin typeface="Century Schoolbook" pitchFamily="18" charset="0"/>
            </a:endParaRPr>
          </a:p>
          <a:p>
            <a:pPr algn="ctr" eaLnBrk="1" hangingPunct="1">
              <a:buFont typeface="Wingdings" pitchFamily="2" charset="2"/>
              <a:buNone/>
            </a:pPr>
            <a:r>
              <a:rPr lang="en-US" sz="2000" dirty="0" smtClean="0">
                <a:solidFill>
                  <a:schemeClr val="bg1"/>
                </a:solidFill>
                <a:latin typeface="Century Schoolbook" pitchFamily="18" charset="0"/>
              </a:rPr>
              <a:t>Significantly more combat casualties resulted from explosive mechanisms (74.4%) than from gunshot  wounds (19.9%)</a:t>
            </a:r>
          </a:p>
          <a:p>
            <a:pPr eaLnBrk="1" hangingPunct="1">
              <a:spcBef>
                <a:spcPct val="0"/>
              </a:spcBef>
              <a:buFont typeface="Wingdings 2" pitchFamily="18" charset="2"/>
              <a:buChar char=""/>
            </a:pPr>
            <a:endParaRPr lang="en-US" sz="2200" i="1" dirty="0" smtClean="0">
              <a:solidFill>
                <a:srgbClr val="FFFF00"/>
              </a:solidFill>
            </a:endParaRPr>
          </a:p>
          <a:p>
            <a:pPr eaLnBrk="1" hangingPunct="1">
              <a:buFont typeface="Wingdings 2" pitchFamily="18" charset="2"/>
              <a:buNone/>
            </a:pPr>
            <a:endParaRPr lang="en-US" dirty="0" smtClean="0">
              <a:solidFill>
                <a:srgbClr val="FFFF00"/>
              </a:solidFill>
            </a:endParaRPr>
          </a:p>
        </p:txBody>
      </p:sp>
      <p:graphicFrame>
        <p:nvGraphicFramePr>
          <p:cNvPr id="6" name="Chart 5"/>
          <p:cNvGraphicFramePr>
            <a:graphicFrameLocks/>
          </p:cNvGraphicFramePr>
          <p:nvPr/>
        </p:nvGraphicFramePr>
        <p:xfrm>
          <a:off x="2209800" y="2895600"/>
          <a:ext cx="51816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20485" name="TextBox 1"/>
          <p:cNvSpPr txBox="1">
            <a:spLocks noChangeArrowheads="1"/>
          </p:cNvSpPr>
          <p:nvPr/>
        </p:nvSpPr>
        <p:spPr bwMode="auto">
          <a:xfrm>
            <a:off x="4572000" y="2971800"/>
            <a:ext cx="1000125" cy="285750"/>
          </a:xfrm>
          <a:prstGeom prst="rect">
            <a:avLst/>
          </a:prstGeom>
          <a:noFill/>
          <a:ln w="9525">
            <a:solidFill>
              <a:srgbClr val="FFC000"/>
            </a:solidFill>
            <a:miter lim="800000"/>
            <a:headEnd/>
            <a:tailEnd/>
          </a:ln>
        </p:spPr>
        <p:txBody>
          <a:bodyPr/>
          <a:lstStyle/>
          <a:p>
            <a:r>
              <a:rPr lang="en-US" sz="1100" b="1">
                <a:solidFill>
                  <a:srgbClr val="FFFFFF"/>
                </a:solidFill>
                <a:latin typeface="Century Schoolbook" pitchFamily="18" charset="0"/>
              </a:rPr>
              <a:t>* p &lt; .001</a:t>
            </a:r>
          </a:p>
        </p:txBody>
      </p:sp>
      <p:sp>
        <p:nvSpPr>
          <p:cNvPr id="16390" name="TextBox 6"/>
          <p:cNvSpPr txBox="1">
            <a:spLocks noChangeArrowheads="1"/>
          </p:cNvSpPr>
          <p:nvPr/>
        </p:nvSpPr>
        <p:spPr bwMode="auto">
          <a:xfrm>
            <a:off x="3581400" y="6096000"/>
            <a:ext cx="1752600" cy="261938"/>
          </a:xfrm>
          <a:prstGeom prst="rect">
            <a:avLst/>
          </a:prstGeom>
          <a:noFill/>
          <a:ln w="9525">
            <a:noFill/>
            <a:miter lim="800000"/>
            <a:headEnd/>
            <a:tailEnd/>
          </a:ln>
        </p:spPr>
        <p:txBody>
          <a:bodyPr>
            <a:spAutoFit/>
          </a:bodyPr>
          <a:lstStyle/>
          <a:p>
            <a:pPr algn="ctr"/>
            <a:r>
              <a:rPr lang="en-US" sz="1100" dirty="0">
                <a:solidFill>
                  <a:schemeClr val="bg1">
                    <a:lumMod val="65000"/>
                  </a:schemeClr>
                </a:solidFill>
                <a:latin typeface="Times New Roman" pitchFamily="18" charset="0"/>
                <a:cs typeface="Times New Roman" pitchFamily="18" charset="0"/>
              </a:rPr>
              <a:t> Mechanism of Injury</a:t>
            </a:r>
          </a:p>
        </p:txBody>
      </p:sp>
      <p:sp>
        <p:nvSpPr>
          <p:cNvPr id="16391" name="TextBox 7"/>
          <p:cNvSpPr txBox="1">
            <a:spLocks noChangeArrowheads="1"/>
          </p:cNvSpPr>
          <p:nvPr/>
        </p:nvSpPr>
        <p:spPr bwMode="auto">
          <a:xfrm>
            <a:off x="1295400" y="4495800"/>
            <a:ext cx="990600" cy="261938"/>
          </a:xfrm>
          <a:prstGeom prst="rect">
            <a:avLst/>
          </a:prstGeom>
          <a:noFill/>
          <a:ln w="9525">
            <a:noFill/>
            <a:miter lim="800000"/>
            <a:headEnd/>
            <a:tailEnd/>
          </a:ln>
        </p:spPr>
        <p:txBody>
          <a:bodyPr>
            <a:spAutoFit/>
          </a:bodyPr>
          <a:lstStyle/>
          <a:p>
            <a:r>
              <a:rPr lang="en-US" sz="1100" dirty="0">
                <a:solidFill>
                  <a:schemeClr val="bg1">
                    <a:lumMod val="65000"/>
                  </a:schemeClr>
                </a:solidFill>
                <a:latin typeface="Times New Roman" pitchFamily="18" charset="0"/>
                <a:cs typeface="Times New Roman" pitchFamily="18" charset="0"/>
              </a:rPr>
              <a:t>Casualty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457200"/>
            <a:ext cx="7467600" cy="762000"/>
          </a:xfrm>
        </p:spPr>
        <p:txBody>
          <a:bodyPr/>
          <a:lstStyle/>
          <a:p>
            <a:pPr eaLnBrk="1" hangingPunct="1"/>
            <a:r>
              <a:rPr lang="en-US" sz="2800" smtClean="0">
                <a:solidFill>
                  <a:srgbClr val="FFFF00"/>
                </a:solidFill>
                <a:latin typeface="Century Schoolbook" pitchFamily="18" charset="0"/>
              </a:rPr>
              <a:t>Musculoskeletal Injury Cohort </a:t>
            </a:r>
            <a:br>
              <a:rPr lang="en-US" sz="2800" smtClean="0">
                <a:solidFill>
                  <a:srgbClr val="FFFF00"/>
                </a:solidFill>
                <a:latin typeface="Century Schoolbook" pitchFamily="18" charset="0"/>
              </a:rPr>
            </a:br>
            <a:r>
              <a:rPr lang="en-US" sz="2800" smtClean="0">
                <a:solidFill>
                  <a:srgbClr val="FFFF00"/>
                </a:solidFill>
                <a:latin typeface="Century Schoolbook" pitchFamily="18" charset="0"/>
              </a:rPr>
              <a:t>Mechanism of Injury Comparison</a:t>
            </a:r>
          </a:p>
        </p:txBody>
      </p:sp>
      <p:sp>
        <p:nvSpPr>
          <p:cNvPr id="17411" name="TextBox 6"/>
          <p:cNvSpPr txBox="1">
            <a:spLocks noChangeArrowheads="1"/>
          </p:cNvSpPr>
          <p:nvPr/>
        </p:nvSpPr>
        <p:spPr bwMode="auto">
          <a:xfrm>
            <a:off x="533400" y="4495801"/>
            <a:ext cx="3276600" cy="2062103"/>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342900" indent="-342900"/>
            <a:r>
              <a:rPr lang="en-US" sz="1600" dirty="0">
                <a:solidFill>
                  <a:srgbClr val="FFFF00"/>
                </a:solidFill>
                <a:latin typeface="Century Schoolbook" pitchFamily="18" charset="0"/>
              </a:rPr>
              <a:t>	</a:t>
            </a:r>
            <a:endParaRPr lang="en-US" sz="1600" dirty="0" smtClean="0">
              <a:solidFill>
                <a:srgbClr val="FFFF00"/>
              </a:solidFill>
              <a:latin typeface="Century Schoolbook" pitchFamily="18" charset="0"/>
            </a:endParaRPr>
          </a:p>
          <a:p>
            <a:pPr marL="342900" indent="-342900"/>
            <a:r>
              <a:rPr lang="en-US" sz="1200" b="1" dirty="0" smtClean="0">
                <a:solidFill>
                  <a:schemeClr val="bg1">
                    <a:lumMod val="65000"/>
                  </a:schemeClr>
                </a:solidFill>
                <a:latin typeface="Century Schoolbook" pitchFamily="18" charset="0"/>
              </a:rPr>
              <a:t>Explosive </a:t>
            </a:r>
            <a:r>
              <a:rPr lang="en-US" sz="1200" b="1" dirty="0">
                <a:solidFill>
                  <a:schemeClr val="bg1">
                    <a:lumMod val="65000"/>
                  </a:schemeClr>
                </a:solidFill>
                <a:latin typeface="Century Schoolbook" pitchFamily="18" charset="0"/>
              </a:rPr>
              <a:t>Mechanism:</a:t>
            </a:r>
          </a:p>
          <a:p>
            <a:pPr marL="800100" lvl="1" indent="-342900"/>
            <a:r>
              <a:rPr lang="en-US" sz="1200" dirty="0">
                <a:solidFill>
                  <a:schemeClr val="bg1">
                    <a:lumMod val="65000"/>
                  </a:schemeClr>
                </a:solidFill>
                <a:latin typeface="Century Schoolbook" pitchFamily="18" charset="0"/>
              </a:rPr>
              <a:t>- 74.9% </a:t>
            </a:r>
            <a:r>
              <a:rPr lang="en-US" sz="1200" dirty="0" smtClean="0">
                <a:solidFill>
                  <a:schemeClr val="bg1">
                    <a:lumMod val="65000"/>
                  </a:schemeClr>
                </a:solidFill>
                <a:latin typeface="Century Schoolbook" pitchFamily="18" charset="0"/>
              </a:rPr>
              <a:t>of casualties (n=4,563) </a:t>
            </a:r>
            <a:endParaRPr lang="en-US" sz="1200" dirty="0">
              <a:solidFill>
                <a:schemeClr val="bg1">
                  <a:lumMod val="65000"/>
                </a:schemeClr>
              </a:solidFill>
              <a:latin typeface="Century Schoolbook" pitchFamily="18" charset="0"/>
            </a:endParaRPr>
          </a:p>
          <a:p>
            <a:pPr marL="800100" lvl="1" indent="-342900"/>
            <a:r>
              <a:rPr lang="en-US" sz="1200" dirty="0">
                <a:solidFill>
                  <a:schemeClr val="bg1">
                    <a:lumMod val="65000"/>
                  </a:schemeClr>
                </a:solidFill>
                <a:latin typeface="Century Schoolbook" pitchFamily="18" charset="0"/>
              </a:rPr>
              <a:t>- 82.4% </a:t>
            </a:r>
            <a:r>
              <a:rPr lang="en-US" sz="1200" dirty="0" smtClean="0">
                <a:solidFill>
                  <a:schemeClr val="bg1">
                    <a:lumMod val="65000"/>
                  </a:schemeClr>
                </a:solidFill>
                <a:latin typeface="Century Schoolbook" pitchFamily="18" charset="0"/>
              </a:rPr>
              <a:t>of wounds (n=14,158) </a:t>
            </a:r>
            <a:endParaRPr lang="en-US" sz="1200" dirty="0">
              <a:solidFill>
                <a:schemeClr val="bg1">
                  <a:lumMod val="65000"/>
                </a:schemeClr>
              </a:solidFill>
              <a:latin typeface="Century Schoolbook" pitchFamily="18" charset="0"/>
            </a:endParaRPr>
          </a:p>
          <a:p>
            <a:pPr marL="342900" indent="-342900">
              <a:buFont typeface="Arial" charset="0"/>
              <a:buChar char="•"/>
            </a:pPr>
            <a:endParaRPr lang="en-US" sz="1200" dirty="0">
              <a:solidFill>
                <a:schemeClr val="bg1">
                  <a:lumMod val="65000"/>
                </a:schemeClr>
              </a:solidFill>
              <a:latin typeface="Century Schoolbook" pitchFamily="18" charset="0"/>
            </a:endParaRPr>
          </a:p>
          <a:p>
            <a:pPr marL="342900" indent="-342900"/>
            <a:r>
              <a:rPr lang="en-US" sz="1200" b="1" dirty="0" smtClean="0">
                <a:solidFill>
                  <a:schemeClr val="bg1">
                    <a:lumMod val="65000"/>
                  </a:schemeClr>
                </a:solidFill>
                <a:latin typeface="Century Schoolbook" pitchFamily="18" charset="0"/>
              </a:rPr>
              <a:t>Gunshot </a:t>
            </a:r>
            <a:r>
              <a:rPr lang="en-US" sz="1200" b="1" dirty="0">
                <a:solidFill>
                  <a:schemeClr val="bg1">
                    <a:lumMod val="65000"/>
                  </a:schemeClr>
                </a:solidFill>
                <a:latin typeface="Century Schoolbook" pitchFamily="18" charset="0"/>
              </a:rPr>
              <a:t>Wounds:</a:t>
            </a:r>
          </a:p>
          <a:p>
            <a:pPr marL="800100" lvl="1" indent="-342900"/>
            <a:r>
              <a:rPr lang="en-US" sz="1200" dirty="0">
                <a:solidFill>
                  <a:schemeClr val="bg1">
                    <a:lumMod val="65000"/>
                  </a:schemeClr>
                </a:solidFill>
                <a:latin typeface="Century Schoolbook" pitchFamily="18" charset="0"/>
              </a:rPr>
              <a:t>- 19.8% </a:t>
            </a:r>
            <a:r>
              <a:rPr lang="en-US" sz="1200" dirty="0" smtClean="0">
                <a:solidFill>
                  <a:schemeClr val="bg1">
                    <a:lumMod val="65000"/>
                  </a:schemeClr>
                </a:solidFill>
                <a:latin typeface="Century Schoolbook" pitchFamily="18" charset="0"/>
              </a:rPr>
              <a:t>of casualties (n=1,209)</a:t>
            </a:r>
            <a:endParaRPr lang="en-US" sz="1200" dirty="0">
              <a:solidFill>
                <a:schemeClr val="bg1">
                  <a:lumMod val="65000"/>
                </a:schemeClr>
              </a:solidFill>
              <a:latin typeface="Century Schoolbook" pitchFamily="18" charset="0"/>
            </a:endParaRPr>
          </a:p>
          <a:p>
            <a:pPr marL="800100" lvl="1" indent="-342900"/>
            <a:r>
              <a:rPr lang="en-US" sz="1200" dirty="0">
                <a:solidFill>
                  <a:schemeClr val="bg1">
                    <a:lumMod val="65000"/>
                  </a:schemeClr>
                </a:solidFill>
                <a:latin typeface="Century Schoolbook" pitchFamily="18" charset="0"/>
              </a:rPr>
              <a:t>- 13.9% </a:t>
            </a:r>
            <a:r>
              <a:rPr lang="en-US" sz="1200" dirty="0" smtClean="0">
                <a:solidFill>
                  <a:schemeClr val="bg1">
                    <a:lumMod val="65000"/>
                  </a:schemeClr>
                </a:solidFill>
                <a:latin typeface="Century Schoolbook" pitchFamily="18" charset="0"/>
              </a:rPr>
              <a:t>of wounds (n=2,392) </a:t>
            </a:r>
            <a:endParaRPr lang="en-US" sz="1200" dirty="0">
              <a:solidFill>
                <a:schemeClr val="bg1">
                  <a:lumMod val="65000"/>
                </a:schemeClr>
              </a:solidFill>
            </a:endParaRPr>
          </a:p>
          <a:p>
            <a:pPr marL="342900" indent="-342900">
              <a:buFont typeface="Arial" charset="0"/>
              <a:buChar char="•"/>
            </a:pPr>
            <a:endParaRPr lang="en-US" sz="1400" dirty="0">
              <a:solidFill>
                <a:srgbClr val="FFFF00"/>
              </a:solidFill>
            </a:endParaRPr>
          </a:p>
          <a:p>
            <a:pPr marL="342900" indent="-342900">
              <a:buFont typeface="Arial" charset="0"/>
              <a:buChar char="•"/>
            </a:pPr>
            <a:endParaRPr lang="en-US" sz="1400" dirty="0">
              <a:solidFill>
                <a:srgbClr val="FFFF00"/>
              </a:solidFill>
              <a:latin typeface="Century Schoolbook" pitchFamily="18" charset="0"/>
            </a:endParaRPr>
          </a:p>
        </p:txBody>
      </p:sp>
      <p:graphicFrame>
        <p:nvGraphicFramePr>
          <p:cNvPr id="8" name="Chart 7"/>
          <p:cNvGraphicFramePr/>
          <p:nvPr/>
        </p:nvGraphicFramePr>
        <p:xfrm>
          <a:off x="2362200" y="1524000"/>
          <a:ext cx="4572000" cy="273843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4"/>
          <p:cNvPicPr>
            <a:picLocks noChangeAspect="1" noChangeArrowheads="1"/>
          </p:cNvPicPr>
          <p:nvPr/>
        </p:nvPicPr>
        <p:blipFill>
          <a:blip r:embed="rId4" cstate="print"/>
          <a:srcRect/>
          <a:stretch>
            <a:fillRect/>
          </a:stretch>
        </p:blipFill>
        <p:spPr bwMode="auto">
          <a:xfrm>
            <a:off x="5638800" y="4648200"/>
            <a:ext cx="3141663" cy="19716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9459" name="Subtitle 2"/>
          <p:cNvSpPr>
            <a:spLocks noGrp="1"/>
          </p:cNvSpPr>
          <p:nvPr>
            <p:ph idx="1"/>
          </p:nvPr>
        </p:nvSpPr>
        <p:spPr>
          <a:xfrm>
            <a:off x="838200" y="1295400"/>
            <a:ext cx="5638800" cy="381000"/>
          </a:xfrm>
        </p:spPr>
        <p:txBody>
          <a:bodyPr/>
          <a:lstStyle/>
          <a:p>
            <a:pPr algn="ctr" eaLnBrk="1" hangingPunct="1">
              <a:buFont typeface="Wingdings" pitchFamily="2" charset="2"/>
              <a:buNone/>
            </a:pPr>
            <a:r>
              <a:rPr lang="en-US" sz="1300" dirty="0" smtClean="0">
                <a:solidFill>
                  <a:srgbClr val="FFFF00"/>
                </a:solidFill>
                <a:latin typeface="Century Schoolbook" pitchFamily="18" charset="0"/>
              </a:rPr>
              <a:t>	</a:t>
            </a:r>
            <a:r>
              <a:rPr lang="en-US" sz="1300" dirty="0" smtClean="0">
                <a:solidFill>
                  <a:schemeClr val="bg1"/>
                </a:solidFill>
                <a:latin typeface="Century Schoolbook" pitchFamily="18" charset="0"/>
              </a:rPr>
              <a:t>All Musculoskeletal Casualty Rates (casualty/number deployed)</a:t>
            </a:r>
          </a:p>
          <a:p>
            <a:pPr eaLnBrk="1" hangingPunct="1"/>
            <a:endParaRPr lang="en-US" sz="1300" dirty="0" smtClean="0"/>
          </a:p>
          <a:p>
            <a:pPr eaLnBrk="1" hangingPunct="1"/>
            <a:endParaRPr lang="en-US" sz="1600" dirty="0" smtClean="0">
              <a:solidFill>
                <a:srgbClr val="FFFF00"/>
              </a:solidFill>
            </a:endParaRPr>
          </a:p>
        </p:txBody>
      </p:sp>
      <p:sp>
        <p:nvSpPr>
          <p:cNvPr id="19460" name="TextBox 10"/>
          <p:cNvSpPr txBox="1">
            <a:spLocks noChangeArrowheads="1"/>
          </p:cNvSpPr>
          <p:nvPr/>
        </p:nvSpPr>
        <p:spPr bwMode="auto">
          <a:xfrm>
            <a:off x="1371600" y="6477000"/>
            <a:ext cx="6400800" cy="246221"/>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1000" dirty="0" smtClean="0">
                <a:solidFill>
                  <a:schemeClr val="bg1">
                    <a:lumMod val="65000"/>
                  </a:schemeClr>
                </a:solidFill>
                <a:latin typeface="Times New Roman" pitchFamily="18" charset="0"/>
                <a:cs typeface="Times New Roman" pitchFamily="18" charset="0"/>
              </a:rPr>
              <a:t>Rate </a:t>
            </a:r>
            <a:r>
              <a:rPr lang="en-US" sz="1000" dirty="0">
                <a:solidFill>
                  <a:schemeClr val="bg1">
                    <a:lumMod val="65000"/>
                  </a:schemeClr>
                </a:solidFill>
                <a:latin typeface="Times New Roman" pitchFamily="18" charset="0"/>
                <a:cs typeface="Times New Roman" pitchFamily="18" charset="0"/>
              </a:rPr>
              <a:t>of casualties calculated using estimated deployment statistics obtained from DOD Defense Manpower </a:t>
            </a:r>
          </a:p>
        </p:txBody>
      </p:sp>
      <p:graphicFrame>
        <p:nvGraphicFramePr>
          <p:cNvPr id="9" name="Chart 8"/>
          <p:cNvGraphicFramePr/>
          <p:nvPr/>
        </p:nvGraphicFramePr>
        <p:xfrm>
          <a:off x="990600" y="1600200"/>
          <a:ext cx="7315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838200" y="381000"/>
            <a:ext cx="7467600" cy="639763"/>
          </a:xfrm>
        </p:spPr>
        <p:txBody>
          <a:bodyPr/>
          <a:lstStyle/>
          <a:p>
            <a:pPr eaLnBrk="1" hangingPunct="1"/>
            <a:r>
              <a:rPr lang="en-US" sz="2400" dirty="0" smtClean="0">
                <a:solidFill>
                  <a:srgbClr val="FFFF00"/>
                </a:solidFill>
                <a:latin typeface="Century Schoolbook" pitchFamily="18" charset="0"/>
              </a:rPr>
              <a:t>Combat Casualty Rates by Branch of Service</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381000"/>
            <a:ext cx="7467600" cy="639763"/>
          </a:xfrm>
        </p:spPr>
        <p:txBody>
          <a:bodyPr/>
          <a:lstStyle/>
          <a:p>
            <a:pPr eaLnBrk="1" hangingPunct="1"/>
            <a:r>
              <a:rPr lang="en-US" smtClean="0">
                <a:solidFill>
                  <a:srgbClr val="FFFF00"/>
                </a:solidFill>
                <a:latin typeface="Century Schoolbook" pitchFamily="18" charset="0"/>
              </a:rPr>
              <a:t>Conclusions</a:t>
            </a:r>
          </a:p>
        </p:txBody>
      </p:sp>
      <p:sp>
        <p:nvSpPr>
          <p:cNvPr id="20483" name="Subtitle 2"/>
          <p:cNvSpPr>
            <a:spLocks noGrp="1"/>
          </p:cNvSpPr>
          <p:nvPr>
            <p:ph idx="1"/>
          </p:nvPr>
        </p:nvSpPr>
        <p:spPr>
          <a:xfrm>
            <a:off x="457200" y="1600200"/>
            <a:ext cx="8305800" cy="4572000"/>
          </a:xfrm>
        </p:spPr>
        <p:txBody>
          <a:bodyPr/>
          <a:lstStyle/>
          <a:p>
            <a:pPr eaLnBrk="1" hangingPunct="1"/>
            <a:r>
              <a:rPr lang="en-US" sz="1200" dirty="0" smtClean="0">
                <a:solidFill>
                  <a:schemeClr val="bg1"/>
                </a:solidFill>
                <a:latin typeface="Times New Roman" pitchFamily="18" charset="0"/>
                <a:cs typeface="Times New Roman" pitchFamily="18" charset="0"/>
              </a:rPr>
              <a:t>Majority of servicemembers found unfit for continued military service have a primary diagnosis of a musculoskeletal injury.  </a:t>
            </a:r>
          </a:p>
          <a:p>
            <a:pPr eaLnBrk="1" hangingPunct="1"/>
            <a:endParaRPr lang="en-US" sz="1200" dirty="0" smtClean="0">
              <a:solidFill>
                <a:schemeClr val="bg1"/>
              </a:solidFill>
              <a:latin typeface="Times New Roman" pitchFamily="18" charset="0"/>
              <a:cs typeface="Times New Roman" pitchFamily="18" charset="0"/>
            </a:endParaRPr>
          </a:p>
          <a:p>
            <a:pPr eaLnBrk="1" hangingPunct="1"/>
            <a:r>
              <a:rPr lang="en-US" sz="1200" dirty="0" smtClean="0">
                <a:solidFill>
                  <a:schemeClr val="bg1"/>
                </a:solidFill>
                <a:latin typeface="Times New Roman" pitchFamily="18" charset="0"/>
                <a:cs typeface="Times New Roman" pitchFamily="18" charset="0"/>
              </a:rPr>
              <a:t>Much of the long term orthopaedic care will be assumed by civilian orthopaedic providers.</a:t>
            </a:r>
          </a:p>
          <a:p>
            <a:pPr eaLnBrk="1" hangingPunct="1">
              <a:buNone/>
            </a:pPr>
            <a:endParaRPr lang="en-US" sz="1200" dirty="0" smtClean="0">
              <a:solidFill>
                <a:schemeClr val="bg1"/>
              </a:solidFill>
              <a:latin typeface="Times New Roman" pitchFamily="18" charset="0"/>
              <a:cs typeface="Times New Roman" pitchFamily="18" charset="0"/>
            </a:endParaRPr>
          </a:p>
          <a:p>
            <a:pPr eaLnBrk="1" hangingPunct="1"/>
            <a:r>
              <a:rPr lang="en-US" sz="1200" dirty="0" smtClean="0">
                <a:solidFill>
                  <a:schemeClr val="bg1"/>
                </a:solidFill>
                <a:latin typeface="Times New Roman" pitchFamily="18" charset="0"/>
                <a:cs typeface="Times New Roman" pitchFamily="18" charset="0"/>
              </a:rPr>
              <a:t>Describes a large cohort of injured personnel who have survived devastating injuries  and are left with challenging musculoskeletal issues that must be addressed by the orthopaedic community</a:t>
            </a:r>
            <a:r>
              <a:rPr lang="en-US" sz="1200" baseline="0" dirty="0" smtClean="0">
                <a:solidFill>
                  <a:schemeClr val="bg1"/>
                </a:solidFill>
                <a:latin typeface="Times New Roman" pitchFamily="18" charset="0"/>
                <a:cs typeface="Times New Roman" pitchFamily="18" charset="0"/>
              </a:rPr>
              <a:t>, as a whole.</a:t>
            </a:r>
            <a:endParaRPr lang="en-US" sz="1200" dirty="0" smtClean="0">
              <a:solidFill>
                <a:schemeClr val="bg1"/>
              </a:solidFill>
              <a:latin typeface="Times New Roman" pitchFamily="18" charset="0"/>
              <a:cs typeface="Times New Roman" pitchFamily="18" charset="0"/>
            </a:endParaRPr>
          </a:p>
          <a:p>
            <a:pPr eaLnBrk="1" hangingPunct="1"/>
            <a:endParaRPr lang="en-US" sz="1200" dirty="0" smtClean="0">
              <a:solidFill>
                <a:schemeClr val="bg1"/>
              </a:solidFill>
              <a:latin typeface="Times New Roman" pitchFamily="18" charset="0"/>
              <a:cs typeface="Times New Roman" pitchFamily="18" charset="0"/>
            </a:endParaRPr>
          </a:p>
          <a:p>
            <a:pPr eaLnBrk="1" hangingPunct="1"/>
            <a:endParaRPr lang="en-US" sz="1200" dirty="0" smtClean="0">
              <a:solidFill>
                <a:schemeClr val="bg1"/>
              </a:solidFill>
              <a:latin typeface="Times New Roman" pitchFamily="18" charset="0"/>
              <a:cs typeface="Times New Roman" pitchFamily="18" charset="0"/>
            </a:endParaRPr>
          </a:p>
          <a:p>
            <a:pPr eaLnBrk="1" hangingPunct="1"/>
            <a:endParaRPr lang="en-US" sz="1900" dirty="0" smtClean="0">
              <a:solidFill>
                <a:srgbClr val="FFFF00"/>
              </a:solidFill>
              <a:latin typeface="Century Schoolbook" pitchFamily="18" charset="0"/>
            </a:endParaRPr>
          </a:p>
          <a:p>
            <a:pPr eaLnBrk="1" hangingPunct="1"/>
            <a:endParaRPr lang="en-US" sz="1900" dirty="0" smtClean="0">
              <a:solidFill>
                <a:srgbClr val="FFFF00"/>
              </a:solidFill>
              <a:latin typeface="Century Schoolbook" pitchFamily="18" charset="0"/>
            </a:endParaRPr>
          </a:p>
          <a:p>
            <a:pPr eaLnBrk="1" hangingPunct="1"/>
            <a:endParaRPr lang="en-US" sz="1900" dirty="0" smtClean="0">
              <a:solidFill>
                <a:srgbClr val="FFFF00"/>
              </a:solidFill>
              <a:latin typeface="Century Schoolbook" pitchFamily="18" charset="0"/>
            </a:endParaRPr>
          </a:p>
          <a:p>
            <a:pPr eaLnBrk="1" hangingPunct="1"/>
            <a:endParaRPr lang="en-US" sz="1600" dirty="0" smtClean="0">
              <a:solidFill>
                <a:srgbClr val="FFFF00"/>
              </a:solidFill>
              <a:latin typeface="Century Schoolbook" pitchFamily="18" charset="0"/>
            </a:endParaRPr>
          </a:p>
          <a:p>
            <a:pPr eaLnBrk="1" hangingPunct="1">
              <a:buFont typeface="Arial" charset="0"/>
              <a:buNone/>
            </a:pPr>
            <a:endParaRPr lang="en-US" sz="1600" dirty="0" smtClean="0">
              <a:solidFill>
                <a:srgbClr val="FFFF00"/>
              </a:solidFill>
              <a:latin typeface="Century Schoolbook" pitchFamily="18" charset="0"/>
            </a:endParaRPr>
          </a:p>
          <a:p>
            <a:pPr eaLnBrk="1" hangingPunct="1">
              <a:buFont typeface="Wingdings 2" pitchFamily="18" charset="2"/>
              <a:buNone/>
            </a:pPr>
            <a:endParaRPr lang="en-US" dirty="0" smtClean="0">
              <a:solidFill>
                <a:srgbClr val="FFFF00"/>
              </a:solidFill>
            </a:endParaRPr>
          </a:p>
        </p:txBody>
      </p:sp>
      <p:pic>
        <p:nvPicPr>
          <p:cNvPr id="4" name="Picture 5"/>
          <p:cNvPicPr>
            <a:picLocks noChangeAspect="1" noChangeArrowheads="1"/>
          </p:cNvPicPr>
          <p:nvPr/>
        </p:nvPicPr>
        <p:blipFill>
          <a:blip r:embed="rId3" cstate="print"/>
          <a:srcRect/>
          <a:stretch>
            <a:fillRect/>
          </a:stretch>
        </p:blipFill>
        <p:spPr bwMode="auto">
          <a:xfrm>
            <a:off x="1447800" y="3200399"/>
            <a:ext cx="6248400" cy="351353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a:xfrm>
            <a:off x="533400" y="1219200"/>
            <a:ext cx="7924800" cy="5257800"/>
          </a:xfrm>
        </p:spPr>
        <p:txBody>
          <a:bodyPr rtlCol="0">
            <a:normAutofit/>
          </a:bodyPr>
          <a:lstStyle/>
          <a:p>
            <a:r>
              <a:rPr lang="en-US" sz="1200" dirty="0" smtClean="0">
                <a:solidFill>
                  <a:schemeClr val="bg1"/>
                </a:solidFill>
                <a:latin typeface="Times New Roman" pitchFamily="18" charset="0"/>
                <a:cs typeface="Times New Roman" pitchFamily="18" charset="0"/>
              </a:rPr>
              <a:t>Schoenfeld AJ. The history of combat orthopaedic surgery. In: Owens BD, Belmont PJ </a:t>
            </a:r>
            <a:r>
              <a:rPr lang="en-US" sz="1200" dirty="0" err="1" smtClean="0">
                <a:solidFill>
                  <a:schemeClr val="bg1"/>
                </a:solidFill>
                <a:latin typeface="Times New Roman" pitchFamily="18" charset="0"/>
                <a:cs typeface="Times New Roman" pitchFamily="18" charset="0"/>
              </a:rPr>
              <a:t>Jr</a:t>
            </a:r>
            <a:r>
              <a:rPr lang="en-US" sz="1200" dirty="0" smtClean="0">
                <a:solidFill>
                  <a:schemeClr val="bg1"/>
                </a:solidFill>
                <a:latin typeface="Times New Roman" pitchFamily="18" charset="0"/>
                <a:cs typeface="Times New Roman" pitchFamily="18" charset="0"/>
              </a:rPr>
              <a:t> (Eds.).  Combat Orthopaedic Surgery: Lessons Learned in Iraq and Afghanistan.  </a:t>
            </a:r>
            <a:r>
              <a:rPr lang="en-US" sz="1200" dirty="0" err="1" smtClean="0">
                <a:solidFill>
                  <a:schemeClr val="bg1"/>
                </a:solidFill>
                <a:latin typeface="Times New Roman" pitchFamily="18" charset="0"/>
                <a:cs typeface="Times New Roman" pitchFamily="18" charset="0"/>
              </a:rPr>
              <a:t>Thorofare</a:t>
            </a:r>
            <a:r>
              <a:rPr lang="en-US" sz="1200" dirty="0" smtClean="0">
                <a:solidFill>
                  <a:schemeClr val="bg1"/>
                </a:solidFill>
                <a:latin typeface="Times New Roman" pitchFamily="18" charset="0"/>
                <a:cs typeface="Times New Roman" pitchFamily="18" charset="0"/>
              </a:rPr>
              <a:t>, NJ: SLACK Incorporated, 2011, pp 3-12.</a:t>
            </a:r>
          </a:p>
          <a:p>
            <a:r>
              <a:rPr lang="en-US" sz="1200" dirty="0" smtClean="0">
                <a:solidFill>
                  <a:schemeClr val="bg1"/>
                </a:solidFill>
                <a:latin typeface="Times New Roman" pitchFamily="18" charset="0"/>
                <a:cs typeface="Times New Roman" pitchFamily="18" charset="0"/>
              </a:rPr>
              <a:t>Covey DC.  From the frontlines to the home front: The crucial role of military orthopaedic surgeons. J Bone Joint </a:t>
            </a:r>
            <a:r>
              <a:rPr lang="en-US" sz="1200" dirty="0" err="1" smtClean="0">
                <a:solidFill>
                  <a:schemeClr val="bg1"/>
                </a:solidFill>
                <a:latin typeface="Times New Roman" pitchFamily="18" charset="0"/>
                <a:cs typeface="Times New Roman" pitchFamily="18" charset="0"/>
              </a:rPr>
              <a:t>Surg</a:t>
            </a:r>
            <a:r>
              <a:rPr lang="en-US" sz="1200" dirty="0" smtClean="0">
                <a:solidFill>
                  <a:schemeClr val="bg1"/>
                </a:solidFill>
                <a:latin typeface="Times New Roman" pitchFamily="18" charset="0"/>
                <a:cs typeface="Times New Roman" pitchFamily="18" charset="0"/>
              </a:rPr>
              <a:t> Am 2009;91: 998-1006.</a:t>
            </a:r>
          </a:p>
          <a:p>
            <a:r>
              <a:rPr lang="en-US" sz="1200" dirty="0" smtClean="0">
                <a:solidFill>
                  <a:schemeClr val="bg1"/>
                </a:solidFill>
                <a:latin typeface="Times New Roman" pitchFamily="18" charset="0"/>
                <a:cs typeface="Times New Roman" pitchFamily="18" charset="0"/>
              </a:rPr>
              <a:t>Dougherty PJ, Carter PR, </a:t>
            </a:r>
            <a:r>
              <a:rPr lang="en-US" sz="1200" dirty="0" err="1" smtClean="0">
                <a:solidFill>
                  <a:schemeClr val="bg1"/>
                </a:solidFill>
                <a:latin typeface="Times New Roman" pitchFamily="18" charset="0"/>
                <a:cs typeface="Times New Roman" pitchFamily="18" charset="0"/>
              </a:rPr>
              <a:t>Seligson</a:t>
            </a:r>
            <a:r>
              <a:rPr lang="en-US" sz="1200" dirty="0" smtClean="0">
                <a:solidFill>
                  <a:schemeClr val="bg1"/>
                </a:solidFill>
                <a:latin typeface="Times New Roman" pitchFamily="18" charset="0"/>
                <a:cs typeface="Times New Roman" pitchFamily="18" charset="0"/>
              </a:rPr>
              <a:t> D, Benson DR, Purvis JM. Orthopaedic surgery advances resulting from World War II. J Bone Joint </a:t>
            </a:r>
            <a:r>
              <a:rPr lang="en-US" sz="1200" dirty="0" err="1" smtClean="0">
                <a:solidFill>
                  <a:schemeClr val="bg1"/>
                </a:solidFill>
                <a:latin typeface="Times New Roman" pitchFamily="18" charset="0"/>
                <a:cs typeface="Times New Roman" pitchFamily="18" charset="0"/>
              </a:rPr>
              <a:t>Surg</a:t>
            </a:r>
            <a:r>
              <a:rPr lang="en-US" sz="1200" dirty="0" smtClean="0">
                <a:solidFill>
                  <a:schemeClr val="bg1"/>
                </a:solidFill>
                <a:latin typeface="Times New Roman" pitchFamily="18" charset="0"/>
                <a:cs typeface="Times New Roman" pitchFamily="18" charset="0"/>
              </a:rPr>
              <a:t> Am 2004;86: 176-181.</a:t>
            </a:r>
          </a:p>
          <a:p>
            <a:r>
              <a:rPr lang="en-US" sz="1200" dirty="0" smtClean="0">
                <a:solidFill>
                  <a:schemeClr val="bg1"/>
                </a:solidFill>
                <a:latin typeface="Times New Roman" pitchFamily="18" charset="0"/>
                <a:cs typeface="Times New Roman" pitchFamily="18" charset="0"/>
              </a:rPr>
              <a:t>Dougherty PJ.  </a:t>
            </a:r>
            <a:r>
              <a:rPr lang="en-US" sz="1200" dirty="0" err="1" smtClean="0">
                <a:solidFill>
                  <a:schemeClr val="bg1"/>
                </a:solidFill>
                <a:latin typeface="Times New Roman" pitchFamily="18" charset="0"/>
                <a:cs typeface="Times New Roman" pitchFamily="18" charset="0"/>
              </a:rPr>
              <a:t>Transtibial</a:t>
            </a:r>
            <a:r>
              <a:rPr lang="en-US" sz="1200" dirty="0" smtClean="0">
                <a:solidFill>
                  <a:schemeClr val="bg1"/>
                </a:solidFill>
                <a:latin typeface="Times New Roman" pitchFamily="18" charset="0"/>
                <a:cs typeface="Times New Roman" pitchFamily="18" charset="0"/>
              </a:rPr>
              <a:t> amputees from the Vietnam War.  J Bone Joint </a:t>
            </a:r>
            <a:r>
              <a:rPr lang="en-US" sz="1200" dirty="0" err="1" smtClean="0">
                <a:solidFill>
                  <a:schemeClr val="bg1"/>
                </a:solidFill>
                <a:latin typeface="Times New Roman" pitchFamily="18" charset="0"/>
                <a:cs typeface="Times New Roman" pitchFamily="18" charset="0"/>
              </a:rPr>
              <a:t>Surg</a:t>
            </a:r>
            <a:r>
              <a:rPr lang="en-US" sz="1200" dirty="0" smtClean="0">
                <a:solidFill>
                  <a:schemeClr val="bg1"/>
                </a:solidFill>
                <a:latin typeface="Times New Roman" pitchFamily="18" charset="0"/>
                <a:cs typeface="Times New Roman" pitchFamily="18" charset="0"/>
              </a:rPr>
              <a:t> Am 2001;83: 383-389.</a:t>
            </a:r>
          </a:p>
          <a:p>
            <a:r>
              <a:rPr lang="en-US" sz="1200" dirty="0" smtClean="0">
                <a:solidFill>
                  <a:schemeClr val="bg1"/>
                </a:solidFill>
                <a:latin typeface="Times New Roman" pitchFamily="18" charset="0"/>
                <a:cs typeface="Times New Roman" pitchFamily="18" charset="0"/>
              </a:rPr>
              <a:t>Schoenfeld AJ.  The combat experience of military surgical assets in Iraq and Afghanistan: A historical review. Am J </a:t>
            </a:r>
            <a:r>
              <a:rPr lang="en-US" sz="1200" dirty="0" err="1" smtClean="0">
                <a:solidFill>
                  <a:schemeClr val="bg1"/>
                </a:solidFill>
                <a:latin typeface="Times New Roman" pitchFamily="18" charset="0"/>
                <a:cs typeface="Times New Roman" pitchFamily="18" charset="0"/>
              </a:rPr>
              <a:t>Surg</a:t>
            </a:r>
            <a:r>
              <a:rPr lang="en-US" sz="1200" dirty="0" smtClean="0">
                <a:solidFill>
                  <a:schemeClr val="bg1"/>
                </a:solidFill>
                <a:latin typeface="Times New Roman" pitchFamily="18" charset="0"/>
                <a:cs typeface="Times New Roman" pitchFamily="18" charset="0"/>
              </a:rPr>
              <a:t> 2012 (In press).</a:t>
            </a:r>
          </a:p>
          <a:p>
            <a:r>
              <a:rPr lang="en-US" sz="1200" dirty="0" smtClean="0">
                <a:solidFill>
                  <a:schemeClr val="bg1"/>
                </a:solidFill>
                <a:latin typeface="Times New Roman" pitchFamily="18" charset="0"/>
                <a:cs typeface="Times New Roman" pitchFamily="18" charset="0"/>
              </a:rPr>
              <a:t>Belmont PJ </a:t>
            </a:r>
            <a:r>
              <a:rPr lang="en-US" sz="1200" dirty="0" err="1" smtClean="0">
                <a:solidFill>
                  <a:schemeClr val="bg1"/>
                </a:solidFill>
                <a:latin typeface="Times New Roman" pitchFamily="18" charset="0"/>
                <a:cs typeface="Times New Roman" pitchFamily="18" charset="0"/>
              </a:rPr>
              <a:t>Jr</a:t>
            </a:r>
            <a:r>
              <a:rPr lang="en-US" sz="1200" dirty="0" smtClean="0">
                <a:solidFill>
                  <a:schemeClr val="bg1"/>
                </a:solidFill>
                <a:latin typeface="Times New Roman" pitchFamily="18" charset="0"/>
                <a:cs typeface="Times New Roman" pitchFamily="18" charset="0"/>
              </a:rPr>
              <a:t>, Goodman GP.  The combat environment and epidemiology of musculoskeletal combat casualties. In: Owens BD, Belmont PJ </a:t>
            </a:r>
            <a:r>
              <a:rPr lang="en-US" sz="1200" dirty="0" err="1" smtClean="0">
                <a:solidFill>
                  <a:schemeClr val="bg1"/>
                </a:solidFill>
                <a:latin typeface="Times New Roman" pitchFamily="18" charset="0"/>
                <a:cs typeface="Times New Roman" pitchFamily="18" charset="0"/>
              </a:rPr>
              <a:t>Jr</a:t>
            </a:r>
            <a:r>
              <a:rPr lang="en-US" sz="1200" dirty="0" smtClean="0">
                <a:solidFill>
                  <a:schemeClr val="bg1"/>
                </a:solidFill>
                <a:latin typeface="Times New Roman" pitchFamily="18" charset="0"/>
                <a:cs typeface="Times New Roman" pitchFamily="18" charset="0"/>
              </a:rPr>
              <a:t> (Eds.).  Combat Orthopaedic Surgery: Lessons Learned in Iraq and Afghanistan.  </a:t>
            </a:r>
            <a:r>
              <a:rPr lang="en-US" sz="1200" dirty="0" err="1" smtClean="0">
                <a:solidFill>
                  <a:schemeClr val="bg1"/>
                </a:solidFill>
                <a:latin typeface="Times New Roman" pitchFamily="18" charset="0"/>
                <a:cs typeface="Times New Roman" pitchFamily="18" charset="0"/>
              </a:rPr>
              <a:t>Thorofare</a:t>
            </a:r>
            <a:r>
              <a:rPr lang="en-US" sz="1200" dirty="0" smtClean="0">
                <a:solidFill>
                  <a:schemeClr val="bg1"/>
                </a:solidFill>
                <a:latin typeface="Times New Roman" pitchFamily="18" charset="0"/>
                <a:cs typeface="Times New Roman" pitchFamily="18" charset="0"/>
              </a:rPr>
              <a:t>, NJ: SLACK Incorporated, 2011, pp 13-22.</a:t>
            </a:r>
          </a:p>
          <a:p>
            <a:r>
              <a:rPr lang="en-US" sz="1200" dirty="0" smtClean="0">
                <a:solidFill>
                  <a:schemeClr val="bg1"/>
                </a:solidFill>
                <a:latin typeface="Times New Roman" pitchFamily="18" charset="0"/>
                <a:cs typeface="Times New Roman" pitchFamily="18" charset="0"/>
              </a:rPr>
              <a:t>Belmont. PJ </a:t>
            </a:r>
            <a:r>
              <a:rPr lang="en-US" sz="1200" dirty="0" err="1" smtClean="0">
                <a:solidFill>
                  <a:schemeClr val="bg1"/>
                </a:solidFill>
                <a:latin typeface="Times New Roman" pitchFamily="18" charset="0"/>
                <a:cs typeface="Times New Roman" pitchFamily="18" charset="0"/>
              </a:rPr>
              <a:t>Jr</a:t>
            </a:r>
            <a:r>
              <a:rPr lang="en-US" sz="1200" dirty="0" smtClean="0">
                <a:solidFill>
                  <a:schemeClr val="bg1"/>
                </a:solidFill>
                <a:latin typeface="Times New Roman" pitchFamily="18" charset="0"/>
                <a:cs typeface="Times New Roman" pitchFamily="18" charset="0"/>
              </a:rPr>
              <a:t>, Thomas D, Goodman GP, Schoenfeld AJ, Zacchilli MA, Burks R, Owens BD. Combat musculoskeletal wounds in a US Army Brigade Combat Team during Operation Iraqi Freedom. J Trauma 2011;71: E1-E7.</a:t>
            </a:r>
          </a:p>
          <a:p>
            <a:r>
              <a:rPr lang="en-US" sz="1200" dirty="0" smtClean="0">
                <a:solidFill>
                  <a:schemeClr val="bg1"/>
                </a:solidFill>
                <a:latin typeface="Times New Roman" pitchFamily="18" charset="0"/>
                <a:cs typeface="Times New Roman" pitchFamily="18" charset="0"/>
              </a:rPr>
              <a:t>Blair JA, </a:t>
            </a:r>
            <a:r>
              <a:rPr lang="en-US" sz="1200" dirty="0" err="1" smtClean="0">
                <a:solidFill>
                  <a:schemeClr val="bg1"/>
                </a:solidFill>
                <a:latin typeface="Times New Roman" pitchFamily="18" charset="0"/>
                <a:cs typeface="Times New Roman" pitchFamily="18" charset="0"/>
              </a:rPr>
              <a:t>Patzkowski</a:t>
            </a:r>
            <a:r>
              <a:rPr lang="en-US" sz="1200" dirty="0" smtClean="0">
                <a:solidFill>
                  <a:schemeClr val="bg1"/>
                </a:solidFill>
                <a:latin typeface="Times New Roman" pitchFamily="18" charset="0"/>
                <a:cs typeface="Times New Roman" pitchFamily="18" charset="0"/>
              </a:rPr>
              <a:t> JC, Schoenfeld AJ, Cross JD, </a:t>
            </a:r>
            <a:r>
              <a:rPr lang="en-US" sz="1200" dirty="0" err="1" smtClean="0">
                <a:solidFill>
                  <a:schemeClr val="bg1"/>
                </a:solidFill>
                <a:latin typeface="Times New Roman" pitchFamily="18" charset="0"/>
                <a:cs typeface="Times New Roman" pitchFamily="18" charset="0"/>
              </a:rPr>
              <a:t>Grenier</a:t>
            </a:r>
            <a:r>
              <a:rPr lang="en-US" sz="1200" dirty="0" smtClean="0">
                <a:solidFill>
                  <a:schemeClr val="bg1"/>
                </a:solidFill>
                <a:latin typeface="Times New Roman" pitchFamily="18" charset="0"/>
                <a:cs typeface="Times New Roman" pitchFamily="18" charset="0"/>
              </a:rPr>
              <a:t> ES, Lehman RA </a:t>
            </a:r>
            <a:r>
              <a:rPr lang="en-US" sz="1200" dirty="0" err="1" smtClean="0">
                <a:solidFill>
                  <a:schemeClr val="bg1"/>
                </a:solidFill>
                <a:latin typeface="Times New Roman" pitchFamily="18" charset="0"/>
                <a:cs typeface="Times New Roman" pitchFamily="18" charset="0"/>
              </a:rPr>
              <a:t>Jr</a:t>
            </a:r>
            <a:r>
              <a:rPr lang="en-US" sz="1200" dirty="0" smtClean="0">
                <a:solidFill>
                  <a:schemeClr val="bg1"/>
                </a:solidFill>
                <a:latin typeface="Times New Roman" pitchFamily="18" charset="0"/>
                <a:cs typeface="Times New Roman" pitchFamily="18" charset="0"/>
              </a:rPr>
              <a:t>, Hsu JR, Skeletal Trauma Research Consortium (</a:t>
            </a:r>
            <a:r>
              <a:rPr lang="en-US" sz="1200" dirty="0" err="1" smtClean="0">
                <a:solidFill>
                  <a:schemeClr val="bg1"/>
                </a:solidFill>
                <a:latin typeface="Times New Roman" pitchFamily="18" charset="0"/>
                <a:cs typeface="Times New Roman" pitchFamily="18" charset="0"/>
              </a:rPr>
              <a:t>STReC</a:t>
            </a:r>
            <a:r>
              <a:rPr lang="en-US" sz="1200" dirty="0" smtClean="0">
                <a:solidFill>
                  <a:schemeClr val="bg1"/>
                </a:solidFill>
                <a:latin typeface="Times New Roman" pitchFamily="18" charset="0"/>
                <a:cs typeface="Times New Roman" pitchFamily="18" charset="0"/>
              </a:rPr>
              <a:t>).  Are spine injuries sustained in battle truly different? Spine J 2012 (In press).</a:t>
            </a:r>
          </a:p>
          <a:p>
            <a:r>
              <a:rPr lang="en-US" sz="1200" dirty="0" smtClean="0">
                <a:solidFill>
                  <a:schemeClr val="bg1"/>
                </a:solidFill>
                <a:latin typeface="Times New Roman" pitchFamily="18" charset="0"/>
                <a:cs typeface="Times New Roman" pitchFamily="18" charset="0"/>
              </a:rPr>
              <a:t>Cross JD, </a:t>
            </a:r>
            <a:r>
              <a:rPr lang="en-US" sz="1200" dirty="0" err="1" smtClean="0">
                <a:solidFill>
                  <a:schemeClr val="bg1"/>
                </a:solidFill>
                <a:latin typeface="Times New Roman" pitchFamily="18" charset="0"/>
                <a:cs typeface="Times New Roman" pitchFamily="18" charset="0"/>
              </a:rPr>
              <a:t>Ficke</a:t>
            </a:r>
            <a:r>
              <a:rPr lang="en-US" sz="1200" dirty="0" smtClean="0">
                <a:solidFill>
                  <a:schemeClr val="bg1"/>
                </a:solidFill>
                <a:latin typeface="Times New Roman" pitchFamily="18" charset="0"/>
                <a:cs typeface="Times New Roman" pitchFamily="18" charset="0"/>
              </a:rPr>
              <a:t> JR, Hsu JR, </a:t>
            </a:r>
            <a:r>
              <a:rPr lang="en-US" sz="1200" dirty="0" err="1" smtClean="0">
                <a:solidFill>
                  <a:schemeClr val="bg1"/>
                </a:solidFill>
                <a:latin typeface="Times New Roman" pitchFamily="18" charset="0"/>
                <a:cs typeface="Times New Roman" pitchFamily="18" charset="0"/>
              </a:rPr>
              <a:t>Masini</a:t>
            </a:r>
            <a:r>
              <a:rPr lang="en-US" sz="1200" dirty="0" smtClean="0">
                <a:solidFill>
                  <a:schemeClr val="bg1"/>
                </a:solidFill>
                <a:latin typeface="Times New Roman" pitchFamily="18" charset="0"/>
                <a:cs typeface="Times New Roman" pitchFamily="18" charset="0"/>
              </a:rPr>
              <a:t> BD, </a:t>
            </a:r>
            <a:r>
              <a:rPr lang="en-US" sz="1200" dirty="0" err="1" smtClean="0">
                <a:solidFill>
                  <a:schemeClr val="bg1"/>
                </a:solidFill>
                <a:latin typeface="Times New Roman" pitchFamily="18" charset="0"/>
                <a:cs typeface="Times New Roman" pitchFamily="18" charset="0"/>
              </a:rPr>
              <a:t>Wenke</a:t>
            </a:r>
            <a:r>
              <a:rPr lang="en-US" sz="1200" dirty="0" smtClean="0">
                <a:solidFill>
                  <a:schemeClr val="bg1"/>
                </a:solidFill>
                <a:latin typeface="Times New Roman" pitchFamily="18" charset="0"/>
                <a:cs typeface="Times New Roman" pitchFamily="18" charset="0"/>
              </a:rPr>
              <a:t> JC. Battlefield Orthopaedic Injuries Cause the Majority of Long Term Disabilities. J Am </a:t>
            </a:r>
            <a:r>
              <a:rPr lang="en-US" sz="1200" dirty="0" err="1" smtClean="0">
                <a:solidFill>
                  <a:schemeClr val="bg1"/>
                </a:solidFill>
                <a:latin typeface="Times New Roman" pitchFamily="18" charset="0"/>
                <a:cs typeface="Times New Roman" pitchFamily="18" charset="0"/>
              </a:rPr>
              <a:t>Acad</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Orthop</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Surg</a:t>
            </a:r>
            <a:r>
              <a:rPr lang="en-US" sz="1200" dirty="0" smtClean="0">
                <a:solidFill>
                  <a:schemeClr val="bg1"/>
                </a:solidFill>
                <a:latin typeface="Times New Roman" pitchFamily="18" charset="0"/>
                <a:cs typeface="Times New Roman" pitchFamily="18" charset="0"/>
              </a:rPr>
              <a:t> 2011;19:S1-S7.</a:t>
            </a:r>
          </a:p>
          <a:p>
            <a:r>
              <a:rPr lang="en-US" sz="1200" dirty="0" smtClean="0">
                <a:solidFill>
                  <a:schemeClr val="bg1"/>
                </a:solidFill>
                <a:latin typeface="Times New Roman" pitchFamily="18" charset="0"/>
                <a:cs typeface="Times New Roman" pitchFamily="18" charset="0"/>
              </a:rPr>
              <a:t>Goodman GP, Schoenfeld AJ, Owens BD, Dutton JR, Burks R, Belmont PJ Jr.  Non-emergent orthopaedic injuries sustained by soldiers in Operation Iraqi Freedom. J Bone Joint </a:t>
            </a:r>
            <a:r>
              <a:rPr lang="en-US" sz="1200" dirty="0" err="1" smtClean="0">
                <a:solidFill>
                  <a:schemeClr val="bg1"/>
                </a:solidFill>
                <a:latin typeface="Times New Roman" pitchFamily="18" charset="0"/>
                <a:cs typeface="Times New Roman" pitchFamily="18" charset="0"/>
              </a:rPr>
              <a:t>Surg</a:t>
            </a:r>
            <a:r>
              <a:rPr lang="en-US" sz="1200" dirty="0" smtClean="0">
                <a:solidFill>
                  <a:schemeClr val="bg1"/>
                </a:solidFill>
                <a:latin typeface="Times New Roman" pitchFamily="18" charset="0"/>
                <a:cs typeface="Times New Roman" pitchFamily="18" charset="0"/>
              </a:rPr>
              <a:t> Am 2012 (In press).</a:t>
            </a:r>
          </a:p>
          <a:p>
            <a:r>
              <a:rPr lang="en-US" sz="1200" dirty="0" smtClean="0">
                <a:solidFill>
                  <a:schemeClr val="bg1"/>
                </a:solidFill>
                <a:latin typeface="Times New Roman" pitchFamily="18" charset="0"/>
                <a:cs typeface="Times New Roman" pitchFamily="18" charset="0"/>
              </a:rPr>
              <a:t>Lin DL, Kirk KL, Murphy KP, McHale KA, </a:t>
            </a:r>
            <a:r>
              <a:rPr lang="en-US" sz="1200" dirty="0" err="1" smtClean="0">
                <a:solidFill>
                  <a:schemeClr val="bg1"/>
                </a:solidFill>
                <a:latin typeface="Times New Roman" pitchFamily="18" charset="0"/>
                <a:cs typeface="Times New Roman" pitchFamily="18" charset="0"/>
              </a:rPr>
              <a:t>Doukas</a:t>
            </a:r>
            <a:r>
              <a:rPr lang="en-US" sz="1200" dirty="0" smtClean="0">
                <a:solidFill>
                  <a:schemeClr val="bg1"/>
                </a:solidFill>
                <a:latin typeface="Times New Roman" pitchFamily="18" charset="0"/>
                <a:cs typeface="Times New Roman" pitchFamily="18" charset="0"/>
              </a:rPr>
              <a:t> WC.  Orthopaedic injuries during Operation Enduring Freedom.  Mil Med 2004;169: 807-809.</a:t>
            </a:r>
          </a:p>
          <a:p>
            <a:pPr marL="274320" indent="-274320" eaLnBrk="1" fontAlgn="auto" hangingPunct="1">
              <a:spcBef>
                <a:spcPts val="0"/>
              </a:spcBef>
              <a:spcAft>
                <a:spcPts val="0"/>
              </a:spcAft>
              <a:buFont typeface="Wingdings 2"/>
              <a:buChar char=""/>
              <a:defRPr/>
            </a:pPr>
            <a:endParaRPr lang="en-US" sz="2000" dirty="0" smtClean="0">
              <a:solidFill>
                <a:schemeClr val="bg1"/>
              </a:solidFill>
              <a:latin typeface="Century Schoolbook" pitchFamily="18" charset="0"/>
            </a:endParaRPr>
          </a:p>
          <a:p>
            <a:pPr marL="274320" indent="-274320" eaLnBrk="1" fontAlgn="auto" hangingPunct="1">
              <a:spcBef>
                <a:spcPts val="0"/>
              </a:spcBef>
              <a:spcAft>
                <a:spcPts val="0"/>
              </a:spcAft>
              <a:buFont typeface="Wingdings 2"/>
              <a:buChar char=""/>
              <a:defRPr/>
            </a:pPr>
            <a:endParaRPr lang="en-US" sz="2000" dirty="0" smtClean="0"/>
          </a:p>
          <a:p>
            <a:pPr marL="274320" indent="-274320" eaLnBrk="1" fontAlgn="auto" hangingPunct="1">
              <a:spcBef>
                <a:spcPts val="0"/>
              </a:spcBef>
              <a:spcAft>
                <a:spcPts val="0"/>
              </a:spcAft>
              <a:buFont typeface="Wingdings 2"/>
              <a:buChar char=""/>
              <a:defRPr/>
            </a:pPr>
            <a:endParaRPr lang="en-US" sz="2000" dirty="0" smtClean="0"/>
          </a:p>
          <a:p>
            <a:pPr marL="274320" indent="-274320" eaLnBrk="1" fontAlgn="auto" hangingPunct="1">
              <a:spcBef>
                <a:spcPts val="0"/>
              </a:spcBef>
              <a:spcAft>
                <a:spcPts val="0"/>
              </a:spcAft>
              <a:buFont typeface="Wingdings 2"/>
              <a:buChar char=""/>
              <a:defRPr/>
            </a:pPr>
            <a:endParaRPr lang="en-US" sz="2000" dirty="0" smtClean="0"/>
          </a:p>
          <a:p>
            <a:pPr marL="274320" indent="-274320" eaLnBrk="1" fontAlgn="auto" hangingPunct="1">
              <a:spcBef>
                <a:spcPts val="0"/>
              </a:spcBef>
              <a:spcAft>
                <a:spcPts val="0"/>
              </a:spcAft>
              <a:buFont typeface="Wingdings 2"/>
              <a:buChar char=""/>
              <a:defRPr/>
            </a:pPr>
            <a:endParaRPr lang="en-US" sz="2000" dirty="0" smtClean="0"/>
          </a:p>
          <a:p>
            <a:pPr marL="274320" indent="-274320" eaLnBrk="1" fontAlgn="auto" hangingPunct="1">
              <a:spcBef>
                <a:spcPts val="0"/>
              </a:spcBef>
              <a:spcAft>
                <a:spcPts val="0"/>
              </a:spcAft>
              <a:buFont typeface="Wingdings 2"/>
              <a:buChar char=""/>
              <a:defRPr/>
            </a:pPr>
            <a:endParaRPr lang="en-US" sz="2200" i="1" dirty="0" smtClean="0">
              <a:solidFill>
                <a:srgbClr val="FFFF00"/>
              </a:solidFill>
            </a:endParaRPr>
          </a:p>
          <a:p>
            <a:pPr marL="274320" indent="-274320" eaLnBrk="1" fontAlgn="auto" hangingPunct="1">
              <a:spcAft>
                <a:spcPts val="0"/>
              </a:spcAft>
              <a:buFont typeface="Wingdings 2"/>
              <a:buNone/>
              <a:defRPr/>
            </a:pPr>
            <a:endParaRPr lang="en-US" dirty="0">
              <a:solidFill>
                <a:srgbClr val="FFFF00"/>
              </a:solidFill>
            </a:endParaRPr>
          </a:p>
        </p:txBody>
      </p:sp>
      <p:sp>
        <p:nvSpPr>
          <p:cNvPr id="4" name="Title 1"/>
          <p:cNvSpPr txBox="1">
            <a:spLocks/>
          </p:cNvSpPr>
          <p:nvPr/>
        </p:nvSpPr>
        <p:spPr>
          <a:xfrm>
            <a:off x="914400" y="304800"/>
            <a:ext cx="7467600" cy="639763"/>
          </a:xfrm>
          <a:prstGeom prst="rect">
            <a:avLst/>
          </a:prstGeom>
        </p:spPr>
        <p:txBody>
          <a:bodyPr anchor="b"/>
          <a:lstStyle/>
          <a:p>
            <a:pPr algn="ctr" fontAlgn="auto">
              <a:spcAft>
                <a:spcPts val="0"/>
              </a:spcAft>
              <a:defRPr/>
            </a:pPr>
            <a:r>
              <a:rPr lang="en-US" sz="4400" cap="small" dirty="0" smtClean="0">
                <a:solidFill>
                  <a:srgbClr val="FFFF00"/>
                </a:solidFill>
                <a:latin typeface="Times New Roman" pitchFamily="18" charset="0"/>
                <a:ea typeface="+mj-ea"/>
                <a:cs typeface="Times New Roman" pitchFamily="18" charset="0"/>
              </a:rPr>
              <a:t>References</a:t>
            </a:r>
            <a:endParaRPr lang="en-US" sz="4400" cap="small" dirty="0">
              <a:solidFill>
                <a:srgbClr val="FFFF00"/>
              </a:solidFill>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8194" name="Subtitle 2"/>
          <p:cNvSpPr>
            <a:spLocks noGrp="1"/>
          </p:cNvSpPr>
          <p:nvPr>
            <p:ph idx="1"/>
          </p:nvPr>
        </p:nvSpPr>
        <p:spPr>
          <a:xfrm>
            <a:off x="152400" y="609600"/>
            <a:ext cx="8686800" cy="6248400"/>
          </a:xfrm>
        </p:spPr>
        <p:txBody>
          <a:bodyPr/>
          <a:lstStyle/>
          <a:p>
            <a:pPr algn="ctr" eaLnBrk="1" hangingPunct="1">
              <a:buFont typeface="Arial" charset="0"/>
              <a:buNone/>
              <a:defRPr/>
            </a:pPr>
            <a:r>
              <a:rPr lang="en-US" sz="2800" i="1" dirty="0" smtClean="0">
                <a:solidFill>
                  <a:srgbClr val="FFFF00"/>
                </a:solidFill>
                <a:latin typeface="Century Schoolbook" pitchFamily="18" charset="0"/>
              </a:rPr>
              <a:t>	Disclosure can be found in the AAOS database.</a:t>
            </a:r>
          </a:p>
          <a:p>
            <a:pPr algn="ctr" eaLnBrk="1" hangingPunct="1">
              <a:defRPr/>
            </a:pPr>
            <a:endParaRPr lang="en-US" sz="1600" i="1" dirty="0" smtClean="0">
              <a:solidFill>
                <a:srgbClr val="FFFF00"/>
              </a:solidFill>
              <a:latin typeface="Century Schoolbook" pitchFamily="18" charset="0"/>
            </a:endParaRPr>
          </a:p>
          <a:p>
            <a:pPr eaLnBrk="1" hangingPunct="1">
              <a:buFont typeface="Wingdings 2" pitchFamily="18" charset="2"/>
              <a:buChar char=""/>
              <a:defRPr/>
            </a:pPr>
            <a:endParaRPr lang="en-US" sz="1600" i="1" dirty="0" smtClean="0">
              <a:solidFill>
                <a:srgbClr val="FFFF00"/>
              </a:solidFill>
              <a:latin typeface="Century Schoolbook" pitchFamily="18" charset="0"/>
            </a:endParaRPr>
          </a:p>
          <a:p>
            <a:pPr algn="ctr" eaLnBrk="1" hangingPunct="1">
              <a:buFont typeface="Arial" charset="0"/>
              <a:buNone/>
              <a:defRPr/>
            </a:pPr>
            <a:r>
              <a:rPr lang="en-US" sz="2300" i="1" dirty="0" smtClean="0">
                <a:solidFill>
                  <a:srgbClr val="FFFF00"/>
                </a:solidFill>
                <a:latin typeface="Century Schoolbook" pitchFamily="18" charset="0"/>
              </a:rPr>
              <a:t>	</a:t>
            </a:r>
            <a:r>
              <a:rPr lang="en-US" sz="2300" i="1" dirty="0" smtClean="0">
                <a:solidFill>
                  <a:schemeClr val="bg1">
                    <a:lumMod val="95000"/>
                  </a:schemeClr>
                </a:solidFill>
                <a:latin typeface="Century Schoolbook" pitchFamily="18" charset="0"/>
              </a:rPr>
              <a:t>All authors are employees of the U.S. Federal Government and the United States Army.  The opinions or assertions contained herein are the private views of the authors and are not to be construed as official or reflecting the views of William Beaumont Army Medical Center, the Department of Defense or United States Government.  Data presented in this investigation is derived from the Joint Theater Trauma Registry (JTTR).  The JTTR is not responsible for any claims arising from works based on the original data.   </a:t>
            </a:r>
            <a:endParaRPr lang="en-US" sz="2300" b="1" i="1" u="sng" dirty="0" smtClean="0">
              <a:solidFill>
                <a:schemeClr val="bg1">
                  <a:lumMod val="95000"/>
                </a:schemeClr>
              </a:solidFill>
              <a:latin typeface="Century Schoolbook" pitchFamily="18" charset="0"/>
            </a:endParaRPr>
          </a:p>
          <a:p>
            <a:pPr eaLnBrk="1" hangingPunct="1">
              <a:defRPr/>
            </a:pPr>
            <a:endParaRPr lang="en-US" sz="2000" dirty="0" smtClean="0"/>
          </a:p>
          <a:p>
            <a:pPr eaLnBrk="1" hangingPunct="1">
              <a:buFont typeface="Wingdings" pitchFamily="2" charset="2"/>
              <a:buNone/>
              <a:defRPr/>
            </a:pPr>
            <a:endParaRPr lang="en-US" sz="1800" dirty="0" smtClean="0"/>
          </a:p>
          <a:p>
            <a:pPr eaLnBrk="1" hangingPunct="1">
              <a:defRPr/>
            </a:pPr>
            <a:endParaRPr lang="en-US" sz="1800" dirty="0" smtClean="0"/>
          </a:p>
          <a:p>
            <a:pPr eaLnBrk="1" hangingPunct="1">
              <a:spcBef>
                <a:spcPct val="0"/>
              </a:spcBef>
              <a:buFont typeface="Wingdings 2" pitchFamily="18" charset="2"/>
              <a:buChar char=""/>
              <a:defRPr/>
            </a:pPr>
            <a:endParaRPr lang="en-US" sz="2200" i="1" dirty="0" smtClean="0">
              <a:solidFill>
                <a:srgbClr val="FFFF00"/>
              </a:solidFill>
            </a:endParaRPr>
          </a:p>
          <a:p>
            <a:pPr eaLnBrk="1" hangingPunct="1">
              <a:buFont typeface="Wingdings 2" pitchFamily="18" charset="2"/>
              <a:buNone/>
              <a:defRPr/>
            </a:pPr>
            <a:endParaRPr lang="en-US" dirty="0" smtClean="0">
              <a:solidFill>
                <a:srgbClr val="FFFF00"/>
              </a:solidFill>
            </a:endParaRPr>
          </a:p>
        </p:txBody>
      </p:sp>
      <p:pic>
        <p:nvPicPr>
          <p:cNvPr id="3" name="Picture 2" descr="X:\Graphics\Crests\Dintac\dentec2.tif"/>
          <p:cNvPicPr>
            <a:picLocks noChangeAspect="1" noChangeArrowheads="1"/>
          </p:cNvPicPr>
          <p:nvPr/>
        </p:nvPicPr>
        <p:blipFill>
          <a:blip r:embed="rId3" cstate="print"/>
          <a:srcRect/>
          <a:stretch>
            <a:fillRect/>
          </a:stretch>
        </p:blipFill>
        <p:spPr bwMode="auto">
          <a:xfrm>
            <a:off x="7848600" y="5410200"/>
            <a:ext cx="1152650" cy="129539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a:xfrm>
            <a:off x="533400" y="1219200"/>
            <a:ext cx="7924800" cy="5257800"/>
          </a:xfrm>
        </p:spPr>
        <p:txBody>
          <a:bodyPr rtlCol="0">
            <a:normAutofit/>
          </a:bodyPr>
          <a:lstStyle/>
          <a:p>
            <a:r>
              <a:rPr lang="en-US" sz="1200" dirty="0" smtClean="0">
                <a:solidFill>
                  <a:schemeClr val="bg1"/>
                </a:solidFill>
                <a:latin typeface="Times New Roman" pitchFamily="18" charset="0"/>
                <a:cs typeface="Times New Roman" pitchFamily="18" charset="0"/>
              </a:rPr>
              <a:t>Owens BD, </a:t>
            </a:r>
            <a:r>
              <a:rPr lang="en-US" sz="1200" dirty="0" err="1" smtClean="0">
                <a:solidFill>
                  <a:schemeClr val="bg1"/>
                </a:solidFill>
                <a:latin typeface="Times New Roman" pitchFamily="18" charset="0"/>
                <a:cs typeface="Times New Roman" pitchFamily="18" charset="0"/>
              </a:rPr>
              <a:t>Kragh</a:t>
            </a:r>
            <a:r>
              <a:rPr lang="en-US" sz="1200" dirty="0" smtClean="0">
                <a:solidFill>
                  <a:schemeClr val="bg1"/>
                </a:solidFill>
                <a:latin typeface="Times New Roman" pitchFamily="18" charset="0"/>
                <a:cs typeface="Times New Roman" pitchFamily="18" charset="0"/>
              </a:rPr>
              <a:t> JF </a:t>
            </a:r>
            <a:r>
              <a:rPr lang="en-US" sz="1200" dirty="0" err="1" smtClean="0">
                <a:solidFill>
                  <a:schemeClr val="bg1"/>
                </a:solidFill>
                <a:latin typeface="Times New Roman" pitchFamily="18" charset="0"/>
                <a:cs typeface="Times New Roman" pitchFamily="18" charset="0"/>
              </a:rPr>
              <a:t>Jr</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Macaitis</a:t>
            </a:r>
            <a:r>
              <a:rPr lang="en-US" sz="1200" dirty="0" smtClean="0">
                <a:solidFill>
                  <a:schemeClr val="bg1"/>
                </a:solidFill>
                <a:latin typeface="Times New Roman" pitchFamily="18" charset="0"/>
                <a:cs typeface="Times New Roman" pitchFamily="18" charset="0"/>
              </a:rPr>
              <a:t> J, Svoboda SJ, </a:t>
            </a:r>
            <a:r>
              <a:rPr lang="en-US" sz="1200" dirty="0" err="1" smtClean="0">
                <a:solidFill>
                  <a:schemeClr val="bg1"/>
                </a:solidFill>
                <a:latin typeface="Times New Roman" pitchFamily="18" charset="0"/>
                <a:cs typeface="Times New Roman" pitchFamily="18" charset="0"/>
              </a:rPr>
              <a:t>Wenke</a:t>
            </a:r>
            <a:r>
              <a:rPr lang="en-US" sz="1200" dirty="0" smtClean="0">
                <a:solidFill>
                  <a:schemeClr val="bg1"/>
                </a:solidFill>
                <a:latin typeface="Times New Roman" pitchFamily="18" charset="0"/>
                <a:cs typeface="Times New Roman" pitchFamily="18" charset="0"/>
              </a:rPr>
              <a:t> JC.  Characterization of extremity wounds in Operation Iraqi Freedom and Operation Enduring Freedom. J </a:t>
            </a:r>
            <a:r>
              <a:rPr lang="en-US" sz="1200" dirty="0" err="1" smtClean="0">
                <a:solidFill>
                  <a:schemeClr val="bg1"/>
                </a:solidFill>
                <a:latin typeface="Times New Roman" pitchFamily="18" charset="0"/>
                <a:cs typeface="Times New Roman" pitchFamily="18" charset="0"/>
              </a:rPr>
              <a:t>Orthop</a:t>
            </a:r>
            <a:r>
              <a:rPr lang="en-US" sz="1200" dirty="0" smtClean="0">
                <a:solidFill>
                  <a:schemeClr val="bg1"/>
                </a:solidFill>
                <a:latin typeface="Times New Roman" pitchFamily="18" charset="0"/>
                <a:cs typeface="Times New Roman" pitchFamily="18" charset="0"/>
              </a:rPr>
              <a:t> Trauma 2007;21: 254-257. </a:t>
            </a:r>
          </a:p>
          <a:p>
            <a:r>
              <a:rPr lang="en-US" sz="1200" dirty="0" smtClean="0">
                <a:solidFill>
                  <a:schemeClr val="bg1"/>
                </a:solidFill>
                <a:latin typeface="Times New Roman" pitchFamily="18" charset="0"/>
                <a:cs typeface="Times New Roman" pitchFamily="18" charset="0"/>
              </a:rPr>
              <a:t>Schoenfeld AJ, Goodman G, Belmont PJ Jr. Characterization of combat related spinal injuries sustained by a U.S. Army Brigade Combat Team during Operation Iraqi Freedom. Spine J 2012 (In press).</a:t>
            </a:r>
          </a:p>
          <a:p>
            <a:r>
              <a:rPr lang="en-US" sz="1200" dirty="0" err="1" smtClean="0">
                <a:solidFill>
                  <a:schemeClr val="bg1"/>
                </a:solidFill>
                <a:latin typeface="Times New Roman" pitchFamily="18" charset="0"/>
                <a:cs typeface="Times New Roman" pitchFamily="18" charset="0"/>
              </a:rPr>
              <a:t>Stansbury</a:t>
            </a:r>
            <a:r>
              <a:rPr lang="en-US" sz="1200" dirty="0" smtClean="0">
                <a:solidFill>
                  <a:schemeClr val="bg1"/>
                </a:solidFill>
                <a:latin typeface="Times New Roman" pitchFamily="18" charset="0"/>
                <a:cs typeface="Times New Roman" pitchFamily="18" charset="0"/>
              </a:rPr>
              <a:t> LG, </a:t>
            </a:r>
            <a:r>
              <a:rPr lang="en-US" sz="1200" dirty="0" err="1" smtClean="0">
                <a:solidFill>
                  <a:schemeClr val="bg1"/>
                </a:solidFill>
                <a:latin typeface="Times New Roman" pitchFamily="18" charset="0"/>
                <a:cs typeface="Times New Roman" pitchFamily="18" charset="0"/>
              </a:rPr>
              <a:t>Lalliss</a:t>
            </a:r>
            <a:r>
              <a:rPr lang="en-US" sz="1200" dirty="0" smtClean="0">
                <a:solidFill>
                  <a:schemeClr val="bg1"/>
                </a:solidFill>
                <a:latin typeface="Times New Roman" pitchFamily="18" charset="0"/>
                <a:cs typeface="Times New Roman" pitchFamily="18" charset="0"/>
              </a:rPr>
              <a:t> SJ, </a:t>
            </a:r>
            <a:r>
              <a:rPr lang="en-US" sz="1200" dirty="0" err="1" smtClean="0">
                <a:solidFill>
                  <a:schemeClr val="bg1"/>
                </a:solidFill>
                <a:latin typeface="Times New Roman" pitchFamily="18" charset="0"/>
                <a:cs typeface="Times New Roman" pitchFamily="18" charset="0"/>
              </a:rPr>
              <a:t>Branstetter</a:t>
            </a:r>
            <a:r>
              <a:rPr lang="en-US" sz="1200" dirty="0" smtClean="0">
                <a:solidFill>
                  <a:schemeClr val="bg1"/>
                </a:solidFill>
                <a:latin typeface="Times New Roman" pitchFamily="18" charset="0"/>
                <a:cs typeface="Times New Roman" pitchFamily="18" charset="0"/>
              </a:rPr>
              <a:t> JG, </a:t>
            </a:r>
            <a:r>
              <a:rPr lang="en-US" sz="1200" dirty="0" err="1" smtClean="0">
                <a:solidFill>
                  <a:schemeClr val="bg1"/>
                </a:solidFill>
                <a:latin typeface="Times New Roman" pitchFamily="18" charset="0"/>
                <a:cs typeface="Times New Roman" pitchFamily="18" charset="0"/>
              </a:rPr>
              <a:t>Bagg</a:t>
            </a:r>
            <a:r>
              <a:rPr lang="en-US" sz="1200" dirty="0" smtClean="0">
                <a:solidFill>
                  <a:schemeClr val="bg1"/>
                </a:solidFill>
                <a:latin typeface="Times New Roman" pitchFamily="18" charset="0"/>
                <a:cs typeface="Times New Roman" pitchFamily="18" charset="0"/>
              </a:rPr>
              <a:t> MR, Holcomb JB.  Amputations in U.S. military personnel in the current conflicts in Afghanistan and Iraq.  J </a:t>
            </a:r>
            <a:r>
              <a:rPr lang="en-US" sz="1200" dirty="0" err="1" smtClean="0">
                <a:solidFill>
                  <a:schemeClr val="bg1"/>
                </a:solidFill>
                <a:latin typeface="Times New Roman" pitchFamily="18" charset="0"/>
                <a:cs typeface="Times New Roman" pitchFamily="18" charset="0"/>
              </a:rPr>
              <a:t>Orthop</a:t>
            </a:r>
            <a:r>
              <a:rPr lang="en-US" sz="1200" dirty="0" smtClean="0">
                <a:solidFill>
                  <a:schemeClr val="bg1"/>
                </a:solidFill>
                <a:latin typeface="Times New Roman" pitchFamily="18" charset="0"/>
                <a:cs typeface="Times New Roman" pitchFamily="18" charset="0"/>
              </a:rPr>
              <a:t> Trauma 2008;22: 43-46. </a:t>
            </a:r>
          </a:p>
          <a:p>
            <a:r>
              <a:rPr lang="en-US" sz="1200" dirty="0" err="1" smtClean="0">
                <a:solidFill>
                  <a:schemeClr val="bg1"/>
                </a:solidFill>
                <a:latin typeface="Times New Roman" pitchFamily="18" charset="0"/>
                <a:cs typeface="Times New Roman" pitchFamily="18" charset="0"/>
              </a:rPr>
              <a:t>Helgeson</a:t>
            </a:r>
            <a:r>
              <a:rPr lang="en-US" sz="1200" dirty="0" smtClean="0">
                <a:solidFill>
                  <a:schemeClr val="bg1"/>
                </a:solidFill>
                <a:latin typeface="Times New Roman" pitchFamily="18" charset="0"/>
                <a:cs typeface="Times New Roman" pitchFamily="18" charset="0"/>
              </a:rPr>
              <a:t> MD, Lehman RA </a:t>
            </a:r>
            <a:r>
              <a:rPr lang="en-US" sz="1200" dirty="0" err="1" smtClean="0">
                <a:solidFill>
                  <a:schemeClr val="bg1"/>
                </a:solidFill>
                <a:latin typeface="Times New Roman" pitchFamily="18" charset="0"/>
                <a:cs typeface="Times New Roman" pitchFamily="18" charset="0"/>
              </a:rPr>
              <a:t>Jr</a:t>
            </a:r>
            <a:r>
              <a:rPr lang="en-US" sz="1200" dirty="0" smtClean="0">
                <a:solidFill>
                  <a:schemeClr val="bg1"/>
                </a:solidFill>
                <a:latin typeface="Times New Roman" pitchFamily="18" charset="0"/>
                <a:cs typeface="Times New Roman" pitchFamily="18" charset="0"/>
              </a:rPr>
              <a:t>, Cooper P, Frisch M, Andersen RC, </a:t>
            </a:r>
            <a:r>
              <a:rPr lang="en-US" sz="1200" dirty="0" err="1" smtClean="0">
                <a:solidFill>
                  <a:schemeClr val="bg1"/>
                </a:solidFill>
                <a:latin typeface="Times New Roman" pitchFamily="18" charset="0"/>
                <a:cs typeface="Times New Roman" pitchFamily="18" charset="0"/>
              </a:rPr>
              <a:t>Bellabarba</a:t>
            </a:r>
            <a:r>
              <a:rPr lang="en-US" sz="1200" dirty="0" smtClean="0">
                <a:solidFill>
                  <a:schemeClr val="bg1"/>
                </a:solidFill>
                <a:latin typeface="Times New Roman" pitchFamily="18" charset="0"/>
                <a:cs typeface="Times New Roman" pitchFamily="18" charset="0"/>
              </a:rPr>
              <a:t> C. Retrospective review of </a:t>
            </a:r>
            <a:r>
              <a:rPr lang="en-US" sz="1200" dirty="0" err="1" smtClean="0">
                <a:solidFill>
                  <a:schemeClr val="bg1"/>
                </a:solidFill>
                <a:latin typeface="Times New Roman" pitchFamily="18" charset="0"/>
                <a:cs typeface="Times New Roman" pitchFamily="18" charset="0"/>
              </a:rPr>
              <a:t>lumbosacral</a:t>
            </a:r>
            <a:r>
              <a:rPr lang="en-US" sz="1200" dirty="0" smtClean="0">
                <a:solidFill>
                  <a:schemeClr val="bg1"/>
                </a:solidFill>
                <a:latin typeface="Times New Roman" pitchFamily="18" charset="0"/>
                <a:cs typeface="Times New Roman" pitchFamily="18" charset="0"/>
              </a:rPr>
              <a:t> dissociations in blast injuries. Spine 2011;36: E469-E475.</a:t>
            </a:r>
          </a:p>
          <a:p>
            <a:r>
              <a:rPr lang="en-US" sz="1200" dirty="0" err="1" smtClean="0">
                <a:solidFill>
                  <a:schemeClr val="bg1"/>
                </a:solidFill>
                <a:latin typeface="Times New Roman" pitchFamily="18" charset="0"/>
                <a:cs typeface="Times New Roman" pitchFamily="18" charset="0"/>
              </a:rPr>
              <a:t>Masini</a:t>
            </a:r>
            <a:r>
              <a:rPr lang="en-US" sz="1200" dirty="0" smtClean="0">
                <a:solidFill>
                  <a:schemeClr val="bg1"/>
                </a:solidFill>
                <a:latin typeface="Times New Roman" pitchFamily="18" charset="0"/>
                <a:cs typeface="Times New Roman" pitchFamily="18" charset="0"/>
              </a:rPr>
              <a:t> BD, Waterman SM, </a:t>
            </a:r>
            <a:r>
              <a:rPr lang="en-US" sz="1200" dirty="0" err="1" smtClean="0">
                <a:solidFill>
                  <a:schemeClr val="bg1"/>
                </a:solidFill>
                <a:latin typeface="Times New Roman" pitchFamily="18" charset="0"/>
                <a:cs typeface="Times New Roman" pitchFamily="18" charset="0"/>
              </a:rPr>
              <a:t>Wenke</a:t>
            </a:r>
            <a:r>
              <a:rPr lang="en-US" sz="1200" dirty="0" smtClean="0">
                <a:solidFill>
                  <a:schemeClr val="bg1"/>
                </a:solidFill>
                <a:latin typeface="Times New Roman" pitchFamily="18" charset="0"/>
                <a:cs typeface="Times New Roman" pitchFamily="18" charset="0"/>
              </a:rPr>
              <a:t> JC, Owens BD, Hsu JR, </a:t>
            </a:r>
            <a:r>
              <a:rPr lang="en-US" sz="1200" dirty="0" err="1" smtClean="0">
                <a:solidFill>
                  <a:schemeClr val="bg1"/>
                </a:solidFill>
                <a:latin typeface="Times New Roman" pitchFamily="18" charset="0"/>
                <a:cs typeface="Times New Roman" pitchFamily="18" charset="0"/>
              </a:rPr>
              <a:t>Ficke</a:t>
            </a:r>
            <a:r>
              <a:rPr lang="en-US" sz="1200" dirty="0" smtClean="0">
                <a:solidFill>
                  <a:schemeClr val="bg1"/>
                </a:solidFill>
                <a:latin typeface="Times New Roman" pitchFamily="18" charset="0"/>
                <a:cs typeface="Times New Roman" pitchFamily="18" charset="0"/>
              </a:rPr>
              <a:t> JR. Resource utilization and disability outcome assessment of combat casualties from Operation Iraqi Freedom and Operation Enduring Freedom. J </a:t>
            </a:r>
            <a:r>
              <a:rPr lang="en-US" sz="1200" dirty="0" err="1" smtClean="0">
                <a:solidFill>
                  <a:schemeClr val="bg1"/>
                </a:solidFill>
                <a:latin typeface="Times New Roman" pitchFamily="18" charset="0"/>
                <a:cs typeface="Times New Roman" pitchFamily="18" charset="0"/>
              </a:rPr>
              <a:t>Orthop</a:t>
            </a:r>
            <a:r>
              <a:rPr lang="en-US" sz="1200" dirty="0" smtClean="0">
                <a:solidFill>
                  <a:schemeClr val="bg1"/>
                </a:solidFill>
                <a:latin typeface="Times New Roman" pitchFamily="18" charset="0"/>
                <a:cs typeface="Times New Roman" pitchFamily="18" charset="0"/>
              </a:rPr>
              <a:t> Trauma 2009; 23:261-266.</a:t>
            </a:r>
          </a:p>
          <a:p>
            <a:r>
              <a:rPr lang="en-US" sz="1200" dirty="0" smtClean="0">
                <a:solidFill>
                  <a:schemeClr val="bg1"/>
                </a:solidFill>
                <a:latin typeface="Times New Roman" pitchFamily="18" charset="0"/>
                <a:cs typeface="Times New Roman" pitchFamily="18" charset="0"/>
              </a:rPr>
              <a:t>Directorate for Information Operations and Reports. Department of Defense.  Available at:  http://siadpp.dmdc.osd.mil/personnel/CASUALTY/castop.htm  Accessed January 19, 2012.</a:t>
            </a:r>
          </a:p>
          <a:p>
            <a:r>
              <a:rPr lang="en-US" sz="1200" dirty="0" err="1" smtClean="0">
                <a:solidFill>
                  <a:schemeClr val="bg1"/>
                </a:solidFill>
                <a:latin typeface="Times New Roman" pitchFamily="18" charset="0"/>
                <a:cs typeface="Times New Roman" pitchFamily="18" charset="0"/>
              </a:rPr>
              <a:t>Uhorchak</a:t>
            </a:r>
            <a:r>
              <a:rPr lang="en-US" sz="1200" dirty="0" smtClean="0">
                <a:solidFill>
                  <a:schemeClr val="bg1"/>
                </a:solidFill>
                <a:latin typeface="Times New Roman" pitchFamily="18" charset="0"/>
                <a:cs typeface="Times New Roman" pitchFamily="18" charset="0"/>
              </a:rPr>
              <a:t> JM, </a:t>
            </a:r>
            <a:r>
              <a:rPr lang="en-US" sz="1200" dirty="0" err="1" smtClean="0">
                <a:solidFill>
                  <a:schemeClr val="bg1"/>
                </a:solidFill>
                <a:latin typeface="Times New Roman" pitchFamily="18" charset="0"/>
                <a:cs typeface="Times New Roman" pitchFamily="18" charset="0"/>
              </a:rPr>
              <a:t>Rodkey</a:t>
            </a:r>
            <a:r>
              <a:rPr lang="en-US" sz="1200" dirty="0" smtClean="0">
                <a:solidFill>
                  <a:schemeClr val="bg1"/>
                </a:solidFill>
                <a:latin typeface="Times New Roman" pitchFamily="18" charset="0"/>
                <a:cs typeface="Times New Roman" pitchFamily="18" charset="0"/>
              </a:rPr>
              <a:t> WG, Hunt MM, Hoxie SW. Institute report #469: Casualty data assessment team Operation Desert Storm. San Francisco, CA: Letterman Army Institute of Research; 1992.</a:t>
            </a:r>
          </a:p>
          <a:p>
            <a:r>
              <a:rPr lang="en-US" sz="1200" dirty="0" smtClean="0">
                <a:solidFill>
                  <a:schemeClr val="bg1"/>
                </a:solidFill>
                <a:latin typeface="Times New Roman" pitchFamily="18" charset="0"/>
                <a:cs typeface="Times New Roman" pitchFamily="18" charset="0"/>
              </a:rPr>
              <a:t>Potter BK, Burns TC, </a:t>
            </a:r>
            <a:r>
              <a:rPr lang="en-US" sz="1200" dirty="0" err="1" smtClean="0">
                <a:solidFill>
                  <a:schemeClr val="bg1"/>
                </a:solidFill>
                <a:latin typeface="Times New Roman" pitchFamily="18" charset="0"/>
                <a:cs typeface="Times New Roman" pitchFamily="18" charset="0"/>
              </a:rPr>
              <a:t>Lacap</a:t>
            </a:r>
            <a:r>
              <a:rPr lang="en-US" sz="1200" dirty="0" smtClean="0">
                <a:solidFill>
                  <a:schemeClr val="bg1"/>
                </a:solidFill>
                <a:latin typeface="Times New Roman" pitchFamily="18" charset="0"/>
                <a:cs typeface="Times New Roman" pitchFamily="18" charset="0"/>
              </a:rPr>
              <a:t> AP, Granville RR, </a:t>
            </a:r>
            <a:r>
              <a:rPr lang="en-US" sz="1200" dirty="0" err="1" smtClean="0">
                <a:solidFill>
                  <a:schemeClr val="bg1"/>
                </a:solidFill>
                <a:latin typeface="Times New Roman" pitchFamily="18" charset="0"/>
                <a:cs typeface="Times New Roman" pitchFamily="18" charset="0"/>
              </a:rPr>
              <a:t>Gajewski</a:t>
            </a:r>
            <a:r>
              <a:rPr lang="en-US" sz="1200" dirty="0" smtClean="0">
                <a:solidFill>
                  <a:schemeClr val="bg1"/>
                </a:solidFill>
                <a:latin typeface="Times New Roman" pitchFamily="18" charset="0"/>
                <a:cs typeface="Times New Roman" pitchFamily="18" charset="0"/>
              </a:rPr>
              <a:t> DA.  </a:t>
            </a:r>
            <a:r>
              <a:rPr lang="en-US" sz="1200" dirty="0" err="1" smtClean="0">
                <a:solidFill>
                  <a:schemeClr val="bg1"/>
                </a:solidFill>
                <a:latin typeface="Times New Roman" pitchFamily="18" charset="0"/>
                <a:cs typeface="Times New Roman" pitchFamily="18" charset="0"/>
              </a:rPr>
              <a:t>Heterotopic</a:t>
            </a:r>
            <a:r>
              <a:rPr lang="en-US" sz="1200" dirty="0" smtClean="0">
                <a:solidFill>
                  <a:schemeClr val="bg1"/>
                </a:solidFill>
                <a:latin typeface="Times New Roman" pitchFamily="18" charset="0"/>
                <a:cs typeface="Times New Roman" pitchFamily="18" charset="0"/>
              </a:rPr>
              <a:t> ossification following traumatic and combat-related amputations. Prevalence, risk factors, and preliminary results of excision. J Bone Joint </a:t>
            </a:r>
            <a:r>
              <a:rPr lang="en-US" sz="1200" dirty="0" err="1" smtClean="0">
                <a:solidFill>
                  <a:schemeClr val="bg1"/>
                </a:solidFill>
                <a:latin typeface="Times New Roman" pitchFamily="18" charset="0"/>
                <a:cs typeface="Times New Roman" pitchFamily="18" charset="0"/>
              </a:rPr>
              <a:t>Surg</a:t>
            </a:r>
            <a:r>
              <a:rPr lang="en-US" sz="1200" dirty="0" smtClean="0">
                <a:solidFill>
                  <a:schemeClr val="bg1"/>
                </a:solidFill>
                <a:latin typeface="Times New Roman" pitchFamily="18" charset="0"/>
                <a:cs typeface="Times New Roman" pitchFamily="18" charset="0"/>
              </a:rPr>
              <a:t> Am 2007;89: 476-486.</a:t>
            </a:r>
          </a:p>
          <a:p>
            <a:r>
              <a:rPr lang="en-US" sz="1200" dirty="0" smtClean="0">
                <a:solidFill>
                  <a:schemeClr val="bg1"/>
                </a:solidFill>
                <a:latin typeface="Times New Roman" pitchFamily="18" charset="0"/>
                <a:cs typeface="Times New Roman" pitchFamily="18" charset="0"/>
              </a:rPr>
              <a:t>Beebe GW, </a:t>
            </a:r>
            <a:r>
              <a:rPr lang="en-US" sz="1200" dirty="0" err="1" smtClean="0">
                <a:solidFill>
                  <a:schemeClr val="bg1"/>
                </a:solidFill>
                <a:latin typeface="Times New Roman" pitchFamily="18" charset="0"/>
                <a:cs typeface="Times New Roman" pitchFamily="18" charset="0"/>
              </a:rPr>
              <a:t>DeBakey</a:t>
            </a:r>
            <a:r>
              <a:rPr lang="en-US" sz="1200" dirty="0" smtClean="0">
                <a:solidFill>
                  <a:schemeClr val="bg1"/>
                </a:solidFill>
                <a:latin typeface="Times New Roman" pitchFamily="18" charset="0"/>
                <a:cs typeface="Times New Roman" pitchFamily="18" charset="0"/>
              </a:rPr>
              <a:t> ME.  Location of hits and wounds. In:  Battle Casualties.  Springfield, IL: Charles C. Thomas, 1952, pp 165-205.</a:t>
            </a:r>
          </a:p>
          <a:p>
            <a:r>
              <a:rPr lang="en-US" sz="1200" dirty="0" err="1" smtClean="0">
                <a:solidFill>
                  <a:schemeClr val="bg1"/>
                </a:solidFill>
                <a:latin typeface="Times New Roman" pitchFamily="18" charset="0"/>
                <a:cs typeface="Times New Roman" pitchFamily="18" charset="0"/>
              </a:rPr>
              <a:t>Sakuta</a:t>
            </a:r>
            <a:r>
              <a:rPr lang="en-US" sz="1200" dirty="0" smtClean="0">
                <a:solidFill>
                  <a:schemeClr val="bg1"/>
                </a:solidFill>
                <a:latin typeface="Times New Roman" pitchFamily="18" charset="0"/>
                <a:cs typeface="Times New Roman" pitchFamily="18" charset="0"/>
              </a:rPr>
              <a:t> H, Suzuki T.  Rank in self-defense forces and risk factors for atherosclerotic disease.  Mil Med 2005;170: 820-823.</a:t>
            </a:r>
          </a:p>
          <a:p>
            <a:r>
              <a:rPr lang="en-US" sz="1200" dirty="0" err="1" smtClean="0">
                <a:solidFill>
                  <a:schemeClr val="bg1"/>
                </a:solidFill>
                <a:latin typeface="Times New Roman" pitchFamily="18" charset="0"/>
                <a:cs typeface="Times New Roman" pitchFamily="18" charset="0"/>
              </a:rPr>
              <a:t>Nurutdinova</a:t>
            </a:r>
            <a:r>
              <a:rPr lang="en-US" sz="1200" dirty="0" smtClean="0">
                <a:solidFill>
                  <a:schemeClr val="bg1"/>
                </a:solidFill>
                <a:latin typeface="Times New Roman" pitchFamily="18" charset="0"/>
                <a:cs typeface="Times New Roman" pitchFamily="18" charset="0"/>
              </a:rPr>
              <a:t> D, </a:t>
            </a:r>
            <a:r>
              <a:rPr lang="en-US" sz="1200" dirty="0" err="1" smtClean="0">
                <a:solidFill>
                  <a:schemeClr val="bg1"/>
                </a:solidFill>
                <a:latin typeface="Times New Roman" pitchFamily="18" charset="0"/>
                <a:cs typeface="Times New Roman" pitchFamily="18" charset="0"/>
              </a:rPr>
              <a:t>Chrusciel</a:t>
            </a:r>
            <a:r>
              <a:rPr lang="en-US" sz="1200" dirty="0" smtClean="0">
                <a:solidFill>
                  <a:schemeClr val="bg1"/>
                </a:solidFill>
                <a:latin typeface="Times New Roman" pitchFamily="18" charset="0"/>
                <a:cs typeface="Times New Roman" pitchFamily="18" charset="0"/>
              </a:rPr>
              <a:t> T, </a:t>
            </a:r>
            <a:r>
              <a:rPr lang="en-US" sz="1200" dirty="0" err="1" smtClean="0">
                <a:solidFill>
                  <a:schemeClr val="bg1"/>
                </a:solidFill>
                <a:latin typeface="Times New Roman" pitchFamily="18" charset="0"/>
                <a:cs typeface="Times New Roman" pitchFamily="18" charset="0"/>
              </a:rPr>
              <a:t>Zeringue</a:t>
            </a:r>
            <a:r>
              <a:rPr lang="en-US" sz="1200" dirty="0" smtClean="0">
                <a:solidFill>
                  <a:schemeClr val="bg1"/>
                </a:solidFill>
                <a:latin typeface="Times New Roman" pitchFamily="18" charset="0"/>
                <a:cs typeface="Times New Roman" pitchFamily="18" charset="0"/>
              </a:rPr>
              <a:t> A, </a:t>
            </a:r>
            <a:r>
              <a:rPr lang="en-US" sz="1200" dirty="0" err="1" smtClean="0">
                <a:solidFill>
                  <a:schemeClr val="bg1"/>
                </a:solidFill>
                <a:latin typeface="Times New Roman" pitchFamily="18" charset="0"/>
                <a:cs typeface="Times New Roman" pitchFamily="18" charset="0"/>
              </a:rPr>
              <a:t>Scherrer</a:t>
            </a:r>
            <a:r>
              <a:rPr lang="en-US" sz="1200" dirty="0" smtClean="0">
                <a:solidFill>
                  <a:schemeClr val="bg1"/>
                </a:solidFill>
                <a:latin typeface="Times New Roman" pitchFamily="18" charset="0"/>
                <a:cs typeface="Times New Roman" pitchFamily="18" charset="0"/>
              </a:rPr>
              <a:t> JF, Al-</a:t>
            </a:r>
            <a:r>
              <a:rPr lang="en-US" sz="1200" dirty="0" err="1" smtClean="0">
                <a:solidFill>
                  <a:schemeClr val="bg1"/>
                </a:solidFill>
                <a:latin typeface="Times New Roman" pitchFamily="18" charset="0"/>
                <a:cs typeface="Times New Roman" pitchFamily="18" charset="0"/>
              </a:rPr>
              <a:t>Aly</a:t>
            </a:r>
            <a:r>
              <a:rPr lang="en-US" sz="1200" dirty="0" smtClean="0">
                <a:solidFill>
                  <a:schemeClr val="bg1"/>
                </a:solidFill>
                <a:latin typeface="Times New Roman" pitchFamily="18" charset="0"/>
                <a:cs typeface="Times New Roman" pitchFamily="18" charset="0"/>
              </a:rPr>
              <a:t> Z, McDonald JR, Overton ET. Mental health disorders and the risk of AIDS-defining illness and death in HIV-infected veterans. AIDS 2012;26: 229-234.</a:t>
            </a:r>
          </a:p>
          <a:p>
            <a:r>
              <a:rPr lang="en-US" sz="1200" dirty="0" err="1" smtClean="0">
                <a:solidFill>
                  <a:schemeClr val="bg1"/>
                </a:solidFill>
                <a:latin typeface="Times New Roman" pitchFamily="18" charset="0"/>
                <a:cs typeface="Times New Roman" pitchFamily="18" charset="0"/>
              </a:rPr>
              <a:t>Mody</a:t>
            </a:r>
            <a:r>
              <a:rPr lang="en-US" sz="1200" dirty="0" smtClean="0">
                <a:solidFill>
                  <a:schemeClr val="bg1"/>
                </a:solidFill>
                <a:latin typeface="Times New Roman" pitchFamily="18" charset="0"/>
                <a:cs typeface="Times New Roman" pitchFamily="18" charset="0"/>
              </a:rPr>
              <a:t> RM, </a:t>
            </a:r>
            <a:r>
              <a:rPr lang="en-US" sz="1200" dirty="0" err="1" smtClean="0">
                <a:solidFill>
                  <a:schemeClr val="bg1"/>
                </a:solidFill>
                <a:latin typeface="Times New Roman" pitchFamily="18" charset="0"/>
                <a:cs typeface="Times New Roman" pitchFamily="18" charset="0"/>
              </a:rPr>
              <a:t>Zapor</a:t>
            </a:r>
            <a:r>
              <a:rPr lang="en-US" sz="1200" dirty="0" smtClean="0">
                <a:solidFill>
                  <a:schemeClr val="bg1"/>
                </a:solidFill>
                <a:latin typeface="Times New Roman" pitchFamily="18" charset="0"/>
                <a:cs typeface="Times New Roman" pitchFamily="18" charset="0"/>
              </a:rPr>
              <a:t> M, </a:t>
            </a:r>
            <a:r>
              <a:rPr lang="en-US" sz="1200" dirty="0" err="1" smtClean="0">
                <a:solidFill>
                  <a:schemeClr val="bg1"/>
                </a:solidFill>
                <a:latin typeface="Times New Roman" pitchFamily="18" charset="0"/>
                <a:cs typeface="Times New Roman" pitchFamily="18" charset="0"/>
              </a:rPr>
              <a:t>Hartzell</a:t>
            </a:r>
            <a:r>
              <a:rPr lang="en-US" sz="1200" dirty="0" smtClean="0">
                <a:solidFill>
                  <a:schemeClr val="bg1"/>
                </a:solidFill>
                <a:latin typeface="Times New Roman" pitchFamily="18" charset="0"/>
                <a:cs typeface="Times New Roman" pitchFamily="18" charset="0"/>
              </a:rPr>
              <a:t> JD, </a:t>
            </a:r>
            <a:r>
              <a:rPr lang="en-US" sz="1200" dirty="0" err="1" smtClean="0">
                <a:solidFill>
                  <a:schemeClr val="bg1"/>
                </a:solidFill>
                <a:latin typeface="Times New Roman" pitchFamily="18" charset="0"/>
                <a:cs typeface="Times New Roman" pitchFamily="18" charset="0"/>
              </a:rPr>
              <a:t>Robben</a:t>
            </a:r>
            <a:r>
              <a:rPr lang="en-US" sz="1200" dirty="0" smtClean="0">
                <a:solidFill>
                  <a:schemeClr val="bg1"/>
                </a:solidFill>
                <a:latin typeface="Times New Roman" pitchFamily="18" charset="0"/>
                <a:cs typeface="Times New Roman" pitchFamily="18" charset="0"/>
              </a:rPr>
              <a:t> PM, Waterman P, Wood-Morris R, </a:t>
            </a:r>
            <a:r>
              <a:rPr lang="en-US" sz="1200" dirty="0" err="1" smtClean="0">
                <a:solidFill>
                  <a:schemeClr val="bg1"/>
                </a:solidFill>
                <a:latin typeface="Times New Roman" pitchFamily="18" charset="0"/>
                <a:cs typeface="Times New Roman" pitchFamily="18" charset="0"/>
              </a:rPr>
              <a:t>Trotta</a:t>
            </a:r>
            <a:r>
              <a:rPr lang="en-US" sz="1200" dirty="0" smtClean="0">
                <a:solidFill>
                  <a:schemeClr val="bg1"/>
                </a:solidFill>
                <a:latin typeface="Times New Roman" pitchFamily="18" charset="0"/>
                <a:cs typeface="Times New Roman" pitchFamily="18" charset="0"/>
              </a:rPr>
              <a:t> R, Andersen RC, </a:t>
            </a:r>
            <a:r>
              <a:rPr lang="en-US" sz="1200" dirty="0" err="1" smtClean="0">
                <a:solidFill>
                  <a:schemeClr val="bg1"/>
                </a:solidFill>
                <a:latin typeface="Times New Roman" pitchFamily="18" charset="0"/>
                <a:cs typeface="Times New Roman" pitchFamily="18" charset="0"/>
              </a:rPr>
              <a:t>Wortmann</a:t>
            </a:r>
            <a:r>
              <a:rPr lang="en-US" sz="1200" dirty="0" smtClean="0">
                <a:solidFill>
                  <a:schemeClr val="bg1"/>
                </a:solidFill>
                <a:latin typeface="Times New Roman" pitchFamily="18" charset="0"/>
                <a:cs typeface="Times New Roman" pitchFamily="18" charset="0"/>
              </a:rPr>
              <a:t> G.  Infectious complications of damage control orthopedics in war trauma.  J Trauma 2009;67: 758-761.</a:t>
            </a:r>
          </a:p>
          <a:p>
            <a:pPr marL="274320" indent="-274320" eaLnBrk="1" fontAlgn="auto" hangingPunct="1">
              <a:spcBef>
                <a:spcPts val="0"/>
              </a:spcBef>
              <a:spcAft>
                <a:spcPts val="0"/>
              </a:spcAft>
              <a:buFont typeface="Wingdings 2"/>
              <a:buChar char=""/>
              <a:defRPr/>
            </a:pPr>
            <a:endParaRPr lang="en-US" sz="2000" dirty="0" smtClean="0">
              <a:solidFill>
                <a:schemeClr val="bg1"/>
              </a:solidFill>
              <a:latin typeface="Century Schoolbook" pitchFamily="18" charset="0"/>
            </a:endParaRPr>
          </a:p>
          <a:p>
            <a:pPr marL="274320" indent="-274320" eaLnBrk="1" fontAlgn="auto" hangingPunct="1">
              <a:spcBef>
                <a:spcPts val="0"/>
              </a:spcBef>
              <a:spcAft>
                <a:spcPts val="0"/>
              </a:spcAft>
              <a:buFont typeface="Wingdings 2"/>
              <a:buChar char=""/>
              <a:defRPr/>
            </a:pPr>
            <a:endParaRPr lang="en-US" sz="2000" dirty="0" smtClean="0"/>
          </a:p>
          <a:p>
            <a:pPr marL="274320" indent="-274320" eaLnBrk="1" fontAlgn="auto" hangingPunct="1">
              <a:spcBef>
                <a:spcPts val="0"/>
              </a:spcBef>
              <a:spcAft>
                <a:spcPts val="0"/>
              </a:spcAft>
              <a:buFont typeface="Wingdings 2"/>
              <a:buChar char=""/>
              <a:defRPr/>
            </a:pPr>
            <a:endParaRPr lang="en-US" sz="2000" dirty="0" smtClean="0"/>
          </a:p>
          <a:p>
            <a:pPr marL="274320" indent="-274320" eaLnBrk="1" fontAlgn="auto" hangingPunct="1">
              <a:spcBef>
                <a:spcPts val="0"/>
              </a:spcBef>
              <a:spcAft>
                <a:spcPts val="0"/>
              </a:spcAft>
              <a:buFont typeface="Wingdings 2"/>
              <a:buChar char=""/>
              <a:defRPr/>
            </a:pPr>
            <a:endParaRPr lang="en-US" sz="2000" dirty="0" smtClean="0"/>
          </a:p>
          <a:p>
            <a:pPr marL="274320" indent="-274320" eaLnBrk="1" fontAlgn="auto" hangingPunct="1">
              <a:spcBef>
                <a:spcPts val="0"/>
              </a:spcBef>
              <a:spcAft>
                <a:spcPts val="0"/>
              </a:spcAft>
              <a:buFont typeface="Wingdings 2"/>
              <a:buChar char=""/>
              <a:defRPr/>
            </a:pPr>
            <a:endParaRPr lang="en-US" sz="2000" dirty="0" smtClean="0"/>
          </a:p>
          <a:p>
            <a:pPr marL="274320" indent="-274320" eaLnBrk="1" fontAlgn="auto" hangingPunct="1">
              <a:spcBef>
                <a:spcPts val="0"/>
              </a:spcBef>
              <a:spcAft>
                <a:spcPts val="0"/>
              </a:spcAft>
              <a:buFont typeface="Wingdings 2"/>
              <a:buChar char=""/>
              <a:defRPr/>
            </a:pPr>
            <a:endParaRPr lang="en-US" sz="2200" i="1" dirty="0" smtClean="0">
              <a:solidFill>
                <a:srgbClr val="FFFF00"/>
              </a:solidFill>
            </a:endParaRPr>
          </a:p>
          <a:p>
            <a:pPr marL="274320" indent="-274320" eaLnBrk="1" fontAlgn="auto" hangingPunct="1">
              <a:spcAft>
                <a:spcPts val="0"/>
              </a:spcAft>
              <a:buFont typeface="Wingdings 2"/>
              <a:buNone/>
              <a:defRPr/>
            </a:pPr>
            <a:endParaRPr lang="en-US" dirty="0">
              <a:solidFill>
                <a:srgbClr val="FFFF00"/>
              </a:solidFill>
            </a:endParaRPr>
          </a:p>
        </p:txBody>
      </p:sp>
      <p:sp>
        <p:nvSpPr>
          <p:cNvPr id="4" name="Title 1"/>
          <p:cNvSpPr txBox="1">
            <a:spLocks/>
          </p:cNvSpPr>
          <p:nvPr/>
        </p:nvSpPr>
        <p:spPr>
          <a:xfrm>
            <a:off x="914400" y="304800"/>
            <a:ext cx="7467600" cy="639763"/>
          </a:xfrm>
          <a:prstGeom prst="rect">
            <a:avLst/>
          </a:prstGeom>
        </p:spPr>
        <p:txBody>
          <a:bodyPr anchor="b"/>
          <a:lstStyle/>
          <a:p>
            <a:pPr algn="ctr" fontAlgn="auto">
              <a:spcAft>
                <a:spcPts val="0"/>
              </a:spcAft>
              <a:defRPr/>
            </a:pPr>
            <a:r>
              <a:rPr lang="en-US" sz="4400" cap="small" dirty="0" smtClean="0">
                <a:solidFill>
                  <a:srgbClr val="FFFF00"/>
                </a:solidFill>
                <a:latin typeface="Times New Roman" pitchFamily="18" charset="0"/>
                <a:ea typeface="+mj-ea"/>
                <a:cs typeface="Times New Roman" pitchFamily="18" charset="0"/>
              </a:rPr>
              <a:t>References</a:t>
            </a:r>
            <a:endParaRPr lang="en-US" sz="4400" cap="small" dirty="0">
              <a:solidFill>
                <a:srgbClr val="FFFF00"/>
              </a:solidFill>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3554" name="Subtitle 2"/>
          <p:cNvSpPr>
            <a:spLocks noGrp="1"/>
          </p:cNvSpPr>
          <p:nvPr>
            <p:ph idx="1"/>
          </p:nvPr>
        </p:nvSpPr>
        <p:spPr>
          <a:xfrm>
            <a:off x="457200" y="1600200"/>
            <a:ext cx="7924800" cy="4873625"/>
          </a:xfrm>
        </p:spPr>
        <p:txBody>
          <a:bodyPr/>
          <a:lstStyle/>
          <a:p>
            <a:pPr eaLnBrk="1" hangingPunct="1">
              <a:spcBef>
                <a:spcPct val="0"/>
              </a:spcBef>
              <a:buFont typeface="Wingdings 2" pitchFamily="18" charset="2"/>
              <a:buChar char=""/>
            </a:pPr>
            <a:endParaRPr lang="en-US" sz="2200" i="1" smtClean="0">
              <a:solidFill>
                <a:srgbClr val="FFFF00"/>
              </a:solidFill>
            </a:endParaRPr>
          </a:p>
          <a:p>
            <a:pPr eaLnBrk="1" hangingPunct="1">
              <a:buFont typeface="Wingdings 2" pitchFamily="18" charset="2"/>
              <a:buNone/>
            </a:pPr>
            <a:endParaRPr lang="en-US" smtClean="0">
              <a:solidFill>
                <a:srgbClr val="FFFF00"/>
              </a:solidFill>
            </a:endParaRPr>
          </a:p>
        </p:txBody>
      </p:sp>
      <p:sp>
        <p:nvSpPr>
          <p:cNvPr id="5" name="Title 1"/>
          <p:cNvSpPr txBox="1">
            <a:spLocks/>
          </p:cNvSpPr>
          <p:nvPr/>
        </p:nvSpPr>
        <p:spPr>
          <a:xfrm>
            <a:off x="914400" y="304800"/>
            <a:ext cx="7467600" cy="639763"/>
          </a:xfrm>
          <a:prstGeom prst="rect">
            <a:avLst/>
          </a:prstGeom>
        </p:spPr>
        <p:txBody>
          <a:bodyPr anchor="b"/>
          <a:lstStyle/>
          <a:p>
            <a:pPr algn="ctr" fontAlgn="auto">
              <a:spcAft>
                <a:spcPts val="0"/>
              </a:spcAft>
              <a:defRPr/>
            </a:pPr>
            <a:r>
              <a:rPr lang="en-US" sz="4400" cap="small" dirty="0" smtClean="0">
                <a:solidFill>
                  <a:srgbClr val="FFFF00"/>
                </a:solidFill>
                <a:latin typeface="Times New Roman" pitchFamily="18" charset="0"/>
                <a:ea typeface="+mj-ea"/>
                <a:cs typeface="Times New Roman" pitchFamily="18" charset="0"/>
              </a:rPr>
              <a:t>Thank You</a:t>
            </a:r>
            <a:endParaRPr lang="en-US" sz="4400" cap="small" dirty="0">
              <a:solidFill>
                <a:srgbClr val="FFFF00"/>
              </a:solidFill>
              <a:latin typeface="Times New Roman" pitchFamily="18" charset="0"/>
              <a:ea typeface="+mj-ea"/>
              <a:cs typeface="Times New Roman" pitchFamily="18" charset="0"/>
            </a:endParaRPr>
          </a:p>
        </p:txBody>
      </p:sp>
      <p:pic>
        <p:nvPicPr>
          <p:cNvPr id="23556" name="Picture 5"/>
          <p:cNvPicPr>
            <a:picLocks noChangeAspect="1" noChangeArrowheads="1"/>
          </p:cNvPicPr>
          <p:nvPr/>
        </p:nvPicPr>
        <p:blipFill>
          <a:blip r:embed="rId2" cstate="print"/>
          <a:srcRect/>
          <a:stretch>
            <a:fillRect/>
          </a:stretch>
        </p:blipFill>
        <p:spPr bwMode="auto">
          <a:xfrm>
            <a:off x="2362200" y="1295400"/>
            <a:ext cx="4686300" cy="50133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914400" y="381000"/>
            <a:ext cx="7467600" cy="639763"/>
          </a:xfrm>
        </p:spPr>
        <p:txBody>
          <a:bodyPr/>
          <a:lstStyle/>
          <a:p>
            <a:pPr eaLnBrk="1" hangingPunct="1"/>
            <a:r>
              <a:rPr lang="en-US" smtClean="0">
                <a:solidFill>
                  <a:srgbClr val="FFFF00"/>
                </a:solidFill>
                <a:latin typeface="Century Schoolbook" pitchFamily="18" charset="0"/>
              </a:rPr>
              <a:t>Background</a:t>
            </a:r>
          </a:p>
        </p:txBody>
      </p:sp>
      <p:sp>
        <p:nvSpPr>
          <p:cNvPr id="9219" name="Subtitle 2"/>
          <p:cNvSpPr>
            <a:spLocks noGrp="1"/>
          </p:cNvSpPr>
          <p:nvPr>
            <p:ph idx="1"/>
          </p:nvPr>
        </p:nvSpPr>
        <p:spPr>
          <a:xfrm>
            <a:off x="457200" y="1447800"/>
            <a:ext cx="4495800" cy="5257800"/>
          </a:xfrm>
        </p:spPr>
        <p:txBody>
          <a:bodyPr/>
          <a:lstStyle/>
          <a:p>
            <a:pPr eaLnBrk="1" hangingPunct="1">
              <a:defRPr/>
            </a:pPr>
            <a:r>
              <a:rPr lang="en-US" sz="1800" dirty="0" smtClean="0">
                <a:solidFill>
                  <a:schemeClr val="bg1">
                    <a:lumMod val="95000"/>
                  </a:schemeClr>
                </a:solidFill>
                <a:latin typeface="Century Schoolbook" pitchFamily="18" charset="0"/>
              </a:rPr>
              <a:t>Iraq and Afghanistan wars: longest in US history, two distinct fronts</a:t>
            </a:r>
          </a:p>
          <a:p>
            <a:pPr eaLnBrk="1" hangingPunct="1">
              <a:defRPr/>
            </a:pPr>
            <a:endParaRPr lang="en-US" sz="1800" dirty="0" smtClean="0">
              <a:solidFill>
                <a:schemeClr val="bg1">
                  <a:lumMod val="95000"/>
                </a:schemeClr>
              </a:solidFill>
              <a:latin typeface="Century Schoolbook" pitchFamily="18" charset="0"/>
            </a:endParaRPr>
          </a:p>
          <a:p>
            <a:pPr eaLnBrk="1" hangingPunct="1">
              <a:defRPr/>
            </a:pPr>
            <a:r>
              <a:rPr lang="en-US" sz="1800" dirty="0" smtClean="0">
                <a:solidFill>
                  <a:schemeClr val="bg1">
                    <a:lumMod val="95000"/>
                  </a:schemeClr>
                </a:solidFill>
                <a:latin typeface="Century Schoolbook" pitchFamily="18" charset="0"/>
              </a:rPr>
              <a:t>Advancements in medical and protective technology</a:t>
            </a:r>
          </a:p>
          <a:p>
            <a:pPr eaLnBrk="1" hangingPunct="1">
              <a:defRPr/>
            </a:pPr>
            <a:endParaRPr lang="en-US" sz="1800" dirty="0" smtClean="0">
              <a:solidFill>
                <a:schemeClr val="bg1">
                  <a:lumMod val="95000"/>
                </a:schemeClr>
              </a:solidFill>
              <a:latin typeface="Century Schoolbook" pitchFamily="18" charset="0"/>
            </a:endParaRPr>
          </a:p>
          <a:p>
            <a:pPr eaLnBrk="1" hangingPunct="1">
              <a:defRPr/>
            </a:pPr>
            <a:r>
              <a:rPr lang="en-US" sz="1800" dirty="0" smtClean="0">
                <a:solidFill>
                  <a:schemeClr val="bg1">
                    <a:lumMod val="95000"/>
                  </a:schemeClr>
                </a:solidFill>
                <a:latin typeface="Century Schoolbook" pitchFamily="18" charset="0"/>
              </a:rPr>
              <a:t>Widespread irregular enemy tactics</a:t>
            </a:r>
          </a:p>
          <a:p>
            <a:pPr eaLnBrk="1" hangingPunct="1">
              <a:defRPr/>
            </a:pPr>
            <a:endParaRPr lang="en-US" sz="1800" dirty="0" smtClean="0">
              <a:solidFill>
                <a:schemeClr val="bg1">
                  <a:lumMod val="95000"/>
                </a:schemeClr>
              </a:solidFill>
              <a:latin typeface="Century Schoolbook" pitchFamily="18" charset="0"/>
            </a:endParaRPr>
          </a:p>
          <a:p>
            <a:pPr eaLnBrk="1" hangingPunct="1">
              <a:defRPr/>
            </a:pPr>
            <a:r>
              <a:rPr lang="en-US" sz="1800" dirty="0" smtClean="0">
                <a:solidFill>
                  <a:schemeClr val="bg1">
                    <a:lumMod val="95000"/>
                  </a:schemeClr>
                </a:solidFill>
                <a:latin typeface="Century Schoolbook" pitchFamily="18" charset="0"/>
              </a:rPr>
              <a:t>Paucity of musculoskeletal injury </a:t>
            </a:r>
          </a:p>
          <a:p>
            <a:pPr eaLnBrk="1" hangingPunct="1">
              <a:buFont typeface="Wingdings" pitchFamily="2" charset="2"/>
              <a:buNone/>
              <a:defRPr/>
            </a:pPr>
            <a:r>
              <a:rPr lang="en-US" sz="1800" dirty="0" smtClean="0">
                <a:solidFill>
                  <a:schemeClr val="bg1">
                    <a:lumMod val="95000"/>
                  </a:schemeClr>
                </a:solidFill>
                <a:latin typeface="Century Schoolbook" pitchFamily="18" charset="0"/>
              </a:rPr>
              <a:t>	descriptive data </a:t>
            </a:r>
          </a:p>
          <a:p>
            <a:pPr eaLnBrk="1" hangingPunct="1">
              <a:defRPr/>
            </a:pPr>
            <a:endParaRPr lang="en-US" sz="1800" dirty="0" smtClean="0">
              <a:solidFill>
                <a:schemeClr val="bg1">
                  <a:lumMod val="95000"/>
                </a:schemeClr>
              </a:solidFill>
              <a:latin typeface="Century Schoolbook" pitchFamily="18" charset="0"/>
            </a:endParaRPr>
          </a:p>
          <a:p>
            <a:pPr eaLnBrk="1" hangingPunct="1">
              <a:defRPr/>
            </a:pPr>
            <a:r>
              <a:rPr lang="en-US" sz="1800" dirty="0" smtClean="0">
                <a:solidFill>
                  <a:schemeClr val="bg1">
                    <a:lumMod val="95000"/>
                  </a:schemeClr>
                </a:solidFill>
                <a:latin typeface="Century Schoolbook" pitchFamily="18" charset="0"/>
              </a:rPr>
              <a:t>Characterize musculoskeletal injury  wounding patterns and injury mechanisms  incidence and epidemiology</a:t>
            </a:r>
            <a:endParaRPr lang="en-US" sz="2200" i="1" dirty="0" smtClean="0">
              <a:solidFill>
                <a:srgbClr val="FFFF00"/>
              </a:solidFill>
            </a:endParaRPr>
          </a:p>
          <a:p>
            <a:pPr eaLnBrk="1" hangingPunct="1">
              <a:buFont typeface="Wingdings 2" pitchFamily="18" charset="2"/>
              <a:buNone/>
              <a:defRPr/>
            </a:pPr>
            <a:endParaRPr lang="en-US" dirty="0" smtClean="0">
              <a:solidFill>
                <a:srgbClr val="FFFF00"/>
              </a:solidFill>
            </a:endParaRPr>
          </a:p>
        </p:txBody>
      </p:sp>
      <p:pic>
        <p:nvPicPr>
          <p:cNvPr id="7172" name="Picture 5"/>
          <p:cNvPicPr>
            <a:picLocks noChangeAspect="1" noChangeArrowheads="1"/>
          </p:cNvPicPr>
          <p:nvPr/>
        </p:nvPicPr>
        <p:blipFill>
          <a:blip r:embed="rId3" cstate="print"/>
          <a:srcRect/>
          <a:stretch>
            <a:fillRect/>
          </a:stretch>
        </p:blipFill>
        <p:spPr bwMode="auto">
          <a:xfrm>
            <a:off x="4953000" y="2057400"/>
            <a:ext cx="3898055" cy="243840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914400" y="304800"/>
            <a:ext cx="7467600" cy="639763"/>
          </a:xfrm>
        </p:spPr>
        <p:txBody>
          <a:bodyPr/>
          <a:lstStyle/>
          <a:p>
            <a:pPr eaLnBrk="1" hangingPunct="1"/>
            <a:r>
              <a:rPr lang="en-US" smtClean="0">
                <a:solidFill>
                  <a:srgbClr val="FFFF00"/>
                </a:solidFill>
                <a:latin typeface="Century Schoolbook" pitchFamily="18" charset="0"/>
              </a:rPr>
              <a:t>Background</a:t>
            </a:r>
          </a:p>
        </p:txBody>
      </p:sp>
      <p:sp>
        <p:nvSpPr>
          <p:cNvPr id="8195" name="Subtitle 2"/>
          <p:cNvSpPr>
            <a:spLocks noGrp="1"/>
          </p:cNvSpPr>
          <p:nvPr>
            <p:ph idx="1"/>
          </p:nvPr>
        </p:nvSpPr>
        <p:spPr>
          <a:xfrm>
            <a:off x="457200" y="1600200"/>
            <a:ext cx="7924800" cy="4873625"/>
          </a:xfrm>
        </p:spPr>
        <p:txBody>
          <a:bodyPr/>
          <a:lstStyle/>
          <a:p>
            <a:pPr eaLnBrk="1" hangingPunct="1">
              <a:spcBef>
                <a:spcPct val="0"/>
              </a:spcBef>
              <a:buFont typeface="Wingdings 2" pitchFamily="18" charset="2"/>
              <a:buChar char=""/>
            </a:pPr>
            <a:endParaRPr lang="en-US" sz="2200" i="1" smtClean="0">
              <a:solidFill>
                <a:srgbClr val="FFFF00"/>
              </a:solidFill>
            </a:endParaRPr>
          </a:p>
          <a:p>
            <a:pPr eaLnBrk="1" hangingPunct="1">
              <a:buFont typeface="Wingdings 2" pitchFamily="18" charset="2"/>
              <a:buNone/>
            </a:pPr>
            <a:endParaRPr lang="en-US" smtClean="0">
              <a:solidFill>
                <a:srgbClr val="FFFF00"/>
              </a:solidFill>
            </a:endParaRPr>
          </a:p>
        </p:txBody>
      </p:sp>
      <p:sp>
        <p:nvSpPr>
          <p:cNvPr id="5" name="Subtitle 2"/>
          <p:cNvSpPr txBox="1">
            <a:spLocks/>
          </p:cNvSpPr>
          <p:nvPr/>
        </p:nvSpPr>
        <p:spPr bwMode="auto">
          <a:xfrm>
            <a:off x="457200" y="1371600"/>
            <a:ext cx="8534400" cy="5181600"/>
          </a:xfrm>
          <a:prstGeom prst="rect">
            <a:avLst/>
          </a:prstGeom>
          <a:noFill/>
          <a:ln w="9525">
            <a:noFill/>
            <a:miter lim="800000"/>
            <a:headEnd/>
            <a:tailEnd/>
          </a:ln>
        </p:spPr>
        <p:txBody>
          <a:bodyPr/>
          <a:lstStyle/>
          <a:p>
            <a:pPr marL="342900" indent="-342900">
              <a:spcBef>
                <a:spcPct val="20000"/>
              </a:spcBef>
              <a:defRPr/>
            </a:pPr>
            <a:endParaRPr lang="en-US" dirty="0">
              <a:solidFill>
                <a:srgbClr val="FFFF00"/>
              </a:solidFill>
              <a:latin typeface="Century Schoolbook" pitchFamily="18" charset="0"/>
            </a:endParaRPr>
          </a:p>
          <a:p>
            <a:pPr marL="342900" indent="-342900">
              <a:spcBef>
                <a:spcPct val="20000"/>
              </a:spcBef>
              <a:buFont typeface="Arial" charset="0"/>
              <a:buChar char="•"/>
              <a:defRPr/>
            </a:pPr>
            <a:r>
              <a:rPr lang="en-US" sz="1600" dirty="0">
                <a:solidFill>
                  <a:schemeClr val="bg1"/>
                </a:solidFill>
                <a:latin typeface="Century Schoolbook" pitchFamily="18" charset="0"/>
              </a:rPr>
              <a:t>Study seeks to describe the nature and magnitude of that burden, both presently and in the future</a:t>
            </a:r>
          </a:p>
          <a:p>
            <a:pPr marL="342900" indent="-342900">
              <a:spcBef>
                <a:spcPct val="20000"/>
              </a:spcBef>
              <a:buFont typeface="Arial" charset="0"/>
              <a:buChar char="•"/>
              <a:defRPr/>
            </a:pPr>
            <a:endParaRPr lang="en-US" sz="1600" dirty="0">
              <a:solidFill>
                <a:schemeClr val="bg1"/>
              </a:solidFill>
              <a:latin typeface="Century Schoolbook" pitchFamily="18" charset="0"/>
            </a:endParaRPr>
          </a:p>
          <a:p>
            <a:pPr marL="342900" indent="-342900">
              <a:spcBef>
                <a:spcPct val="20000"/>
              </a:spcBef>
              <a:buFont typeface="Arial" charset="0"/>
              <a:buChar char="•"/>
              <a:defRPr/>
            </a:pPr>
            <a:r>
              <a:rPr lang="en-US" sz="1600" dirty="0">
                <a:solidFill>
                  <a:schemeClr val="bg1"/>
                </a:solidFill>
                <a:latin typeface="Century Schoolbook" pitchFamily="18" charset="0"/>
              </a:rPr>
              <a:t>64% of separations from military service attributable to extremity injuries*</a:t>
            </a:r>
          </a:p>
          <a:p>
            <a:pPr marL="342900" indent="-342900">
              <a:spcBef>
                <a:spcPct val="20000"/>
              </a:spcBef>
              <a:buFont typeface="Arial" charset="0"/>
              <a:buChar char="•"/>
              <a:defRPr/>
            </a:pPr>
            <a:endParaRPr lang="en-US" sz="1600" dirty="0">
              <a:solidFill>
                <a:schemeClr val="bg1"/>
              </a:solidFill>
              <a:latin typeface="Century Schoolbook" pitchFamily="18" charset="0"/>
            </a:endParaRPr>
          </a:p>
          <a:p>
            <a:pPr marL="342900" indent="-342900">
              <a:spcBef>
                <a:spcPct val="20000"/>
              </a:spcBef>
              <a:buFont typeface="Arial" charset="0"/>
              <a:buChar char="•"/>
              <a:defRPr/>
            </a:pPr>
            <a:r>
              <a:rPr lang="en-US" sz="1600" dirty="0">
                <a:solidFill>
                  <a:schemeClr val="bg1"/>
                </a:solidFill>
                <a:latin typeface="Century Schoolbook" pitchFamily="18" charset="0"/>
              </a:rPr>
              <a:t>Years under study encompass most intensive period of combat in both Iraq and Afghanistan, including the Iraq War Troop Surge</a:t>
            </a:r>
          </a:p>
          <a:p>
            <a:pPr marL="342900" indent="-342900">
              <a:spcBef>
                <a:spcPct val="20000"/>
              </a:spcBef>
              <a:buFont typeface="Arial" charset="0"/>
              <a:buChar char="•"/>
              <a:defRPr/>
            </a:pPr>
            <a:endParaRPr lang="en-US" sz="1600" dirty="0">
              <a:solidFill>
                <a:schemeClr val="bg1"/>
              </a:solidFill>
              <a:latin typeface="Century Schoolbook" pitchFamily="18" charset="0"/>
            </a:endParaRPr>
          </a:p>
          <a:p>
            <a:pPr marL="342900" indent="-342900">
              <a:spcBef>
                <a:spcPct val="20000"/>
              </a:spcBef>
              <a:buFont typeface="Arial" charset="0"/>
              <a:buChar char="•"/>
              <a:defRPr/>
            </a:pPr>
            <a:r>
              <a:rPr lang="en-US" sz="1600" dirty="0">
                <a:solidFill>
                  <a:schemeClr val="bg1"/>
                </a:solidFill>
                <a:latin typeface="Century Schoolbook" pitchFamily="18" charset="0"/>
              </a:rPr>
              <a:t>First study to </a:t>
            </a:r>
            <a:r>
              <a:rPr lang="en-US" sz="1600" dirty="0" smtClean="0">
                <a:solidFill>
                  <a:schemeClr val="bg1"/>
                </a:solidFill>
                <a:latin typeface="Century Schoolbook" pitchFamily="18" charset="0"/>
              </a:rPr>
              <a:t>develop a </a:t>
            </a:r>
            <a:r>
              <a:rPr lang="en-US" sz="1600" dirty="0">
                <a:solidFill>
                  <a:schemeClr val="bg1"/>
                </a:solidFill>
                <a:latin typeface="Century Schoolbook" pitchFamily="18" charset="0"/>
              </a:rPr>
              <a:t>model capable of predicting need for musculoskeletal medical resources among a large body of servicemembers deployed in a modern military conflict  </a:t>
            </a:r>
          </a:p>
          <a:p>
            <a:pPr marL="342900" indent="-342900">
              <a:spcBef>
                <a:spcPct val="20000"/>
              </a:spcBef>
              <a:buFont typeface="Arial" charset="0"/>
              <a:buChar char="•"/>
              <a:defRPr/>
            </a:pPr>
            <a:endParaRPr lang="en-US" sz="2200" dirty="0">
              <a:solidFill>
                <a:srgbClr val="FFFF00"/>
              </a:solidFill>
              <a:latin typeface="Century Schoolbook" pitchFamily="18" charset="0"/>
            </a:endParaRPr>
          </a:p>
          <a:p>
            <a:pPr marL="342900" indent="-342900">
              <a:spcBef>
                <a:spcPct val="20000"/>
              </a:spcBef>
              <a:buFont typeface="Arial" charset="0"/>
              <a:buChar char="•"/>
              <a:defRPr/>
            </a:pPr>
            <a:endParaRPr lang="en-US" sz="2200" dirty="0">
              <a:solidFill>
                <a:srgbClr val="FFFF00"/>
              </a:solidFill>
              <a:latin typeface="Century Schoolbook" pitchFamily="18" charset="0"/>
            </a:endParaRPr>
          </a:p>
          <a:p>
            <a:pPr marL="342900" indent="-342900">
              <a:buFont typeface="Arial" charset="0"/>
              <a:buNone/>
              <a:defRPr/>
            </a:pPr>
            <a:endParaRPr lang="en-US" sz="1500" i="1" dirty="0">
              <a:solidFill>
                <a:srgbClr val="FFFF00"/>
              </a:solidFill>
              <a:latin typeface="+mn-lt"/>
            </a:endParaRPr>
          </a:p>
          <a:p>
            <a:pPr marL="342900" indent="-342900">
              <a:spcBef>
                <a:spcPct val="20000"/>
              </a:spcBef>
              <a:buFont typeface="Wingdings 2" pitchFamily="18" charset="2"/>
              <a:buNone/>
              <a:defRPr/>
            </a:pPr>
            <a:endParaRPr lang="en-US" sz="3200" dirty="0">
              <a:solidFill>
                <a:srgbClr val="FFFF00"/>
              </a:solidFill>
              <a:latin typeface="+mn-lt"/>
            </a:endParaRPr>
          </a:p>
        </p:txBody>
      </p:sp>
      <p:sp>
        <p:nvSpPr>
          <p:cNvPr id="8197" name="TextBox 5"/>
          <p:cNvSpPr txBox="1">
            <a:spLocks noChangeArrowheads="1"/>
          </p:cNvSpPr>
          <p:nvPr/>
        </p:nvSpPr>
        <p:spPr bwMode="auto">
          <a:xfrm>
            <a:off x="990600" y="5638800"/>
            <a:ext cx="3352800" cy="600164"/>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r>
              <a:rPr lang="en-US" sz="1100" dirty="0">
                <a:solidFill>
                  <a:schemeClr val="bg1"/>
                </a:solidFill>
                <a:latin typeface="Times New Roman" pitchFamily="18" charset="0"/>
                <a:cs typeface="Times New Roman" pitchFamily="18" charset="0"/>
              </a:rPr>
              <a:t>* </a:t>
            </a:r>
            <a:r>
              <a:rPr lang="en-US" sz="1100" dirty="0" err="1">
                <a:solidFill>
                  <a:schemeClr val="bg1"/>
                </a:solidFill>
                <a:latin typeface="Times New Roman" pitchFamily="18" charset="0"/>
                <a:cs typeface="Times New Roman" pitchFamily="18" charset="0"/>
              </a:rPr>
              <a:t>Masini</a:t>
            </a:r>
            <a:r>
              <a:rPr lang="en-US" sz="1100" dirty="0">
                <a:solidFill>
                  <a:schemeClr val="bg1"/>
                </a:solidFill>
                <a:latin typeface="Times New Roman" pitchFamily="18" charset="0"/>
                <a:cs typeface="Times New Roman" pitchFamily="18" charset="0"/>
              </a:rPr>
              <a:t> et al.  Resource utilization and disability outcome assessment of combat casualties from OIF and OEF.  JOT 2009; 23: 261-266.</a:t>
            </a:r>
          </a:p>
        </p:txBody>
      </p:sp>
      <p:pic>
        <p:nvPicPr>
          <p:cNvPr id="8198" name="Picture 4" descr="MEDEVAC.bmp"/>
          <p:cNvPicPr>
            <a:picLocks noChangeAspect="1"/>
          </p:cNvPicPr>
          <p:nvPr/>
        </p:nvPicPr>
        <p:blipFill>
          <a:blip r:embed="rId3" cstate="print"/>
          <a:srcRect l="-1111" t="13333" r="1111" b="14999"/>
          <a:stretch>
            <a:fillRect/>
          </a:stretch>
        </p:blipFill>
        <p:spPr bwMode="auto">
          <a:xfrm>
            <a:off x="4876800" y="4876800"/>
            <a:ext cx="3508375" cy="1676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914400" y="381000"/>
            <a:ext cx="7467600" cy="639763"/>
          </a:xfrm>
        </p:spPr>
        <p:txBody>
          <a:bodyPr/>
          <a:lstStyle/>
          <a:p>
            <a:pPr eaLnBrk="1" hangingPunct="1"/>
            <a:r>
              <a:rPr lang="en-US" smtClean="0">
                <a:solidFill>
                  <a:srgbClr val="FFFF00"/>
                </a:solidFill>
                <a:latin typeface="Century Schoolbook" pitchFamily="18" charset="0"/>
              </a:rPr>
              <a:t>Methods</a:t>
            </a:r>
          </a:p>
        </p:txBody>
      </p:sp>
      <p:sp>
        <p:nvSpPr>
          <p:cNvPr id="9219" name="Subtitle 2"/>
          <p:cNvSpPr>
            <a:spLocks noGrp="1"/>
          </p:cNvSpPr>
          <p:nvPr>
            <p:ph idx="1"/>
          </p:nvPr>
        </p:nvSpPr>
        <p:spPr>
          <a:xfrm>
            <a:off x="457200" y="1600200"/>
            <a:ext cx="7924800" cy="4873625"/>
          </a:xfrm>
        </p:spPr>
        <p:txBody>
          <a:bodyPr/>
          <a:lstStyle/>
          <a:p>
            <a:pPr eaLnBrk="1" hangingPunct="1">
              <a:spcBef>
                <a:spcPct val="0"/>
              </a:spcBef>
            </a:pPr>
            <a:r>
              <a:rPr lang="en-US" sz="1800" dirty="0" smtClean="0">
                <a:solidFill>
                  <a:schemeClr val="bg1"/>
                </a:solidFill>
                <a:latin typeface="Century Schoolbook" pitchFamily="18" charset="0"/>
              </a:rPr>
              <a:t>Joint Theater Trauma Registry (JTTR) queried to identify musculoskeletal combat casualties from 2005-2009</a:t>
            </a:r>
          </a:p>
          <a:p>
            <a:pPr eaLnBrk="1" hangingPunct="1">
              <a:spcBef>
                <a:spcPct val="0"/>
              </a:spcBef>
            </a:pPr>
            <a:endParaRPr lang="en-US" sz="1800" dirty="0" smtClean="0">
              <a:solidFill>
                <a:schemeClr val="bg1"/>
              </a:solidFill>
              <a:latin typeface="Century Schoolbook" pitchFamily="18" charset="0"/>
            </a:endParaRPr>
          </a:p>
          <a:p>
            <a:pPr eaLnBrk="1" hangingPunct="1">
              <a:spcBef>
                <a:spcPct val="0"/>
              </a:spcBef>
            </a:pPr>
            <a:r>
              <a:rPr lang="en-US" sz="1800" dirty="0" smtClean="0">
                <a:solidFill>
                  <a:schemeClr val="bg1"/>
                </a:solidFill>
                <a:latin typeface="Century Schoolbook" pitchFamily="18" charset="0"/>
              </a:rPr>
              <a:t>Analysis of casualty demographics, mechanism injury and musculoskeletal wounding patterns was performed</a:t>
            </a:r>
          </a:p>
          <a:p>
            <a:pPr lvl="1" eaLnBrk="1" hangingPunct="1">
              <a:spcBef>
                <a:spcPct val="0"/>
              </a:spcBef>
            </a:pPr>
            <a:endParaRPr lang="en-US" sz="1800" dirty="0" smtClean="0">
              <a:solidFill>
                <a:schemeClr val="bg1"/>
              </a:solidFill>
              <a:latin typeface="Century Schoolbook" pitchFamily="18" charset="0"/>
            </a:endParaRPr>
          </a:p>
          <a:p>
            <a:pPr eaLnBrk="1" hangingPunct="1">
              <a:spcBef>
                <a:spcPct val="0"/>
              </a:spcBef>
            </a:pPr>
            <a:r>
              <a:rPr lang="en-US" sz="1800" dirty="0" smtClean="0">
                <a:solidFill>
                  <a:schemeClr val="bg1"/>
                </a:solidFill>
                <a:latin typeface="Century Schoolbook" pitchFamily="18" charset="0"/>
              </a:rPr>
              <a:t>KIA and non-battle injuries </a:t>
            </a:r>
            <a:br>
              <a:rPr lang="en-US" sz="1800" dirty="0" smtClean="0">
                <a:solidFill>
                  <a:schemeClr val="bg1"/>
                </a:solidFill>
                <a:latin typeface="Century Schoolbook" pitchFamily="18" charset="0"/>
              </a:rPr>
            </a:br>
            <a:r>
              <a:rPr lang="en-US" sz="1800" dirty="0" smtClean="0">
                <a:solidFill>
                  <a:schemeClr val="bg1"/>
                </a:solidFill>
                <a:latin typeface="Century Schoolbook" pitchFamily="18" charset="0"/>
              </a:rPr>
              <a:t>and illness excluded</a:t>
            </a:r>
          </a:p>
          <a:p>
            <a:pPr eaLnBrk="1" hangingPunct="1">
              <a:spcBef>
                <a:spcPct val="0"/>
              </a:spcBef>
            </a:pPr>
            <a:endParaRPr lang="en-US" sz="1800" dirty="0" smtClean="0">
              <a:solidFill>
                <a:schemeClr val="bg1"/>
              </a:solidFill>
              <a:latin typeface="Century Schoolbook" pitchFamily="18" charset="0"/>
            </a:endParaRPr>
          </a:p>
          <a:p>
            <a:pPr eaLnBrk="1" hangingPunct="1">
              <a:spcBef>
                <a:spcPct val="0"/>
              </a:spcBef>
            </a:pPr>
            <a:r>
              <a:rPr lang="en-US" sz="1800" dirty="0" smtClean="0">
                <a:solidFill>
                  <a:schemeClr val="bg1"/>
                </a:solidFill>
                <a:latin typeface="Century Schoolbook" pitchFamily="18" charset="0"/>
              </a:rPr>
              <a:t>Deployment statistics obtained</a:t>
            </a:r>
          </a:p>
          <a:p>
            <a:pPr eaLnBrk="1" hangingPunct="1">
              <a:spcBef>
                <a:spcPct val="0"/>
              </a:spcBef>
              <a:buNone/>
            </a:pPr>
            <a:r>
              <a:rPr lang="en-US" sz="1800" dirty="0" smtClean="0">
                <a:solidFill>
                  <a:schemeClr val="bg1"/>
                </a:solidFill>
                <a:latin typeface="Century Schoolbook" pitchFamily="18" charset="0"/>
              </a:rPr>
              <a:t>	from  the DOD Defense Manpower </a:t>
            </a:r>
            <a:br>
              <a:rPr lang="en-US" sz="1800" dirty="0" smtClean="0">
                <a:solidFill>
                  <a:schemeClr val="bg1"/>
                </a:solidFill>
                <a:latin typeface="Century Schoolbook" pitchFamily="18" charset="0"/>
              </a:rPr>
            </a:br>
            <a:r>
              <a:rPr lang="en-US" sz="1800" dirty="0" smtClean="0">
                <a:solidFill>
                  <a:schemeClr val="bg1"/>
                </a:solidFill>
                <a:latin typeface="Century Schoolbook" pitchFamily="18" charset="0"/>
              </a:rPr>
              <a:t>Data Center</a:t>
            </a:r>
            <a:endParaRPr lang="en-US" sz="1800" dirty="0" smtClean="0">
              <a:solidFill>
                <a:srgbClr val="FFFF00"/>
              </a:solidFill>
            </a:endParaRPr>
          </a:p>
          <a:p>
            <a:pPr eaLnBrk="1" hangingPunct="1">
              <a:spcBef>
                <a:spcPct val="0"/>
              </a:spcBef>
            </a:pPr>
            <a:endParaRPr lang="en-US" sz="2000" dirty="0" smtClean="0">
              <a:solidFill>
                <a:schemeClr val="bg1"/>
              </a:solidFill>
              <a:latin typeface="Century Schoolbook" pitchFamily="18" charset="0"/>
            </a:endParaRPr>
          </a:p>
          <a:p>
            <a:pPr eaLnBrk="1" hangingPunct="1">
              <a:spcBef>
                <a:spcPct val="0"/>
              </a:spcBef>
              <a:buFont typeface="Wingdings 2" pitchFamily="18" charset="2"/>
              <a:buChar char=""/>
            </a:pPr>
            <a:endParaRPr lang="en-US" sz="2000" dirty="0" smtClean="0">
              <a:solidFill>
                <a:srgbClr val="FFFF00"/>
              </a:solidFill>
            </a:endParaRPr>
          </a:p>
          <a:p>
            <a:pPr eaLnBrk="1" hangingPunct="1">
              <a:spcBef>
                <a:spcPct val="0"/>
              </a:spcBef>
              <a:buFont typeface="Wingdings 2" pitchFamily="18" charset="2"/>
              <a:buChar char=""/>
            </a:pPr>
            <a:endParaRPr lang="en-US" sz="2200" i="1" dirty="0" smtClean="0">
              <a:solidFill>
                <a:srgbClr val="FFFF00"/>
              </a:solidFill>
            </a:endParaRPr>
          </a:p>
          <a:p>
            <a:pPr eaLnBrk="1" hangingPunct="1">
              <a:buFont typeface="Wingdings 2" pitchFamily="18" charset="2"/>
              <a:buNone/>
            </a:pPr>
            <a:endParaRPr lang="en-US" dirty="0" smtClean="0">
              <a:solidFill>
                <a:srgbClr val="FFFF00"/>
              </a:solidFill>
            </a:endParaRPr>
          </a:p>
        </p:txBody>
      </p:sp>
      <p:pic>
        <p:nvPicPr>
          <p:cNvPr id="9220" name="Picture 4"/>
          <p:cNvPicPr>
            <a:picLocks noChangeAspect="1" noChangeArrowheads="1"/>
          </p:cNvPicPr>
          <p:nvPr/>
        </p:nvPicPr>
        <p:blipFill>
          <a:blip r:embed="rId3" cstate="print"/>
          <a:srcRect/>
          <a:stretch>
            <a:fillRect/>
          </a:stretch>
        </p:blipFill>
        <p:spPr bwMode="auto">
          <a:xfrm>
            <a:off x="5105400" y="3581400"/>
            <a:ext cx="3810000" cy="25939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266" name="Subtitle 2"/>
          <p:cNvSpPr>
            <a:spLocks noGrp="1"/>
          </p:cNvSpPr>
          <p:nvPr>
            <p:ph idx="1"/>
          </p:nvPr>
        </p:nvSpPr>
        <p:spPr>
          <a:xfrm>
            <a:off x="381000" y="1524000"/>
            <a:ext cx="7924800" cy="5102225"/>
          </a:xfrm>
        </p:spPr>
        <p:txBody>
          <a:bodyPr/>
          <a:lstStyle/>
          <a:p>
            <a:pPr eaLnBrk="1" hangingPunct="1">
              <a:spcBef>
                <a:spcPct val="0"/>
              </a:spcBef>
              <a:buFont typeface="Wingdings 2" pitchFamily="18" charset="2"/>
              <a:buChar char=""/>
            </a:pPr>
            <a:endParaRPr lang="en-US" sz="2200" i="1" dirty="0" smtClean="0">
              <a:solidFill>
                <a:srgbClr val="FFFF00"/>
              </a:solidFill>
            </a:endParaRPr>
          </a:p>
          <a:p>
            <a:pPr eaLnBrk="1" hangingPunct="1">
              <a:buFont typeface="Wingdings 2" pitchFamily="18" charset="2"/>
              <a:buNone/>
            </a:pPr>
            <a:endParaRPr lang="en-US" dirty="0" smtClean="0">
              <a:solidFill>
                <a:srgbClr val="FFFF00"/>
              </a:solidFill>
            </a:endParaRPr>
          </a:p>
        </p:txBody>
      </p:sp>
      <p:sp>
        <p:nvSpPr>
          <p:cNvPr id="8" name="Title 1"/>
          <p:cNvSpPr txBox="1">
            <a:spLocks/>
          </p:cNvSpPr>
          <p:nvPr/>
        </p:nvSpPr>
        <p:spPr>
          <a:xfrm>
            <a:off x="838200" y="533400"/>
            <a:ext cx="7467600" cy="639763"/>
          </a:xfrm>
          <a:prstGeom prst="rect">
            <a:avLst/>
          </a:prstGeom>
        </p:spPr>
        <p:txBody>
          <a:bodyPr anchor="ctr"/>
          <a:lstStyle/>
          <a:p>
            <a:pPr algn="ctr" fontAlgn="auto">
              <a:spcAft>
                <a:spcPts val="0"/>
              </a:spcAft>
              <a:defRPr/>
            </a:pPr>
            <a:r>
              <a:rPr lang="en-US" sz="4400" dirty="0">
                <a:solidFill>
                  <a:srgbClr val="FFFF00"/>
                </a:solidFill>
                <a:latin typeface="Century Schoolbook" pitchFamily="18" charset="0"/>
                <a:ea typeface="+mj-ea"/>
                <a:cs typeface="+mj-cs"/>
              </a:rPr>
              <a:t>Results</a:t>
            </a:r>
          </a:p>
        </p:txBody>
      </p:sp>
      <p:pic>
        <p:nvPicPr>
          <p:cNvPr id="11268" name="Content Placeholder 3" descr="http://kitup.military.com/wp-content/uploads/2010/09/Gen-II-IOTV.jpg"/>
          <p:cNvPicPr>
            <a:picLocks/>
          </p:cNvPicPr>
          <p:nvPr/>
        </p:nvPicPr>
        <p:blipFill>
          <a:blip r:embed="rId3" cstate="print"/>
          <a:srcRect/>
          <a:stretch>
            <a:fillRect/>
          </a:stretch>
        </p:blipFill>
        <p:spPr bwMode="auto">
          <a:xfrm>
            <a:off x="4419600" y="2286000"/>
            <a:ext cx="4572000" cy="3429000"/>
          </a:xfrm>
          <a:prstGeom prst="rect">
            <a:avLst/>
          </a:prstGeom>
          <a:noFill/>
          <a:ln w="9525">
            <a:noFill/>
            <a:miter lim="800000"/>
            <a:headEnd/>
            <a:tailEnd/>
          </a:ln>
        </p:spPr>
      </p:pic>
      <p:sp>
        <p:nvSpPr>
          <p:cNvPr id="11269" name="TextBox 4"/>
          <p:cNvSpPr txBox="1">
            <a:spLocks noChangeArrowheads="1"/>
          </p:cNvSpPr>
          <p:nvPr/>
        </p:nvSpPr>
        <p:spPr bwMode="auto">
          <a:xfrm>
            <a:off x="4495800" y="2514600"/>
            <a:ext cx="1447800" cy="533400"/>
          </a:xfrm>
          <a:prstGeom prst="rect">
            <a:avLst/>
          </a:prstGeom>
          <a:noFill/>
          <a:ln w="9525">
            <a:noFill/>
            <a:miter lim="800000"/>
            <a:headEnd/>
            <a:tailEnd/>
          </a:ln>
        </p:spPr>
        <p:txBody>
          <a:bodyPr>
            <a:spAutoFit/>
          </a:bodyPr>
          <a:lstStyle/>
          <a:p>
            <a:pPr algn="ctr"/>
            <a:r>
              <a:rPr lang="en-US" sz="1400" dirty="0">
                <a:latin typeface="Rockwell" pitchFamily="18" charset="0"/>
              </a:rPr>
              <a:t>Head and Neck 28.1%</a:t>
            </a:r>
          </a:p>
        </p:txBody>
      </p:sp>
      <p:sp>
        <p:nvSpPr>
          <p:cNvPr id="11270" name="TextBox 6"/>
          <p:cNvSpPr txBox="1">
            <a:spLocks noChangeArrowheads="1"/>
          </p:cNvSpPr>
          <p:nvPr/>
        </p:nvSpPr>
        <p:spPr bwMode="auto">
          <a:xfrm>
            <a:off x="4495800" y="5029200"/>
            <a:ext cx="1143000" cy="523875"/>
          </a:xfrm>
          <a:prstGeom prst="rect">
            <a:avLst/>
          </a:prstGeom>
          <a:noFill/>
          <a:ln w="9525">
            <a:noFill/>
            <a:miter lim="800000"/>
            <a:headEnd/>
            <a:tailEnd/>
          </a:ln>
        </p:spPr>
        <p:txBody>
          <a:bodyPr>
            <a:spAutoFit/>
          </a:bodyPr>
          <a:lstStyle/>
          <a:p>
            <a:pPr algn="ctr"/>
            <a:r>
              <a:rPr lang="en-US" sz="1400" dirty="0">
                <a:latin typeface="Rockwell" pitchFamily="18" charset="0"/>
              </a:rPr>
              <a:t>Abdomen 10.1 %</a:t>
            </a:r>
          </a:p>
        </p:txBody>
      </p:sp>
      <p:sp>
        <p:nvSpPr>
          <p:cNvPr id="11271" name="TextBox 7"/>
          <p:cNvSpPr txBox="1">
            <a:spLocks noChangeArrowheads="1"/>
          </p:cNvSpPr>
          <p:nvPr/>
        </p:nvSpPr>
        <p:spPr bwMode="auto">
          <a:xfrm>
            <a:off x="7086600" y="5181600"/>
            <a:ext cx="1447800" cy="523875"/>
          </a:xfrm>
          <a:prstGeom prst="rect">
            <a:avLst/>
          </a:prstGeom>
          <a:noFill/>
          <a:ln w="9525">
            <a:noFill/>
            <a:miter lim="800000"/>
            <a:headEnd/>
            <a:tailEnd/>
          </a:ln>
        </p:spPr>
        <p:txBody>
          <a:bodyPr>
            <a:spAutoFit/>
          </a:bodyPr>
          <a:lstStyle/>
          <a:p>
            <a:pPr algn="ctr"/>
            <a:r>
              <a:rPr lang="en-US" sz="1400" dirty="0">
                <a:latin typeface="Rockwell" pitchFamily="18" charset="0"/>
              </a:rPr>
              <a:t>Extremities 51.9%</a:t>
            </a:r>
          </a:p>
        </p:txBody>
      </p:sp>
      <p:sp>
        <p:nvSpPr>
          <p:cNvPr id="11272" name="TextBox 5"/>
          <p:cNvSpPr txBox="1">
            <a:spLocks noChangeArrowheads="1"/>
          </p:cNvSpPr>
          <p:nvPr/>
        </p:nvSpPr>
        <p:spPr bwMode="auto">
          <a:xfrm>
            <a:off x="7086600" y="3352800"/>
            <a:ext cx="1447800" cy="523875"/>
          </a:xfrm>
          <a:prstGeom prst="rect">
            <a:avLst/>
          </a:prstGeom>
          <a:noFill/>
          <a:ln w="9525">
            <a:noFill/>
            <a:miter lim="800000"/>
            <a:headEnd/>
            <a:tailEnd/>
          </a:ln>
        </p:spPr>
        <p:txBody>
          <a:bodyPr>
            <a:spAutoFit/>
          </a:bodyPr>
          <a:lstStyle/>
          <a:p>
            <a:pPr algn="ctr"/>
            <a:r>
              <a:rPr lang="en-US" sz="1400" dirty="0">
                <a:latin typeface="Rockwell" pitchFamily="18" charset="0"/>
              </a:rPr>
              <a:t>Thorax</a:t>
            </a:r>
          </a:p>
          <a:p>
            <a:pPr algn="ctr"/>
            <a:r>
              <a:rPr lang="en-US" sz="1400" dirty="0">
                <a:latin typeface="Rockwell" pitchFamily="18" charset="0"/>
              </a:rPr>
              <a:t>9.9%</a:t>
            </a:r>
          </a:p>
        </p:txBody>
      </p:sp>
      <p:sp>
        <p:nvSpPr>
          <p:cNvPr id="10" name="Subtitle 2"/>
          <p:cNvSpPr txBox="1">
            <a:spLocks/>
          </p:cNvSpPr>
          <p:nvPr/>
        </p:nvSpPr>
        <p:spPr bwMode="auto">
          <a:xfrm>
            <a:off x="457200" y="1447800"/>
            <a:ext cx="3581400" cy="5410200"/>
          </a:xfrm>
          <a:prstGeom prst="rect">
            <a:avLst/>
          </a:prstGeom>
          <a:noFill/>
          <a:ln w="9525">
            <a:noFill/>
            <a:miter lim="800000"/>
            <a:headEnd/>
            <a:tailEnd/>
          </a:ln>
        </p:spPr>
        <p:txBody>
          <a:bodyPr/>
          <a:lstStyle/>
          <a:p>
            <a:pPr marL="342900" indent="-342900">
              <a:buFont typeface="Arial" charset="0"/>
              <a:buChar char="•"/>
              <a:defRPr/>
            </a:pPr>
            <a:r>
              <a:rPr lang="en-US" sz="1600" dirty="0">
                <a:solidFill>
                  <a:schemeClr val="bg1"/>
                </a:solidFill>
                <a:latin typeface="Century Schoolbook" pitchFamily="18" charset="0"/>
              </a:rPr>
              <a:t>1,992,232 military servicemembers </a:t>
            </a:r>
            <a:r>
              <a:rPr lang="en-US" sz="1600" dirty="0" smtClean="0">
                <a:solidFill>
                  <a:schemeClr val="bg1"/>
                </a:solidFill>
                <a:latin typeface="Century Schoolbook" pitchFamily="18" charset="0"/>
              </a:rPr>
              <a:t>deployed</a:t>
            </a:r>
          </a:p>
          <a:p>
            <a:pPr marL="342900" indent="-342900">
              <a:buFont typeface="Arial" charset="0"/>
              <a:buChar char="•"/>
              <a:defRPr/>
            </a:pPr>
            <a:endParaRPr lang="en-US" sz="1600" dirty="0" smtClean="0">
              <a:solidFill>
                <a:schemeClr val="bg1"/>
              </a:solidFill>
              <a:latin typeface="Century Schoolbook" pitchFamily="18" charset="0"/>
            </a:endParaRPr>
          </a:p>
          <a:p>
            <a:pPr marL="342900" indent="-342900">
              <a:buFont typeface="Arial" charset="0"/>
              <a:buChar char="•"/>
              <a:defRPr/>
            </a:pPr>
            <a:r>
              <a:rPr lang="en-US" sz="1600" dirty="0" smtClean="0">
                <a:solidFill>
                  <a:schemeClr val="bg1"/>
                </a:solidFill>
                <a:latin typeface="Century Schoolbook" pitchFamily="18" charset="0"/>
              </a:rPr>
              <a:t>59,736 </a:t>
            </a:r>
            <a:r>
              <a:rPr lang="en-US" sz="1600" dirty="0">
                <a:solidFill>
                  <a:schemeClr val="bg1"/>
                </a:solidFill>
                <a:latin typeface="Century Schoolbook" pitchFamily="18" charset="0"/>
              </a:rPr>
              <a:t>ICD9 </a:t>
            </a:r>
            <a:r>
              <a:rPr lang="en-US" sz="1600" dirty="0" smtClean="0">
                <a:solidFill>
                  <a:schemeClr val="bg1"/>
                </a:solidFill>
                <a:latin typeface="Century Schoolbook" pitchFamily="18" charset="0"/>
              </a:rPr>
              <a:t>codes reviewed</a:t>
            </a:r>
          </a:p>
          <a:p>
            <a:pPr marL="342900" indent="-342900">
              <a:buFont typeface="Arial" charset="0"/>
              <a:buChar char="•"/>
              <a:defRPr/>
            </a:pPr>
            <a:endParaRPr lang="en-US" sz="1600" dirty="0">
              <a:solidFill>
                <a:schemeClr val="bg1"/>
              </a:solidFill>
              <a:latin typeface="Century Schoolbook" pitchFamily="18" charset="0"/>
            </a:endParaRPr>
          </a:p>
          <a:p>
            <a:pPr marL="342900" indent="-342900">
              <a:buFont typeface="Arial" charset="0"/>
              <a:buChar char="•"/>
              <a:defRPr/>
            </a:pPr>
            <a:r>
              <a:rPr lang="en-US" sz="1600" dirty="0" smtClean="0">
                <a:solidFill>
                  <a:schemeClr val="bg1"/>
                </a:solidFill>
                <a:latin typeface="Century Schoolbook" pitchFamily="18" charset="0"/>
              </a:rPr>
              <a:t>29,624 </a:t>
            </a:r>
            <a:r>
              <a:rPr lang="en-US" sz="1600" dirty="0">
                <a:solidFill>
                  <a:schemeClr val="bg1"/>
                </a:solidFill>
                <a:latin typeface="Century Schoolbook" pitchFamily="18" charset="0"/>
              </a:rPr>
              <a:t>distinct combat wounds in 7,877 combat </a:t>
            </a:r>
            <a:r>
              <a:rPr lang="en-US" sz="1600" dirty="0" smtClean="0">
                <a:solidFill>
                  <a:schemeClr val="bg1"/>
                </a:solidFill>
                <a:latin typeface="Century Schoolbook" pitchFamily="18" charset="0"/>
              </a:rPr>
              <a:t>casualties identified</a:t>
            </a:r>
            <a:endParaRPr lang="en-US" sz="1600" dirty="0">
              <a:solidFill>
                <a:schemeClr val="bg1"/>
              </a:solidFill>
              <a:latin typeface="Century Schoolbook" pitchFamily="18" charset="0"/>
            </a:endParaRPr>
          </a:p>
          <a:p>
            <a:pPr marL="342900" indent="-342900">
              <a:buFont typeface="Arial" charset="0"/>
              <a:buChar char="•"/>
              <a:defRPr/>
            </a:pPr>
            <a:endParaRPr lang="en-US" sz="1600" dirty="0">
              <a:solidFill>
                <a:schemeClr val="bg1"/>
              </a:solidFill>
              <a:latin typeface="Century Schoolbook" pitchFamily="18" charset="0"/>
            </a:endParaRPr>
          </a:p>
          <a:p>
            <a:pPr marL="342900" indent="-342900">
              <a:buFont typeface="Arial" charset="0"/>
              <a:buChar char="•"/>
              <a:defRPr/>
            </a:pPr>
            <a:r>
              <a:rPr lang="en-US" sz="1600" dirty="0">
                <a:solidFill>
                  <a:schemeClr val="bg1"/>
                </a:solidFill>
                <a:latin typeface="Century Schoolbook" pitchFamily="18" charset="0"/>
              </a:rPr>
              <a:t>77.33% </a:t>
            </a:r>
            <a:r>
              <a:rPr lang="en-US" sz="1600" dirty="0" smtClean="0">
                <a:solidFill>
                  <a:schemeClr val="bg1"/>
                </a:solidFill>
                <a:latin typeface="Century Schoolbook" pitchFamily="18" charset="0"/>
              </a:rPr>
              <a:t>(n=6,092) casualties </a:t>
            </a:r>
            <a:r>
              <a:rPr lang="en-US" sz="1600" dirty="0">
                <a:solidFill>
                  <a:schemeClr val="bg1"/>
                </a:solidFill>
                <a:latin typeface="Century Schoolbook" pitchFamily="18" charset="0"/>
              </a:rPr>
              <a:t>sustained at least </a:t>
            </a:r>
            <a:r>
              <a:rPr lang="en-US" sz="1600" dirty="0" smtClean="0">
                <a:solidFill>
                  <a:schemeClr val="bg1"/>
                </a:solidFill>
                <a:latin typeface="Century Schoolbook" pitchFamily="18" charset="0"/>
              </a:rPr>
              <a:t>one musculoskeletal injury</a:t>
            </a:r>
          </a:p>
          <a:p>
            <a:pPr marL="342900" indent="-342900">
              <a:buFont typeface="Arial" charset="0"/>
              <a:buChar char="•"/>
              <a:defRPr/>
            </a:pPr>
            <a:endParaRPr lang="en-US" sz="1600" dirty="0">
              <a:solidFill>
                <a:schemeClr val="bg1"/>
              </a:solidFill>
              <a:latin typeface="Century Schoolbook" pitchFamily="18" charset="0"/>
            </a:endParaRPr>
          </a:p>
          <a:p>
            <a:pPr marL="342900" indent="-342900">
              <a:buFont typeface="Arial" charset="0"/>
              <a:buChar char="•"/>
              <a:defRPr/>
            </a:pPr>
            <a:r>
              <a:rPr lang="en-US" sz="1600" dirty="0" smtClean="0">
                <a:solidFill>
                  <a:schemeClr val="bg1"/>
                </a:solidFill>
                <a:latin typeface="Century Schoolbook" pitchFamily="18" charset="0"/>
              </a:rPr>
              <a:t>17,177 </a:t>
            </a:r>
            <a:r>
              <a:rPr lang="en-US" sz="1600" dirty="0">
                <a:solidFill>
                  <a:schemeClr val="bg1"/>
                </a:solidFill>
                <a:latin typeface="Century Schoolbook" pitchFamily="18" charset="0"/>
              </a:rPr>
              <a:t>distinct musculoskeletal  combat wounds were identified in those 6,092 combat </a:t>
            </a:r>
            <a:r>
              <a:rPr lang="en-US" sz="1600" dirty="0" smtClean="0">
                <a:solidFill>
                  <a:schemeClr val="bg1"/>
                </a:solidFill>
                <a:latin typeface="Century Schoolbook" pitchFamily="18" charset="0"/>
              </a:rPr>
              <a:t>casualties</a:t>
            </a:r>
          </a:p>
          <a:p>
            <a:pPr marL="342900" indent="-342900">
              <a:buFont typeface="Arial" charset="0"/>
              <a:buChar char="•"/>
              <a:defRPr/>
            </a:pPr>
            <a:endParaRPr lang="en-US" sz="1600" dirty="0">
              <a:solidFill>
                <a:schemeClr val="bg1"/>
              </a:solidFill>
              <a:latin typeface="Century Schoolbook" pitchFamily="18" charset="0"/>
            </a:endParaRPr>
          </a:p>
          <a:p>
            <a:pPr marL="342900" indent="-342900">
              <a:buFont typeface="Arial" charset="0"/>
              <a:buChar char="•"/>
              <a:defRPr/>
            </a:pPr>
            <a:r>
              <a:rPr lang="en-US" sz="1600" dirty="0">
                <a:solidFill>
                  <a:schemeClr val="bg1"/>
                </a:solidFill>
                <a:latin typeface="Century Schoolbook" pitchFamily="18" charset="0"/>
              </a:rPr>
              <a:t>Combat casualty incidence = 3.06 per 1,000 deployed servicemember per </a:t>
            </a:r>
            <a:r>
              <a:rPr lang="en-US" sz="1600" dirty="0" smtClean="0">
                <a:solidFill>
                  <a:schemeClr val="bg1"/>
                </a:solidFill>
                <a:latin typeface="Century Schoolbook" pitchFamily="18" charset="0"/>
              </a:rPr>
              <a:t>year</a:t>
            </a:r>
            <a:endParaRPr lang="en-US" sz="3200" dirty="0">
              <a:solidFill>
                <a:srgbClr val="FFFF00"/>
              </a:solidFill>
              <a:latin typeface="+mn-lt"/>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266" name="Subtitle 2"/>
          <p:cNvSpPr>
            <a:spLocks noGrp="1"/>
          </p:cNvSpPr>
          <p:nvPr>
            <p:ph idx="1"/>
          </p:nvPr>
        </p:nvSpPr>
        <p:spPr>
          <a:xfrm>
            <a:off x="381000" y="1524000"/>
            <a:ext cx="7924800" cy="5102225"/>
          </a:xfrm>
        </p:spPr>
        <p:txBody>
          <a:bodyPr/>
          <a:lstStyle/>
          <a:p>
            <a:pPr eaLnBrk="1" hangingPunct="1">
              <a:spcBef>
                <a:spcPct val="0"/>
              </a:spcBef>
              <a:buFont typeface="Wingdings 2" pitchFamily="18" charset="2"/>
              <a:buChar char=""/>
            </a:pPr>
            <a:endParaRPr lang="en-US" sz="2200" i="1" dirty="0" smtClean="0">
              <a:solidFill>
                <a:srgbClr val="FFFF00"/>
              </a:solidFill>
            </a:endParaRPr>
          </a:p>
          <a:p>
            <a:pPr eaLnBrk="1" hangingPunct="1">
              <a:buFont typeface="Wingdings 2" pitchFamily="18" charset="2"/>
              <a:buNone/>
            </a:pPr>
            <a:endParaRPr lang="en-US" dirty="0" smtClean="0">
              <a:solidFill>
                <a:srgbClr val="FFFF00"/>
              </a:solidFill>
            </a:endParaRPr>
          </a:p>
        </p:txBody>
      </p:sp>
      <p:sp>
        <p:nvSpPr>
          <p:cNvPr id="8" name="Title 1"/>
          <p:cNvSpPr txBox="1">
            <a:spLocks/>
          </p:cNvSpPr>
          <p:nvPr/>
        </p:nvSpPr>
        <p:spPr>
          <a:xfrm>
            <a:off x="838200" y="533400"/>
            <a:ext cx="7467600" cy="639763"/>
          </a:xfrm>
          <a:prstGeom prst="rect">
            <a:avLst/>
          </a:prstGeom>
        </p:spPr>
        <p:txBody>
          <a:bodyPr anchor="ctr"/>
          <a:lstStyle/>
          <a:p>
            <a:pPr algn="ctr" fontAlgn="auto">
              <a:spcAft>
                <a:spcPts val="0"/>
              </a:spcAft>
              <a:defRPr/>
            </a:pPr>
            <a:r>
              <a:rPr lang="en-US" sz="4400" dirty="0">
                <a:solidFill>
                  <a:srgbClr val="FFFF00"/>
                </a:solidFill>
                <a:latin typeface="Century Schoolbook" pitchFamily="18" charset="0"/>
                <a:ea typeface="+mj-ea"/>
                <a:cs typeface="+mj-cs"/>
              </a:rPr>
              <a:t>Results</a:t>
            </a:r>
          </a:p>
        </p:txBody>
      </p:sp>
      <p:sp>
        <p:nvSpPr>
          <p:cNvPr id="10" name="Subtitle 2"/>
          <p:cNvSpPr txBox="1">
            <a:spLocks/>
          </p:cNvSpPr>
          <p:nvPr/>
        </p:nvSpPr>
        <p:spPr bwMode="auto">
          <a:xfrm>
            <a:off x="457200" y="1447800"/>
            <a:ext cx="4343400" cy="5410200"/>
          </a:xfrm>
          <a:prstGeom prst="rect">
            <a:avLst/>
          </a:prstGeom>
          <a:noFill/>
          <a:ln w="9525">
            <a:noFill/>
            <a:miter lim="800000"/>
            <a:headEnd/>
            <a:tailEnd/>
          </a:ln>
        </p:spPr>
        <p:txBody>
          <a:bodyPr/>
          <a:lstStyle/>
          <a:p>
            <a:pPr marL="342900" indent="-342900">
              <a:buFont typeface="Arial" charset="0"/>
              <a:buChar char="•"/>
              <a:defRPr/>
            </a:pPr>
            <a:endParaRPr lang="en-US" sz="1400" dirty="0">
              <a:solidFill>
                <a:srgbClr val="FFFF00"/>
              </a:solidFill>
              <a:latin typeface="Century Schoolbook" pitchFamily="18" charset="0"/>
            </a:endParaRPr>
          </a:p>
          <a:p>
            <a:pPr marL="342900" indent="-342900">
              <a:buFont typeface="Arial" charset="0"/>
              <a:buChar char="•"/>
              <a:defRPr/>
            </a:pPr>
            <a:r>
              <a:rPr lang="en-US" sz="1900" dirty="0">
                <a:solidFill>
                  <a:schemeClr val="bg1"/>
                </a:solidFill>
                <a:latin typeface="Century Schoolbook" pitchFamily="18" charset="0"/>
              </a:rPr>
              <a:t>Mean age of musculoskeletal </a:t>
            </a:r>
            <a:r>
              <a:rPr lang="en-US" sz="1900" dirty="0" smtClean="0">
                <a:solidFill>
                  <a:schemeClr val="bg1"/>
                </a:solidFill>
                <a:latin typeface="Century Schoolbook" pitchFamily="18" charset="0"/>
              </a:rPr>
              <a:t>casualty cohort</a:t>
            </a:r>
            <a:r>
              <a:rPr lang="en-US" sz="1900" dirty="0">
                <a:solidFill>
                  <a:schemeClr val="bg1"/>
                </a:solidFill>
                <a:latin typeface="Century Schoolbook" pitchFamily="18" charset="0"/>
              </a:rPr>
              <a:t>: 25.8 years </a:t>
            </a:r>
          </a:p>
          <a:p>
            <a:pPr marL="342900" indent="-342900">
              <a:buFont typeface="Arial" charset="0"/>
              <a:buChar char="•"/>
              <a:defRPr/>
            </a:pPr>
            <a:endParaRPr lang="en-US" sz="1900" dirty="0">
              <a:solidFill>
                <a:schemeClr val="bg1"/>
              </a:solidFill>
              <a:latin typeface="Century Schoolbook" pitchFamily="18" charset="0"/>
            </a:endParaRPr>
          </a:p>
          <a:p>
            <a:pPr marL="342900" indent="-342900">
              <a:buFont typeface="Arial" charset="0"/>
              <a:buChar char="•"/>
              <a:defRPr/>
            </a:pPr>
            <a:r>
              <a:rPr lang="en-US" sz="1900" dirty="0">
                <a:solidFill>
                  <a:schemeClr val="bg1"/>
                </a:solidFill>
                <a:latin typeface="Century Schoolbook" pitchFamily="18" charset="0"/>
              </a:rPr>
              <a:t>Musculoskeletal combat casualties </a:t>
            </a:r>
            <a:r>
              <a:rPr lang="en-US" sz="1900" dirty="0" smtClean="0">
                <a:solidFill>
                  <a:schemeClr val="bg1"/>
                </a:solidFill>
                <a:latin typeface="Century Schoolbook" pitchFamily="18" charset="0"/>
              </a:rPr>
              <a:t>found to be predominantly</a:t>
            </a:r>
            <a:r>
              <a:rPr lang="en-US" sz="1900" dirty="0">
                <a:solidFill>
                  <a:schemeClr val="bg1"/>
                </a:solidFill>
                <a:latin typeface="Century Schoolbook" pitchFamily="18" charset="0"/>
              </a:rPr>
              <a:t>:</a:t>
            </a:r>
          </a:p>
          <a:p>
            <a:pPr marL="1257300" lvl="2" indent="-342900">
              <a:buFont typeface="Arial" charset="0"/>
              <a:buChar char="•"/>
              <a:defRPr/>
            </a:pPr>
            <a:endParaRPr lang="en-US" sz="1900" dirty="0">
              <a:solidFill>
                <a:schemeClr val="bg1"/>
              </a:solidFill>
              <a:latin typeface="Century Schoolbook" pitchFamily="18" charset="0"/>
            </a:endParaRPr>
          </a:p>
          <a:p>
            <a:pPr marL="1257300" lvl="2" indent="-342900">
              <a:buFont typeface="Arial" charset="0"/>
              <a:buChar char="•"/>
              <a:defRPr/>
            </a:pPr>
            <a:r>
              <a:rPr lang="en-US" sz="1900" dirty="0">
                <a:solidFill>
                  <a:schemeClr val="bg1"/>
                </a:solidFill>
                <a:latin typeface="Century Schoolbook" pitchFamily="18" charset="0"/>
              </a:rPr>
              <a:t>Male (98.5%)</a:t>
            </a:r>
          </a:p>
          <a:p>
            <a:pPr marL="1257300" lvl="2" indent="-342900">
              <a:buFont typeface="Arial" charset="0"/>
              <a:buChar char="•"/>
              <a:defRPr/>
            </a:pPr>
            <a:r>
              <a:rPr lang="en-US" sz="1900" dirty="0">
                <a:solidFill>
                  <a:schemeClr val="bg1"/>
                </a:solidFill>
                <a:latin typeface="Century Schoolbook" pitchFamily="18" charset="0"/>
              </a:rPr>
              <a:t>Army Soldiers (77.8%) </a:t>
            </a:r>
          </a:p>
          <a:p>
            <a:pPr marL="1257300" lvl="2" indent="-342900">
              <a:buFont typeface="Arial" charset="0"/>
              <a:buChar char="•"/>
              <a:defRPr/>
            </a:pPr>
            <a:r>
              <a:rPr lang="en-US" sz="1900" dirty="0">
                <a:solidFill>
                  <a:schemeClr val="bg1"/>
                </a:solidFill>
                <a:latin typeface="Century Schoolbook" pitchFamily="18" charset="0"/>
              </a:rPr>
              <a:t>Junior enlisted (58.8%)</a:t>
            </a:r>
          </a:p>
          <a:p>
            <a:pPr marL="342900" indent="-342900">
              <a:buFont typeface="Arial" charset="0"/>
              <a:buChar char="•"/>
              <a:defRPr/>
            </a:pPr>
            <a:endParaRPr lang="en-US" sz="1900" dirty="0">
              <a:solidFill>
                <a:schemeClr val="bg1"/>
              </a:solidFill>
              <a:latin typeface="Century Schoolbook" pitchFamily="18" charset="0"/>
            </a:endParaRPr>
          </a:p>
          <a:p>
            <a:pPr marL="342900" indent="-342900">
              <a:buFont typeface="Arial" charset="0"/>
              <a:buChar char="•"/>
              <a:defRPr/>
            </a:pPr>
            <a:r>
              <a:rPr lang="en-US" sz="1900" dirty="0">
                <a:solidFill>
                  <a:schemeClr val="bg1"/>
                </a:solidFill>
                <a:latin typeface="Century Schoolbook" pitchFamily="18" charset="0"/>
              </a:rPr>
              <a:t>Occurrence of musculoskeletal </a:t>
            </a:r>
            <a:r>
              <a:rPr lang="en-US" sz="1900" dirty="0" smtClean="0">
                <a:solidFill>
                  <a:schemeClr val="bg1"/>
                </a:solidFill>
                <a:latin typeface="Century Schoolbook" pitchFamily="18" charset="0"/>
              </a:rPr>
              <a:t>casualties </a:t>
            </a:r>
            <a:r>
              <a:rPr lang="en-US" sz="1900" dirty="0">
                <a:solidFill>
                  <a:schemeClr val="bg1"/>
                </a:solidFill>
                <a:latin typeface="Century Schoolbook" pitchFamily="18" charset="0"/>
              </a:rPr>
              <a:t>peaked in 2007 at </a:t>
            </a:r>
            <a:r>
              <a:rPr lang="en-US" sz="1900" dirty="0" smtClean="0">
                <a:solidFill>
                  <a:schemeClr val="bg1"/>
                </a:solidFill>
                <a:latin typeface="Century Schoolbook" pitchFamily="18" charset="0"/>
              </a:rPr>
              <a:t>1,685, accounting for 28</a:t>
            </a:r>
            <a:r>
              <a:rPr lang="en-US" sz="1900" dirty="0">
                <a:solidFill>
                  <a:schemeClr val="bg1"/>
                </a:solidFill>
                <a:latin typeface="Century Schoolbook" pitchFamily="18" charset="0"/>
              </a:rPr>
              <a:t>% of all musculoskeletal combat </a:t>
            </a:r>
            <a:r>
              <a:rPr lang="en-US" sz="1900" dirty="0" smtClean="0">
                <a:solidFill>
                  <a:schemeClr val="bg1"/>
                </a:solidFill>
                <a:latin typeface="Century Schoolbook" pitchFamily="18" charset="0"/>
              </a:rPr>
              <a:t> casualties.</a:t>
            </a:r>
            <a:endParaRPr lang="en-US" sz="1900" dirty="0">
              <a:solidFill>
                <a:schemeClr val="bg1"/>
              </a:solidFill>
              <a:latin typeface="Century Schoolbook" pitchFamily="18" charset="0"/>
            </a:endParaRPr>
          </a:p>
          <a:p>
            <a:pPr marL="342900" indent="-342900">
              <a:defRPr/>
            </a:pPr>
            <a:endParaRPr lang="en-US" sz="1600" dirty="0">
              <a:solidFill>
                <a:schemeClr val="bg1"/>
              </a:solidFill>
              <a:latin typeface="Century Schoolbook" pitchFamily="18" charset="0"/>
            </a:endParaRPr>
          </a:p>
        </p:txBody>
      </p:sp>
      <p:graphicFrame>
        <p:nvGraphicFramePr>
          <p:cNvPr id="2050" name="Object 7"/>
          <p:cNvGraphicFramePr>
            <a:graphicFrameLocks noChangeAspect="1"/>
          </p:cNvGraphicFramePr>
          <p:nvPr/>
        </p:nvGraphicFramePr>
        <p:xfrm>
          <a:off x="5105400" y="2514600"/>
          <a:ext cx="3902862" cy="2819400"/>
        </p:xfrm>
        <a:graphic>
          <a:graphicData uri="http://schemas.openxmlformats.org/presentationml/2006/ole">
            <mc:AlternateContent xmlns:mc="http://schemas.openxmlformats.org/markup-compatibility/2006">
              <mc:Choice xmlns:v="urn:schemas-microsoft-com:vml" Requires="v">
                <p:oleObj spid="_x0000_s54275" name="Bitmap Image" r:id="rId4" imgW="11533333" imgH="8333333" progId="PBrush">
                  <p:embed/>
                </p:oleObj>
              </mc:Choice>
              <mc:Fallback>
                <p:oleObj name="Bitmap Image" r:id="rId4" imgW="11533333" imgH="8333333" progId="PBrus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514600"/>
                        <a:ext cx="390286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076" name="Title 1"/>
          <p:cNvSpPr>
            <a:spLocks noGrp="1"/>
          </p:cNvSpPr>
          <p:nvPr>
            <p:ph type="title"/>
          </p:nvPr>
        </p:nvSpPr>
        <p:spPr>
          <a:xfrm>
            <a:off x="838200" y="152400"/>
            <a:ext cx="7467600" cy="609600"/>
          </a:xfrm>
        </p:spPr>
        <p:txBody>
          <a:bodyPr/>
          <a:lstStyle/>
          <a:p>
            <a:pPr eaLnBrk="1" hangingPunct="1"/>
            <a:r>
              <a:rPr lang="en-US" sz="3200" smtClean="0">
                <a:solidFill>
                  <a:srgbClr val="FFFF00"/>
                </a:solidFill>
                <a:latin typeface="Century Schoolbook" pitchFamily="18" charset="0"/>
              </a:rPr>
              <a:t>Musculoskeletal Injury Distribution</a:t>
            </a:r>
          </a:p>
        </p:txBody>
      </p:sp>
      <p:sp>
        <p:nvSpPr>
          <p:cNvPr id="3077" name="TextBox 6"/>
          <p:cNvSpPr txBox="1">
            <a:spLocks noChangeArrowheads="1"/>
          </p:cNvSpPr>
          <p:nvPr/>
        </p:nvSpPr>
        <p:spPr bwMode="auto">
          <a:xfrm>
            <a:off x="914400" y="5486400"/>
            <a:ext cx="6019800" cy="1169551"/>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342900" indent="-342900"/>
            <a:r>
              <a:rPr lang="en-US" sz="1400" b="1" dirty="0">
                <a:solidFill>
                  <a:schemeClr val="bg1">
                    <a:lumMod val="50000"/>
                  </a:schemeClr>
                </a:solidFill>
                <a:latin typeface="Century Schoolbook" pitchFamily="18" charset="0"/>
              </a:rPr>
              <a:t>Soft Tissue Injuries</a:t>
            </a:r>
            <a:r>
              <a:rPr lang="en-US" sz="1400" dirty="0">
                <a:solidFill>
                  <a:schemeClr val="bg1">
                    <a:lumMod val="50000"/>
                  </a:schemeClr>
                </a:solidFill>
                <a:latin typeface="Century Schoolbook" pitchFamily="18" charset="0"/>
              </a:rPr>
              <a:t>: 47% (</a:t>
            </a:r>
            <a:r>
              <a:rPr lang="en-US" sz="1400" dirty="0" smtClean="0">
                <a:solidFill>
                  <a:schemeClr val="bg1">
                    <a:lumMod val="50000"/>
                  </a:schemeClr>
                </a:solidFill>
                <a:latin typeface="Century Schoolbook" pitchFamily="18" charset="0"/>
              </a:rPr>
              <a:t>n=8056)</a:t>
            </a:r>
          </a:p>
          <a:p>
            <a:pPr marL="342900" indent="-342900"/>
            <a:endParaRPr lang="en-US" sz="1400" dirty="0">
              <a:solidFill>
                <a:schemeClr val="bg1">
                  <a:lumMod val="50000"/>
                </a:schemeClr>
              </a:solidFill>
              <a:latin typeface="Century Schoolbook" pitchFamily="18" charset="0"/>
            </a:endParaRPr>
          </a:p>
          <a:p>
            <a:pPr marL="342900" indent="-342900"/>
            <a:r>
              <a:rPr lang="en-US" sz="1400" b="1" dirty="0" smtClean="0">
                <a:solidFill>
                  <a:schemeClr val="bg1">
                    <a:lumMod val="50000"/>
                  </a:schemeClr>
                </a:solidFill>
                <a:latin typeface="Century Schoolbook" pitchFamily="18" charset="0"/>
              </a:rPr>
              <a:t>Fractures</a:t>
            </a:r>
            <a:r>
              <a:rPr lang="en-US" sz="1400" dirty="0">
                <a:solidFill>
                  <a:schemeClr val="bg1">
                    <a:lumMod val="50000"/>
                  </a:schemeClr>
                </a:solidFill>
                <a:latin typeface="Century Schoolbook" pitchFamily="18" charset="0"/>
              </a:rPr>
              <a:t>: 40% (n=6794) </a:t>
            </a:r>
            <a:endParaRPr lang="en-US" sz="1400" dirty="0" smtClean="0">
              <a:solidFill>
                <a:schemeClr val="bg1">
                  <a:lumMod val="50000"/>
                </a:schemeClr>
              </a:solidFill>
              <a:latin typeface="Century Schoolbook" pitchFamily="18" charset="0"/>
            </a:endParaRPr>
          </a:p>
          <a:p>
            <a:pPr marL="342900" indent="-342900"/>
            <a:endParaRPr lang="en-US" sz="1400" dirty="0">
              <a:solidFill>
                <a:schemeClr val="bg1">
                  <a:lumMod val="50000"/>
                </a:schemeClr>
              </a:solidFill>
              <a:latin typeface="Century Schoolbook" pitchFamily="18" charset="0"/>
            </a:endParaRPr>
          </a:p>
          <a:p>
            <a:pPr marL="342900" indent="-342900"/>
            <a:r>
              <a:rPr lang="en-US" sz="1400" b="1" dirty="0" smtClean="0">
                <a:solidFill>
                  <a:schemeClr val="bg1">
                    <a:lumMod val="50000"/>
                  </a:schemeClr>
                </a:solidFill>
                <a:latin typeface="Century Schoolbook" pitchFamily="18" charset="0"/>
              </a:rPr>
              <a:t>Amputations</a:t>
            </a:r>
            <a:r>
              <a:rPr lang="en-US" sz="1400" b="1" dirty="0">
                <a:solidFill>
                  <a:schemeClr val="bg1">
                    <a:lumMod val="50000"/>
                  </a:schemeClr>
                </a:solidFill>
                <a:latin typeface="Century Schoolbook" pitchFamily="18" charset="0"/>
              </a:rPr>
              <a:t>, Joint Dislocations, Neurologic Injuries </a:t>
            </a:r>
            <a:r>
              <a:rPr lang="en-US" sz="1400" dirty="0">
                <a:solidFill>
                  <a:schemeClr val="bg1">
                    <a:lumMod val="50000"/>
                  </a:schemeClr>
                </a:solidFill>
                <a:latin typeface="Century Schoolbook" pitchFamily="18" charset="0"/>
              </a:rPr>
              <a:t>&lt; 7% each</a:t>
            </a:r>
            <a:endParaRPr lang="en-US" sz="1400" dirty="0">
              <a:solidFill>
                <a:schemeClr val="bg1">
                  <a:lumMod val="50000"/>
                </a:schemeClr>
              </a:solidFill>
            </a:endParaRPr>
          </a:p>
        </p:txBody>
      </p:sp>
      <p:graphicFrame>
        <p:nvGraphicFramePr>
          <p:cNvPr id="3074" name="Object 11"/>
          <p:cNvGraphicFramePr>
            <a:graphicFrameLocks noChangeAspect="1"/>
          </p:cNvGraphicFramePr>
          <p:nvPr/>
        </p:nvGraphicFramePr>
        <p:xfrm>
          <a:off x="685800" y="1219200"/>
          <a:ext cx="7800975" cy="4057650"/>
        </p:xfrm>
        <a:graphic>
          <a:graphicData uri="http://schemas.openxmlformats.org/presentationml/2006/ole">
            <mc:AlternateContent xmlns:mc="http://schemas.openxmlformats.org/markup-compatibility/2006">
              <mc:Choice xmlns:v="urn:schemas-microsoft-com:vml" Requires="v">
                <p:oleObj spid="_x0000_s3075" name="Chart" r:id="rId5" imgW="7801042" imgH="4057534" progId="Excel.Sheet.8">
                  <p:embed/>
                </p:oleObj>
              </mc:Choice>
              <mc:Fallback>
                <p:oleObj name="Chart" r:id="rId5" imgW="7801042" imgH="4057534" progId="Excel.Shee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219200"/>
                        <a:ext cx="78009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457200"/>
            <a:ext cx="7467600" cy="609600"/>
          </a:xfrm>
        </p:spPr>
        <p:txBody>
          <a:bodyPr/>
          <a:lstStyle/>
          <a:p>
            <a:pPr eaLnBrk="1" hangingPunct="1"/>
            <a:r>
              <a:rPr lang="en-US" sz="3200" smtClean="0">
                <a:solidFill>
                  <a:srgbClr val="FFFF00"/>
                </a:solidFill>
                <a:latin typeface="Century Schoolbook" pitchFamily="18" charset="0"/>
              </a:rPr>
              <a:t>Musculoskeletal Injury Distribution</a:t>
            </a:r>
          </a:p>
        </p:txBody>
      </p:sp>
      <p:sp>
        <p:nvSpPr>
          <p:cNvPr id="14339" name="TextBox 6"/>
          <p:cNvSpPr txBox="1">
            <a:spLocks noChangeArrowheads="1"/>
          </p:cNvSpPr>
          <p:nvPr/>
        </p:nvSpPr>
        <p:spPr bwMode="auto">
          <a:xfrm>
            <a:off x="914400" y="5105400"/>
            <a:ext cx="7391400" cy="369888"/>
          </a:xfrm>
          <a:prstGeom prst="rect">
            <a:avLst/>
          </a:prstGeom>
          <a:noFill/>
          <a:ln w="9525">
            <a:noFill/>
            <a:miter lim="800000"/>
            <a:headEnd/>
            <a:tailEnd/>
          </a:ln>
        </p:spPr>
        <p:txBody>
          <a:bodyPr>
            <a:spAutoFit/>
          </a:bodyPr>
          <a:lstStyle/>
          <a:p>
            <a:pPr marL="342900" indent="-342900">
              <a:buFont typeface="Arial" charset="0"/>
              <a:buNone/>
            </a:pPr>
            <a:r>
              <a:rPr lang="en-US">
                <a:solidFill>
                  <a:srgbClr val="FFFF00"/>
                </a:solidFill>
                <a:latin typeface="Century Schoolbook" pitchFamily="18" charset="0"/>
              </a:rPr>
              <a:t>	</a:t>
            </a:r>
            <a:endParaRPr lang="en-US" sz="1600">
              <a:solidFill>
                <a:srgbClr val="FFFF00"/>
              </a:solidFill>
            </a:endParaRPr>
          </a:p>
        </p:txBody>
      </p:sp>
      <p:sp>
        <p:nvSpPr>
          <p:cNvPr id="14346" name="TextBox 10"/>
          <p:cNvSpPr txBox="1">
            <a:spLocks noChangeArrowheads="1"/>
          </p:cNvSpPr>
          <p:nvPr/>
        </p:nvSpPr>
        <p:spPr bwMode="auto">
          <a:xfrm>
            <a:off x="762000" y="6324600"/>
            <a:ext cx="6553200"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r>
              <a:rPr lang="en-US" sz="1400" b="1" dirty="0" smtClean="0">
                <a:solidFill>
                  <a:schemeClr val="bg1">
                    <a:lumMod val="50000"/>
                  </a:schemeClr>
                </a:solidFill>
                <a:latin typeface="Times New Roman" pitchFamily="18" charset="0"/>
                <a:cs typeface="Times New Roman" pitchFamily="18" charset="0"/>
              </a:rPr>
              <a:t>Fractures</a:t>
            </a:r>
            <a:r>
              <a:rPr lang="en-US" sz="1400" dirty="0">
                <a:solidFill>
                  <a:schemeClr val="bg1">
                    <a:lumMod val="50000"/>
                  </a:schemeClr>
                </a:solidFill>
                <a:latin typeface="Times New Roman" pitchFamily="18" charset="0"/>
                <a:cs typeface="Times New Roman" pitchFamily="18" charset="0"/>
              </a:rPr>
              <a:t>: 57.8% Open (n=3,930), 41.5% Closed (2,864</a:t>
            </a:r>
            <a:r>
              <a:rPr lang="en-US" sz="1400" dirty="0" smtClean="0">
                <a:solidFill>
                  <a:schemeClr val="bg1">
                    <a:lumMod val="50000"/>
                  </a:schemeClr>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p:txBody>
      </p:sp>
      <p:graphicFrame>
        <p:nvGraphicFramePr>
          <p:cNvPr id="11" name="Chart 10"/>
          <p:cNvGraphicFramePr>
            <a:graphicFrameLocks/>
          </p:cNvGraphicFramePr>
          <p:nvPr/>
        </p:nvGraphicFramePr>
        <p:xfrm>
          <a:off x="3429000" y="2057400"/>
          <a:ext cx="60960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9" name="Subtitle 2"/>
          <p:cNvSpPr txBox="1">
            <a:spLocks/>
          </p:cNvSpPr>
          <p:nvPr/>
        </p:nvSpPr>
        <p:spPr bwMode="auto">
          <a:xfrm>
            <a:off x="609600" y="1447800"/>
            <a:ext cx="41148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smtClean="0">
                <a:ln>
                  <a:noFill/>
                </a:ln>
                <a:solidFill>
                  <a:schemeClr val="bg1"/>
                </a:solidFill>
                <a:effectLst/>
                <a:uLnTx/>
                <a:uFillTx/>
                <a:latin typeface="Century Schoolbook" pitchFamily="18" charset="0"/>
                <a:ea typeface="+mn-ea"/>
                <a:cs typeface="+mn-cs"/>
              </a:rPr>
              <a:t>Fractures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800" b="1" i="0" u="none" strike="noStrike" kern="1200" cap="none" spc="0" normalizeH="0" baseline="0" noProof="0" dirty="0" smtClean="0">
              <a:ln>
                <a:noFill/>
              </a:ln>
              <a:solidFill>
                <a:schemeClr val="bg1"/>
              </a:solidFill>
              <a:effectLst/>
              <a:uLnTx/>
              <a:uFillTx/>
              <a:latin typeface="Century Schoolbook" pitchFamily="18" charset="0"/>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bg1"/>
                </a:solidFill>
                <a:effectLst/>
                <a:uLnTx/>
                <a:uFillTx/>
                <a:latin typeface="Century Schoolbook" pitchFamily="18" charset="0"/>
                <a:ea typeface="+mn-ea"/>
                <a:cs typeface="+mn-cs"/>
              </a:rPr>
              <a:t>Tibia/Fibula: 17.5%</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bg1"/>
                </a:solidFill>
                <a:effectLst/>
                <a:uLnTx/>
                <a:uFillTx/>
                <a:latin typeface="Century Schoolbook" pitchFamily="18" charset="0"/>
                <a:ea typeface="+mn-ea"/>
                <a:cs typeface="+mn-cs"/>
              </a:rPr>
              <a:t>Spine: 11.8%</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bg1"/>
                </a:solidFill>
                <a:effectLst/>
                <a:uLnTx/>
                <a:uFillTx/>
                <a:latin typeface="Century Schoolbook" pitchFamily="18" charset="0"/>
                <a:ea typeface="+mn-ea"/>
                <a:cs typeface="+mn-cs"/>
              </a:rPr>
              <a:t>Radius/Ulna: 10.9%</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bg1"/>
                </a:solidFill>
                <a:effectLst/>
                <a:uLnTx/>
                <a:uFillTx/>
                <a:latin typeface="Century Schoolbook" pitchFamily="18" charset="0"/>
                <a:ea typeface="+mn-ea"/>
                <a:cs typeface="+mn-cs"/>
              </a:rPr>
              <a:t>Femur: 9%</a:t>
            </a: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smtClean="0">
              <a:ln>
                <a:noFill/>
              </a:ln>
              <a:solidFill>
                <a:srgbClr val="FFFF00"/>
              </a:solidFill>
              <a:effectLst/>
              <a:uLnTx/>
              <a:uFillTx/>
              <a:latin typeface="Century Schoolbook" pitchFamily="18" charset="0"/>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200" b="0" i="0" u="none" strike="noStrike" kern="1200" cap="none" spc="0" normalizeH="0" baseline="0" noProof="0" dirty="0" smtClean="0">
              <a:ln>
                <a:noFill/>
              </a:ln>
              <a:solidFill>
                <a:srgbClr val="FFFF00"/>
              </a:solidFill>
              <a:effectLst/>
              <a:uLnTx/>
              <a:uFillTx/>
              <a:latin typeface="Century Schoolbook"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2" pitchFamily="18" charset="2"/>
              <a:buNone/>
              <a:tabLst/>
              <a:defRPr/>
            </a:pPr>
            <a:endParaRPr kumimoji="0" lang="en-US" sz="3200" b="0" i="0" u="none" strike="noStrike" kern="1200" cap="none" spc="0" normalizeH="0" baseline="0" noProof="0" dirty="0" smtClean="0">
              <a:ln>
                <a:noFill/>
              </a:ln>
              <a:solidFill>
                <a:srgbClr val="FFFF00"/>
              </a:solidFill>
              <a:effectLst/>
              <a:uLnTx/>
              <a:uFillTx/>
              <a:latin typeface="+mn-lt"/>
              <a:ea typeface="+mn-ea"/>
              <a:cs typeface="+mn-cs"/>
            </a:endParaRPr>
          </a:p>
        </p:txBody>
      </p:sp>
      <p:pic>
        <p:nvPicPr>
          <p:cNvPr id="10" name="Picture 6" descr="61346_1508668030898_1060236342_1431523_8101205_n.jpg"/>
          <p:cNvPicPr>
            <a:picLocks noChangeAspect="1"/>
          </p:cNvPicPr>
          <p:nvPr/>
        </p:nvPicPr>
        <p:blipFill>
          <a:blip r:embed="rId4" cstate="print"/>
          <a:srcRect/>
          <a:stretch>
            <a:fillRect/>
          </a:stretch>
        </p:blipFill>
        <p:spPr bwMode="auto">
          <a:xfrm>
            <a:off x="762000" y="3962400"/>
            <a:ext cx="3124200" cy="20828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theme/_rels/themeOverride3.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BLUE THEME</Template>
  <TotalTime>17776</TotalTime>
  <Words>3460</Words>
  <Application>Microsoft Office PowerPoint</Application>
  <PresentationFormat>On-screen Show (4:3)</PresentationFormat>
  <Paragraphs>346</Paragraphs>
  <Slides>21</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Bitmap Image</vt:lpstr>
      <vt:lpstr>Chart</vt:lpstr>
      <vt:lpstr>The Nature and Incidence of Musculoskeletal Combat Wounds in Iraq and Afghanistan  (2005-2009)</vt:lpstr>
      <vt:lpstr>PowerPoint Presentation</vt:lpstr>
      <vt:lpstr>Background</vt:lpstr>
      <vt:lpstr>Background</vt:lpstr>
      <vt:lpstr>Methods</vt:lpstr>
      <vt:lpstr>PowerPoint Presentation</vt:lpstr>
      <vt:lpstr>PowerPoint Presentation</vt:lpstr>
      <vt:lpstr>Musculoskeletal Injury Distribution</vt:lpstr>
      <vt:lpstr>Musculoskeletal Injury Distribution</vt:lpstr>
      <vt:lpstr>Fracture Distribution</vt:lpstr>
      <vt:lpstr>Musculoskeletal Injury Distribution</vt:lpstr>
      <vt:lpstr>Musculoskeletal Injury Distribution</vt:lpstr>
      <vt:lpstr>Musculoskeletal Injury Distribution</vt:lpstr>
      <vt:lpstr>Musculoskeletal Injury Rate per 1,000 Deployed Servicemembers per Year</vt:lpstr>
      <vt:lpstr>Mechanism of Injury Distribution 2005-2009</vt:lpstr>
      <vt:lpstr>Musculoskeletal Injury Cohort  Mechanism of Injury Comparison</vt:lpstr>
      <vt:lpstr>Combat Casualty Rates by Branch of Service</vt:lpstr>
      <vt:lpstr>Conclusions</vt:lpstr>
      <vt:lpstr>PowerPoint Presentation</vt:lpstr>
      <vt:lpstr>PowerPoint Presentation</vt:lpstr>
      <vt:lpstr>PowerPoint Presentation</vt:lpstr>
    </vt:vector>
  </TitlesOfParts>
  <Company>WBAMC-DOD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 Wounds Sustained During the Iraq and Afghanistan Wars from 2005-2009</dc:title>
  <dc:creator>Brendan.Mccriskin</dc:creator>
  <cp:lastModifiedBy>Ogaz, Cynthia</cp:lastModifiedBy>
  <cp:revision>531</cp:revision>
  <dcterms:created xsi:type="dcterms:W3CDTF">2011-04-05T19:11:55Z</dcterms:created>
  <dcterms:modified xsi:type="dcterms:W3CDTF">2012-12-04T17:15:33Z</dcterms:modified>
</cp:coreProperties>
</file>