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79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1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3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4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8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7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1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1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4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1E31E-ABBF-4068-A9A0-0E98FB60D5E3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25A60-386D-4337-B2FF-3DF1E19B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Kidney Injury and Liver Disease </a:t>
            </a:r>
            <a:br>
              <a:rPr lang="en-US" dirty="0" smtClean="0"/>
            </a:br>
            <a:r>
              <a:rPr lang="en-US" dirty="0" smtClean="0"/>
              <a:t>in the ICU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German T. Hernandez, MD, FASN, FACP</a:t>
            </a:r>
          </a:p>
          <a:p>
            <a:r>
              <a:rPr lang="en-US" sz="2400" dirty="0" smtClean="0"/>
              <a:t>Associate Professor of Medicine</a:t>
            </a:r>
          </a:p>
          <a:p>
            <a:r>
              <a:rPr lang="en-US" sz="2400" dirty="0" smtClean="0"/>
              <a:t>Division of Nephrology &amp; Hypertension</a:t>
            </a:r>
          </a:p>
          <a:p>
            <a:r>
              <a:rPr lang="en-US" sz="2400" dirty="0" smtClean="0"/>
              <a:t>Paul L. Foster School of Medicine</a:t>
            </a:r>
          </a:p>
          <a:p>
            <a:r>
              <a:rPr lang="en-US" sz="2400" dirty="0" smtClean="0"/>
              <a:t>TTUHSC at El Paso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646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 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HRS is a diagnosis of exclusion</a:t>
            </a:r>
          </a:p>
          <a:p>
            <a:pPr lvl="1"/>
            <a:r>
              <a:rPr lang="en-US" dirty="0" smtClean="0"/>
              <a:t>Cirrhosis with ascites</a:t>
            </a:r>
          </a:p>
          <a:p>
            <a:pPr lvl="1"/>
            <a:r>
              <a:rPr lang="en-US" dirty="0" smtClean="0"/>
              <a:t>Serum Creatinine &gt; 1.5 mg/</a:t>
            </a:r>
            <a:r>
              <a:rPr lang="en-US" dirty="0" err="1" smtClean="0"/>
              <a:t>dL</a:t>
            </a:r>
            <a:endParaRPr lang="en-US" dirty="0" smtClean="0"/>
          </a:p>
          <a:p>
            <a:pPr lvl="1"/>
            <a:r>
              <a:rPr lang="en-US" dirty="0" smtClean="0"/>
              <a:t>No improvement in </a:t>
            </a:r>
            <a:r>
              <a:rPr lang="en-US" dirty="0" err="1" smtClean="0"/>
              <a:t>SCr</a:t>
            </a:r>
            <a:r>
              <a:rPr lang="en-US" dirty="0" smtClean="0"/>
              <a:t> (&lt;1.5 mg/</a:t>
            </a:r>
            <a:r>
              <a:rPr lang="en-US" dirty="0" err="1" smtClean="0"/>
              <a:t>dL</a:t>
            </a:r>
            <a:r>
              <a:rPr lang="en-US" dirty="0" smtClean="0"/>
              <a:t>) after at least 2 days of diuretic withdrawal and IV albumin (1g/kg/day, max 100g/day)</a:t>
            </a:r>
          </a:p>
          <a:p>
            <a:pPr lvl="1"/>
            <a:r>
              <a:rPr lang="en-US" dirty="0" smtClean="0"/>
              <a:t>Absence of shock</a:t>
            </a:r>
          </a:p>
          <a:p>
            <a:pPr lvl="1"/>
            <a:r>
              <a:rPr lang="en-US" dirty="0" smtClean="0"/>
              <a:t>No intrinsic renal disease:  proteinuria &gt;500mg/day, &gt;50 RBC/HPF, or abnormal renal US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6197661"/>
            <a:ext cx="246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Gut 2007; 56:1310-1318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73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Type-1 HRS</a:t>
            </a:r>
          </a:p>
          <a:p>
            <a:pPr lvl="1"/>
            <a:r>
              <a:rPr lang="en-US" dirty="0" smtClean="0"/>
              <a:t>Rapid progression of kidney injury with a rise in </a:t>
            </a:r>
            <a:r>
              <a:rPr lang="en-US" dirty="0" err="1" smtClean="0"/>
              <a:t>SCr</a:t>
            </a:r>
            <a:r>
              <a:rPr lang="en-US" dirty="0" smtClean="0"/>
              <a:t> &gt;2x baseline in less than 2 weeks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Can develop spontaneously, but commonly follows:</a:t>
            </a:r>
          </a:p>
          <a:p>
            <a:pPr lvl="2"/>
            <a:r>
              <a:rPr lang="en-US" dirty="0" smtClean="0"/>
              <a:t>SBP or other infection</a:t>
            </a:r>
          </a:p>
          <a:p>
            <a:pPr lvl="2"/>
            <a:r>
              <a:rPr lang="en-US" dirty="0" smtClean="0"/>
              <a:t>GI bleeding</a:t>
            </a:r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24600" y="6197661"/>
            <a:ext cx="246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Gut 2007; 56:1310-1318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65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Type-2 HRS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Associated with diuretic-resistant ascites and less renal insufficiency than type-1 HRS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6197661"/>
            <a:ext cx="246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Gut 2007; 56:1310-1318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9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in HRS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6934200" cy="5112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24600" y="6488668"/>
            <a:ext cx="246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Gut 2007; 56:1310-1318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99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HRS: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 transplantation for both type 1 and 2 HRS</a:t>
            </a:r>
          </a:p>
          <a:p>
            <a:r>
              <a:rPr lang="en-US" dirty="0" smtClean="0"/>
              <a:t>Vasoconstrictors for type 1 HRS</a:t>
            </a:r>
          </a:p>
          <a:p>
            <a:pPr lvl="1"/>
            <a:r>
              <a:rPr lang="en-US" dirty="0" err="1" smtClean="0"/>
              <a:t>Terlipressin</a:t>
            </a:r>
            <a:endParaRPr lang="en-US" dirty="0" smtClean="0"/>
          </a:p>
          <a:p>
            <a:pPr lvl="1"/>
            <a:r>
              <a:rPr lang="en-US" dirty="0" smtClean="0"/>
              <a:t>Norepinephrine</a:t>
            </a:r>
          </a:p>
          <a:p>
            <a:pPr lvl="1"/>
            <a:r>
              <a:rPr lang="en-US" dirty="0" err="1" smtClean="0"/>
              <a:t>Midodrine</a:t>
            </a:r>
            <a:r>
              <a:rPr lang="en-US" dirty="0" smtClean="0"/>
              <a:t>/</a:t>
            </a:r>
            <a:r>
              <a:rPr lang="en-US" dirty="0" err="1" smtClean="0"/>
              <a:t>octreotide</a:t>
            </a:r>
            <a:endParaRPr lang="en-US" dirty="0" smtClean="0"/>
          </a:p>
          <a:p>
            <a:pPr marL="514350" indent="-457200"/>
            <a:r>
              <a:rPr lang="en-US" dirty="0" smtClean="0"/>
              <a:t>TIPS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4804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 Type 1: </a:t>
            </a:r>
            <a:r>
              <a:rPr lang="en-US" dirty="0" err="1"/>
              <a:t>T</a:t>
            </a:r>
            <a:r>
              <a:rPr lang="en-US" dirty="0" err="1" smtClean="0"/>
              <a:t>erlipressin</a:t>
            </a:r>
            <a:r>
              <a:rPr lang="en-US" dirty="0" smtClean="0"/>
              <a:t> &amp; Albumin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Terlipressin</a:t>
            </a:r>
            <a:r>
              <a:rPr lang="en-US" dirty="0" smtClean="0"/>
              <a:t>: vasopressin analog, reduces splanchnic vasodilatation</a:t>
            </a:r>
          </a:p>
          <a:p>
            <a:r>
              <a:rPr lang="en-US" dirty="0" smtClean="0"/>
              <a:t>Dosing: 1-2 mg IV every 4hrs</a:t>
            </a:r>
          </a:p>
          <a:p>
            <a:r>
              <a:rPr lang="en-US" dirty="0" smtClean="0"/>
              <a:t>Given with IV Albumin 1g/kg, then 20-40g/day</a:t>
            </a:r>
            <a:endParaRPr lang="en-US" dirty="0"/>
          </a:p>
          <a:p>
            <a:r>
              <a:rPr lang="en-US" dirty="0" smtClean="0"/>
              <a:t>Significant improvement in renal function</a:t>
            </a:r>
          </a:p>
          <a:p>
            <a:r>
              <a:rPr lang="en-US" dirty="0" smtClean="0"/>
              <a:t>Not available in the USA</a:t>
            </a:r>
          </a:p>
          <a:p>
            <a:r>
              <a:rPr lang="en-US" dirty="0" smtClean="0"/>
              <a:t>No difference in survival at 3 months vs. albumin alone</a:t>
            </a:r>
          </a:p>
          <a:p>
            <a:r>
              <a:rPr lang="en-US" dirty="0" smtClean="0"/>
              <a:t>Survival benefit for renal responders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6336268"/>
            <a:ext cx="352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Gastroenterology 2008; 134:1352-9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23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Renal Response: </a:t>
            </a:r>
            <a:r>
              <a:rPr lang="en-US" sz="3600" dirty="0" err="1" smtClean="0"/>
              <a:t>Terlipression+Albumin</a:t>
            </a:r>
            <a:r>
              <a:rPr lang="en-US" sz="3600" dirty="0" smtClean="0"/>
              <a:t> </a:t>
            </a:r>
            <a:r>
              <a:rPr lang="en-US" sz="3600" dirty="0" err="1" smtClean="0"/>
              <a:t>vs</a:t>
            </a:r>
            <a:r>
              <a:rPr lang="en-US" sz="3600" dirty="0" smtClean="0"/>
              <a:t> Albumin alone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64" y="1447800"/>
            <a:ext cx="6538652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38800" y="6336268"/>
            <a:ext cx="352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Gastroenterology 2008; 134:1352-9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8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HRS-1: Norepinephrine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Uncontrolled pilot study, n=12</a:t>
            </a:r>
          </a:p>
          <a:p>
            <a:r>
              <a:rPr lang="en-US" sz="2000" dirty="0" smtClean="0"/>
              <a:t>Norepinephrine 0.5-3mg/</a:t>
            </a:r>
            <a:r>
              <a:rPr lang="en-US" sz="2000" dirty="0" err="1" smtClean="0"/>
              <a:t>hr</a:t>
            </a:r>
            <a:r>
              <a:rPr lang="en-US" sz="2000" dirty="0" smtClean="0"/>
              <a:t> with IV albumin and furosemide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700854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9800" y="6197661"/>
            <a:ext cx="2964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Hepatology</a:t>
            </a:r>
            <a:r>
              <a:rPr lang="en-US" dirty="0" smtClean="0"/>
              <a:t> 2002; 36:374-380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97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HRS-1: </a:t>
            </a:r>
            <a:r>
              <a:rPr lang="en-US" dirty="0" err="1" smtClean="0"/>
              <a:t>Midodrine</a:t>
            </a:r>
            <a:r>
              <a:rPr lang="en-US" dirty="0" smtClean="0"/>
              <a:t> &amp; </a:t>
            </a:r>
            <a:r>
              <a:rPr lang="en-US" dirty="0" err="1" smtClean="0"/>
              <a:t>Octreotide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Midodrine</a:t>
            </a:r>
            <a:r>
              <a:rPr lang="en-US" sz="2800" dirty="0" smtClean="0"/>
              <a:t>- selective alpha-1 adrenergic agonist</a:t>
            </a:r>
          </a:p>
          <a:p>
            <a:pPr lvl="1"/>
            <a:r>
              <a:rPr lang="en-US" sz="2400" dirty="0" smtClean="0"/>
              <a:t>Causes increase in peripheral vascular resistance</a:t>
            </a:r>
          </a:p>
          <a:p>
            <a:pPr lvl="1"/>
            <a:endParaRPr lang="en-US" sz="2400" dirty="0" smtClean="0"/>
          </a:p>
          <a:p>
            <a:r>
              <a:rPr lang="en-US" sz="2800" dirty="0" err="1" smtClean="0"/>
              <a:t>Octreotide</a:t>
            </a:r>
            <a:r>
              <a:rPr lang="en-US" sz="2800" dirty="0" smtClean="0"/>
              <a:t>-analogue of </a:t>
            </a:r>
            <a:r>
              <a:rPr lang="en-US" sz="2800" dirty="0" err="1" smtClean="0"/>
              <a:t>somatostatin</a:t>
            </a:r>
            <a:endParaRPr lang="en-US" sz="2800" dirty="0" smtClean="0"/>
          </a:p>
          <a:p>
            <a:pPr lvl="1"/>
            <a:r>
              <a:rPr lang="en-US" sz="2400" dirty="0" smtClean="0"/>
              <a:t>Inhibits endogenous vasodilator release, thereby reducing splanchnic vasodilatation</a:t>
            </a:r>
          </a:p>
          <a:p>
            <a:pPr lvl="1"/>
            <a:endParaRPr lang="en-US" sz="2400" dirty="0"/>
          </a:p>
          <a:p>
            <a:r>
              <a:rPr lang="en-US" dirty="0" smtClean="0"/>
              <a:t>The combination is thought to improve renal and systemic hemodynamics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49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HRS-1: </a:t>
            </a:r>
            <a:r>
              <a:rPr lang="en-US" dirty="0" err="1" smtClean="0"/>
              <a:t>Midodrine</a:t>
            </a:r>
            <a:r>
              <a:rPr lang="en-US" dirty="0" smtClean="0"/>
              <a:t> &amp; </a:t>
            </a:r>
            <a:r>
              <a:rPr lang="en-US" dirty="0" err="1" smtClean="0"/>
              <a:t>Octreotide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Group A: 8 subjects treated with</a:t>
            </a:r>
          </a:p>
          <a:p>
            <a:pPr lvl="1"/>
            <a:r>
              <a:rPr lang="en-US" sz="2400" dirty="0" smtClean="0"/>
              <a:t>Dopamine 2-4mcg/kg/min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Group B: 5 subjects treated with </a:t>
            </a:r>
          </a:p>
          <a:p>
            <a:pPr lvl="1"/>
            <a:r>
              <a:rPr lang="en-US" sz="2400" dirty="0" err="1" smtClean="0"/>
              <a:t>Midodrine</a:t>
            </a:r>
            <a:r>
              <a:rPr lang="en-US" sz="2400" dirty="0" smtClean="0"/>
              <a:t> 7.5-12.g mg </a:t>
            </a:r>
            <a:r>
              <a:rPr lang="en-US" sz="2400" dirty="0" err="1" smtClean="0"/>
              <a:t>po</a:t>
            </a:r>
            <a:r>
              <a:rPr lang="en-US" sz="2400" dirty="0" smtClean="0"/>
              <a:t> TID</a:t>
            </a:r>
          </a:p>
          <a:p>
            <a:pPr lvl="1"/>
            <a:r>
              <a:rPr lang="en-US" sz="2400" dirty="0" err="1" smtClean="0"/>
              <a:t>Octreotide</a:t>
            </a:r>
            <a:r>
              <a:rPr lang="en-US" sz="2400" dirty="0" smtClean="0"/>
              <a:t> 100-200 mcg </a:t>
            </a:r>
            <a:r>
              <a:rPr lang="en-US" sz="2400" dirty="0" err="1" smtClean="0"/>
              <a:t>subq</a:t>
            </a:r>
            <a:r>
              <a:rPr lang="en-US" sz="2400" dirty="0" smtClean="0"/>
              <a:t> TID</a:t>
            </a:r>
          </a:p>
          <a:p>
            <a:pPr marL="457200" lvl="1" indent="0">
              <a:buNone/>
            </a:pPr>
            <a:r>
              <a:rPr lang="en-US" sz="2400" dirty="0" smtClean="0"/>
              <a:t>Both meds titrated to an increase in MAP of ≥ 15 mmHg</a:t>
            </a:r>
          </a:p>
          <a:p>
            <a:pPr marL="514350" indent="-457200"/>
            <a:endParaRPr lang="en-US" sz="2800" dirty="0" smtClean="0"/>
          </a:p>
          <a:p>
            <a:pPr marL="514350" indent="-457200"/>
            <a:r>
              <a:rPr lang="en-US" sz="2800" dirty="0" smtClean="0"/>
              <a:t>Both groups also received IV Albumin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6197661"/>
            <a:ext cx="2847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Hepatology</a:t>
            </a:r>
            <a:r>
              <a:rPr lang="en-US" dirty="0" smtClean="0"/>
              <a:t> 1999; 29:1690-7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7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Define the </a:t>
            </a:r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</a:p>
          <a:p>
            <a:endParaRPr lang="en-US" dirty="0" smtClean="0"/>
          </a:p>
          <a:p>
            <a:r>
              <a:rPr lang="en-US" dirty="0" smtClean="0"/>
              <a:t>2. Discuss the use of emerging medical therapies in </a:t>
            </a:r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</a:p>
          <a:p>
            <a:endParaRPr lang="en-US" dirty="0" smtClean="0"/>
          </a:p>
          <a:p>
            <a:r>
              <a:rPr lang="en-US" dirty="0" smtClean="0"/>
              <a:t>2. Recognize the abdominal compartment syndrome as cause of acute kidney injury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59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Dopamine vs. </a:t>
            </a:r>
            <a:r>
              <a:rPr lang="en-US" dirty="0" err="1" smtClean="0"/>
              <a:t>Midodrine+Octreotide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93837"/>
            <a:ext cx="762094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9800" y="6197661"/>
            <a:ext cx="2847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Hepatology</a:t>
            </a:r>
            <a:r>
              <a:rPr lang="en-US" dirty="0" smtClean="0"/>
              <a:t> 1999; 29:1690-7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59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Dopamine vs. </a:t>
            </a:r>
            <a:r>
              <a:rPr lang="en-US" dirty="0" err="1" smtClean="0"/>
              <a:t>Midodrine+Octreotide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Survival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48900"/>
            <a:ext cx="5638800" cy="535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9800" y="6197661"/>
            <a:ext cx="2847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Hepatology</a:t>
            </a:r>
            <a:r>
              <a:rPr lang="en-US" dirty="0" smtClean="0"/>
              <a:t> 1999; 29:1690-7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47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Abdominal Compartment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Intra-abdominal hypertension</a:t>
            </a:r>
          </a:p>
          <a:p>
            <a:pPr lvl="1"/>
            <a:r>
              <a:rPr lang="en-US" dirty="0" smtClean="0"/>
              <a:t>Intra-abdominal pressure ≥ 12 mmHg; (normal 5-7 mmHg) or</a:t>
            </a:r>
          </a:p>
          <a:p>
            <a:pPr lvl="1"/>
            <a:r>
              <a:rPr lang="en-US" dirty="0" smtClean="0"/>
              <a:t>Abdominal perfusion pressure &lt;60 mmHg </a:t>
            </a:r>
          </a:p>
          <a:p>
            <a:pPr lvl="2"/>
            <a:r>
              <a:rPr lang="en-US" dirty="0" smtClean="0"/>
              <a:t>APP=MAP-IAP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Abdominal compartment syndrome</a:t>
            </a:r>
          </a:p>
          <a:p>
            <a:pPr lvl="2"/>
            <a:r>
              <a:rPr lang="en-US" dirty="0" smtClean="0"/>
              <a:t>IAP ≥ 20 mmHg and new organ dysfunction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6197661"/>
            <a:ext cx="3401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Intensive Care Med 2006; 32:1722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47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997700" cy="66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65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400" y="0"/>
            <a:ext cx="4622800" cy="675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627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Abdominal Compartment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Systemic effects</a:t>
            </a:r>
          </a:p>
          <a:p>
            <a:pPr lvl="1"/>
            <a:r>
              <a:rPr lang="en-US" dirty="0" smtClean="0"/>
              <a:t>Impaired cardiac function (from compression due to elevation of diaphragm); reduced venous return</a:t>
            </a:r>
          </a:p>
          <a:p>
            <a:pPr lvl="1"/>
            <a:r>
              <a:rPr lang="en-US" dirty="0" smtClean="0"/>
              <a:t>Increased intra-thoracic pressures, risk of barotrauma, etc.</a:t>
            </a:r>
          </a:p>
          <a:p>
            <a:pPr lvl="1"/>
            <a:r>
              <a:rPr lang="en-US" dirty="0" smtClean="0"/>
              <a:t>Decreased splanchnic perfusion</a:t>
            </a:r>
          </a:p>
          <a:p>
            <a:pPr lvl="1"/>
            <a:r>
              <a:rPr lang="en-US" dirty="0" smtClean="0"/>
              <a:t>Decreased hepatic ability to metabolize lactic acid</a:t>
            </a:r>
          </a:p>
          <a:p>
            <a:pPr lvl="1"/>
            <a:r>
              <a:rPr lang="en-US" dirty="0" smtClean="0"/>
              <a:t>Increase in ICP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6197661"/>
            <a:ext cx="3401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Intensive Care Med 2006; 32:1722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74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Abdominal Compartment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Renal effects</a:t>
            </a:r>
          </a:p>
          <a:p>
            <a:pPr lvl="1"/>
            <a:r>
              <a:rPr lang="en-US" dirty="0" smtClean="0"/>
              <a:t>Acute kidney injury due to:</a:t>
            </a:r>
          </a:p>
          <a:p>
            <a:pPr lvl="2"/>
            <a:r>
              <a:rPr lang="en-US" dirty="0" smtClean="0"/>
              <a:t>Renal vein compression with higher venous resistance and impaired venous drainage</a:t>
            </a:r>
          </a:p>
          <a:p>
            <a:pPr lvl="2"/>
            <a:r>
              <a:rPr lang="en-US" dirty="0" smtClean="0"/>
              <a:t>Renal artery vasoconstriction via overactive sympathetic drive and renin-angiotensin axis</a:t>
            </a:r>
          </a:p>
          <a:p>
            <a:pPr lvl="1"/>
            <a:r>
              <a:rPr lang="en-US" dirty="0" smtClean="0"/>
              <a:t>Drop in GFR</a:t>
            </a:r>
          </a:p>
          <a:p>
            <a:pPr lvl="1"/>
            <a:r>
              <a:rPr lang="en-US" dirty="0" smtClean="0"/>
              <a:t>Drop in urine output: Oliguria with IAP 15 mmHg, anuria with IAP 30 mmHg</a:t>
            </a:r>
          </a:p>
          <a:p>
            <a:pPr lvl="1"/>
            <a:r>
              <a:rPr lang="en-US" dirty="0" smtClean="0"/>
              <a:t>Decreased urine sodium and chloride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6197661"/>
            <a:ext cx="216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Trauma 2000; 48:874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52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Abdominal Compartment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settings in which to keep ACS in mind</a:t>
            </a:r>
          </a:p>
          <a:p>
            <a:pPr lvl="1"/>
            <a:r>
              <a:rPr lang="en-US" dirty="0" smtClean="0"/>
              <a:t>Trauma patients following aggressive volume resuscitation</a:t>
            </a:r>
          </a:p>
          <a:p>
            <a:pPr lvl="1"/>
            <a:r>
              <a:rPr lang="en-US" dirty="0" smtClean="0"/>
              <a:t>Burn patients &gt;30% BSA</a:t>
            </a:r>
          </a:p>
          <a:p>
            <a:pPr lvl="1"/>
            <a:r>
              <a:rPr lang="en-US" dirty="0" smtClean="0"/>
              <a:t>Post liver transplant</a:t>
            </a:r>
          </a:p>
          <a:p>
            <a:pPr lvl="1"/>
            <a:r>
              <a:rPr lang="en-US" dirty="0" smtClean="0"/>
              <a:t>Massive ascites, bowel distention, </a:t>
            </a:r>
            <a:r>
              <a:rPr lang="en-US" dirty="0" smtClean="0"/>
              <a:t>abdominal </a:t>
            </a:r>
            <a:r>
              <a:rPr lang="en-US" dirty="0" smtClean="0"/>
              <a:t>surgery, </a:t>
            </a:r>
            <a:r>
              <a:rPr lang="en-US" dirty="0" err="1" smtClean="0"/>
              <a:t>intraperitoneal</a:t>
            </a:r>
            <a:r>
              <a:rPr lang="en-US" dirty="0" smtClean="0"/>
              <a:t> bleeding</a:t>
            </a:r>
          </a:p>
          <a:p>
            <a:pPr lvl="1"/>
            <a:r>
              <a:rPr lang="en-US" dirty="0" smtClean="0"/>
              <a:t>Ruptured AAA, pelvic </a:t>
            </a:r>
            <a:r>
              <a:rPr lang="en-US" dirty="0" err="1" smtClean="0"/>
              <a:t>fx</a:t>
            </a:r>
            <a:r>
              <a:rPr lang="en-US" dirty="0" smtClean="0"/>
              <a:t> with bleeding, pancreatitis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6197661"/>
            <a:ext cx="2768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Crit</a:t>
            </a:r>
            <a:r>
              <a:rPr lang="en-US" dirty="0" smtClean="0"/>
              <a:t> Care Med 2005; 33:315</a:t>
            </a:r>
          </a:p>
          <a:p>
            <a:r>
              <a:rPr lang="en-US" dirty="0" err="1" smtClean="0"/>
              <a:t>Crit</a:t>
            </a:r>
            <a:r>
              <a:rPr lang="en-US" dirty="0" smtClean="0"/>
              <a:t> Care Med 2004; 30:822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13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Abdominal Compartment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Diagnosis</a:t>
            </a:r>
          </a:p>
          <a:p>
            <a:pPr marL="457200" lvl="1" indent="0">
              <a:buNone/>
            </a:pPr>
            <a:r>
              <a:rPr lang="en-US" dirty="0" smtClean="0"/>
              <a:t>First of all think of the diagnosis</a:t>
            </a:r>
          </a:p>
          <a:p>
            <a:pPr marL="457200" lvl="1" indent="0">
              <a:buNone/>
            </a:pPr>
            <a:r>
              <a:rPr lang="en-US" dirty="0" smtClean="0"/>
              <a:t>Measure IAP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14350" indent="-457200"/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Abdominal Decompression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Renal dysfunction is generally reversible if decompression is done in a timely manner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5943600"/>
            <a:ext cx="3124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Trauma 2000; 48:874</a:t>
            </a:r>
          </a:p>
          <a:p>
            <a:r>
              <a:rPr lang="en-US" dirty="0" smtClean="0"/>
              <a:t>Arch Intern Med 1985; 145:553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829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</a:t>
            </a:r>
            <a:r>
              <a:rPr lang="en-US" smtClean="0"/>
              <a:t>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6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Kidney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Definitions:</a:t>
            </a:r>
          </a:p>
          <a:p>
            <a:r>
              <a:rPr lang="en-US" dirty="0" smtClean="0"/>
              <a:t>Increase in serum creatinine ≥1.5x baseline within 7 days (RIFLE)</a:t>
            </a:r>
          </a:p>
          <a:p>
            <a:pPr lvl="1"/>
            <a:r>
              <a:rPr lang="en-US" dirty="0" smtClean="0"/>
              <a:t>or</a:t>
            </a:r>
          </a:p>
          <a:p>
            <a:r>
              <a:rPr lang="en-US" dirty="0" smtClean="0"/>
              <a:t>Increase in serum creatinine by 0.3 mg/</a:t>
            </a:r>
            <a:r>
              <a:rPr lang="en-US" dirty="0" err="1" smtClean="0"/>
              <a:t>dL</a:t>
            </a:r>
            <a:r>
              <a:rPr lang="en-US" dirty="0" smtClean="0"/>
              <a:t> or ≥1.5x baseline with 48 </a:t>
            </a:r>
            <a:r>
              <a:rPr lang="en-US" dirty="0" err="1" smtClean="0"/>
              <a:t>hrs</a:t>
            </a:r>
            <a:r>
              <a:rPr lang="en-US" dirty="0" smtClean="0"/>
              <a:t> (AKIN)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5943600"/>
            <a:ext cx="2289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Crit</a:t>
            </a:r>
            <a:r>
              <a:rPr lang="en-US" dirty="0" smtClean="0"/>
              <a:t> Care 2004; 8:B204</a:t>
            </a:r>
          </a:p>
          <a:p>
            <a:r>
              <a:rPr lang="en-US" dirty="0" err="1" smtClean="0"/>
              <a:t>Crit</a:t>
            </a:r>
            <a:r>
              <a:rPr lang="en-US" dirty="0" smtClean="0"/>
              <a:t> Care 2001; 11:R31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42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Kidney Injury: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Prerenal</a:t>
            </a:r>
            <a:r>
              <a:rPr lang="en-US" dirty="0" smtClean="0"/>
              <a:t> AKI</a:t>
            </a:r>
          </a:p>
          <a:p>
            <a:r>
              <a:rPr lang="en-US" dirty="0" smtClean="0"/>
              <a:t>Intrinsic AKI</a:t>
            </a:r>
          </a:p>
          <a:p>
            <a:pPr lvl="1"/>
            <a:r>
              <a:rPr lang="en-US" dirty="0" smtClean="0"/>
              <a:t>Acute Tubular Necrosis (ATN)</a:t>
            </a:r>
          </a:p>
          <a:p>
            <a:pPr lvl="1"/>
            <a:r>
              <a:rPr lang="en-US" dirty="0" smtClean="0"/>
              <a:t>Interstitial Nephritis</a:t>
            </a:r>
          </a:p>
          <a:p>
            <a:pPr lvl="1"/>
            <a:r>
              <a:rPr lang="en-US" dirty="0" smtClean="0"/>
              <a:t>Glomerulonephritis</a:t>
            </a:r>
          </a:p>
          <a:p>
            <a:pPr lvl="1"/>
            <a:r>
              <a:rPr lang="en-US" dirty="0" smtClean="0"/>
              <a:t>Vascular syndromes</a:t>
            </a:r>
          </a:p>
          <a:p>
            <a:pPr lvl="1"/>
            <a:r>
              <a:rPr lang="en-US" dirty="0" smtClean="0"/>
              <a:t>Intra-tubular obstruction </a:t>
            </a:r>
            <a:r>
              <a:rPr lang="en-US" dirty="0" smtClean="0"/>
              <a:t>(crystals, </a:t>
            </a:r>
            <a:r>
              <a:rPr lang="en-US" dirty="0" smtClean="0"/>
              <a:t>myeloma casts)</a:t>
            </a:r>
          </a:p>
          <a:p>
            <a:r>
              <a:rPr lang="en-US" dirty="0" smtClean="0"/>
              <a:t>Post-renal AKI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6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Kidney Injury in Liver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Caveat: </a:t>
            </a:r>
          </a:p>
          <a:p>
            <a:pPr lvl="1"/>
            <a:r>
              <a:rPr lang="en-US" dirty="0" smtClean="0"/>
              <a:t>Renal dysfunction in liver disease may go unrecognized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Decreased creatinine and urea production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normal serum creatinine (1.0-1.3) may represent a low glomerular filtration rate (</a:t>
            </a:r>
            <a:r>
              <a:rPr lang="en-US" dirty="0" err="1" smtClean="0"/>
              <a:t>eGFR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6197661"/>
            <a:ext cx="240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 J Med 1987; 82:945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079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Prerenal</a:t>
            </a:r>
            <a:r>
              <a:rPr lang="en-US" dirty="0" smtClean="0"/>
              <a:t> AKI</a:t>
            </a:r>
          </a:p>
          <a:p>
            <a:r>
              <a:rPr lang="en-US" dirty="0" smtClean="0"/>
              <a:t>ATN</a:t>
            </a:r>
          </a:p>
          <a:p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Interstitial Nephritis</a:t>
            </a:r>
          </a:p>
          <a:p>
            <a:r>
              <a:rPr lang="en-US" dirty="0" smtClean="0"/>
              <a:t>Glomerular Diseases</a:t>
            </a:r>
          </a:p>
          <a:p>
            <a:pPr lvl="1"/>
            <a:r>
              <a:rPr lang="en-US" dirty="0" smtClean="0"/>
              <a:t>MPGN (</a:t>
            </a:r>
            <a:r>
              <a:rPr lang="en-US" dirty="0" err="1" smtClean="0"/>
              <a:t>Hep</a:t>
            </a:r>
            <a:r>
              <a:rPr lang="en-US" dirty="0" smtClean="0"/>
              <a:t> C)</a:t>
            </a:r>
          </a:p>
          <a:p>
            <a:pPr lvl="1"/>
            <a:r>
              <a:rPr lang="en-US" dirty="0" smtClean="0"/>
              <a:t>IgA nephritis</a:t>
            </a:r>
          </a:p>
          <a:p>
            <a:pPr lvl="1"/>
            <a:r>
              <a:rPr lang="en-US" dirty="0" smtClean="0"/>
              <a:t>Membranous nephropathy (</a:t>
            </a:r>
            <a:r>
              <a:rPr lang="en-US" dirty="0" err="1" smtClean="0"/>
              <a:t>Hep</a:t>
            </a:r>
            <a:r>
              <a:rPr lang="en-US" dirty="0" smtClean="0"/>
              <a:t> B)</a:t>
            </a:r>
          </a:p>
          <a:p>
            <a:pPr lvl="1"/>
            <a:r>
              <a:rPr lang="en-US" dirty="0" err="1" smtClean="0"/>
              <a:t>Cryoglobulinemia</a:t>
            </a:r>
            <a:r>
              <a:rPr lang="en-US" dirty="0" smtClean="0"/>
              <a:t> (</a:t>
            </a:r>
            <a:r>
              <a:rPr lang="en-US" dirty="0" err="1" smtClean="0"/>
              <a:t>Hep</a:t>
            </a:r>
            <a:r>
              <a:rPr lang="en-US" dirty="0" smtClean="0"/>
              <a:t> C)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Kidney Injury in Liver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6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unctional renal failure caused by </a:t>
            </a:r>
            <a:r>
              <a:rPr lang="en-US" dirty="0" err="1" smtClean="0"/>
              <a:t>intrarenal</a:t>
            </a:r>
            <a:r>
              <a:rPr lang="en-US" dirty="0" smtClean="0"/>
              <a:t> vasoconstriction in patients with ESLD</a:t>
            </a:r>
          </a:p>
          <a:p>
            <a:endParaRPr lang="en-US" dirty="0" smtClean="0"/>
          </a:p>
          <a:p>
            <a:r>
              <a:rPr lang="en-US" dirty="0" smtClean="0"/>
              <a:t>Splanchnic vasodilatation</a:t>
            </a:r>
          </a:p>
          <a:p>
            <a:endParaRPr lang="en-US" dirty="0" smtClean="0"/>
          </a:p>
          <a:p>
            <a:r>
              <a:rPr lang="en-US" dirty="0" smtClean="0"/>
              <a:t>Relatively low cardiac output</a:t>
            </a:r>
          </a:p>
          <a:p>
            <a:endParaRPr lang="en-US" dirty="0" smtClean="0"/>
          </a:p>
          <a:p>
            <a:r>
              <a:rPr lang="en-US" dirty="0" smtClean="0"/>
              <a:t>Effective circulatory </a:t>
            </a:r>
            <a:r>
              <a:rPr lang="en-US" dirty="0" err="1" smtClean="0"/>
              <a:t>hypovolemia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24600" y="6197661"/>
            <a:ext cx="246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Gut 2007; 56:1310-1318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3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HRS typically presents with: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Oliguria</a:t>
            </a:r>
          </a:p>
          <a:p>
            <a:pPr lvl="1"/>
            <a:r>
              <a:rPr lang="en-US" dirty="0" smtClean="0"/>
              <a:t>Benign urine sediment</a:t>
            </a:r>
          </a:p>
          <a:p>
            <a:pPr lvl="1"/>
            <a:r>
              <a:rPr lang="en-US" dirty="0" smtClean="0"/>
              <a:t>Very low urine Na excretion</a:t>
            </a:r>
          </a:p>
          <a:p>
            <a:pPr lvl="1"/>
            <a:r>
              <a:rPr lang="en-US" dirty="0" smtClean="0"/>
              <a:t>Progressive rise in serum creatinine </a:t>
            </a:r>
          </a:p>
          <a:p>
            <a:pPr marL="914400" lvl="2" indent="0">
              <a:buNone/>
            </a:pPr>
            <a:r>
              <a:rPr lang="en-US" dirty="0" smtClean="0"/>
              <a:t>(may have periods of stabilization)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Hepatorenal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6197661"/>
            <a:ext cx="2468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Gut 2007; 56:1310-1318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65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Pathophysiology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1524000"/>
            <a:ext cx="7094537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09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887</Words>
  <Application>Microsoft Office PowerPoint</Application>
  <PresentationFormat>On-screen Show (4:3)</PresentationFormat>
  <Paragraphs>181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Kidney Injury and Liver Disease  in the ICU</vt:lpstr>
      <vt:lpstr>Learning Objectives</vt:lpstr>
      <vt:lpstr>Acute Kidney Injury</vt:lpstr>
      <vt:lpstr>Acute Kidney Injury: Classification</vt:lpstr>
      <vt:lpstr>Acute Kidney Injury in Liver Disease</vt:lpstr>
      <vt:lpstr>Acute Kidney Injury in Liver Disease</vt:lpstr>
      <vt:lpstr>Hepatorenal Syndrome</vt:lpstr>
      <vt:lpstr>Hepatorenal Syndrome</vt:lpstr>
      <vt:lpstr>Pathophysiology</vt:lpstr>
      <vt:lpstr>HRS Diagnostic Criteria</vt:lpstr>
      <vt:lpstr>Hepatorenal Syndrome</vt:lpstr>
      <vt:lpstr>Hepatorenal Syndrome</vt:lpstr>
      <vt:lpstr>Outcomes in HRS</vt:lpstr>
      <vt:lpstr>HRS: Treatment</vt:lpstr>
      <vt:lpstr>HRS Type 1: Terlipressin &amp; Albumin</vt:lpstr>
      <vt:lpstr>Renal Response: Terlipression+Albumin vs Albumin alone</vt:lpstr>
      <vt:lpstr>HRS-1: Norepinephrine</vt:lpstr>
      <vt:lpstr>HRS-1: Midodrine &amp; Octreotide</vt:lpstr>
      <vt:lpstr>HRS-1: Midodrine &amp; Octreotide</vt:lpstr>
      <vt:lpstr>Dopamine vs. Midodrine+Octreotide</vt:lpstr>
      <vt:lpstr>Dopamine vs. Midodrine+Octreotide: Survival</vt:lpstr>
      <vt:lpstr>Abdominal Compartment Syndrome</vt:lpstr>
      <vt:lpstr>PowerPoint Presentation</vt:lpstr>
      <vt:lpstr>PowerPoint Presentation</vt:lpstr>
      <vt:lpstr>Abdominal Compartment Syndrome</vt:lpstr>
      <vt:lpstr>Abdominal Compartment Syndrome</vt:lpstr>
      <vt:lpstr>Abdominal Compartment Syndrome</vt:lpstr>
      <vt:lpstr>Abdominal Compartment Syndrome</vt:lpstr>
      <vt:lpstr>The End</vt:lpstr>
    </vt:vector>
  </TitlesOfParts>
  <Company>Texas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Injury and Liver Disease in the ICU</dc:title>
  <dc:creator>German Hernandez</dc:creator>
  <cp:lastModifiedBy>German Hernandez</cp:lastModifiedBy>
  <cp:revision>27</cp:revision>
  <dcterms:created xsi:type="dcterms:W3CDTF">2012-12-04T21:18:49Z</dcterms:created>
  <dcterms:modified xsi:type="dcterms:W3CDTF">2012-12-05T00:48:32Z</dcterms:modified>
</cp:coreProperties>
</file>