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5" r:id="rId2"/>
    <p:sldMasterId id="2147483690" r:id="rId3"/>
  </p:sldMasterIdLst>
  <p:notesMasterIdLst>
    <p:notesMasterId r:id="rId26"/>
  </p:notesMasterIdLst>
  <p:sldIdLst>
    <p:sldId id="263" r:id="rId4"/>
    <p:sldId id="262" r:id="rId5"/>
    <p:sldId id="270" r:id="rId6"/>
    <p:sldId id="273" r:id="rId7"/>
    <p:sldId id="276" r:id="rId8"/>
    <p:sldId id="272" r:id="rId9"/>
    <p:sldId id="280" r:id="rId10"/>
    <p:sldId id="264" r:id="rId11"/>
    <p:sldId id="265" r:id="rId12"/>
    <p:sldId id="261" r:id="rId13"/>
    <p:sldId id="271" r:id="rId14"/>
    <p:sldId id="274" r:id="rId15"/>
    <p:sldId id="275" r:id="rId16"/>
    <p:sldId id="277" r:id="rId17"/>
    <p:sldId id="258" r:id="rId18"/>
    <p:sldId id="259" r:id="rId19"/>
    <p:sldId id="266" r:id="rId20"/>
    <p:sldId id="267" r:id="rId21"/>
    <p:sldId id="260" r:id="rId22"/>
    <p:sldId id="268" r:id="rId23"/>
    <p:sldId id="278" r:id="rId24"/>
    <p:sldId id="26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27" autoAdjust="0"/>
  </p:normalViewPr>
  <p:slideViewPr>
    <p:cSldViewPr snapToGrid="0" snapToObjects="1">
      <p:cViewPr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9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34175-8E68-784B-835F-7687CA0C3EBB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E4250-399E-B149-9A32-D6D942F181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61273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3544046-FC1F-BC4D-8EBD-ED6FEFF384E2}" type="slidenum">
              <a:rPr lang="en-US"/>
              <a:pPr eaLnBrk="1" hangingPunct="1"/>
              <a:t>8</a:t>
            </a:fld>
            <a:endParaRPr lang="en-US"/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BD5D9EC-6574-6946-8577-550B2D612345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5789B0-777C-4A40-A9C4-97E801559869}" type="slidenum">
              <a:rPr lang="en-US">
                <a:solidFill>
                  <a:srgbClr val="CCFFFF"/>
                </a:solidFill>
              </a:rPr>
              <a:pPr/>
              <a:t>‹#›</a:t>
            </a:fld>
            <a:endParaRPr lang="en-US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5764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68D02C-49B2-5F4C-817C-79E4E03ACB82}" type="slidenum">
              <a:rPr lang="en-US">
                <a:solidFill>
                  <a:srgbClr val="CCFFFF"/>
                </a:solidFill>
              </a:rPr>
              <a:pPr/>
              <a:t>‹#›</a:t>
            </a:fld>
            <a:endParaRPr lang="en-US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8589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D8E0A5-83CC-2A47-BDBB-AA3ED8634243}" type="slidenum">
              <a:rPr lang="en-US">
                <a:solidFill>
                  <a:srgbClr val="CCFFFF"/>
                </a:solidFill>
              </a:rPr>
              <a:pPr/>
              <a:t>‹#›</a:t>
            </a:fld>
            <a:endParaRPr lang="en-US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0814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3532B8-A90D-3140-ADB7-BCF4FA53FB41}" type="slidenum">
              <a:rPr lang="en-US">
                <a:solidFill>
                  <a:srgbClr val="CCFFFF"/>
                </a:solidFill>
              </a:rPr>
              <a:pPr/>
              <a:t>‹#›</a:t>
            </a:fld>
            <a:endParaRPr lang="en-US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5676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AF097C-E8DB-FF4D-976F-A60F2A146789}" type="slidenum">
              <a:rPr lang="en-US">
                <a:solidFill>
                  <a:srgbClr val="CCFFFF"/>
                </a:solidFill>
              </a:rPr>
              <a:pPr/>
              <a:t>‹#›</a:t>
            </a:fld>
            <a:endParaRPr lang="en-US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2803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1F76F8-D707-CD4C-8A35-C40F84D3D533}" type="slidenum">
              <a:rPr lang="en-US">
                <a:solidFill>
                  <a:srgbClr val="CCFFFF"/>
                </a:solidFill>
              </a:rPr>
              <a:pPr/>
              <a:t>‹#›</a:t>
            </a:fld>
            <a:endParaRPr lang="en-US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9616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5789B0-777C-4A40-A9C4-97E801559869}" type="slidenum">
              <a:rPr lang="en-US">
                <a:solidFill>
                  <a:srgbClr val="CCFFFF"/>
                </a:solidFill>
              </a:rPr>
              <a:pPr/>
              <a:t>‹#›</a:t>
            </a:fld>
            <a:endParaRPr lang="en-US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9026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DD1232-8AF1-6942-B5C7-C274461360AF}" type="slidenum">
              <a:rPr lang="en-US">
                <a:solidFill>
                  <a:srgbClr val="CCFFFF"/>
                </a:solidFill>
              </a:rPr>
              <a:pPr/>
              <a:t>‹#›</a:t>
            </a:fld>
            <a:endParaRPr lang="en-US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6464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B87DB3-F99C-6046-8B5C-E4080EA51E1A}" type="slidenum">
              <a:rPr lang="en-US">
                <a:solidFill>
                  <a:srgbClr val="CCFFFF"/>
                </a:solidFill>
              </a:rPr>
              <a:pPr/>
              <a:t>‹#›</a:t>
            </a:fld>
            <a:endParaRPr lang="en-US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9753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3583A5-8D5D-E54E-9986-15A803ACB4B3}" type="slidenum">
              <a:rPr lang="en-US">
                <a:solidFill>
                  <a:srgbClr val="CCFFFF"/>
                </a:solidFill>
              </a:rPr>
              <a:pPr/>
              <a:t>‹#›</a:t>
            </a:fld>
            <a:endParaRPr lang="en-US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9879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C50AE7-E73C-A74E-90F3-88FB18547236}" type="slidenum">
              <a:rPr lang="en-US">
                <a:solidFill>
                  <a:srgbClr val="CCFFFF"/>
                </a:solidFill>
              </a:rPr>
              <a:pPr/>
              <a:t>‹#›</a:t>
            </a:fld>
            <a:endParaRPr lang="en-US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1028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DD1232-8AF1-6942-B5C7-C274461360AF}" type="slidenum">
              <a:rPr lang="en-US">
                <a:solidFill>
                  <a:srgbClr val="CCFFFF"/>
                </a:solidFill>
              </a:rPr>
              <a:pPr/>
              <a:t>‹#›</a:t>
            </a:fld>
            <a:endParaRPr lang="en-US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89664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293375-A7B0-0546-A5B9-8AEFF19020F5}" type="slidenum">
              <a:rPr lang="en-US">
                <a:solidFill>
                  <a:srgbClr val="CCFFFF"/>
                </a:solidFill>
              </a:rPr>
              <a:pPr/>
              <a:t>‹#›</a:t>
            </a:fld>
            <a:endParaRPr lang="en-US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43856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93CC0-47B0-C542-BE16-E943739755EC}" type="slidenum">
              <a:rPr lang="en-US">
                <a:solidFill>
                  <a:srgbClr val="CCFFFF"/>
                </a:solidFill>
              </a:rPr>
              <a:pPr/>
              <a:t>‹#›</a:t>
            </a:fld>
            <a:endParaRPr lang="en-US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19268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C73A0A-ED4A-BC43-A404-B94A186E8808}" type="slidenum">
              <a:rPr lang="en-US">
                <a:solidFill>
                  <a:srgbClr val="CCFFFF"/>
                </a:solidFill>
              </a:rPr>
              <a:pPr/>
              <a:t>‹#›</a:t>
            </a:fld>
            <a:endParaRPr lang="en-US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29732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1D6260-90FA-C647-A38A-24978FA158EC}" type="slidenum">
              <a:rPr lang="en-US">
                <a:solidFill>
                  <a:srgbClr val="CCFFFF"/>
                </a:solidFill>
              </a:rPr>
              <a:pPr/>
              <a:t>‹#›</a:t>
            </a:fld>
            <a:endParaRPr lang="en-US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81017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68D02C-49B2-5F4C-817C-79E4E03ACB82}" type="slidenum">
              <a:rPr lang="en-US">
                <a:solidFill>
                  <a:srgbClr val="CCFFFF"/>
                </a:solidFill>
              </a:rPr>
              <a:pPr/>
              <a:t>‹#›</a:t>
            </a:fld>
            <a:endParaRPr lang="en-US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36468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D8E0A5-83CC-2A47-BDBB-AA3ED8634243}" type="slidenum">
              <a:rPr lang="en-US">
                <a:solidFill>
                  <a:srgbClr val="CCFFFF"/>
                </a:solidFill>
              </a:rPr>
              <a:pPr/>
              <a:t>‹#›</a:t>
            </a:fld>
            <a:endParaRPr lang="en-US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76790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3532B8-A90D-3140-ADB7-BCF4FA53FB41}" type="slidenum">
              <a:rPr lang="en-US">
                <a:solidFill>
                  <a:srgbClr val="CCFFFF"/>
                </a:solidFill>
              </a:rPr>
              <a:pPr/>
              <a:t>‹#›</a:t>
            </a:fld>
            <a:endParaRPr lang="en-US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0246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AF097C-E8DB-FF4D-976F-A60F2A146789}" type="slidenum">
              <a:rPr lang="en-US">
                <a:solidFill>
                  <a:srgbClr val="CCFFFF"/>
                </a:solidFill>
              </a:rPr>
              <a:pPr/>
              <a:t>‹#›</a:t>
            </a:fld>
            <a:endParaRPr lang="en-US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65915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1F76F8-D707-CD4C-8A35-C40F84D3D533}" type="slidenum">
              <a:rPr lang="en-US">
                <a:solidFill>
                  <a:srgbClr val="CCFFFF"/>
                </a:solidFill>
              </a:rPr>
              <a:pPr/>
              <a:t>‹#›</a:t>
            </a:fld>
            <a:endParaRPr lang="en-US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14087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5789B0-777C-4A40-A9C4-97E801559869}" type="slidenum">
              <a:rPr lang="en-US">
                <a:solidFill>
                  <a:srgbClr val="CCFFFF"/>
                </a:solidFill>
              </a:rPr>
              <a:pPr/>
              <a:t>‹#›</a:t>
            </a:fld>
            <a:endParaRPr lang="en-US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2541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B87DB3-F99C-6046-8B5C-E4080EA51E1A}" type="slidenum">
              <a:rPr lang="en-US">
                <a:solidFill>
                  <a:srgbClr val="CCFFFF"/>
                </a:solidFill>
              </a:rPr>
              <a:pPr/>
              <a:t>‹#›</a:t>
            </a:fld>
            <a:endParaRPr lang="en-US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97130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DD1232-8AF1-6942-B5C7-C274461360AF}" type="slidenum">
              <a:rPr lang="en-US">
                <a:solidFill>
                  <a:srgbClr val="CCFFFF"/>
                </a:solidFill>
              </a:rPr>
              <a:pPr/>
              <a:t>‹#›</a:t>
            </a:fld>
            <a:endParaRPr lang="en-US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22886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B87DB3-F99C-6046-8B5C-E4080EA51E1A}" type="slidenum">
              <a:rPr lang="en-US">
                <a:solidFill>
                  <a:srgbClr val="CCFFFF"/>
                </a:solidFill>
              </a:rPr>
              <a:pPr/>
              <a:t>‹#›</a:t>
            </a:fld>
            <a:endParaRPr lang="en-US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86320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3583A5-8D5D-E54E-9986-15A803ACB4B3}" type="slidenum">
              <a:rPr lang="en-US">
                <a:solidFill>
                  <a:srgbClr val="CCFFFF"/>
                </a:solidFill>
              </a:rPr>
              <a:pPr/>
              <a:t>‹#›</a:t>
            </a:fld>
            <a:endParaRPr lang="en-US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39636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C50AE7-E73C-A74E-90F3-88FB18547236}" type="slidenum">
              <a:rPr lang="en-US">
                <a:solidFill>
                  <a:srgbClr val="CCFFFF"/>
                </a:solidFill>
              </a:rPr>
              <a:pPr/>
              <a:t>‹#›</a:t>
            </a:fld>
            <a:endParaRPr lang="en-US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55540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293375-A7B0-0546-A5B9-8AEFF19020F5}" type="slidenum">
              <a:rPr lang="en-US">
                <a:solidFill>
                  <a:srgbClr val="CCFFFF"/>
                </a:solidFill>
              </a:rPr>
              <a:pPr/>
              <a:t>‹#›</a:t>
            </a:fld>
            <a:endParaRPr lang="en-US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51325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93CC0-47B0-C542-BE16-E943739755EC}" type="slidenum">
              <a:rPr lang="en-US">
                <a:solidFill>
                  <a:srgbClr val="CCFFFF"/>
                </a:solidFill>
              </a:rPr>
              <a:pPr/>
              <a:t>‹#›</a:t>
            </a:fld>
            <a:endParaRPr lang="en-US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20534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C73A0A-ED4A-BC43-A404-B94A186E8808}" type="slidenum">
              <a:rPr lang="en-US">
                <a:solidFill>
                  <a:srgbClr val="CCFFFF"/>
                </a:solidFill>
              </a:rPr>
              <a:pPr/>
              <a:t>‹#›</a:t>
            </a:fld>
            <a:endParaRPr lang="en-US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0343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1D6260-90FA-C647-A38A-24978FA158EC}" type="slidenum">
              <a:rPr lang="en-US">
                <a:solidFill>
                  <a:srgbClr val="CCFFFF"/>
                </a:solidFill>
              </a:rPr>
              <a:pPr/>
              <a:t>‹#›</a:t>
            </a:fld>
            <a:endParaRPr lang="en-US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91144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68D02C-49B2-5F4C-817C-79E4E03ACB82}" type="slidenum">
              <a:rPr lang="en-US">
                <a:solidFill>
                  <a:srgbClr val="CCFFFF"/>
                </a:solidFill>
              </a:rPr>
              <a:pPr/>
              <a:t>‹#›</a:t>
            </a:fld>
            <a:endParaRPr lang="en-US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4861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D8E0A5-83CC-2A47-BDBB-AA3ED8634243}" type="slidenum">
              <a:rPr lang="en-US">
                <a:solidFill>
                  <a:srgbClr val="CCFFFF"/>
                </a:solidFill>
              </a:rPr>
              <a:pPr/>
              <a:t>‹#›</a:t>
            </a:fld>
            <a:endParaRPr lang="en-US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389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3583A5-8D5D-E54E-9986-15A803ACB4B3}" type="slidenum">
              <a:rPr lang="en-US">
                <a:solidFill>
                  <a:srgbClr val="CCFFFF"/>
                </a:solidFill>
              </a:rPr>
              <a:pPr/>
              <a:t>‹#›</a:t>
            </a:fld>
            <a:endParaRPr lang="en-US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91367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3532B8-A90D-3140-ADB7-BCF4FA53FB41}" type="slidenum">
              <a:rPr lang="en-US">
                <a:solidFill>
                  <a:srgbClr val="CCFFFF"/>
                </a:solidFill>
              </a:rPr>
              <a:pPr/>
              <a:t>‹#›</a:t>
            </a:fld>
            <a:endParaRPr lang="en-US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44367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AF097C-E8DB-FF4D-976F-A60F2A146789}" type="slidenum">
              <a:rPr lang="en-US">
                <a:solidFill>
                  <a:srgbClr val="CCFFFF"/>
                </a:solidFill>
              </a:rPr>
              <a:pPr/>
              <a:t>‹#›</a:t>
            </a:fld>
            <a:endParaRPr lang="en-US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20020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1F76F8-D707-CD4C-8A35-C40F84D3D533}" type="slidenum">
              <a:rPr lang="en-US">
                <a:solidFill>
                  <a:srgbClr val="CCFFFF"/>
                </a:solidFill>
              </a:rPr>
              <a:pPr/>
              <a:t>‹#›</a:t>
            </a:fld>
            <a:endParaRPr lang="en-US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1872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C50AE7-E73C-A74E-90F3-88FB18547236}" type="slidenum">
              <a:rPr lang="en-US">
                <a:solidFill>
                  <a:srgbClr val="CCFFFF"/>
                </a:solidFill>
              </a:rPr>
              <a:pPr/>
              <a:t>‹#›</a:t>
            </a:fld>
            <a:endParaRPr lang="en-US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8974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293375-A7B0-0546-A5B9-8AEFF19020F5}" type="slidenum">
              <a:rPr lang="en-US">
                <a:solidFill>
                  <a:srgbClr val="CCFFFF"/>
                </a:solidFill>
              </a:rPr>
              <a:pPr/>
              <a:t>‹#›</a:t>
            </a:fld>
            <a:endParaRPr lang="en-US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9589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93CC0-47B0-C542-BE16-E943739755EC}" type="slidenum">
              <a:rPr lang="en-US">
                <a:solidFill>
                  <a:srgbClr val="CCFFFF"/>
                </a:solidFill>
              </a:rPr>
              <a:pPr/>
              <a:t>‹#›</a:t>
            </a:fld>
            <a:endParaRPr lang="en-US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2889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C73A0A-ED4A-BC43-A404-B94A186E8808}" type="slidenum">
              <a:rPr lang="en-US">
                <a:solidFill>
                  <a:srgbClr val="CCFFFF"/>
                </a:solidFill>
              </a:rPr>
              <a:pPr/>
              <a:t>‹#›</a:t>
            </a:fld>
            <a:endParaRPr lang="en-US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3304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1D6260-90FA-C647-A38A-24978FA158EC}" type="slidenum">
              <a:rPr lang="en-US">
                <a:solidFill>
                  <a:srgbClr val="CCFFFF"/>
                </a:solidFill>
              </a:rPr>
              <a:pPr/>
              <a:t>‹#›</a:t>
            </a:fld>
            <a:endParaRPr lang="en-US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9220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000028"/>
            </a:gs>
            <a:gs pos="73000">
              <a:srgbClr val="0000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pitchFamily="80" charset="0"/>
                <a:ea typeface="+mn-ea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CCFFFF"/>
              </a:solidFill>
            </a:endParaRP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pitchFamily="80" charset="0"/>
                <a:ea typeface="+mn-ea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CCFFFF"/>
              </a:solidFill>
            </a:endParaRP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7C1FE709-2713-BD48-9C0F-9B2449D7A7BD}" type="slidenum">
              <a:rPr lang="en-US">
                <a:solidFill>
                  <a:srgbClr val="CCFFFF"/>
                </a:solidFill>
                <a:latin typeface="Times New Roman" charset="0"/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CCFFFF"/>
              </a:solidFill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448047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DFFC4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DFFC4"/>
          </a:solidFill>
          <a:latin typeface="Abadi MT Condensed Light" pitchFamily="80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DFFC4"/>
          </a:solidFill>
          <a:latin typeface="Abadi MT Condensed Light" pitchFamily="80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DFFC4"/>
          </a:solidFill>
          <a:latin typeface="Abadi MT Condensed Light" pitchFamily="80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DFFC4"/>
          </a:solidFill>
          <a:latin typeface="Abadi MT Condensed Light" pitchFamily="80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DFFC4"/>
          </a:solidFill>
          <a:latin typeface="Abadi MT Condensed Light" pitchFamily="80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DFFC4"/>
          </a:solidFill>
          <a:latin typeface="Abadi MT Condensed Light" pitchFamily="80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DFFC4"/>
          </a:solidFill>
          <a:latin typeface="Abadi MT Condensed Light" pitchFamily="80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DFFC4"/>
          </a:solidFill>
          <a:latin typeface="Abadi MT Condensed Light" pitchFamily="8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DFFC4"/>
        </a:buClr>
        <a:buSzPct val="105000"/>
        <a:buFont typeface="Wingdings" charset="0"/>
        <a:buChar char="§"/>
        <a:defRPr sz="3200" b="1">
          <a:solidFill>
            <a:srgbClr val="FFFFFF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DFFC4"/>
        </a:buClr>
        <a:buSzPct val="120000"/>
        <a:buFont typeface="Symbol" charset="0"/>
        <a:defRPr sz="2800" b="1">
          <a:solidFill>
            <a:srgbClr val="FFFFFF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DFFC4"/>
        </a:buClr>
        <a:buSzPct val="120000"/>
        <a:buFont typeface="Symbol" charset="0"/>
        <a:defRPr sz="2400" b="1">
          <a:solidFill>
            <a:srgbClr val="FFFFFF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DFFC4"/>
        </a:buClr>
        <a:buSzPct val="120000"/>
        <a:buFont typeface="Symbol" charset="0"/>
        <a:defRPr sz="2000" b="1">
          <a:solidFill>
            <a:srgbClr val="FFFFFF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DFFC4"/>
        </a:buClr>
        <a:buSzPct val="120000"/>
        <a:buFont typeface="Symbol" charset="0"/>
        <a:defRPr sz="2000" b="1">
          <a:solidFill>
            <a:srgbClr val="FFFFFF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4DFFC4"/>
        </a:buClr>
        <a:buSzPct val="120000"/>
        <a:buFont typeface="Symbol" pitchFamily="80" charset="2"/>
        <a:defRPr sz="2000" b="1">
          <a:solidFill>
            <a:srgbClr val="FFFF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4DFFC4"/>
        </a:buClr>
        <a:buSzPct val="120000"/>
        <a:buFont typeface="Symbol" pitchFamily="80" charset="2"/>
        <a:defRPr sz="2000" b="1">
          <a:solidFill>
            <a:srgbClr val="FFFF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4DFFC4"/>
        </a:buClr>
        <a:buSzPct val="120000"/>
        <a:buFont typeface="Symbol" pitchFamily="80" charset="2"/>
        <a:defRPr sz="2000" b="1">
          <a:solidFill>
            <a:srgbClr val="FFFF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4DFFC4"/>
        </a:buClr>
        <a:buSzPct val="120000"/>
        <a:buFont typeface="Symbol" pitchFamily="80" charset="2"/>
        <a:defRPr sz="2000" b="1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000028"/>
            </a:gs>
            <a:gs pos="73000">
              <a:srgbClr val="0000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pitchFamily="80" charset="0"/>
                <a:ea typeface="+mn-ea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CCFFFF"/>
              </a:solidFill>
            </a:endParaRP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pitchFamily="80" charset="0"/>
                <a:ea typeface="+mn-ea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CCFFFF"/>
              </a:solidFill>
            </a:endParaRP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7C1FE709-2713-BD48-9C0F-9B2449D7A7BD}" type="slidenum">
              <a:rPr lang="en-US">
                <a:solidFill>
                  <a:srgbClr val="CCFFFF"/>
                </a:solidFill>
                <a:latin typeface="Times New Roman" charset="0"/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CCFFFF"/>
              </a:solidFill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71947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DFFC4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DFFC4"/>
          </a:solidFill>
          <a:latin typeface="Abadi MT Condensed Light" pitchFamily="80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DFFC4"/>
          </a:solidFill>
          <a:latin typeface="Abadi MT Condensed Light" pitchFamily="80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DFFC4"/>
          </a:solidFill>
          <a:latin typeface="Abadi MT Condensed Light" pitchFamily="80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DFFC4"/>
          </a:solidFill>
          <a:latin typeface="Abadi MT Condensed Light" pitchFamily="80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DFFC4"/>
          </a:solidFill>
          <a:latin typeface="Abadi MT Condensed Light" pitchFamily="80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DFFC4"/>
          </a:solidFill>
          <a:latin typeface="Abadi MT Condensed Light" pitchFamily="80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DFFC4"/>
          </a:solidFill>
          <a:latin typeface="Abadi MT Condensed Light" pitchFamily="80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DFFC4"/>
          </a:solidFill>
          <a:latin typeface="Abadi MT Condensed Light" pitchFamily="8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DFFC4"/>
        </a:buClr>
        <a:buSzPct val="105000"/>
        <a:buFont typeface="Wingdings" charset="0"/>
        <a:buChar char="§"/>
        <a:defRPr sz="3200" b="1">
          <a:solidFill>
            <a:srgbClr val="FFFFFF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DFFC4"/>
        </a:buClr>
        <a:buSzPct val="120000"/>
        <a:buFont typeface="Symbol" charset="0"/>
        <a:defRPr sz="2800" b="1">
          <a:solidFill>
            <a:srgbClr val="FFFFFF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DFFC4"/>
        </a:buClr>
        <a:buSzPct val="120000"/>
        <a:buFont typeface="Symbol" charset="0"/>
        <a:defRPr sz="2400" b="1">
          <a:solidFill>
            <a:srgbClr val="FFFFFF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DFFC4"/>
        </a:buClr>
        <a:buSzPct val="120000"/>
        <a:buFont typeface="Symbol" charset="0"/>
        <a:defRPr sz="2000" b="1">
          <a:solidFill>
            <a:srgbClr val="FFFFFF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DFFC4"/>
        </a:buClr>
        <a:buSzPct val="120000"/>
        <a:buFont typeface="Symbol" charset="0"/>
        <a:defRPr sz="2000" b="1">
          <a:solidFill>
            <a:srgbClr val="FFFFFF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4DFFC4"/>
        </a:buClr>
        <a:buSzPct val="120000"/>
        <a:buFont typeface="Symbol" pitchFamily="80" charset="2"/>
        <a:defRPr sz="2000" b="1">
          <a:solidFill>
            <a:srgbClr val="FFFF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4DFFC4"/>
        </a:buClr>
        <a:buSzPct val="120000"/>
        <a:buFont typeface="Symbol" pitchFamily="80" charset="2"/>
        <a:defRPr sz="2000" b="1">
          <a:solidFill>
            <a:srgbClr val="FFFF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4DFFC4"/>
        </a:buClr>
        <a:buSzPct val="120000"/>
        <a:buFont typeface="Symbol" pitchFamily="80" charset="2"/>
        <a:defRPr sz="2000" b="1">
          <a:solidFill>
            <a:srgbClr val="FFFF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4DFFC4"/>
        </a:buClr>
        <a:buSzPct val="120000"/>
        <a:buFont typeface="Symbol" pitchFamily="80" charset="2"/>
        <a:defRPr sz="2000" b="1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000028"/>
            </a:gs>
            <a:gs pos="73000">
              <a:srgbClr val="0000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pitchFamily="80" charset="0"/>
                <a:ea typeface="+mn-ea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CCFFFF"/>
              </a:solidFill>
            </a:endParaRP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pitchFamily="80" charset="0"/>
                <a:ea typeface="+mn-ea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CCFFFF"/>
              </a:solidFill>
            </a:endParaRP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7C1FE709-2713-BD48-9C0F-9B2449D7A7BD}" type="slidenum">
              <a:rPr lang="en-US">
                <a:solidFill>
                  <a:srgbClr val="CCFFFF"/>
                </a:solidFill>
                <a:latin typeface="Times New Roman" charset="0"/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CCFFFF"/>
              </a:solidFill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950235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DFFC4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DFFC4"/>
          </a:solidFill>
          <a:latin typeface="Abadi MT Condensed Light" pitchFamily="80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DFFC4"/>
          </a:solidFill>
          <a:latin typeface="Abadi MT Condensed Light" pitchFamily="80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DFFC4"/>
          </a:solidFill>
          <a:latin typeface="Abadi MT Condensed Light" pitchFamily="80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DFFC4"/>
          </a:solidFill>
          <a:latin typeface="Abadi MT Condensed Light" pitchFamily="80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DFFC4"/>
          </a:solidFill>
          <a:latin typeface="Abadi MT Condensed Light" pitchFamily="80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DFFC4"/>
          </a:solidFill>
          <a:latin typeface="Abadi MT Condensed Light" pitchFamily="80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DFFC4"/>
          </a:solidFill>
          <a:latin typeface="Abadi MT Condensed Light" pitchFamily="80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DFFC4"/>
          </a:solidFill>
          <a:latin typeface="Abadi MT Condensed Light" pitchFamily="8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DFFC4"/>
        </a:buClr>
        <a:buSzPct val="105000"/>
        <a:buFont typeface="Wingdings" charset="0"/>
        <a:buChar char="§"/>
        <a:defRPr sz="3200" b="1">
          <a:solidFill>
            <a:srgbClr val="FFFFFF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DFFC4"/>
        </a:buClr>
        <a:buSzPct val="120000"/>
        <a:buFont typeface="Symbol" charset="0"/>
        <a:defRPr sz="2800" b="1">
          <a:solidFill>
            <a:srgbClr val="FFFFFF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DFFC4"/>
        </a:buClr>
        <a:buSzPct val="120000"/>
        <a:buFont typeface="Symbol" charset="0"/>
        <a:defRPr sz="2400" b="1">
          <a:solidFill>
            <a:srgbClr val="FFFFFF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DFFC4"/>
        </a:buClr>
        <a:buSzPct val="120000"/>
        <a:buFont typeface="Symbol" charset="0"/>
        <a:defRPr sz="2000" b="1">
          <a:solidFill>
            <a:srgbClr val="FFFFFF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DFFC4"/>
        </a:buClr>
        <a:buSzPct val="120000"/>
        <a:buFont typeface="Symbol" charset="0"/>
        <a:defRPr sz="2000" b="1">
          <a:solidFill>
            <a:srgbClr val="FFFFFF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4DFFC4"/>
        </a:buClr>
        <a:buSzPct val="120000"/>
        <a:buFont typeface="Symbol" pitchFamily="80" charset="2"/>
        <a:defRPr sz="2000" b="1">
          <a:solidFill>
            <a:srgbClr val="FFFF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4DFFC4"/>
        </a:buClr>
        <a:buSzPct val="120000"/>
        <a:buFont typeface="Symbol" pitchFamily="80" charset="2"/>
        <a:defRPr sz="2000" b="1">
          <a:solidFill>
            <a:srgbClr val="FFFF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4DFFC4"/>
        </a:buClr>
        <a:buSzPct val="120000"/>
        <a:buFont typeface="Symbol" pitchFamily="80" charset="2"/>
        <a:defRPr sz="2000" b="1">
          <a:solidFill>
            <a:srgbClr val="FFFF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4DFFC4"/>
        </a:buClr>
        <a:buSzPct val="120000"/>
        <a:buFont typeface="Symbol" pitchFamily="80" charset="2"/>
        <a:defRPr sz="2000" b="1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barrysclipart.com/Search/download?oid=1244992&amp;fmt=GIF" TargetMode="Externa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9762"/>
            <a:ext cx="7772400" cy="1470025"/>
          </a:xfrm>
        </p:spPr>
        <p:txBody>
          <a:bodyPr/>
          <a:lstStyle/>
          <a:p>
            <a:r>
              <a:rPr lang="en-US" sz="5400" dirty="0" smtClean="0"/>
              <a:t>Thrombophilia in the Pediatric Trauma Patient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63457"/>
            <a:ext cx="6400800" cy="1752600"/>
          </a:xfrm>
        </p:spPr>
        <p:txBody>
          <a:bodyPr/>
          <a:lstStyle/>
          <a:p>
            <a:r>
              <a:rPr lang="en-US" dirty="0" err="1" smtClean="0">
                <a:solidFill>
                  <a:schemeClr val="tx1">
                    <a:lumMod val="90000"/>
                  </a:schemeClr>
                </a:solidFill>
              </a:rPr>
              <a:t>Gemmie</a:t>
            </a:r>
            <a:r>
              <a:rPr lang="en-US" dirty="0" smtClean="0">
                <a:solidFill>
                  <a:schemeClr val="tx1">
                    <a:lumMod val="9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0000"/>
                  </a:schemeClr>
                </a:solidFill>
              </a:rPr>
              <a:t>Devera</a:t>
            </a:r>
            <a:r>
              <a:rPr lang="en-US" dirty="0" smtClean="0">
                <a:solidFill>
                  <a:schemeClr val="tx1">
                    <a:lumMod val="90000"/>
                  </a:schemeClr>
                </a:solidFill>
              </a:rPr>
              <a:t>, MS, MPH</a:t>
            </a:r>
          </a:p>
          <a:p>
            <a:r>
              <a:rPr lang="en-US" dirty="0" smtClean="0">
                <a:solidFill>
                  <a:schemeClr val="tx1">
                    <a:lumMod val="90000"/>
                  </a:schemeClr>
                </a:solidFill>
              </a:rPr>
              <a:t>Brittany Jarvis</a:t>
            </a:r>
          </a:p>
          <a:p>
            <a:r>
              <a:rPr lang="en-US" dirty="0" smtClean="0">
                <a:solidFill>
                  <a:schemeClr val="tx1">
                    <a:lumMod val="90000"/>
                  </a:schemeClr>
                </a:solidFill>
              </a:rPr>
              <a:t>Bert Johansson, </a:t>
            </a:r>
            <a:r>
              <a:rPr lang="en-US" dirty="0" err="1" smtClean="0">
                <a:solidFill>
                  <a:schemeClr val="tx1">
                    <a:lumMod val="90000"/>
                  </a:schemeClr>
                </a:solidFill>
              </a:rPr>
              <a:t>MD,PhD</a:t>
            </a:r>
            <a:r>
              <a:rPr lang="en-US" dirty="0" smtClean="0">
                <a:solidFill>
                  <a:schemeClr val="tx1">
                    <a:lumMod val="90000"/>
                  </a:schemeClr>
                </a:solidFill>
              </a:rPr>
              <a:t>, FAAP</a:t>
            </a:r>
            <a:endParaRPr lang="en-US" dirty="0">
              <a:solidFill>
                <a:schemeClr val="tx1">
                  <a:lumMod val="90000"/>
                </a:schemeClr>
              </a:solidFill>
            </a:endParaRP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568385430"/>
              </p:ext>
            </p:extLst>
          </p:nvPr>
        </p:nvGraphicFramePr>
        <p:xfrm>
          <a:off x="338033" y="4659627"/>
          <a:ext cx="2708275" cy="2001837"/>
        </p:xfrm>
        <a:graphic>
          <a:graphicData uri="http://schemas.openxmlformats.org/presentationml/2006/ole">
            <p:oleObj spid="_x0000_s1050" name="Clip" r:id="rId3" imgW="1088390" imgH="80518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56570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9143999" cy="7082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Risk Factors For A Less Severe Head Injury in Children Resulting In A Subdural Hematoma.</a:t>
            </a:r>
            <a:endParaRPr lang="en-US" dirty="0"/>
          </a:p>
          <a:p>
            <a:pPr marL="914400" lvl="1" indent="-457200">
              <a:buFont typeface="Arial"/>
              <a:buChar char="•"/>
            </a:pPr>
            <a:r>
              <a:rPr lang="en-US" sz="2800" dirty="0" smtClean="0"/>
              <a:t>Inborn errors of metabolism</a:t>
            </a:r>
          </a:p>
          <a:p>
            <a:pPr lvl="1"/>
            <a:endParaRPr lang="en-US" sz="2800" dirty="0" smtClean="0"/>
          </a:p>
          <a:p>
            <a:pPr marL="914400" lvl="1" indent="-457200">
              <a:buFont typeface="Arial"/>
              <a:buChar char="•"/>
            </a:pPr>
            <a:r>
              <a:rPr lang="en-US" sz="2800" dirty="0" smtClean="0"/>
              <a:t>Previous </a:t>
            </a:r>
            <a:r>
              <a:rPr lang="en-US" sz="2800" dirty="0"/>
              <a:t>history of brain </a:t>
            </a:r>
            <a:r>
              <a:rPr lang="en-US" sz="2800" dirty="0" smtClean="0"/>
              <a:t>surgery</a:t>
            </a:r>
          </a:p>
          <a:p>
            <a:pPr lvl="1"/>
            <a:endParaRPr lang="en-US" sz="2800" dirty="0" smtClean="0"/>
          </a:p>
          <a:p>
            <a:pPr marL="914400" lvl="1" indent="-457200">
              <a:buFont typeface="Arial"/>
              <a:buChar char="•"/>
            </a:pPr>
            <a:r>
              <a:rPr lang="en-US" sz="2800" dirty="0" smtClean="0"/>
              <a:t>Having </a:t>
            </a:r>
            <a:r>
              <a:rPr lang="en-US" sz="2800" dirty="0"/>
              <a:t>a condition that makes you bleed more easily, such as </a:t>
            </a:r>
            <a:r>
              <a:rPr lang="en-US" sz="2800" dirty="0" smtClean="0">
                <a:solidFill>
                  <a:srgbClr val="FFFF00"/>
                </a:solidFill>
              </a:rPr>
              <a:t>hemophilia</a:t>
            </a:r>
            <a:r>
              <a:rPr lang="en-US" sz="2800" dirty="0" smtClean="0"/>
              <a:t>,</a:t>
            </a:r>
          </a:p>
          <a:p>
            <a:pPr marL="914400" lvl="1" indent="-457200">
              <a:buFont typeface="Arial"/>
              <a:buChar char="•"/>
            </a:pPr>
            <a:endParaRPr lang="en-US" sz="2800" dirty="0"/>
          </a:p>
          <a:p>
            <a:pPr marL="914400" lvl="1" indent="-457200">
              <a:buFont typeface="Arial"/>
              <a:buChar char="•"/>
            </a:pPr>
            <a:r>
              <a:rPr lang="en-US" sz="2800" dirty="0" smtClean="0"/>
              <a:t>Having </a:t>
            </a:r>
            <a:r>
              <a:rPr lang="en-US" sz="2800" dirty="0"/>
              <a:t>a condition that makes your blood more prone to clotting, such as </a:t>
            </a:r>
            <a:r>
              <a:rPr lang="en-US" sz="2800" dirty="0" err="1" smtClean="0">
                <a:solidFill>
                  <a:srgbClr val="FFFF00"/>
                </a:solidFill>
              </a:rPr>
              <a:t>thrombophilia</a:t>
            </a:r>
            <a:endParaRPr lang="en-US" sz="2800" dirty="0" smtClean="0">
              <a:solidFill>
                <a:srgbClr val="FFFF00"/>
              </a:solidFill>
            </a:endParaRPr>
          </a:p>
          <a:p>
            <a:pPr marL="914400" lvl="1" indent="-457200">
              <a:buFont typeface="Arial"/>
              <a:buChar char="•"/>
            </a:pPr>
            <a:endParaRPr lang="en-US" sz="2800" dirty="0" smtClean="0"/>
          </a:p>
          <a:p>
            <a:pPr marL="914400" lvl="1" indent="-457200">
              <a:buFont typeface="Arial"/>
              <a:buChar char="•"/>
            </a:pPr>
            <a:r>
              <a:rPr lang="en-US" sz="2800" dirty="0" smtClean="0"/>
              <a:t>Taking </a:t>
            </a:r>
            <a:r>
              <a:rPr lang="en-US" sz="2800" dirty="0" smtClean="0">
                <a:solidFill>
                  <a:srgbClr val="FFFF00"/>
                </a:solidFill>
              </a:rPr>
              <a:t>anticoagulant</a:t>
            </a:r>
            <a:r>
              <a:rPr lang="en-US" sz="2800" dirty="0" smtClean="0"/>
              <a:t> </a:t>
            </a:r>
            <a:r>
              <a:rPr lang="en-US" sz="2800" dirty="0"/>
              <a:t>medication to prevent blood clots, such as warfarin or aspirin</a:t>
            </a:r>
          </a:p>
        </p:txBody>
      </p:sp>
    </p:spTree>
    <p:extLst>
      <p:ext uri="{BB962C8B-B14F-4D97-AF65-F5344CB8AC3E}">
        <p14:creationId xmlns="" xmlns:p14="http://schemas.microsoft.com/office/powerpoint/2010/main" val="331546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Case 3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15-year-old male who sustained intracranial bleed after fall while skateboarding with craniotomy presents with L arm pain at IV site two days after discharge…</a:t>
            </a:r>
          </a:p>
          <a:p>
            <a:r>
              <a:rPr lang="en-US" sz="3600" dirty="0" smtClean="0"/>
              <a:t>PMH: none.</a:t>
            </a:r>
          </a:p>
          <a:p>
            <a:r>
              <a:rPr lang="en-US" sz="3600" dirty="0" smtClean="0"/>
              <a:t>FHX: brother – nosebleeds. No bleeding disorders.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3: Head CT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Epidural Hematoma</a:t>
            </a:r>
          </a:p>
          <a:p>
            <a:r>
              <a:rPr lang="en-US" dirty="0" smtClean="0"/>
              <a:t>R frontal intracranial </a:t>
            </a:r>
            <a:r>
              <a:rPr lang="en-US" smtClean="0"/>
              <a:t>extradural</a:t>
            </a:r>
            <a:r>
              <a:rPr lang="en-US" dirty="0" smtClean="0"/>
              <a:t> </a:t>
            </a:r>
            <a:r>
              <a:rPr lang="en-US" dirty="0" smtClean="0"/>
              <a:t>hemorrhage and hematoma with mass effect </a:t>
            </a:r>
            <a:endParaRPr lang="en-US" dirty="0"/>
          </a:p>
        </p:txBody>
      </p:sp>
      <p:pic>
        <p:nvPicPr>
          <p:cNvPr id="6" name="Content Placeholder 5" descr="epidural_hematom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981200"/>
            <a:ext cx="38100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3: Doppler Venous US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29600" cy="639762"/>
          </a:xfrm>
        </p:spPr>
        <p:txBody>
          <a:bodyPr/>
          <a:lstStyle/>
          <a:p>
            <a:r>
              <a:rPr lang="en-US" dirty="0" smtClean="0"/>
              <a:t>Non-compressible veins show</a:t>
            </a:r>
            <a:endParaRPr lang="en-US" dirty="0"/>
          </a:p>
        </p:txBody>
      </p:sp>
      <p:pic>
        <p:nvPicPr>
          <p:cNvPr id="9" name="Content Placeholder 8" descr="Antecubital_vei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174875"/>
            <a:ext cx="4040188" cy="3951288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    </a:t>
            </a:r>
            <a:r>
              <a:rPr lang="en-US" dirty="0" err="1" smtClean="0"/>
              <a:t>thrombophlebitis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50178" name="Picture 2" descr="C:\Users\owner\Downloads\Basilic_Vein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5025" y="2174875"/>
            <a:ext cx="4041775" cy="395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3: </a:t>
            </a:r>
            <a:r>
              <a:rPr lang="en-US" dirty="0" err="1" smtClean="0"/>
              <a:t>Thrombophilic</a:t>
            </a:r>
            <a:r>
              <a:rPr lang="en-US" dirty="0" smtClean="0"/>
              <a:t> Workup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2353733"/>
            <a:ext cx="7772400" cy="4114800"/>
          </a:xfrm>
        </p:spPr>
        <p:txBody>
          <a:bodyPr/>
          <a:lstStyle/>
          <a:p>
            <a:r>
              <a:rPr lang="en-US" sz="4400" dirty="0" smtClean="0"/>
              <a:t>Initial labs: </a:t>
            </a:r>
            <a:r>
              <a:rPr lang="en-US" sz="4400" dirty="0" err="1" smtClean="0"/>
              <a:t>nl</a:t>
            </a:r>
            <a:r>
              <a:rPr lang="en-US" sz="4400" dirty="0" smtClean="0"/>
              <a:t>. PT, PTT, INR </a:t>
            </a:r>
          </a:p>
          <a:p>
            <a:r>
              <a:rPr lang="en-US" sz="4400" dirty="0" smtClean="0"/>
              <a:t>Positive for MTHFR A1298C mutation</a:t>
            </a:r>
          </a:p>
          <a:p>
            <a:r>
              <a:rPr lang="en-US" sz="4400" dirty="0" smtClean="0"/>
              <a:t>Possible </a:t>
            </a:r>
            <a:r>
              <a:rPr lang="en-US" sz="4400" dirty="0" err="1" smtClean="0"/>
              <a:t>hypercoagulable</a:t>
            </a:r>
            <a:r>
              <a:rPr lang="en-US" sz="4400" dirty="0" smtClean="0"/>
              <a:t> state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j00787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430" y="2099733"/>
            <a:ext cx="169703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 smtClean="0">
                <a:latin typeface="Abadi MT Condensed Light" charset="0"/>
              </a:rPr>
              <a:t>BASIC EVALUATION </a:t>
            </a:r>
            <a:endParaRPr lang="en-US" sz="3600" b="0" dirty="0">
              <a:latin typeface="Abadi MT Condensed Light" charset="0"/>
            </a:endParaRP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077200" cy="4114800"/>
          </a:xfrm>
        </p:spPr>
        <p:txBody>
          <a:bodyPr/>
          <a:lstStyle/>
          <a:p>
            <a:r>
              <a:rPr lang="en-US" b="0" dirty="0" smtClean="0">
                <a:solidFill>
                  <a:schemeClr val="accent2"/>
                </a:solidFill>
                <a:latin typeface="Abadi MT Condensed Light" charset="0"/>
              </a:rPr>
              <a:t>Basic </a:t>
            </a:r>
            <a:r>
              <a:rPr lang="en-US" b="0" dirty="0">
                <a:solidFill>
                  <a:schemeClr val="accent2"/>
                </a:solidFill>
                <a:latin typeface="Abadi MT Condensed Light" charset="0"/>
              </a:rPr>
              <a:t>coagulation </a:t>
            </a:r>
            <a:r>
              <a:rPr lang="en-US" b="0" dirty="0" smtClean="0">
                <a:solidFill>
                  <a:schemeClr val="accent2"/>
                </a:solidFill>
                <a:latin typeface="Abadi MT Condensed Light" charset="0"/>
              </a:rPr>
              <a:t>studies (PT, PTT) </a:t>
            </a:r>
            <a:r>
              <a:rPr lang="en-US" b="0" dirty="0">
                <a:solidFill>
                  <a:schemeClr val="accent2"/>
                </a:solidFill>
                <a:latin typeface="Abadi MT Condensed Light" charset="0"/>
              </a:rPr>
              <a:t>and </a:t>
            </a:r>
            <a:r>
              <a:rPr lang="en-US" b="0" dirty="0" smtClean="0">
                <a:solidFill>
                  <a:schemeClr val="accent2"/>
                </a:solidFill>
                <a:latin typeface="Abadi MT Condensed Light" charset="0"/>
              </a:rPr>
              <a:t>platelets </a:t>
            </a:r>
            <a:endParaRPr lang="en-US" dirty="0">
              <a:solidFill>
                <a:schemeClr val="accent2"/>
              </a:solidFill>
              <a:latin typeface="Abadi MT Condensed Light" charset="0"/>
            </a:endParaRPr>
          </a:p>
          <a:p>
            <a:r>
              <a:rPr lang="en-US" b="0" dirty="0" smtClean="0">
                <a:solidFill>
                  <a:schemeClr val="accent2"/>
                </a:solidFill>
                <a:latin typeface="Abadi MT Condensed Light" charset="0"/>
              </a:rPr>
              <a:t>CBC</a:t>
            </a:r>
            <a:r>
              <a:rPr lang="en-US" b="0" dirty="0">
                <a:solidFill>
                  <a:schemeClr val="accent2"/>
                </a:solidFill>
                <a:latin typeface="Abadi MT Condensed Light" charset="0"/>
              </a:rPr>
              <a:t>, ESR</a:t>
            </a:r>
          </a:p>
          <a:p>
            <a:r>
              <a:rPr lang="en-US" b="0" dirty="0">
                <a:solidFill>
                  <a:schemeClr val="accent2"/>
                </a:solidFill>
                <a:latin typeface="Abadi MT Condensed Light" charset="0"/>
              </a:rPr>
              <a:t>Iron, </a:t>
            </a:r>
            <a:r>
              <a:rPr lang="en-US" b="0" dirty="0" err="1">
                <a:solidFill>
                  <a:schemeClr val="accent2"/>
                </a:solidFill>
                <a:latin typeface="Abadi MT Condensed Light" charset="0"/>
              </a:rPr>
              <a:t>folate</a:t>
            </a:r>
            <a:r>
              <a:rPr lang="en-US" b="0" dirty="0">
                <a:solidFill>
                  <a:schemeClr val="accent2"/>
                </a:solidFill>
                <a:latin typeface="Abadi MT Condensed Light" charset="0"/>
              </a:rPr>
              <a:t>, </a:t>
            </a:r>
            <a:r>
              <a:rPr lang="en-US" b="0" dirty="0" err="1">
                <a:solidFill>
                  <a:schemeClr val="accent2"/>
                </a:solidFill>
                <a:latin typeface="Abadi MT Condensed Light" charset="0"/>
              </a:rPr>
              <a:t>Hb</a:t>
            </a:r>
            <a:r>
              <a:rPr lang="en-US" b="0" dirty="0">
                <a:solidFill>
                  <a:schemeClr val="accent2"/>
                </a:solidFill>
                <a:latin typeface="Abadi MT Condensed Light" charset="0"/>
              </a:rPr>
              <a:t> electrophoresis</a:t>
            </a:r>
          </a:p>
          <a:p>
            <a:r>
              <a:rPr lang="en-US" b="0" dirty="0">
                <a:solidFill>
                  <a:schemeClr val="accent2"/>
                </a:solidFill>
                <a:latin typeface="Abadi MT Condensed Light" charset="0"/>
              </a:rPr>
              <a:t>Protein S, protein C</a:t>
            </a:r>
          </a:p>
        </p:txBody>
      </p:sp>
    </p:spTree>
    <p:extLst>
      <p:ext uri="{BB962C8B-B14F-4D97-AF65-F5344CB8AC3E}">
        <p14:creationId xmlns="" xmlns:p14="http://schemas.microsoft.com/office/powerpoint/2010/main" val="240266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smtClean="0">
                <a:latin typeface="Abadi MT Condensed Light" charset="0"/>
              </a:rPr>
              <a:t>What To Consider In A </a:t>
            </a:r>
            <a:r>
              <a:rPr lang="en-US" sz="4000" b="0" dirty="0" err="1" smtClean="0">
                <a:latin typeface="Abadi MT Condensed Light" charset="0"/>
              </a:rPr>
              <a:t>Thrombophilic</a:t>
            </a:r>
            <a:r>
              <a:rPr lang="en-US" sz="4000" b="0" dirty="0" smtClean="0">
                <a:latin typeface="Abadi MT Condensed Light" charset="0"/>
              </a:rPr>
              <a:t> Work Up:</a:t>
            </a:r>
            <a:endParaRPr lang="en-US" sz="4000" b="0" dirty="0">
              <a:latin typeface="Abadi MT Condensed Light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0" dirty="0">
                <a:latin typeface="Abadi MT Condensed Light" charset="0"/>
              </a:rPr>
              <a:t>AT III, heparin cofactor II, plasminogen, </a:t>
            </a:r>
            <a:r>
              <a:rPr lang="en-US" sz="2800" b="0" dirty="0" err="1">
                <a:latin typeface="Abadi MT Condensed Light" charset="0"/>
              </a:rPr>
              <a:t>vWF</a:t>
            </a:r>
            <a:r>
              <a:rPr lang="en-US" sz="2800" b="0" dirty="0">
                <a:latin typeface="Abadi MT Condensed Light" charset="0"/>
              </a:rPr>
              <a:t> Ag, factor VIII, factor XII, lupus anticoagulant</a:t>
            </a:r>
          </a:p>
          <a:p>
            <a:r>
              <a:rPr lang="en-US" sz="2800" b="0" dirty="0" err="1">
                <a:latin typeface="Abadi MT Condensed Light" charset="0"/>
              </a:rPr>
              <a:t>Anticardiolipin</a:t>
            </a:r>
            <a:r>
              <a:rPr lang="en-US" sz="2800" b="0" dirty="0">
                <a:latin typeface="Abadi MT Condensed Light" charset="0"/>
              </a:rPr>
              <a:t> antibodies</a:t>
            </a:r>
          </a:p>
          <a:p>
            <a:r>
              <a:rPr lang="en-US" sz="2800" b="0" dirty="0">
                <a:latin typeface="Abadi MT Condensed Light" charset="0"/>
              </a:rPr>
              <a:t>Factor V Leiden &amp; activated protein C resistance</a:t>
            </a:r>
          </a:p>
          <a:p>
            <a:r>
              <a:rPr lang="en-US" sz="2800" b="0" dirty="0" err="1">
                <a:latin typeface="Abadi MT Condensed Light" charset="0"/>
              </a:rPr>
              <a:t>Prothrombin</a:t>
            </a:r>
            <a:r>
              <a:rPr lang="en-US" sz="2800" b="0" dirty="0">
                <a:latin typeface="Abadi MT Condensed Light" charset="0"/>
              </a:rPr>
              <a:t> 20210 gene</a:t>
            </a:r>
          </a:p>
          <a:p>
            <a:r>
              <a:rPr lang="en-US" sz="2800" b="0" dirty="0">
                <a:latin typeface="Abadi MT Condensed Light" charset="0"/>
              </a:rPr>
              <a:t>Total </a:t>
            </a:r>
            <a:r>
              <a:rPr lang="en-US" sz="2800" b="0" dirty="0" err="1">
                <a:latin typeface="Abadi MT Condensed Light" charset="0"/>
              </a:rPr>
              <a:t>homocysteine</a:t>
            </a:r>
            <a:r>
              <a:rPr lang="en-US" sz="2800" b="0" dirty="0">
                <a:latin typeface="Abadi MT Condensed Light" charset="0"/>
              </a:rPr>
              <a:t> </a:t>
            </a:r>
            <a:r>
              <a:rPr lang="en-US" sz="2800" b="0" dirty="0" smtClean="0">
                <a:latin typeface="Abadi MT Condensed Light" charset="0"/>
              </a:rPr>
              <a:t>&amp; </a:t>
            </a:r>
            <a:r>
              <a:rPr lang="en-US" sz="2800" b="0" dirty="0" err="1">
                <a:latin typeface="Abadi MT Condensed Light" charset="0"/>
              </a:rPr>
              <a:t>thermolabile</a:t>
            </a:r>
            <a:r>
              <a:rPr lang="en-US" sz="2800" b="0" dirty="0">
                <a:latin typeface="Abadi MT Condensed Light" charset="0"/>
              </a:rPr>
              <a:t> MTHFR gene, serum </a:t>
            </a:r>
            <a:r>
              <a:rPr lang="en-US" sz="2800" b="0" dirty="0" err="1">
                <a:latin typeface="Abadi MT Condensed Light" charset="0"/>
              </a:rPr>
              <a:t>folate</a:t>
            </a:r>
            <a:r>
              <a:rPr lang="en-US" sz="2800" b="0" dirty="0">
                <a:latin typeface="Abadi MT Condensed Light" charset="0"/>
              </a:rPr>
              <a:t>, B6, </a:t>
            </a:r>
            <a:r>
              <a:rPr lang="en-US" sz="2800" b="0" dirty="0" smtClean="0">
                <a:latin typeface="Abadi MT Condensed Light" charset="0"/>
              </a:rPr>
              <a:t>B12</a:t>
            </a:r>
            <a:endParaRPr lang="en-US" sz="2800" b="0" dirty="0">
              <a:latin typeface="Abadi MT Condensed Light" charset="0"/>
            </a:endParaRPr>
          </a:p>
          <a:p>
            <a:r>
              <a:rPr lang="en-US" sz="2800" b="0" dirty="0">
                <a:latin typeface="Abadi MT Condensed Light" charset="0"/>
              </a:rPr>
              <a:t>Fasting cholesterol, triglycerides, </a:t>
            </a:r>
            <a:r>
              <a:rPr lang="en-US" sz="2800" b="0" dirty="0" err="1">
                <a:latin typeface="Abadi MT Condensed Light" charset="0"/>
              </a:rPr>
              <a:t>Lp</a:t>
            </a:r>
            <a:r>
              <a:rPr lang="en-US" sz="2800" b="0" dirty="0">
                <a:latin typeface="Abadi MT Condensed Light" charset="0"/>
              </a:rPr>
              <a:t>(a) lipoprotein</a:t>
            </a:r>
          </a:p>
        </p:txBody>
      </p:sp>
    </p:spTree>
    <p:extLst>
      <p:ext uri="{BB962C8B-B14F-4D97-AF65-F5344CB8AC3E}">
        <p14:creationId xmlns="" xmlns:p14="http://schemas.microsoft.com/office/powerpoint/2010/main" val="40254194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3602" y="1381375"/>
            <a:ext cx="404706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Acute </a:t>
            </a:r>
            <a:r>
              <a:rPr lang="en-US" sz="2000" b="1" dirty="0"/>
              <a:t>thrombosis</a:t>
            </a:r>
          </a:p>
          <a:p>
            <a:r>
              <a:rPr lang="en-US" dirty="0"/>
              <a:t>Low protein S</a:t>
            </a:r>
          </a:p>
          <a:p>
            <a:r>
              <a:rPr lang="en-US" dirty="0"/>
              <a:t>Low protein C</a:t>
            </a:r>
          </a:p>
          <a:p>
            <a:r>
              <a:rPr lang="en-US" dirty="0"/>
              <a:t>Low </a:t>
            </a:r>
            <a:r>
              <a:rPr lang="en-US" dirty="0" err="1"/>
              <a:t>antithrombin</a:t>
            </a:r>
            <a:endParaRPr lang="en-US" dirty="0"/>
          </a:p>
          <a:p>
            <a:endParaRPr lang="en-US" sz="1000" b="1" dirty="0" smtClean="0"/>
          </a:p>
          <a:p>
            <a:r>
              <a:rPr lang="en-US" sz="2000" b="1" dirty="0" smtClean="0"/>
              <a:t>Infection</a:t>
            </a:r>
            <a:endParaRPr lang="en-US" sz="2000" b="1" dirty="0"/>
          </a:p>
          <a:p>
            <a:endParaRPr lang="en-US" sz="1000" b="1" dirty="0" smtClean="0"/>
          </a:p>
          <a:p>
            <a:r>
              <a:rPr lang="en-US" sz="2000" b="1" dirty="0" err="1" smtClean="0"/>
              <a:t>Antiphospholipid</a:t>
            </a:r>
            <a:r>
              <a:rPr lang="en-US" sz="2000" b="1" dirty="0" smtClean="0"/>
              <a:t> </a:t>
            </a:r>
            <a:r>
              <a:rPr lang="en-US" sz="2000" b="1" dirty="0"/>
              <a:t>antibodies</a:t>
            </a:r>
          </a:p>
          <a:p>
            <a:endParaRPr lang="en-US" sz="1000" b="1" dirty="0" smtClean="0"/>
          </a:p>
          <a:p>
            <a:r>
              <a:rPr lang="en-US" sz="2000" b="1" dirty="0" smtClean="0"/>
              <a:t>Inflammation</a:t>
            </a:r>
            <a:endParaRPr lang="en-US" sz="2000" b="1" dirty="0"/>
          </a:p>
          <a:p>
            <a:r>
              <a:rPr lang="en-US" dirty="0"/>
              <a:t>Elevated factor VIII</a:t>
            </a:r>
          </a:p>
          <a:p>
            <a:r>
              <a:rPr lang="en-US" dirty="0"/>
              <a:t>Low free protein S</a:t>
            </a:r>
          </a:p>
          <a:p>
            <a:r>
              <a:rPr lang="en-US" dirty="0"/>
              <a:t>Elevated </a:t>
            </a:r>
            <a:r>
              <a:rPr lang="en-US" dirty="0" err="1"/>
              <a:t>Lp</a:t>
            </a:r>
            <a:r>
              <a:rPr lang="en-US" dirty="0"/>
              <a:t>(a)</a:t>
            </a:r>
          </a:p>
          <a:p>
            <a:endParaRPr lang="en-US" sz="1000" b="1" dirty="0" smtClean="0"/>
          </a:p>
          <a:p>
            <a:r>
              <a:rPr lang="en-US" sz="2000" b="1" dirty="0" err="1" smtClean="0"/>
              <a:t>Nephrotic</a:t>
            </a:r>
            <a:r>
              <a:rPr lang="en-US" sz="2000" b="1" dirty="0" smtClean="0"/>
              <a:t> </a:t>
            </a:r>
            <a:r>
              <a:rPr lang="en-US" sz="2000" b="1" dirty="0"/>
              <a:t>syndrome</a:t>
            </a:r>
          </a:p>
          <a:p>
            <a:r>
              <a:rPr lang="en-US" dirty="0"/>
              <a:t>Low protein C</a:t>
            </a:r>
          </a:p>
          <a:p>
            <a:r>
              <a:rPr lang="en-US" dirty="0"/>
              <a:t>Low protein S</a:t>
            </a:r>
          </a:p>
          <a:p>
            <a:r>
              <a:rPr lang="en-US" dirty="0"/>
              <a:t>Elevated </a:t>
            </a:r>
            <a:r>
              <a:rPr lang="en-US" dirty="0" err="1"/>
              <a:t>Lp</a:t>
            </a:r>
            <a:r>
              <a:rPr lang="en-US" dirty="0"/>
              <a:t>(a</a:t>
            </a:r>
            <a:r>
              <a:rPr lang="en-US" dirty="0" smtClean="0"/>
              <a:t>)</a:t>
            </a:r>
          </a:p>
          <a:p>
            <a:endParaRPr lang="en-US" sz="1000" dirty="0" smtClean="0">
              <a:solidFill>
                <a:srgbClr val="59FFFF"/>
              </a:solidFill>
            </a:endParaRPr>
          </a:p>
          <a:p>
            <a:r>
              <a:rPr lang="en-US" sz="2000" dirty="0">
                <a:solidFill>
                  <a:srgbClr val="59FFFF"/>
                </a:solidFill>
              </a:rPr>
              <a:t>Nutritional deficiency</a:t>
            </a:r>
          </a:p>
          <a:p>
            <a:r>
              <a:rPr lang="en-US" sz="2000" dirty="0">
                <a:solidFill>
                  <a:srgbClr val="59FFFF"/>
                </a:solidFill>
              </a:rPr>
              <a:t>Elevated </a:t>
            </a:r>
            <a:r>
              <a:rPr lang="en-US" sz="2000" dirty="0" err="1">
                <a:solidFill>
                  <a:srgbClr val="59FFFF"/>
                </a:solidFill>
              </a:rPr>
              <a:t>homocysteine</a:t>
            </a:r>
            <a:endParaRPr lang="en-US" sz="2000" dirty="0">
              <a:solidFill>
                <a:srgbClr val="59FFFF"/>
              </a:solidFill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1132" y="0"/>
            <a:ext cx="81110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59FFFF"/>
                </a:solidFill>
              </a:rPr>
              <a:t>Conditions Associated With Acquired</a:t>
            </a:r>
          </a:p>
          <a:p>
            <a:pPr algn="ctr"/>
            <a:r>
              <a:rPr lang="en-US" sz="3600" dirty="0" err="1" smtClean="0">
                <a:solidFill>
                  <a:srgbClr val="59FFFF"/>
                </a:solidFill>
              </a:rPr>
              <a:t>Thrombophilic</a:t>
            </a:r>
            <a:r>
              <a:rPr lang="en-US" sz="3600" dirty="0" smtClean="0">
                <a:solidFill>
                  <a:srgbClr val="59FFFF"/>
                </a:solidFill>
              </a:rPr>
              <a:t> Lab Abnormalities</a:t>
            </a:r>
            <a:r>
              <a:rPr lang="en-US" dirty="0" smtClean="0"/>
              <a:t>.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34933" y="1410354"/>
            <a:ext cx="4400564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Complex congenital heart disease </a:t>
            </a:r>
            <a:endParaRPr lang="en-US" sz="2000" b="1" dirty="0" smtClean="0"/>
          </a:p>
          <a:p>
            <a:r>
              <a:rPr lang="en-US" sz="2000" b="1" dirty="0" smtClean="0"/>
              <a:t>(</a:t>
            </a:r>
            <a:r>
              <a:rPr lang="en-US" sz="2000" b="1" dirty="0"/>
              <a:t>single ventricle)</a:t>
            </a:r>
          </a:p>
          <a:p>
            <a:r>
              <a:rPr lang="en-US" dirty="0"/>
              <a:t>Low protein S</a:t>
            </a:r>
          </a:p>
          <a:p>
            <a:r>
              <a:rPr lang="en-US" dirty="0"/>
              <a:t>Low protein C</a:t>
            </a:r>
          </a:p>
          <a:p>
            <a:r>
              <a:rPr lang="en-US" dirty="0"/>
              <a:t>Low </a:t>
            </a:r>
            <a:r>
              <a:rPr lang="en-US" dirty="0" err="1"/>
              <a:t>antithrombin</a:t>
            </a:r>
            <a:endParaRPr lang="en-US" dirty="0"/>
          </a:p>
          <a:p>
            <a:endParaRPr lang="en-US" sz="1000" dirty="0" smtClean="0"/>
          </a:p>
          <a:p>
            <a:r>
              <a:rPr lang="en-US" sz="2000" b="1" dirty="0" err="1" smtClean="0"/>
              <a:t>Asparaginase</a:t>
            </a:r>
            <a:r>
              <a:rPr lang="en-US" sz="2000" b="1" dirty="0" smtClean="0"/>
              <a:t> </a:t>
            </a:r>
          </a:p>
          <a:p>
            <a:r>
              <a:rPr lang="en-US" sz="2000" b="1" dirty="0" smtClean="0"/>
              <a:t>(</a:t>
            </a:r>
            <a:r>
              <a:rPr lang="en-US" sz="2000" b="1" dirty="0"/>
              <a:t>acute lymphoblastic leukemia)</a:t>
            </a:r>
          </a:p>
          <a:p>
            <a:r>
              <a:rPr lang="en-US" dirty="0"/>
              <a:t>Low </a:t>
            </a:r>
            <a:r>
              <a:rPr lang="en-US" dirty="0" err="1"/>
              <a:t>antithrombin</a:t>
            </a:r>
            <a:endParaRPr lang="en-US" dirty="0"/>
          </a:p>
          <a:p>
            <a:endParaRPr lang="en-US" sz="1000" b="1" dirty="0" smtClean="0"/>
          </a:p>
          <a:p>
            <a:r>
              <a:rPr lang="en-US" sz="2000" b="1" dirty="0" smtClean="0"/>
              <a:t>Liver </a:t>
            </a:r>
            <a:r>
              <a:rPr lang="en-US" sz="2000" b="1" dirty="0"/>
              <a:t>disease</a:t>
            </a:r>
          </a:p>
          <a:p>
            <a:r>
              <a:rPr lang="en-US" dirty="0"/>
              <a:t>Low protein S</a:t>
            </a:r>
          </a:p>
          <a:p>
            <a:r>
              <a:rPr lang="en-US" dirty="0"/>
              <a:t>Low protein C</a:t>
            </a:r>
          </a:p>
          <a:p>
            <a:r>
              <a:rPr lang="en-US" dirty="0"/>
              <a:t>Low </a:t>
            </a:r>
            <a:r>
              <a:rPr lang="en-US" dirty="0" err="1" smtClean="0"/>
              <a:t>antithrombin</a:t>
            </a:r>
            <a:endParaRPr lang="en-US" dirty="0" smtClean="0"/>
          </a:p>
          <a:p>
            <a:endParaRPr lang="en-US" sz="1000" dirty="0"/>
          </a:p>
          <a:p>
            <a:r>
              <a:rPr lang="en-US" sz="2000" b="1" dirty="0"/>
              <a:t>Warfarin therapy</a:t>
            </a:r>
          </a:p>
          <a:p>
            <a:r>
              <a:rPr lang="en-US" dirty="0"/>
              <a:t>Low protein S</a:t>
            </a:r>
          </a:p>
          <a:p>
            <a:r>
              <a:rPr lang="en-US" dirty="0"/>
              <a:t>Low protein C</a:t>
            </a:r>
          </a:p>
          <a:p>
            <a:endParaRPr lang="en-US" sz="1000" b="1" dirty="0" smtClean="0"/>
          </a:p>
          <a:p>
            <a:r>
              <a:rPr lang="en-US" sz="2000" b="1" dirty="0" smtClean="0"/>
              <a:t>Heparin therapy: </a:t>
            </a:r>
            <a:r>
              <a:rPr lang="en-US" dirty="0" smtClean="0"/>
              <a:t>Low </a:t>
            </a:r>
            <a:r>
              <a:rPr lang="en-US" dirty="0" err="1" smtClean="0"/>
              <a:t>antithrombin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9758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1727200"/>
            <a:ext cx="8813800" cy="4940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400" y="0"/>
            <a:ext cx="858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59FFFF"/>
                </a:solidFill>
              </a:rPr>
              <a:t>Testing For Thrombophilia In Kids</a:t>
            </a:r>
            <a:endParaRPr lang="en-US" sz="4800" dirty="0">
              <a:solidFill>
                <a:srgbClr val="59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009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 descr="038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787" y="2973018"/>
            <a:ext cx="17113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>
                <a:latin typeface="Abadi MT Condensed Light" charset="0"/>
              </a:rPr>
              <a:t>NEUROIMAGING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latin typeface="Abadi MT Condensed Light" charset="0"/>
              </a:rPr>
              <a:t>Imaging of the </a:t>
            </a:r>
            <a:r>
              <a:rPr lang="en-US" dirty="0" smtClean="0">
                <a:latin typeface="Abadi MT Condensed Light" charset="0"/>
              </a:rPr>
              <a:t>brain</a:t>
            </a:r>
          </a:p>
          <a:p>
            <a:pPr>
              <a:buFont typeface="Wingdings" charset="0"/>
              <a:buNone/>
            </a:pPr>
            <a:endParaRPr lang="en-US" sz="1000" dirty="0">
              <a:latin typeface="Abadi MT Condensed Light" charset="0"/>
            </a:endParaRPr>
          </a:p>
          <a:p>
            <a:r>
              <a:rPr lang="en-US" b="0" dirty="0" smtClean="0">
                <a:latin typeface="Abadi MT Condensed Light" charset="0"/>
              </a:rPr>
              <a:t>Ischemic </a:t>
            </a:r>
            <a:r>
              <a:rPr lang="en-US" b="0" dirty="0">
                <a:latin typeface="Abadi MT Condensed Light" charset="0"/>
              </a:rPr>
              <a:t>infarct or hemorrhage?</a:t>
            </a:r>
          </a:p>
          <a:p>
            <a:r>
              <a:rPr lang="en-US" b="0" dirty="0">
                <a:latin typeface="Abadi MT Condensed Light" charset="0"/>
              </a:rPr>
              <a:t>Where is it?</a:t>
            </a:r>
          </a:p>
          <a:p>
            <a:r>
              <a:rPr lang="en-US" b="0" dirty="0">
                <a:latin typeface="Abadi MT Condensed Light" charset="0"/>
              </a:rPr>
              <a:t>How large is it?</a:t>
            </a:r>
          </a:p>
          <a:p>
            <a:r>
              <a:rPr lang="en-US" b="0" dirty="0">
                <a:latin typeface="Abadi MT Condensed Light" charset="0"/>
              </a:rPr>
              <a:t>How old is it?</a:t>
            </a:r>
          </a:p>
          <a:p>
            <a:pPr>
              <a:buFont typeface="Wingdings" charset="0"/>
              <a:buNone/>
            </a:pPr>
            <a:endParaRPr lang="en-US" b="0" dirty="0">
              <a:latin typeface="Abadi MT Condensed Ligh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latin typeface="Abadi MT Condensed Light" charset="0"/>
              </a:rPr>
              <a:t>Imaging of the </a:t>
            </a:r>
            <a:r>
              <a:rPr lang="en-US" dirty="0" smtClean="0">
                <a:latin typeface="Abadi MT Condensed Light" charset="0"/>
              </a:rPr>
              <a:t>vessels</a:t>
            </a:r>
          </a:p>
          <a:p>
            <a:pPr>
              <a:buFont typeface="Wingdings" charset="0"/>
              <a:buNone/>
            </a:pPr>
            <a:endParaRPr lang="en-US" sz="1050" dirty="0">
              <a:latin typeface="Abadi MT Condensed Light" charset="0"/>
            </a:endParaRPr>
          </a:p>
          <a:p>
            <a:r>
              <a:rPr lang="en-US" b="0" dirty="0" smtClean="0">
                <a:latin typeface="Abadi MT Condensed Light" charset="0"/>
              </a:rPr>
              <a:t>Blockage</a:t>
            </a:r>
            <a:r>
              <a:rPr lang="en-US" b="0" dirty="0">
                <a:latin typeface="Abadi MT Condensed Light" charset="0"/>
              </a:rPr>
              <a:t>?</a:t>
            </a:r>
          </a:p>
          <a:p>
            <a:r>
              <a:rPr lang="en-US" b="0" dirty="0">
                <a:latin typeface="Abadi MT Condensed Light" charset="0"/>
              </a:rPr>
              <a:t>Where?</a:t>
            </a:r>
          </a:p>
          <a:p>
            <a:r>
              <a:rPr lang="en-US" b="0" dirty="0">
                <a:latin typeface="Abadi MT Condensed Light" charset="0"/>
              </a:rPr>
              <a:t>How severe?</a:t>
            </a:r>
          </a:p>
          <a:p>
            <a:r>
              <a:rPr lang="en-US" b="0" dirty="0">
                <a:latin typeface="Abadi MT Condensed Light" charset="0"/>
              </a:rPr>
              <a:t>Pathology?</a:t>
            </a:r>
          </a:p>
          <a:p>
            <a:r>
              <a:rPr lang="en-US" b="0" dirty="0">
                <a:latin typeface="Abadi MT Condensed Light" charset="0"/>
              </a:rPr>
              <a:t>Other vascular lesions?</a:t>
            </a:r>
          </a:p>
          <a:p>
            <a:endParaRPr lang="en-US" dirty="0">
              <a:latin typeface="Abadi MT Condensed Light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790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9734" y="374443"/>
            <a:ext cx="28048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Objectives</a:t>
            </a:r>
            <a:endParaRPr lang="en-US" sz="6000" b="1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2862" y="1892300"/>
            <a:ext cx="7792650" cy="698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US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Increase awareness of thrombophilia in children</a:t>
            </a:r>
          </a:p>
          <a:p>
            <a:pPr marL="457200" indent="-457200">
              <a:buFontTx/>
              <a:buAutoNum type="arabicParenR"/>
            </a:pPr>
            <a:r>
              <a:rPr lang="en-US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Propose that a Level 1 </a:t>
            </a:r>
            <a:r>
              <a:rPr lang="en-US" sz="32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thrombophilic</a:t>
            </a:r>
            <a:r>
              <a:rPr lang="en-US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work up be done in a selected group of children involved in trauma</a:t>
            </a:r>
          </a:p>
          <a:p>
            <a:pPr marL="457200" indent="-457200">
              <a:buFontTx/>
              <a:buAutoNum type="arabicParenR"/>
            </a:pPr>
            <a:r>
              <a:rPr lang="en-US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Propose that </a:t>
            </a:r>
            <a:r>
              <a:rPr lang="en-US" sz="32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thrombophilia</a:t>
            </a:r>
            <a:r>
              <a:rPr lang="en-US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and other metabolic errors (</a:t>
            </a:r>
            <a:r>
              <a:rPr lang="en-US" sz="32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eg</a:t>
            </a:r>
            <a:r>
              <a:rPr lang="en-US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glutaric</a:t>
            </a:r>
            <a:r>
              <a:rPr lang="en-US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acidosis Type 2) be considered in the work up of non-accidental head trauma.</a:t>
            </a:r>
          </a:p>
          <a:p>
            <a:pPr marL="457200" indent="-457200">
              <a:buFontTx/>
              <a:buAutoNum type="arabicParenR"/>
            </a:pPr>
            <a:endParaRPr lang="en-US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457200" indent="-457200">
              <a:buAutoNum type="arabicParenR"/>
            </a:pPr>
            <a:endParaRPr lang="en-US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457200" indent="-457200">
              <a:buAutoNum type="arabicParenR"/>
            </a:pPr>
            <a:endParaRPr lang="en-US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1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1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08066809"/>
              </p:ext>
            </p:extLst>
          </p:nvPr>
        </p:nvGraphicFramePr>
        <p:xfrm>
          <a:off x="135467" y="190500"/>
          <a:ext cx="2387600" cy="2571222"/>
        </p:xfrm>
        <a:graphic>
          <a:graphicData uri="http://schemas.openxmlformats.org/presentationml/2006/ole">
            <p:oleObj spid="_x0000_s2074" name="Clip" r:id="rId3" imgW="3016800" imgH="324540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70380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43633"/>
            <a:ext cx="8978900" cy="5661967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54000" y="143301"/>
            <a:ext cx="788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>
                    <a:lumMod val="75000"/>
                  </a:schemeClr>
                </a:solidFill>
              </a:rPr>
              <a:t>Who to Test for </a:t>
            </a:r>
            <a:r>
              <a:rPr lang="en-US" sz="4000" b="1" dirty="0" err="1" smtClean="0">
                <a:solidFill>
                  <a:schemeClr val="tx1">
                    <a:lumMod val="75000"/>
                  </a:schemeClr>
                </a:solidFill>
              </a:rPr>
              <a:t>Thrombophilias</a:t>
            </a:r>
            <a:endParaRPr lang="en-US" sz="4000" b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757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93700"/>
            <a:ext cx="7772400" cy="1206500"/>
          </a:xfrm>
        </p:spPr>
        <p:txBody>
          <a:bodyPr/>
          <a:lstStyle/>
          <a:p>
            <a:r>
              <a:rPr lang="en-US" sz="4000" dirty="0" smtClean="0"/>
              <a:t>Summary &amp; Future Directions: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5181600"/>
          </a:xfrm>
        </p:spPr>
        <p:txBody>
          <a:bodyPr/>
          <a:lstStyle/>
          <a:p>
            <a:r>
              <a:rPr lang="en-US" dirty="0" smtClean="0"/>
              <a:t>Maintain a high index of suspicion for congenital or acquired thrombophilia </a:t>
            </a:r>
          </a:p>
          <a:p>
            <a:r>
              <a:rPr lang="en-US" dirty="0"/>
              <a:t>T</a:t>
            </a:r>
            <a:r>
              <a:rPr lang="en-US" dirty="0" smtClean="0"/>
              <a:t>hrombophilia may have </a:t>
            </a:r>
            <a:r>
              <a:rPr lang="en-US" dirty="0" err="1" smtClean="0"/>
              <a:t>nl</a:t>
            </a:r>
            <a:r>
              <a:rPr lang="en-US" dirty="0" smtClean="0"/>
              <a:t>. PT, PTT, INR</a:t>
            </a:r>
            <a:endParaRPr lang="en-US" dirty="0"/>
          </a:p>
          <a:p>
            <a:r>
              <a:rPr lang="en-US" dirty="0" smtClean="0"/>
              <a:t>Thrombophilia mimic for non-accidental trauma</a:t>
            </a:r>
          </a:p>
          <a:p>
            <a:r>
              <a:rPr lang="en-US" dirty="0" smtClean="0"/>
              <a:t>More research needed to describe </a:t>
            </a:r>
            <a:r>
              <a:rPr lang="en-US" dirty="0" err="1" smtClean="0"/>
              <a:t>hypercoagulable</a:t>
            </a:r>
            <a:r>
              <a:rPr lang="en-US" dirty="0" smtClean="0"/>
              <a:t> states in kids &amp; raise awareness of these conditions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267" y="203200"/>
            <a:ext cx="7772400" cy="829733"/>
          </a:xfrm>
        </p:spPr>
        <p:txBody>
          <a:bodyPr/>
          <a:lstStyle/>
          <a:p>
            <a:r>
              <a:rPr lang="en-US" dirty="0" smtClean="0"/>
              <a:t>References: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33" y="1032933"/>
            <a:ext cx="8449733" cy="5613401"/>
          </a:xfrm>
        </p:spPr>
        <p:txBody>
          <a:bodyPr/>
          <a:lstStyle/>
          <a:p>
            <a:r>
              <a:rPr lang="en-US" sz="2000" dirty="0" smtClean="0"/>
              <a:t>Lawrence PF, Bell RM, et al. </a:t>
            </a:r>
            <a:r>
              <a:rPr lang="en-US" sz="2000" i="1" dirty="0" smtClean="0"/>
              <a:t>Essentials of General Surgery</a:t>
            </a:r>
            <a:r>
              <a:rPr lang="en-US" sz="2000" dirty="0" smtClean="0"/>
              <a:t>, Fourth ed. Philadelphia: Lippincott Williams &amp; Wilkins, 2006. 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err="1" smtClean="0"/>
              <a:t>Raffini</a:t>
            </a:r>
            <a:r>
              <a:rPr lang="en-US" sz="2000" dirty="0" smtClean="0"/>
              <a:t> L. 2008. Thrombophilia in Children: Who to Test, How, When and Why? </a:t>
            </a:r>
            <a:r>
              <a:rPr lang="en-US" sz="2000" i="1" dirty="0" smtClean="0"/>
              <a:t>Hematology Am </a:t>
            </a:r>
            <a:r>
              <a:rPr lang="en-US" sz="2000" i="1" dirty="0" err="1" smtClean="0"/>
              <a:t>Soc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Educ</a:t>
            </a:r>
            <a:r>
              <a:rPr lang="en-US" sz="2000" i="1" dirty="0" smtClean="0"/>
              <a:t> Program, </a:t>
            </a:r>
            <a:r>
              <a:rPr lang="en-US" sz="2000" dirty="0" smtClean="0"/>
              <a:t>228-235.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err="1" smtClean="0"/>
              <a:t>Tormene</a:t>
            </a:r>
            <a:r>
              <a:rPr lang="en-US" sz="2000" dirty="0" smtClean="0"/>
              <a:t>, D., </a:t>
            </a:r>
            <a:r>
              <a:rPr lang="en-US" sz="2000" dirty="0" err="1" smtClean="0"/>
              <a:t>Gavasso</a:t>
            </a:r>
            <a:r>
              <a:rPr lang="en-US" sz="2000" dirty="0" smtClean="0"/>
              <a:t>, S., et al., 2006. Thrombosis and Thrombophilia in Children: A Systematic Review. </a:t>
            </a:r>
            <a:r>
              <a:rPr lang="en-US" sz="2000" i="1" dirty="0" err="1" smtClean="0"/>
              <a:t>Semin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Thrombo</a:t>
            </a:r>
            <a:r>
              <a:rPr lang="en-US" sz="2000" i="1" dirty="0" smtClean="0"/>
              <a:t> Hemostat</a:t>
            </a:r>
            <a:r>
              <a:rPr lang="en-US" sz="2000" dirty="0" smtClean="0"/>
              <a:t> Oct 32 (7) 724-8.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err="1" smtClean="0"/>
              <a:t>Kenet</a:t>
            </a:r>
            <a:r>
              <a:rPr lang="en-US" sz="2000" dirty="0" smtClean="0"/>
              <a:t>, G., et al., 2010 Impact of Thrombophilia on the risk of arterial ischemic stroke or cerebral  </a:t>
            </a:r>
            <a:r>
              <a:rPr lang="en-US" sz="2000" dirty="0" err="1" smtClean="0"/>
              <a:t>sinovenus</a:t>
            </a:r>
            <a:r>
              <a:rPr lang="en-US" sz="2000" dirty="0" smtClean="0"/>
              <a:t> thrombosis in neonates and children. </a:t>
            </a:r>
            <a:r>
              <a:rPr lang="en-US" sz="2000" i="1" dirty="0" smtClean="0"/>
              <a:t>Circulation</a:t>
            </a:r>
            <a:r>
              <a:rPr lang="en-US" sz="2000" dirty="0" smtClean="0"/>
              <a:t> Apr 27: 121(16) 1838-47.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Case 1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660900"/>
          </a:xfrm>
        </p:spPr>
        <p:txBody>
          <a:bodyPr/>
          <a:lstStyle/>
          <a:p>
            <a:r>
              <a:rPr lang="en-US" sz="3600" dirty="0" smtClean="0"/>
              <a:t>9-month-old female with no PMH or FHX s/p fall from bed ~ 3 feet with subdural hematoma</a:t>
            </a:r>
          </a:p>
          <a:p>
            <a:r>
              <a:rPr lang="en-US" sz="3600" dirty="0" smtClean="0"/>
              <a:t>PE: abrasion L frontal area, bilateral retinal hemorrhages</a:t>
            </a:r>
          </a:p>
          <a:p>
            <a:r>
              <a:rPr lang="en-US" sz="3600" dirty="0" smtClean="0"/>
              <a:t>Tests: </a:t>
            </a:r>
            <a:r>
              <a:rPr lang="en-US" sz="3600" dirty="0" err="1" smtClean="0"/>
              <a:t>nl</a:t>
            </a:r>
            <a:r>
              <a:rPr lang="en-US" sz="3600" dirty="0" smtClean="0"/>
              <a:t>. PT, PTT, INR</a:t>
            </a:r>
          </a:p>
          <a:p>
            <a:pPr>
              <a:buNone/>
            </a:pP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Case 1: Head CT</a:t>
            </a:r>
            <a:endParaRPr lang="en-US" sz="5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Subdural hematoma</a:t>
            </a:r>
          </a:p>
          <a:p>
            <a:r>
              <a:rPr lang="en-US" dirty="0" smtClean="0"/>
              <a:t>Mixed acute &amp; </a:t>
            </a:r>
            <a:r>
              <a:rPr lang="en-US" dirty="0" err="1" smtClean="0"/>
              <a:t>subacute</a:t>
            </a:r>
            <a:r>
              <a:rPr lang="en-US" dirty="0" smtClean="0"/>
              <a:t> hemorrhage </a:t>
            </a:r>
          </a:p>
          <a:p>
            <a:r>
              <a:rPr lang="en-US" dirty="0" smtClean="0"/>
              <a:t>Non-accidental trauma? </a:t>
            </a:r>
            <a:endParaRPr lang="en-US" dirty="0"/>
          </a:p>
        </p:txBody>
      </p:sp>
      <p:pic>
        <p:nvPicPr>
          <p:cNvPr id="7" name="Content Placeholder 6" descr="Subdural_hematom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981200"/>
            <a:ext cx="3810000" cy="41147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1: </a:t>
            </a:r>
            <a:r>
              <a:rPr lang="en-US" dirty="0" err="1" smtClean="0"/>
              <a:t>Thrombophilia</a:t>
            </a:r>
            <a:r>
              <a:rPr lang="en-US" dirty="0" smtClean="0"/>
              <a:t> Workup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981199"/>
            <a:ext cx="7772400" cy="4334933"/>
          </a:xfrm>
        </p:spPr>
        <p:txBody>
          <a:bodyPr/>
          <a:lstStyle/>
          <a:p>
            <a:r>
              <a:rPr lang="en-US" sz="3600" dirty="0" smtClean="0"/>
              <a:t>+ MTHFR C677t mutation</a:t>
            </a:r>
          </a:p>
          <a:p>
            <a:pPr lvl="1"/>
            <a:r>
              <a:rPr lang="en-US" sz="3600" dirty="0" smtClean="0"/>
              <a:t>	Found in patients with congenital thrombophilia, esp. </a:t>
            </a:r>
            <a:r>
              <a:rPr lang="en-US" sz="3600" dirty="0" err="1" smtClean="0"/>
              <a:t>hyperhomocystinemia</a:t>
            </a:r>
            <a:endParaRPr lang="en-US" sz="3600" dirty="0" smtClean="0"/>
          </a:p>
          <a:p>
            <a:r>
              <a:rPr lang="en-US" sz="3600" dirty="0" smtClean="0">
                <a:latin typeface="Times New Roman"/>
                <a:cs typeface="Times New Roman"/>
              </a:rPr>
              <a:t>↑</a:t>
            </a:r>
            <a:r>
              <a:rPr lang="en-US" sz="3600" dirty="0" smtClean="0">
                <a:cs typeface="Times New Roman"/>
              </a:rPr>
              <a:t> levels of aspartic acid, glycine, ornithine, </a:t>
            </a:r>
            <a:r>
              <a:rPr lang="en-US" sz="3600" dirty="0" err="1" smtClean="0">
                <a:cs typeface="Times New Roman"/>
              </a:rPr>
              <a:t>valine</a:t>
            </a:r>
            <a:r>
              <a:rPr lang="en-US" sz="3600" dirty="0" smtClean="0">
                <a:cs typeface="Times New Roman"/>
              </a:rPr>
              <a:t>, </a:t>
            </a:r>
            <a:r>
              <a:rPr lang="en-US" sz="3600" dirty="0" err="1" smtClean="0">
                <a:cs typeface="Times New Roman"/>
              </a:rPr>
              <a:t>cystine</a:t>
            </a:r>
            <a:endParaRPr lang="en-US" sz="3600" dirty="0" smtClean="0">
              <a:cs typeface="Times New Roman"/>
            </a:endParaRPr>
          </a:p>
          <a:p>
            <a:r>
              <a:rPr lang="en-US" sz="3600" dirty="0" smtClean="0">
                <a:cs typeface="Times New Roman"/>
              </a:rPr>
              <a:t>inborn errors of metabolism v. non-accidental trauma</a:t>
            </a:r>
            <a:endParaRPr lang="en-US" sz="36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Case 2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Previously healthy five-week-old male in status </a:t>
            </a:r>
            <a:r>
              <a:rPr lang="en-US" sz="4000" dirty="0" err="1" smtClean="0"/>
              <a:t>epilepticus</a:t>
            </a:r>
            <a:r>
              <a:rPr lang="en-US" sz="4000" dirty="0" smtClean="0"/>
              <a:t> </a:t>
            </a:r>
          </a:p>
          <a:p>
            <a:r>
              <a:rPr lang="en-US" sz="4000" dirty="0" smtClean="0"/>
              <a:t>Head CT: acute, large right epidural hematoma &amp; older, smaller L subdural hematoma</a:t>
            </a:r>
          </a:p>
          <a:p>
            <a:r>
              <a:rPr lang="en-US" sz="4000" dirty="0" smtClean="0"/>
              <a:t>High index of suspicion for non-accidental trauma</a:t>
            </a:r>
          </a:p>
          <a:p>
            <a:pPr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2: Thrombophilia workup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Normal PT, PTT, INR</a:t>
            </a:r>
          </a:p>
          <a:p>
            <a:r>
              <a:rPr lang="en-US" sz="4000" dirty="0" smtClean="0"/>
              <a:t>Partial </a:t>
            </a:r>
            <a:r>
              <a:rPr lang="en-US" sz="4000" dirty="0" err="1" smtClean="0"/>
              <a:t>thrombophilia</a:t>
            </a:r>
            <a:r>
              <a:rPr lang="en-US" sz="4000" dirty="0" smtClean="0"/>
              <a:t> workup: Normal factor VIII, factor XIII, </a:t>
            </a:r>
            <a:r>
              <a:rPr lang="en-US" sz="4000" dirty="0" err="1" smtClean="0"/>
              <a:t>vWF</a:t>
            </a:r>
            <a:endParaRPr lang="en-US" sz="4000" dirty="0" smtClean="0"/>
          </a:p>
          <a:p>
            <a:r>
              <a:rPr lang="en-US" sz="4000" dirty="0" smtClean="0"/>
              <a:t>Further testing: + for Factor V Leiden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subdural hemato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5694363" cy="659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AutoShape 4"/>
          <p:cNvSpPr>
            <a:spLocks noChangeArrowheads="1"/>
          </p:cNvSpPr>
          <p:nvPr/>
        </p:nvSpPr>
        <p:spPr bwMode="auto">
          <a:xfrm>
            <a:off x="1447800" y="12192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85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99809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chemeClr val="tx1"/>
                </a:solidFill>
                <a:latin typeface="Arial" charset="0"/>
              </a:rPr>
              <a:t>SUBDURAL HEMATOMA</a:t>
            </a:r>
          </a:p>
        </p:txBody>
      </p:sp>
      <p:sp>
        <p:nvSpPr>
          <p:cNvPr id="142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2700"/>
            <a:ext cx="8229600" cy="5346700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Arial" charset="0"/>
              </a:rPr>
              <a:t>Collection of blood on the surface of the brain cortex, beneath the </a:t>
            </a:r>
            <a:r>
              <a:rPr lang="en-US" sz="2000" dirty="0" err="1" smtClean="0">
                <a:latin typeface="Arial" charset="0"/>
              </a:rPr>
              <a:t>dura</a:t>
            </a:r>
            <a:endParaRPr lang="en-US" sz="2000" dirty="0" smtClean="0">
              <a:latin typeface="Arial" charset="0"/>
            </a:endParaRPr>
          </a:p>
          <a:p>
            <a:pPr eaLnBrk="1" hangingPunct="1"/>
            <a:endParaRPr lang="en-US" sz="2000" dirty="0">
              <a:latin typeface="Arial" charset="0"/>
            </a:endParaRPr>
          </a:p>
          <a:p>
            <a:pPr eaLnBrk="1" hangingPunct="1"/>
            <a:r>
              <a:rPr lang="en-US" sz="2000" dirty="0" smtClean="0">
                <a:latin typeface="Arial" charset="0"/>
              </a:rPr>
              <a:t>Great </a:t>
            </a:r>
            <a:r>
              <a:rPr lang="en-US" sz="2000" dirty="0">
                <a:latin typeface="Arial" charset="0"/>
              </a:rPr>
              <a:t>amount of </a:t>
            </a:r>
            <a:r>
              <a:rPr lang="en-US" sz="2000" dirty="0" smtClean="0">
                <a:latin typeface="Arial" charset="0"/>
              </a:rPr>
              <a:t>force</a:t>
            </a:r>
          </a:p>
          <a:p>
            <a:pPr marL="0" indent="0" eaLnBrk="1" hangingPunct="1">
              <a:buNone/>
            </a:pPr>
            <a:endParaRPr lang="en-US" sz="2000" dirty="0">
              <a:latin typeface="Arial" charset="0"/>
            </a:endParaRPr>
          </a:p>
          <a:p>
            <a:pPr eaLnBrk="1" hangingPunct="1"/>
            <a:r>
              <a:rPr lang="en-US" sz="2000" dirty="0">
                <a:latin typeface="Arial" charset="0"/>
              </a:rPr>
              <a:t>Profound and progressive neurologic </a:t>
            </a:r>
            <a:r>
              <a:rPr lang="en-US" sz="2000" dirty="0" smtClean="0">
                <a:latin typeface="Arial" charset="0"/>
              </a:rPr>
              <a:t>deterioration</a:t>
            </a:r>
          </a:p>
          <a:p>
            <a:pPr marL="0" indent="0" eaLnBrk="1" hangingPunct="1">
              <a:buNone/>
            </a:pPr>
            <a:endParaRPr lang="en-US" sz="2000" dirty="0">
              <a:latin typeface="Arial" charset="0"/>
            </a:endParaRPr>
          </a:p>
          <a:p>
            <a:pPr eaLnBrk="1" hangingPunct="1"/>
            <a:r>
              <a:rPr lang="en-US" sz="2000" dirty="0">
                <a:latin typeface="Arial" charset="0"/>
              </a:rPr>
              <a:t>Initially medical management of </a:t>
            </a:r>
            <a:r>
              <a:rPr lang="en-US" sz="2000" dirty="0" smtClean="0">
                <a:latin typeface="Arial" charset="0"/>
              </a:rPr>
              <a:t>ICP</a:t>
            </a:r>
          </a:p>
          <a:p>
            <a:pPr marL="0" indent="0" eaLnBrk="1" hangingPunct="1">
              <a:buNone/>
            </a:pPr>
            <a:endParaRPr lang="en-US" sz="2000" dirty="0">
              <a:latin typeface="Arial" charset="0"/>
            </a:endParaRPr>
          </a:p>
          <a:p>
            <a:pPr eaLnBrk="1" hangingPunct="1"/>
            <a:r>
              <a:rPr lang="en-US" sz="2000" dirty="0">
                <a:latin typeface="Arial" charset="0"/>
              </a:rPr>
              <a:t>Large </a:t>
            </a:r>
            <a:r>
              <a:rPr lang="en-US" sz="2000" dirty="0" err="1">
                <a:latin typeface="Arial" charset="0"/>
              </a:rPr>
              <a:t>subdurals</a:t>
            </a:r>
            <a:r>
              <a:rPr lang="en-US" sz="2000" dirty="0">
                <a:latin typeface="Arial" charset="0"/>
              </a:rPr>
              <a:t> need surgical </a:t>
            </a:r>
            <a:r>
              <a:rPr lang="en-US" sz="2000" dirty="0" smtClean="0">
                <a:latin typeface="Arial" charset="0"/>
              </a:rPr>
              <a:t>evacuation</a:t>
            </a:r>
          </a:p>
          <a:p>
            <a:pPr marL="0" indent="0" eaLnBrk="1" hangingPunct="1">
              <a:buNone/>
            </a:pPr>
            <a:endParaRPr lang="en-US" sz="2000" dirty="0">
              <a:latin typeface="Arial" charset="0"/>
            </a:endParaRPr>
          </a:p>
          <a:p>
            <a:pPr eaLnBrk="1" hangingPunct="1"/>
            <a:r>
              <a:rPr lang="en-US" sz="2000" dirty="0">
                <a:latin typeface="Arial" charset="0"/>
              </a:rPr>
              <a:t>Less favorable outcome than </a:t>
            </a:r>
            <a:r>
              <a:rPr lang="en-US" sz="2000" dirty="0" smtClean="0">
                <a:latin typeface="Arial" charset="0"/>
              </a:rPr>
              <a:t>epidurals</a:t>
            </a:r>
          </a:p>
          <a:p>
            <a:pPr marL="0" indent="0" eaLnBrk="1" hangingPunct="1">
              <a:buNone/>
            </a:pPr>
            <a:endParaRPr lang="en-US" sz="2000" dirty="0">
              <a:latin typeface="Arial" charset="0"/>
            </a:endParaRPr>
          </a:p>
          <a:p>
            <a:pPr eaLnBrk="1" hangingPunct="1"/>
            <a:r>
              <a:rPr lang="en-US" sz="2000" dirty="0">
                <a:latin typeface="Arial" charset="0"/>
              </a:rPr>
              <a:t>Consider </a:t>
            </a:r>
            <a:r>
              <a:rPr lang="en-US" sz="2000" dirty="0" err="1" smtClean="0">
                <a:latin typeface="Arial" charset="0"/>
              </a:rPr>
              <a:t>glutaric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acid deficiency Type 2, bleeding </a:t>
            </a:r>
            <a:r>
              <a:rPr lang="en-US" sz="2000" dirty="0" smtClean="0">
                <a:latin typeface="Arial" charset="0"/>
              </a:rPr>
              <a:t>disorders, thrombophilia </a:t>
            </a:r>
            <a:r>
              <a:rPr lang="en-US" sz="2000" dirty="0">
                <a:latin typeface="Arial" charset="0"/>
              </a:rPr>
              <a:t>etc</a:t>
            </a:r>
          </a:p>
          <a:p>
            <a:pPr eaLnBrk="1" hangingPunct="1"/>
            <a:endParaRPr lang="en-US" sz="2800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067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808080"/>
      </a:dk1>
      <a:lt1>
        <a:srgbClr val="CCFFFF"/>
      </a:lt1>
      <a:dk2>
        <a:srgbClr val="000099"/>
      </a:dk2>
      <a:lt2>
        <a:srgbClr val="FFFFCC"/>
      </a:lt2>
      <a:accent1>
        <a:srgbClr val="00CC99"/>
      </a:accent1>
      <a:accent2>
        <a:srgbClr val="99FFCC"/>
      </a:accent2>
      <a:accent3>
        <a:srgbClr val="AAAACA"/>
      </a:accent3>
      <a:accent4>
        <a:srgbClr val="AEDADA"/>
      </a:accent4>
      <a:accent5>
        <a:srgbClr val="AAE2CA"/>
      </a:accent5>
      <a:accent6>
        <a:srgbClr val="8AE7B9"/>
      </a:accent6>
      <a:hlink>
        <a:srgbClr val="CCCCFF"/>
      </a:hlink>
      <a:folHlink>
        <a:srgbClr val="B2B2B2"/>
      </a:folHlink>
    </a:clrScheme>
    <a:fontScheme name="Blank Presentation">
      <a:majorFont>
        <a:latin typeface="Abadi MT Condensed Light"/>
        <a:ea typeface=""/>
        <a:cs typeface=""/>
      </a:majorFont>
      <a:minorFont>
        <a:latin typeface="Abadi MT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8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80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">
      <a:dk1>
        <a:srgbClr val="808080"/>
      </a:dk1>
      <a:lt1>
        <a:srgbClr val="CCFFFF"/>
      </a:lt1>
      <a:dk2>
        <a:srgbClr val="000099"/>
      </a:dk2>
      <a:lt2>
        <a:srgbClr val="FFFFCC"/>
      </a:lt2>
      <a:accent1>
        <a:srgbClr val="00CC99"/>
      </a:accent1>
      <a:accent2>
        <a:srgbClr val="99FFCC"/>
      </a:accent2>
      <a:accent3>
        <a:srgbClr val="AAAACA"/>
      </a:accent3>
      <a:accent4>
        <a:srgbClr val="AEDADA"/>
      </a:accent4>
      <a:accent5>
        <a:srgbClr val="AAE2CA"/>
      </a:accent5>
      <a:accent6>
        <a:srgbClr val="8AE7B9"/>
      </a:accent6>
      <a:hlink>
        <a:srgbClr val="CCCCFF"/>
      </a:hlink>
      <a:folHlink>
        <a:srgbClr val="B2B2B2"/>
      </a:folHlink>
    </a:clrScheme>
    <a:fontScheme name="Blank Presentation">
      <a:majorFont>
        <a:latin typeface="Abadi MT Condensed Light"/>
        <a:ea typeface=""/>
        <a:cs typeface=""/>
      </a:majorFont>
      <a:minorFont>
        <a:latin typeface="Abadi MT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8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80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 Presentation">
  <a:themeElements>
    <a:clrScheme name="">
      <a:dk1>
        <a:srgbClr val="808080"/>
      </a:dk1>
      <a:lt1>
        <a:srgbClr val="CCFFFF"/>
      </a:lt1>
      <a:dk2>
        <a:srgbClr val="000099"/>
      </a:dk2>
      <a:lt2>
        <a:srgbClr val="FFFFCC"/>
      </a:lt2>
      <a:accent1>
        <a:srgbClr val="00CC99"/>
      </a:accent1>
      <a:accent2>
        <a:srgbClr val="99FFCC"/>
      </a:accent2>
      <a:accent3>
        <a:srgbClr val="AAAACA"/>
      </a:accent3>
      <a:accent4>
        <a:srgbClr val="AEDADA"/>
      </a:accent4>
      <a:accent5>
        <a:srgbClr val="AAE2CA"/>
      </a:accent5>
      <a:accent6>
        <a:srgbClr val="8AE7B9"/>
      </a:accent6>
      <a:hlink>
        <a:srgbClr val="CCCCFF"/>
      </a:hlink>
      <a:folHlink>
        <a:srgbClr val="B2B2B2"/>
      </a:folHlink>
    </a:clrScheme>
    <a:fontScheme name="Blank Presentation">
      <a:majorFont>
        <a:latin typeface="Abadi MT Condensed Light"/>
        <a:ea typeface=""/>
        <a:cs typeface=""/>
      </a:majorFont>
      <a:minorFont>
        <a:latin typeface="Abadi MT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8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80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813</Words>
  <Application>Microsoft Office PowerPoint</Application>
  <PresentationFormat>On-screen Show (4:3)</PresentationFormat>
  <Paragraphs>156</Paragraphs>
  <Slides>22</Slides>
  <Notes>2</Notes>
  <HiddenSlides>1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Blank Presentation</vt:lpstr>
      <vt:lpstr>1_Blank Presentation</vt:lpstr>
      <vt:lpstr>2_Blank Presentation</vt:lpstr>
      <vt:lpstr>Clip</vt:lpstr>
      <vt:lpstr>Thrombophilia in the Pediatric Trauma Patient</vt:lpstr>
      <vt:lpstr>Slide 2</vt:lpstr>
      <vt:lpstr>Case 1</vt:lpstr>
      <vt:lpstr>Case 1: Head CT</vt:lpstr>
      <vt:lpstr>Case 1: Thrombophilia Workup </vt:lpstr>
      <vt:lpstr>Case 2 </vt:lpstr>
      <vt:lpstr>Case 2: Thrombophilia workup</vt:lpstr>
      <vt:lpstr>Slide 8</vt:lpstr>
      <vt:lpstr>SUBDURAL HEMATOMA</vt:lpstr>
      <vt:lpstr>Slide 10</vt:lpstr>
      <vt:lpstr>Case 3</vt:lpstr>
      <vt:lpstr>Case 3: Head CT</vt:lpstr>
      <vt:lpstr>Case 3: Doppler Venous US</vt:lpstr>
      <vt:lpstr>Case 3: Thrombophilic Workup</vt:lpstr>
      <vt:lpstr>BASIC EVALUATION </vt:lpstr>
      <vt:lpstr>What To Consider In A Thrombophilic Work Up:</vt:lpstr>
      <vt:lpstr>Slide 17</vt:lpstr>
      <vt:lpstr>Slide 18</vt:lpstr>
      <vt:lpstr>NEUROIMAGING</vt:lpstr>
      <vt:lpstr>Slide 20</vt:lpstr>
      <vt:lpstr>Summary &amp; Future Directions: </vt:lpstr>
      <vt:lpstr>References: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FOR SUSPECTED STROKE</dc:title>
  <dc:creator>Bert E Johansson</dc:creator>
  <cp:lastModifiedBy>owner</cp:lastModifiedBy>
  <cp:revision>49</cp:revision>
  <dcterms:created xsi:type="dcterms:W3CDTF">2012-11-20T04:54:14Z</dcterms:created>
  <dcterms:modified xsi:type="dcterms:W3CDTF">2012-12-04T19:47:40Z</dcterms:modified>
</cp:coreProperties>
</file>