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43"/>
  </p:notesMasterIdLst>
  <p:handoutMasterIdLst>
    <p:handoutMasterId r:id="rId44"/>
  </p:handoutMasterIdLst>
  <p:sldIdLst>
    <p:sldId id="708" r:id="rId2"/>
    <p:sldId id="659" r:id="rId3"/>
    <p:sldId id="709" r:id="rId4"/>
    <p:sldId id="664" r:id="rId5"/>
    <p:sldId id="666" r:id="rId6"/>
    <p:sldId id="667" r:id="rId7"/>
    <p:sldId id="691" r:id="rId8"/>
    <p:sldId id="705" r:id="rId9"/>
    <p:sldId id="697" r:id="rId10"/>
    <p:sldId id="707" r:id="rId11"/>
    <p:sldId id="671" r:id="rId12"/>
    <p:sldId id="669" r:id="rId13"/>
    <p:sldId id="670" r:id="rId14"/>
    <p:sldId id="672" r:id="rId15"/>
    <p:sldId id="668" r:id="rId16"/>
    <p:sldId id="673" r:id="rId17"/>
    <p:sldId id="674" r:id="rId18"/>
    <p:sldId id="675" r:id="rId19"/>
    <p:sldId id="677" r:id="rId20"/>
    <p:sldId id="696" r:id="rId21"/>
    <p:sldId id="680" r:id="rId22"/>
    <p:sldId id="683" r:id="rId23"/>
    <p:sldId id="681" r:id="rId24"/>
    <p:sldId id="684" r:id="rId25"/>
    <p:sldId id="662" r:id="rId26"/>
    <p:sldId id="660" r:id="rId27"/>
    <p:sldId id="661" r:id="rId28"/>
    <p:sldId id="663" r:id="rId29"/>
    <p:sldId id="694" r:id="rId30"/>
    <p:sldId id="678" r:id="rId31"/>
    <p:sldId id="679" r:id="rId32"/>
    <p:sldId id="699" r:id="rId33"/>
    <p:sldId id="685" r:id="rId34"/>
    <p:sldId id="686" r:id="rId35"/>
    <p:sldId id="706" r:id="rId36"/>
    <p:sldId id="710" r:id="rId37"/>
    <p:sldId id="687" r:id="rId38"/>
    <p:sldId id="711" r:id="rId39"/>
    <p:sldId id="693" r:id="rId40"/>
    <p:sldId id="692" r:id="rId41"/>
    <p:sldId id="712" r:id="rId42"/>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66"/>
    <a:srgbClr val="FF0000"/>
    <a:srgbClr val="003399"/>
    <a:srgbClr val="336699"/>
    <a:srgbClr val="008080"/>
    <a:srgbClr val="009999"/>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79" autoAdjust="0"/>
    <p:restoredTop sz="94660" autoAdjust="0"/>
  </p:normalViewPr>
  <p:slideViewPr>
    <p:cSldViewPr>
      <p:cViewPr>
        <p:scale>
          <a:sx n="50" d="100"/>
          <a:sy n="50" d="100"/>
        </p:scale>
        <p:origin x="-3336" y="-15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570" y="-102"/>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a:defRPr sz="1200">
                <a:latin typeface="Times New Roman" pitchFamily="18" charset="0"/>
              </a:defRPr>
            </a:lvl1pPr>
          </a:lstStyle>
          <a:p>
            <a:pPr>
              <a:defRPr/>
            </a:pPr>
            <a:endParaRPr lang="en-US"/>
          </a:p>
        </p:txBody>
      </p:sp>
      <p:sp>
        <p:nvSpPr>
          <p:cNvPr id="17411" name="Rectangle 3"/>
          <p:cNvSpPr>
            <a:spLocks noGrp="1" noChangeArrowheads="1"/>
          </p:cNvSpPr>
          <p:nvPr>
            <p:ph type="dt" sz="quarter" idx="1"/>
          </p:nvPr>
        </p:nvSpPr>
        <p:spPr bwMode="auto">
          <a:xfrm>
            <a:off x="3938588" y="0"/>
            <a:ext cx="3011487"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a:defRPr sz="1200">
                <a:latin typeface="Times New Roman" pitchFamily="18" charset="0"/>
              </a:defRPr>
            </a:lvl1pPr>
          </a:lstStyle>
          <a:p>
            <a:pPr>
              <a:defRPr/>
            </a:pPr>
            <a:endParaRPr lang="en-US"/>
          </a:p>
        </p:txBody>
      </p:sp>
      <p:sp>
        <p:nvSpPr>
          <p:cNvPr id="17412" name="Rectangle 4"/>
          <p:cNvSpPr>
            <a:spLocks noGrp="1" noChangeArrowheads="1"/>
          </p:cNvSpPr>
          <p:nvPr>
            <p:ph type="ftr" sz="quarter" idx="2"/>
          </p:nvPr>
        </p:nvSpPr>
        <p:spPr bwMode="auto">
          <a:xfrm>
            <a:off x="0" y="8774113"/>
            <a:ext cx="3011488"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a:defRPr sz="1200">
                <a:latin typeface="Times New Roman" pitchFamily="18" charset="0"/>
              </a:defRPr>
            </a:lvl1pPr>
          </a:lstStyle>
          <a:p>
            <a:pPr>
              <a:defRPr/>
            </a:pPr>
            <a:r>
              <a:rPr lang="en-US"/>
              <a:t>Clinical Scientist Training Program</a:t>
            </a:r>
          </a:p>
        </p:txBody>
      </p:sp>
      <p:sp>
        <p:nvSpPr>
          <p:cNvPr id="17413" name="Rectangle 5"/>
          <p:cNvSpPr>
            <a:spLocks noGrp="1" noChangeArrowheads="1"/>
          </p:cNvSpPr>
          <p:nvPr>
            <p:ph type="sldNum" sz="quarter" idx="3"/>
          </p:nvPr>
        </p:nvSpPr>
        <p:spPr bwMode="auto">
          <a:xfrm>
            <a:off x="3938588" y="8774113"/>
            <a:ext cx="3011487"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a:defRPr sz="1200">
                <a:latin typeface="Times New Roman" pitchFamily="18" charset="0"/>
              </a:defRPr>
            </a:lvl1pPr>
          </a:lstStyle>
          <a:p>
            <a:pPr>
              <a:defRPr/>
            </a:pPr>
            <a:fld id="{23DEF57D-F2FE-4187-8384-5E755894427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a:defRPr sz="1200">
                <a:latin typeface="Times New Roman" pitchFamily="18" charset="0"/>
              </a:defRPr>
            </a:lvl1pPr>
          </a:lstStyle>
          <a:p>
            <a:pPr>
              <a:defRPr/>
            </a:pPr>
            <a:endParaRPr lang="en-US"/>
          </a:p>
        </p:txBody>
      </p:sp>
      <p:sp>
        <p:nvSpPr>
          <p:cNvPr id="15363" name="Rectangle 3"/>
          <p:cNvSpPr>
            <a:spLocks noGrp="1" noChangeArrowheads="1"/>
          </p:cNvSpPr>
          <p:nvPr>
            <p:ph type="dt" idx="1"/>
          </p:nvPr>
        </p:nvSpPr>
        <p:spPr bwMode="auto">
          <a:xfrm>
            <a:off x="3938588" y="0"/>
            <a:ext cx="3011487"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a:defRPr sz="120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27100" y="4387850"/>
            <a:ext cx="5095875" cy="4156075"/>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774113"/>
            <a:ext cx="3011488"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a:defRPr sz="1200">
                <a:latin typeface="Times New Roman" pitchFamily="18" charset="0"/>
              </a:defRPr>
            </a:lvl1pPr>
          </a:lstStyle>
          <a:p>
            <a:pPr>
              <a:defRPr/>
            </a:pPr>
            <a:endParaRPr lang="en-US"/>
          </a:p>
        </p:txBody>
      </p:sp>
      <p:sp>
        <p:nvSpPr>
          <p:cNvPr id="15367" name="Rectangle 7"/>
          <p:cNvSpPr>
            <a:spLocks noGrp="1" noChangeArrowheads="1"/>
          </p:cNvSpPr>
          <p:nvPr>
            <p:ph type="sldNum" sz="quarter" idx="5"/>
          </p:nvPr>
        </p:nvSpPr>
        <p:spPr bwMode="auto">
          <a:xfrm>
            <a:off x="3938588" y="8774113"/>
            <a:ext cx="3011487"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a:defRPr sz="1200">
                <a:latin typeface="Times New Roman" pitchFamily="18" charset="0"/>
              </a:defRPr>
            </a:lvl1pPr>
          </a:lstStyle>
          <a:p>
            <a:pPr>
              <a:defRPr/>
            </a:pPr>
            <a:fld id="{161F7825-0BFB-49AA-B3EC-A091CE93F2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txBox="1">
            <a:spLocks noGrp="1"/>
          </p:cNvSpPr>
          <p:nvPr/>
        </p:nvSpPr>
        <p:spPr bwMode="auto">
          <a:xfrm>
            <a:off x="3938588" y="8774113"/>
            <a:ext cx="3011487" cy="461962"/>
          </a:xfrm>
          <a:prstGeom prst="rect">
            <a:avLst/>
          </a:prstGeom>
          <a:noFill/>
          <a:ln w="9525">
            <a:noFill/>
            <a:miter lim="800000"/>
            <a:headEnd/>
            <a:tailEnd/>
          </a:ln>
        </p:spPr>
        <p:txBody>
          <a:bodyPr lIns="92492" tIns="46246" rIns="92492" bIns="46246" anchor="b"/>
          <a:lstStyle/>
          <a:p>
            <a:pPr algn="r" defTabSz="925513"/>
            <a:fld id="{83CB08E7-557C-43DA-B2E8-8AA43A83E2B5}" type="slidenum">
              <a:rPr lang="en-US" sz="1200">
                <a:latin typeface="Times New Roman" pitchFamily="18" charset="0"/>
                <a:ea typeface="ＭＳ Ｐゴシック" charset="-128"/>
              </a:rPr>
              <a:pPr algn="r" defTabSz="925513"/>
              <a:t>32</a:t>
            </a:fld>
            <a:endParaRPr lang="en-US" sz="1200">
              <a:latin typeface="Times New Roman" pitchFamily="18"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a:defRPr/>
            </a:pPr>
            <a:endParaRPr lang="en-US"/>
          </a:p>
        </p:txBody>
      </p:sp>
      <p:sp>
        <p:nvSpPr>
          <p:cNvPr id="5" name="Arc 3"/>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pPr eaLnBrk="1" hangingPunct="1">
              <a:defRPr/>
            </a:pPr>
            <a:endParaRPr kumimoji="1" lang="en-US" sz="2400">
              <a:latin typeface="Times New Roman" pitchFamily="18" charset="0"/>
            </a:endParaRPr>
          </a:p>
        </p:txBody>
      </p:sp>
      <p:sp>
        <p:nvSpPr>
          <p:cNvPr id="319492" name="Rectangle 4"/>
          <p:cNvSpPr>
            <a:spLocks noGrp="1" noChangeArrowheads="1"/>
          </p:cNvSpPr>
          <p:nvPr>
            <p:ph type="ctrTitle" sz="quarter"/>
          </p:nvPr>
        </p:nvSpPr>
        <p:spPr>
          <a:xfrm>
            <a:off x="2743200" y="427038"/>
            <a:ext cx="6399213" cy="1524000"/>
          </a:xfrm>
        </p:spPr>
        <p:txBody>
          <a:bodyPr anchor="b"/>
          <a:lstStyle>
            <a:lvl1pPr>
              <a:defRPr/>
            </a:lvl1pPr>
          </a:lstStyle>
          <a:p>
            <a:r>
              <a:rPr lang="en-US"/>
              <a:t>Click to edit Master title style</a:t>
            </a:r>
          </a:p>
        </p:txBody>
      </p:sp>
      <p:sp>
        <p:nvSpPr>
          <p:cNvPr id="319493" name="Rectangle 5"/>
          <p:cNvSpPr>
            <a:spLocks noGrp="1" noChangeArrowheads="1"/>
          </p:cNvSpPr>
          <p:nvPr>
            <p:ph type="subTitle" sz="quarter" idx="1"/>
          </p:nvPr>
        </p:nvSpPr>
        <p:spPr>
          <a:xfrm>
            <a:off x="4191000" y="1828800"/>
            <a:ext cx="4572000" cy="1752600"/>
          </a:xfrm>
        </p:spPr>
        <p:txBody>
          <a:bodyPr/>
          <a:lstStyle>
            <a:lvl1pPr marL="0" indent="0" algn="ctr">
              <a:buFont typeface="Wingdings" pitchFamily="2" charset="2"/>
              <a:buNone/>
              <a:defRPr/>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fld id="{4E0766F3-A8B6-494F-93E9-8847461A837A}" type="datetime1">
              <a:rPr lang="en-US"/>
              <a:pPr>
                <a:defRPr/>
              </a:pPr>
              <a:t>12/1/2012</a:t>
            </a:fld>
            <a:endParaRPr lang="en-US"/>
          </a:p>
        </p:txBody>
      </p:sp>
      <p:sp>
        <p:nvSpPr>
          <p:cNvPr id="7" name="Rectangle 7"/>
          <p:cNvSpPr>
            <a:spLocks noGrp="1" noChangeArrowheads="1"/>
          </p:cNvSpPr>
          <p:nvPr>
            <p:ph type="ftr" sz="quarter" idx="11"/>
          </p:nvPr>
        </p:nvSpPr>
        <p:spPr/>
        <p:txBody>
          <a:bodyPr/>
          <a:lstStyle>
            <a:lvl1pPr>
              <a:defRPr/>
            </a:lvl1pPr>
          </a:lstStyle>
          <a:p>
            <a:pPr>
              <a:defRPr/>
            </a:pPr>
            <a:endParaRPr lang="en-US"/>
          </a:p>
        </p:txBody>
      </p:sp>
      <p:sp>
        <p:nvSpPr>
          <p:cNvPr id="8" name="Rectangle 8"/>
          <p:cNvSpPr>
            <a:spLocks noGrp="1" noChangeArrowheads="1"/>
          </p:cNvSpPr>
          <p:nvPr>
            <p:ph type="sldNum" sz="quarter" idx="12"/>
          </p:nvPr>
        </p:nvSpPr>
        <p:spPr/>
        <p:txBody>
          <a:bodyPr/>
          <a:lstStyle>
            <a:lvl1pPr>
              <a:defRPr/>
            </a:lvl1pPr>
          </a:lstStyle>
          <a:p>
            <a:pPr>
              <a:defRPr/>
            </a:pPr>
            <a:fld id="{7838B84C-F887-4960-A384-502B6A52830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0E6E679C-C5D1-40D9-822D-F14E842381DA}" type="datetime1">
              <a:rPr lang="en-US"/>
              <a:pPr>
                <a:defRPr/>
              </a:pPr>
              <a:t>12/1/2012</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A549396-779A-4FC6-BEF6-F2AC8A1B62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17D48222-60C6-4BD9-95C5-94DD30410E56}" type="datetime1">
              <a:rPr lang="en-US"/>
              <a:pPr>
                <a:defRPr/>
              </a:pPr>
              <a:t>12/1/2012</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80BAC88-2FB6-40D1-A6BA-1ED4EEA831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B94F1062-6AD5-414C-88D3-2116A6CCE0D9}" type="datetime1">
              <a:rPr lang="en-US"/>
              <a:pPr>
                <a:defRPr/>
              </a:pPr>
              <a:t>12/1/2012</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9A65137-CA9E-4BD8-8290-2C47B89C662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E36A8709-9500-4BA7-96F7-2F866634F927}" type="datetime1">
              <a:rPr lang="en-US"/>
              <a:pPr>
                <a:defRPr/>
              </a:pPr>
              <a:t>12/1/2012</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185E1CE-C832-49E4-85E0-A6D4D90D6DC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CC0C27A8-68D8-4F0B-963E-C785EAF53C4E}" type="datetime1">
              <a:rPr lang="en-US"/>
              <a:pPr>
                <a:defRPr/>
              </a:pPr>
              <a:t>12/1/2012</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36F61D6-6D24-45D8-A7DE-2520C58068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99207EB0-4F8B-4B1B-BFD3-A370645719E4}" type="datetime1">
              <a:rPr lang="en-US"/>
              <a:pPr>
                <a:defRPr/>
              </a:pPr>
              <a:t>12/1/2012</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E44F78F9-1D94-4701-ABB3-389E2F9EE45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3E246D64-E48B-4CF5-8CA5-8DA98B6C8B1A}" type="datetime1">
              <a:rPr lang="en-US"/>
              <a:pPr>
                <a:defRPr/>
              </a:pPr>
              <a:t>12/1/2012</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7C6830BE-CB01-4B68-9EBA-6843940BEAA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306C241-33F4-45A1-9F5A-F55379F893F9}" type="datetime1">
              <a:rPr lang="en-US"/>
              <a:pPr>
                <a:defRPr/>
              </a:pPr>
              <a:t>12/1/2012</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6C219C51-12B9-43E5-97A2-069347319F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1DA42FB-34F2-484A-A0BB-E71660E6B9D7}" type="datetime1">
              <a:rPr lang="en-US"/>
              <a:pPr>
                <a:defRPr/>
              </a:pPr>
              <a:t>12/1/2012</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1B45643-297B-4730-8DB7-BBDDA813E8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CBBC153B-C4BB-4D2D-AF51-23416C55A0EC}" type="datetime1">
              <a:rPr lang="en-US"/>
              <a:pPr>
                <a:defRPr/>
              </a:pPr>
              <a:t>12/1/2012</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FB71209-781F-43F1-AC18-78E406AE3F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pPr eaLnBrk="1" hangingPunct="1">
              <a:defRPr/>
            </a:pPr>
            <a:endParaRPr kumimoji="1" lang="en-US" sz="2400">
              <a:latin typeface="Times New Roman" pitchFamily="18" charset="0"/>
            </a:endParaRPr>
          </a:p>
        </p:txBody>
      </p:sp>
      <p:sp>
        <p:nvSpPr>
          <p:cNvPr id="3075"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846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vl1pPr>
          </a:lstStyle>
          <a:p>
            <a:pPr>
              <a:defRPr/>
            </a:pPr>
            <a:fld id="{C824C9BF-9A22-4DFE-9C7E-F5856F0EB154}" type="datetime1">
              <a:rPr lang="en-US"/>
              <a:pPr>
                <a:defRPr/>
              </a:pPr>
              <a:t>12/1/2012</a:t>
            </a:fld>
            <a:endParaRPr lang="en-US"/>
          </a:p>
        </p:txBody>
      </p:sp>
      <p:sp>
        <p:nvSpPr>
          <p:cNvPr id="31847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vl1pPr>
          </a:lstStyle>
          <a:p>
            <a:pPr>
              <a:defRPr/>
            </a:pPr>
            <a:endParaRPr lang="en-US"/>
          </a:p>
        </p:txBody>
      </p:sp>
      <p:sp>
        <p:nvSpPr>
          <p:cNvPr id="31847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a:lvl1pPr>
          </a:lstStyle>
          <a:p>
            <a:pPr>
              <a:defRPr/>
            </a:pPr>
            <a:fld id="{6007F78B-B803-419D-ACB2-6D2DD0BCC5A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85"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ftr="0"/>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encyclopedia.com/doc/1P2-11424286.html" TargetMode="External"/><Relationship Id="rId2" Type="http://schemas.openxmlformats.org/officeDocument/2006/relationships/hyperlink" Target="http://www.encyclopedia.com/The+Washington+Post/publications.aspx?pageNumber=1"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43000" y="609600"/>
            <a:ext cx="6705600" cy="1828800"/>
          </a:xfrm>
        </p:spPr>
        <p:txBody>
          <a:bodyPr/>
          <a:lstStyle/>
          <a:p>
            <a:pPr>
              <a:lnSpc>
                <a:spcPct val="100000"/>
              </a:lnSpc>
            </a:pPr>
            <a:r>
              <a:rPr lang="en-US" sz="6600" u="sng" smtClean="0"/>
              <a:t>Radiation Exposure in Pediatric Trauma</a:t>
            </a:r>
          </a:p>
        </p:txBody>
      </p:sp>
      <p:sp>
        <p:nvSpPr>
          <p:cNvPr id="5123" name="Content Placeholder 2"/>
          <p:cNvSpPr>
            <a:spLocks noGrp="1"/>
          </p:cNvSpPr>
          <p:nvPr>
            <p:ph idx="1"/>
          </p:nvPr>
        </p:nvSpPr>
        <p:spPr>
          <a:xfrm>
            <a:off x="0" y="3124200"/>
            <a:ext cx="9677400" cy="2819400"/>
          </a:xfrm>
        </p:spPr>
        <p:txBody>
          <a:bodyPr/>
          <a:lstStyle/>
          <a:p>
            <a:pPr lvl="4">
              <a:buFontTx/>
              <a:buNone/>
            </a:pPr>
            <a:r>
              <a:rPr lang="en-US" sz="3600" dirty="0" smtClean="0"/>
              <a:t>		Nilda M. Garcia, MD</a:t>
            </a:r>
          </a:p>
          <a:p>
            <a:pPr>
              <a:buFont typeface="Wingdings" pitchFamily="2" charset="2"/>
              <a:buNone/>
            </a:pPr>
            <a:r>
              <a:rPr lang="en-US" dirty="0" smtClean="0"/>
              <a:t>				</a:t>
            </a:r>
            <a:r>
              <a:rPr lang="en-US" sz="2400" dirty="0" smtClean="0"/>
              <a:t>Trauma Medical Director</a:t>
            </a:r>
          </a:p>
          <a:p>
            <a:pPr>
              <a:buFont typeface="Wingdings" pitchFamily="2" charset="2"/>
              <a:buNone/>
            </a:pPr>
            <a:r>
              <a:rPr lang="en-US" sz="2400" dirty="0" smtClean="0"/>
              <a:t> 			Dell Children Medical Center-Austin</a:t>
            </a:r>
          </a:p>
          <a:p>
            <a:pPr>
              <a:buFont typeface="Wingdings" pitchFamily="2" charset="2"/>
              <a:buNone/>
            </a:pPr>
            <a:r>
              <a:rPr lang="en-US" sz="2400" dirty="0" smtClean="0"/>
              <a:t>			Associate Professor of Pediatric Surgery</a:t>
            </a:r>
          </a:p>
          <a:p>
            <a:pPr>
              <a:buFont typeface="Wingdings" pitchFamily="2" charset="2"/>
              <a:buNone/>
            </a:pPr>
            <a:r>
              <a:rPr lang="en-US" sz="2400" dirty="0" smtClean="0"/>
              <a:t>				UT Southwestern -Austin</a:t>
            </a:r>
          </a:p>
          <a:p>
            <a:pPr>
              <a:buFont typeface="Wingdings" pitchFamily="2" charset="2"/>
              <a:buNone/>
            </a:pPr>
            <a:endParaRPr lang="en-US" sz="2400" dirty="0" smtClean="0"/>
          </a:p>
          <a:p>
            <a:pPr>
              <a:buFont typeface="Wingdings" pitchFamily="2" charset="2"/>
              <a:buNone/>
            </a:pPr>
            <a:r>
              <a:rPr lang="en-US" sz="2400" dirty="0" smtClean="0"/>
              <a:t>	</a:t>
            </a:r>
          </a:p>
          <a:p>
            <a:endParaRPr lang="en-US" dirty="0" smtClean="0"/>
          </a:p>
          <a:p>
            <a:endParaRPr lang="en-US" dirty="0" smtClean="0"/>
          </a:p>
        </p:txBody>
      </p:sp>
      <p:sp>
        <p:nvSpPr>
          <p:cNvPr id="5124" name="Slide Number Placeholder 4"/>
          <p:cNvSpPr>
            <a:spLocks noGrp="1"/>
          </p:cNvSpPr>
          <p:nvPr>
            <p:ph type="sldNum" sz="quarter" idx="12"/>
          </p:nvPr>
        </p:nvSpPr>
        <p:spPr>
          <a:noFill/>
        </p:spPr>
        <p:txBody>
          <a:bodyPr/>
          <a:lstStyle/>
          <a:p>
            <a:fld id="{5BBB9A5A-AA3F-4410-861D-AD919095A81A}" type="slidenum">
              <a:rPr lang="en-US" smtClean="0"/>
              <a:pPr/>
              <a:t>1</a:t>
            </a:fld>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a:noFill/>
        </p:spPr>
        <p:txBody>
          <a:bodyPr/>
          <a:lstStyle/>
          <a:p>
            <a:fld id="{DC0FD011-BD0F-44DB-83D5-6F893860EC44}" type="slidenum">
              <a:rPr lang="en-US" smtClean="0"/>
              <a:pPr/>
              <a:t>10</a:t>
            </a:fld>
            <a:endParaRPr lang="en-US" smtClean="0"/>
          </a:p>
        </p:txBody>
      </p:sp>
      <p:sp>
        <p:nvSpPr>
          <p:cNvPr id="15364" name="Rectangle 6"/>
          <p:cNvSpPr>
            <a:spLocks noChangeArrowheads="1"/>
          </p:cNvSpPr>
          <p:nvPr/>
        </p:nvSpPr>
        <p:spPr bwMode="auto">
          <a:xfrm>
            <a:off x="457200" y="1143000"/>
            <a:ext cx="7696200" cy="5262563"/>
          </a:xfrm>
          <a:prstGeom prst="rect">
            <a:avLst/>
          </a:prstGeom>
          <a:noFill/>
          <a:ln w="9525">
            <a:noFill/>
            <a:miter lim="800000"/>
            <a:headEnd/>
            <a:tailEnd/>
          </a:ln>
        </p:spPr>
        <p:txBody>
          <a:bodyPr>
            <a:spAutoFit/>
          </a:bodyPr>
          <a:lstStyle/>
          <a:p>
            <a:pPr>
              <a:defRPr/>
            </a:pPr>
            <a:r>
              <a:rPr lang="en-US" sz="2400" dirty="0">
                <a:solidFill>
                  <a:schemeClr val="tx2">
                    <a:lumMod val="50000"/>
                  </a:schemeClr>
                </a:solidFill>
              </a:rPr>
              <a:t>NATIONAL RESEARCH COUNCIL </a:t>
            </a:r>
            <a:r>
              <a:rPr lang="en-US" sz="2400" i="1" dirty="0">
                <a:solidFill>
                  <a:schemeClr val="tx2">
                    <a:lumMod val="50000"/>
                  </a:schemeClr>
                </a:solidFill>
              </a:rPr>
              <a:t>OF THE NATIONAL ACADEMIES </a:t>
            </a:r>
            <a:r>
              <a:rPr lang="en-US" sz="2400" i="1" dirty="0"/>
              <a:t>-</a:t>
            </a:r>
            <a:r>
              <a:rPr lang="en-US" sz="2400" dirty="0"/>
              <a:t>THE NATIONAL ACADEMIES PRESS</a:t>
            </a:r>
            <a:br>
              <a:rPr lang="en-US" sz="2400" dirty="0"/>
            </a:br>
            <a:r>
              <a:rPr lang="en-US" sz="2400" dirty="0"/>
              <a:t>Washington , D.C.</a:t>
            </a:r>
          </a:p>
          <a:p>
            <a:pPr>
              <a:defRPr/>
            </a:pPr>
            <a:endParaRPr lang="en-US" sz="2400" dirty="0"/>
          </a:p>
          <a:p>
            <a:pPr>
              <a:defRPr/>
            </a:pPr>
            <a:r>
              <a:rPr lang="en-US" sz="2400" dirty="0">
                <a:solidFill>
                  <a:schemeClr val="tx2">
                    <a:lumMod val="75000"/>
                  </a:schemeClr>
                </a:solidFill>
              </a:rPr>
              <a:t>Committee to Assess Health Risks from Exposure to Low Levels of Ionizing Radiation</a:t>
            </a:r>
          </a:p>
          <a:p>
            <a:pPr>
              <a:defRPr/>
            </a:pPr>
            <a:endParaRPr lang="en-US" sz="2400" b="1" dirty="0"/>
          </a:p>
          <a:p>
            <a:pPr>
              <a:defRPr/>
            </a:pPr>
            <a:r>
              <a:rPr lang="en-US" sz="2400" dirty="0">
                <a:solidFill>
                  <a:schemeClr val="tx2">
                    <a:lumMod val="75000"/>
                  </a:schemeClr>
                </a:solidFill>
              </a:rPr>
              <a:t>BEIR- Biological Effects of Ionizing Radiation </a:t>
            </a:r>
          </a:p>
          <a:p>
            <a:pPr>
              <a:defRPr/>
            </a:pPr>
            <a:r>
              <a:rPr lang="en-US" sz="2400" dirty="0"/>
              <a:t>BEIR’s series of reports are the most authoritative basis for radiation risk estimation. The report estimates risks for cancer incidence rates as well as mortality and also provides detailed risk figures according to age of exposure for males and females by cancer type.</a:t>
            </a:r>
          </a:p>
          <a:p>
            <a:pPr>
              <a:defRPr/>
            </a:pP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381000" y="381000"/>
            <a:ext cx="9144000" cy="1477963"/>
          </a:xfrm>
        </p:spPr>
        <p:txBody>
          <a:bodyPr bIns="91440" anchor="b"/>
          <a:lstStyle/>
          <a:p>
            <a:pPr eaLnBrk="1" hangingPunct="1"/>
            <a:r>
              <a:rPr lang="en-US" sz="5400" u="sng" smtClean="0"/>
              <a:t>Biological Effects of Ionizing Radiation (BEIR</a:t>
            </a:r>
            <a:r>
              <a:rPr lang="en-US" sz="7200" smtClean="0"/>
              <a:t>)</a:t>
            </a:r>
          </a:p>
        </p:txBody>
      </p:sp>
      <p:sp>
        <p:nvSpPr>
          <p:cNvPr id="18435" name="Content Placeholder 2"/>
          <p:cNvSpPr>
            <a:spLocks noGrp="1"/>
          </p:cNvSpPr>
          <p:nvPr>
            <p:ph sz="quarter" idx="4294967295"/>
          </p:nvPr>
        </p:nvSpPr>
        <p:spPr>
          <a:xfrm>
            <a:off x="3048000" y="2057400"/>
            <a:ext cx="6096000" cy="3360738"/>
          </a:xfrm>
        </p:spPr>
        <p:txBody>
          <a:bodyPr/>
          <a:lstStyle/>
          <a:p>
            <a:pPr marL="273050" indent="-273050" eaLnBrk="1" hangingPunct="1">
              <a:buClr>
                <a:srgbClr val="FFFF00"/>
              </a:buClr>
            </a:pPr>
            <a:r>
              <a:rPr lang="en-US" smtClean="0"/>
              <a:t>Methodology to estimate lifetime attributable risk of cancer induction associated with low level radiation exposure.</a:t>
            </a:r>
          </a:p>
          <a:p>
            <a:pPr marL="273050" indent="-273050" eaLnBrk="1" hangingPunct="1">
              <a:buClr>
                <a:srgbClr val="FFFF00"/>
              </a:buClr>
            </a:pPr>
            <a:r>
              <a:rPr lang="en-US" smtClean="0"/>
              <a:t>Evidence based on long term follow-up of Hiroshima, Nagasaki and Chernobly survivors.</a:t>
            </a:r>
          </a:p>
          <a:p>
            <a:pPr marL="273050" indent="-273050" eaLnBrk="1" hangingPunct="1">
              <a:buClr>
                <a:srgbClr val="FFFF00"/>
              </a:buClr>
            </a:pPr>
            <a:r>
              <a:rPr lang="en-US" smtClean="0"/>
              <a:t>25,000 Japanese survivors received 5 to 150 mSv with a mean of 40 mSv.</a:t>
            </a:r>
          </a:p>
        </p:txBody>
      </p:sp>
      <p:sp>
        <p:nvSpPr>
          <p:cNvPr id="18436" name="Rectangle 4"/>
          <p:cNvSpPr>
            <a:spLocks noChangeArrowheads="1"/>
          </p:cNvSpPr>
          <p:nvPr/>
        </p:nvSpPr>
        <p:spPr bwMode="auto">
          <a:xfrm>
            <a:off x="0" y="5486400"/>
            <a:ext cx="3168650" cy="696913"/>
          </a:xfrm>
          <a:prstGeom prst="rect">
            <a:avLst/>
          </a:prstGeom>
          <a:noFill/>
          <a:ln w="9525">
            <a:noFill/>
            <a:miter lim="800000"/>
            <a:headEnd/>
            <a:tailEnd/>
          </a:ln>
        </p:spPr>
        <p:txBody>
          <a:bodyPr wrap="none">
            <a:spAutoFit/>
          </a:bodyPr>
          <a:lstStyle/>
          <a:p>
            <a:pPr eaLnBrk="1" hangingPunct="1">
              <a:spcBef>
                <a:spcPct val="20000"/>
              </a:spcBef>
              <a:buClr>
                <a:schemeClr val="hlink"/>
              </a:buClr>
              <a:buSzPct val="60000"/>
              <a:buFont typeface="Wingdings" pitchFamily="2" charset="2"/>
              <a:buChar char="n"/>
            </a:pPr>
            <a:r>
              <a:rPr lang="en-US"/>
              <a:t>BEIR VII Phase 2 (2006)</a:t>
            </a:r>
          </a:p>
          <a:p>
            <a:pPr eaLnBrk="1" hangingPunct="1">
              <a:spcBef>
                <a:spcPct val="20000"/>
              </a:spcBef>
              <a:buClr>
                <a:schemeClr val="hlink"/>
              </a:buClr>
              <a:buSzPct val="60000"/>
              <a:buFont typeface="Wingdings" pitchFamily="2" charset="2"/>
              <a:buNone/>
            </a:pPr>
            <a:r>
              <a:rPr lang="en-US"/>
              <a:t>National Academy of Science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914400" y="457200"/>
            <a:ext cx="7772400" cy="1447800"/>
          </a:xfrm>
        </p:spPr>
        <p:txBody>
          <a:bodyPr bIns="91440" anchor="b"/>
          <a:lstStyle/>
          <a:p>
            <a:pPr eaLnBrk="1" hangingPunct="1"/>
            <a:r>
              <a:rPr lang="en-US" sz="5400" u="sng" smtClean="0"/>
              <a:t>Physiology of Radiation Injury to Biological Tissue</a:t>
            </a:r>
          </a:p>
        </p:txBody>
      </p:sp>
      <p:sp>
        <p:nvSpPr>
          <p:cNvPr id="19459" name="Content Placeholder 2"/>
          <p:cNvSpPr>
            <a:spLocks noGrp="1"/>
          </p:cNvSpPr>
          <p:nvPr>
            <p:ph sz="quarter" idx="4294967295"/>
          </p:nvPr>
        </p:nvSpPr>
        <p:spPr>
          <a:xfrm>
            <a:off x="914400" y="2362200"/>
            <a:ext cx="7772400" cy="3886200"/>
          </a:xfrm>
        </p:spPr>
        <p:txBody>
          <a:bodyPr/>
          <a:lstStyle/>
          <a:p>
            <a:pPr marL="273050" indent="-273050" eaLnBrk="1" hangingPunct="1">
              <a:lnSpc>
                <a:spcPct val="90000"/>
              </a:lnSpc>
              <a:buClr>
                <a:srgbClr val="FFFF00"/>
              </a:buClr>
            </a:pPr>
            <a:r>
              <a:rPr lang="en-US" sz="2600" smtClean="0"/>
              <a:t>Ionizing radiation.  Free electrons.</a:t>
            </a:r>
          </a:p>
          <a:p>
            <a:pPr marL="273050" indent="-273050" eaLnBrk="1" hangingPunct="1">
              <a:lnSpc>
                <a:spcPct val="90000"/>
              </a:lnSpc>
              <a:buClr>
                <a:srgbClr val="FFFF00"/>
              </a:buClr>
            </a:pPr>
            <a:r>
              <a:rPr lang="en-US" sz="2600" smtClean="0"/>
              <a:t>Free radicals.  Hydroxyl radicals from water</a:t>
            </a:r>
          </a:p>
          <a:p>
            <a:pPr marL="273050" indent="-273050" eaLnBrk="1" hangingPunct="1">
              <a:lnSpc>
                <a:spcPct val="90000"/>
              </a:lnSpc>
              <a:buClr>
                <a:srgbClr val="FFFF00"/>
              </a:buClr>
            </a:pPr>
            <a:r>
              <a:rPr lang="en-US" sz="2600" smtClean="0"/>
              <a:t>Hydroxyl interaction with DNA.  Strand breaks damages base pairs and damages repair enzymes</a:t>
            </a:r>
          </a:p>
          <a:p>
            <a:pPr marL="273050" indent="-273050" eaLnBrk="1" hangingPunct="1">
              <a:lnSpc>
                <a:spcPct val="90000"/>
              </a:lnSpc>
              <a:buClr>
                <a:srgbClr val="FFFF00"/>
              </a:buClr>
            </a:pPr>
            <a:r>
              <a:rPr lang="en-US" sz="2600" smtClean="0"/>
              <a:t>Mis-repairs lead to point mutations, chromosomal translocations and gene fusions</a:t>
            </a:r>
          </a:p>
          <a:p>
            <a:pPr marL="273050" indent="-273050" eaLnBrk="1" hangingPunct="1">
              <a:lnSpc>
                <a:spcPct val="90000"/>
              </a:lnSpc>
              <a:buClr>
                <a:srgbClr val="FFFF00"/>
              </a:buClr>
            </a:pPr>
            <a:r>
              <a:rPr lang="en-US" sz="2600" smtClean="0"/>
              <a:t>Interferes with programmed cell death</a:t>
            </a:r>
          </a:p>
          <a:p>
            <a:pPr marL="273050" indent="-273050" eaLnBrk="1" hangingPunct="1">
              <a:lnSpc>
                <a:spcPct val="90000"/>
              </a:lnSpc>
              <a:buClr>
                <a:srgbClr val="FFFF00"/>
              </a:buClr>
            </a:pPr>
            <a:r>
              <a:rPr lang="en-US" sz="2600" smtClean="0"/>
              <a:t>Mutagenesis and carcinogenesis</a:t>
            </a:r>
            <a:r>
              <a:rPr lang="en-US" sz="2400" smtClean="0"/>
              <a:t>. </a:t>
            </a:r>
          </a:p>
          <a:p>
            <a:pPr marL="273050" indent="-273050" eaLnBrk="1" hangingPunct="1">
              <a:lnSpc>
                <a:spcPct val="90000"/>
              </a:lnSpc>
            </a:pPr>
            <a:endParaRPr lang="en-US" sz="24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2438400" y="0"/>
            <a:ext cx="7772400" cy="1143000"/>
          </a:xfrm>
        </p:spPr>
        <p:txBody>
          <a:bodyPr bIns="91440" anchor="b"/>
          <a:lstStyle/>
          <a:p>
            <a:pPr eaLnBrk="1" hangingPunct="1"/>
            <a:r>
              <a:rPr lang="en-US" sz="5400" smtClean="0"/>
              <a:t> </a:t>
            </a:r>
            <a:r>
              <a:rPr lang="en-US" sz="5400" u="sng" smtClean="0"/>
              <a:t>Physiology</a:t>
            </a:r>
          </a:p>
        </p:txBody>
      </p:sp>
      <p:sp>
        <p:nvSpPr>
          <p:cNvPr id="20483" name="Content Placeholder 2"/>
          <p:cNvSpPr>
            <a:spLocks noGrp="1"/>
          </p:cNvSpPr>
          <p:nvPr>
            <p:ph sz="quarter" idx="4294967295"/>
          </p:nvPr>
        </p:nvSpPr>
        <p:spPr>
          <a:xfrm>
            <a:off x="457200" y="1295400"/>
            <a:ext cx="8229600" cy="3635375"/>
          </a:xfrm>
        </p:spPr>
        <p:txBody>
          <a:bodyPr/>
          <a:lstStyle/>
          <a:p>
            <a:pPr marL="273050" indent="-273050" eaLnBrk="1" hangingPunct="1">
              <a:buClr>
                <a:srgbClr val="FFFF66"/>
              </a:buClr>
            </a:pPr>
            <a:r>
              <a:rPr lang="en-US" sz="2600" smtClean="0"/>
              <a:t>Long lag time from acute exposure and development of malignancy   (20 – 25% background incidence)</a:t>
            </a:r>
          </a:p>
          <a:p>
            <a:pPr marL="273050" indent="-273050" eaLnBrk="1" hangingPunct="1">
              <a:buClr>
                <a:srgbClr val="FFFF66"/>
              </a:buClr>
            </a:pPr>
            <a:endParaRPr lang="en-US" sz="2600" smtClean="0"/>
          </a:p>
          <a:p>
            <a:pPr marL="273050" indent="-273050" eaLnBrk="1" hangingPunct="1">
              <a:buClr>
                <a:srgbClr val="FFFF66"/>
              </a:buClr>
            </a:pPr>
            <a:r>
              <a:rPr lang="en-US" sz="2600" smtClean="0"/>
              <a:t>Age, gender and target organ factor. Females more susceptible than males</a:t>
            </a:r>
          </a:p>
          <a:p>
            <a:pPr marL="273050" indent="-273050" eaLnBrk="1" hangingPunct="1">
              <a:buClr>
                <a:srgbClr val="FFFF66"/>
              </a:buClr>
            </a:pPr>
            <a:endParaRPr lang="en-US" sz="2600" smtClean="0"/>
          </a:p>
          <a:p>
            <a:pPr marL="273050" indent="-273050" eaLnBrk="1" hangingPunct="1">
              <a:buClr>
                <a:srgbClr val="FFFF66"/>
              </a:buClr>
            </a:pPr>
            <a:r>
              <a:rPr lang="en-US" sz="2600" smtClean="0"/>
              <a:t>Young more susceptible than old – more actively dividing cells, more dose per gm. tissue and longer lag time</a:t>
            </a:r>
          </a:p>
          <a:p>
            <a:pPr marL="273050" indent="-273050" eaLnBrk="1" hangingPunct="1">
              <a:buClr>
                <a:srgbClr val="FFFF66"/>
              </a:buClr>
            </a:pPr>
            <a:endParaRPr lang="en-US" sz="2600" smtClean="0"/>
          </a:p>
          <a:p>
            <a:pPr marL="273050" indent="-273050" eaLnBrk="1" hangingPunct="1">
              <a:buClr>
                <a:srgbClr val="FFFF66"/>
              </a:buClr>
            </a:pPr>
            <a:r>
              <a:rPr lang="en-US" sz="2600" smtClean="0"/>
              <a:t>Breast, bone, thyroid and lung more susceptible than skin or brain.</a:t>
            </a:r>
          </a:p>
          <a:p>
            <a:pPr marL="273050" indent="-273050" eaLnBrk="1" hangingPunct="1"/>
            <a:endParaRPr lang="en-US" sz="26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676400" y="0"/>
            <a:ext cx="7772400" cy="1295400"/>
          </a:xfrm>
        </p:spPr>
        <p:txBody>
          <a:bodyPr bIns="91440" anchor="b"/>
          <a:lstStyle/>
          <a:p>
            <a:pPr eaLnBrk="1" hangingPunct="1"/>
            <a:r>
              <a:rPr lang="en-US" sz="5400" u="sng" smtClean="0"/>
              <a:t>BEIR VII Phase 2</a:t>
            </a:r>
          </a:p>
        </p:txBody>
      </p:sp>
      <p:sp>
        <p:nvSpPr>
          <p:cNvPr id="21507" name="Content Placeholder 2"/>
          <p:cNvSpPr>
            <a:spLocks noGrp="1"/>
          </p:cNvSpPr>
          <p:nvPr>
            <p:ph sz="quarter" idx="4294967295"/>
          </p:nvPr>
        </p:nvSpPr>
        <p:spPr>
          <a:xfrm>
            <a:off x="1524000" y="1676400"/>
            <a:ext cx="6096000" cy="3360738"/>
          </a:xfrm>
        </p:spPr>
        <p:txBody>
          <a:bodyPr/>
          <a:lstStyle/>
          <a:p>
            <a:pPr marL="273050" indent="-273050" eaLnBrk="1" hangingPunct="1">
              <a:buClr>
                <a:srgbClr val="FFFF66"/>
              </a:buClr>
            </a:pPr>
            <a:r>
              <a:rPr lang="en-US" sz="3200" smtClean="0"/>
              <a:t>Risk of cancer induction proceeds in linear fashion down to a low dose, low energy exposure</a:t>
            </a:r>
          </a:p>
          <a:p>
            <a:pPr marL="273050" indent="-273050" eaLnBrk="1" hangingPunct="1">
              <a:buClr>
                <a:srgbClr val="FFFF66"/>
              </a:buClr>
            </a:pPr>
            <a:r>
              <a:rPr lang="en-US" sz="3200" smtClean="0"/>
              <a:t>Risk of cancer induction linear down to ~50mSv.</a:t>
            </a:r>
          </a:p>
          <a:p>
            <a:pPr marL="273050" indent="-273050" eaLnBrk="1" hangingPunct="1">
              <a:buClr>
                <a:srgbClr val="FFFF66"/>
              </a:buClr>
            </a:pPr>
            <a:r>
              <a:rPr lang="en-US" sz="3200" smtClean="0"/>
              <a:t>Probably no “safe” threshold</a:t>
            </a:r>
          </a:p>
          <a:p>
            <a:pPr marL="273050" indent="-273050" eaLnBrk="1" hangingPunct="1">
              <a:buClr>
                <a:srgbClr val="FFFF66"/>
              </a:buClr>
            </a:pPr>
            <a:endParaRPr lang="en-US" sz="3200" smtClean="0"/>
          </a:p>
          <a:p>
            <a:pPr marL="273050" indent="-273050" eaLnBrk="1" hangingPunct="1">
              <a:buClr>
                <a:srgbClr val="FFFF66"/>
              </a:buClr>
            </a:pPr>
            <a:r>
              <a:rPr lang="en-US" sz="3200" smtClean="0"/>
              <a:t>No information on X-ray</a:t>
            </a:r>
          </a:p>
          <a:p>
            <a:pPr marL="273050" indent="-273050" eaLnBrk="1" hangingPunct="1">
              <a:buFont typeface="Wingdings" pitchFamily="2" charset="2"/>
              <a:buNone/>
            </a:pPr>
            <a:endParaRPr lang="en-US" sz="36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3429000" y="304800"/>
            <a:ext cx="6035675" cy="1143000"/>
          </a:xfrm>
        </p:spPr>
        <p:txBody>
          <a:bodyPr bIns="91440" anchor="b"/>
          <a:lstStyle/>
          <a:p>
            <a:pPr eaLnBrk="1" hangingPunct="1"/>
            <a:r>
              <a:rPr lang="en-US" sz="5400" u="sng" smtClean="0"/>
              <a:t>Definitions</a:t>
            </a:r>
          </a:p>
        </p:txBody>
      </p:sp>
      <p:sp>
        <p:nvSpPr>
          <p:cNvPr id="22531" name="Content Placeholder 2"/>
          <p:cNvSpPr>
            <a:spLocks noGrp="1"/>
          </p:cNvSpPr>
          <p:nvPr>
            <p:ph sz="quarter" idx="4294967295"/>
          </p:nvPr>
        </p:nvSpPr>
        <p:spPr>
          <a:xfrm>
            <a:off x="1676400" y="1676400"/>
            <a:ext cx="6096000" cy="3703638"/>
          </a:xfrm>
        </p:spPr>
        <p:txBody>
          <a:bodyPr/>
          <a:lstStyle/>
          <a:p>
            <a:pPr marL="273050" indent="-273050" eaLnBrk="1" hangingPunct="1">
              <a:buClr>
                <a:srgbClr val="FFFF66"/>
              </a:buClr>
            </a:pPr>
            <a:r>
              <a:rPr lang="en-US" sz="2600" b="1" smtClean="0"/>
              <a:t>Roentgen</a:t>
            </a:r>
            <a:r>
              <a:rPr lang="en-US" sz="2600" smtClean="0"/>
              <a:t>-beam energy (coulomb/kg)</a:t>
            </a:r>
          </a:p>
          <a:p>
            <a:pPr marL="273050" indent="-273050" eaLnBrk="1" hangingPunct="1">
              <a:buClr>
                <a:srgbClr val="FFFF66"/>
              </a:buClr>
            </a:pPr>
            <a:r>
              <a:rPr lang="en-US" sz="2600" b="1" smtClean="0"/>
              <a:t>Gray</a:t>
            </a:r>
            <a:r>
              <a:rPr lang="en-US" sz="2600" smtClean="0"/>
              <a:t>-energy absorbed per unit mass (joule/kg).  Useful unit for targeted therapeutic radiation.</a:t>
            </a:r>
          </a:p>
          <a:p>
            <a:pPr marL="273050" indent="-273050" eaLnBrk="1" hangingPunct="1">
              <a:buClr>
                <a:srgbClr val="FFFF66"/>
              </a:buClr>
            </a:pPr>
            <a:r>
              <a:rPr lang="en-US" sz="2600" b="1" smtClean="0"/>
              <a:t>Sievert</a:t>
            </a:r>
            <a:r>
              <a:rPr lang="en-US" sz="2600" smtClean="0"/>
              <a:t>-energy absorbed in non-homogeneous tissue.  Useful measure for diagnostic imaging or environmental sources.</a:t>
            </a:r>
          </a:p>
          <a:p>
            <a:pPr marL="273050" indent="-273050" eaLnBrk="1" hangingPunct="1">
              <a:buClr>
                <a:srgbClr val="FFFF66"/>
              </a:buClr>
            </a:pPr>
            <a:r>
              <a:rPr lang="en-US" sz="2600" b="1" smtClean="0"/>
              <a:t>Dose estimate</a:t>
            </a:r>
            <a:r>
              <a:rPr lang="en-US" sz="2600" smtClean="0"/>
              <a:t>-beam energy X target factors (age, gender, body size, target organs) Measured in Sieverts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3048000" y="0"/>
            <a:ext cx="6096000" cy="1143000"/>
          </a:xfrm>
        </p:spPr>
        <p:txBody>
          <a:bodyPr bIns="91440" anchor="b"/>
          <a:lstStyle/>
          <a:p>
            <a:pPr eaLnBrk="1" hangingPunct="1"/>
            <a:r>
              <a:rPr lang="en-US" sz="5400" u="sng" smtClean="0"/>
              <a:t>Dose Estimates</a:t>
            </a:r>
          </a:p>
        </p:txBody>
      </p:sp>
      <p:sp>
        <p:nvSpPr>
          <p:cNvPr id="24579" name="Content Placeholder 2"/>
          <p:cNvSpPr>
            <a:spLocks noGrp="1"/>
          </p:cNvSpPr>
          <p:nvPr>
            <p:ph sz="quarter" idx="4294967295"/>
          </p:nvPr>
        </p:nvSpPr>
        <p:spPr>
          <a:xfrm>
            <a:off x="2667000" y="1676400"/>
            <a:ext cx="7010400" cy="3771900"/>
          </a:xfrm>
        </p:spPr>
        <p:txBody>
          <a:bodyPr/>
          <a:lstStyle/>
          <a:p>
            <a:pPr marL="273050" indent="-273050" eaLnBrk="1" hangingPunct="1">
              <a:buClr>
                <a:srgbClr val="FFFF66"/>
              </a:buClr>
            </a:pPr>
            <a:r>
              <a:rPr lang="en-US" smtClean="0"/>
              <a:t>Average from environment      3mSv</a:t>
            </a:r>
          </a:p>
          <a:p>
            <a:pPr marL="273050" indent="-273050" eaLnBrk="1" hangingPunct="1">
              <a:buClr>
                <a:srgbClr val="FFFF66"/>
              </a:buClr>
            </a:pPr>
            <a:r>
              <a:rPr lang="en-US" smtClean="0"/>
              <a:t>Cosmic source at sea level    .26mSv</a:t>
            </a:r>
          </a:p>
          <a:p>
            <a:pPr marL="273050" indent="-273050" eaLnBrk="1" hangingPunct="1">
              <a:buClr>
                <a:srgbClr val="FFFF66"/>
              </a:buClr>
            </a:pPr>
            <a:r>
              <a:rPr lang="en-US" smtClean="0"/>
              <a:t>Cosmic source in Denver       .63mSv</a:t>
            </a:r>
          </a:p>
          <a:p>
            <a:pPr marL="273050" indent="-273050" eaLnBrk="1" hangingPunct="1">
              <a:buClr>
                <a:srgbClr val="FFFF66"/>
              </a:buClr>
            </a:pPr>
            <a:r>
              <a:rPr lang="en-US" smtClean="0"/>
              <a:t>Food and water                       .40mSv</a:t>
            </a:r>
          </a:p>
          <a:p>
            <a:pPr marL="273050" indent="-273050" eaLnBrk="1" hangingPunct="1">
              <a:buClr>
                <a:srgbClr val="FFFF66"/>
              </a:buClr>
            </a:pPr>
            <a:r>
              <a:rPr lang="en-US" smtClean="0"/>
              <a:t>Air (Radon)                                2mSv</a:t>
            </a:r>
          </a:p>
          <a:p>
            <a:pPr marL="273050" indent="-273050" eaLnBrk="1" hangingPunct="1">
              <a:buClr>
                <a:srgbClr val="FFFF66"/>
              </a:buClr>
            </a:pPr>
            <a:r>
              <a:rPr lang="en-US" smtClean="0"/>
              <a:t>Airport security                  .00002mSv</a:t>
            </a:r>
          </a:p>
          <a:p>
            <a:pPr marL="273050" indent="-273050" eaLnBrk="1" hangingPunct="1">
              <a:buClr>
                <a:srgbClr val="FFFF66"/>
              </a:buClr>
            </a:pPr>
            <a:r>
              <a:rPr lang="en-US" smtClean="0"/>
              <a:t>TV                                               0mSv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1752600" y="-457200"/>
            <a:ext cx="7772400" cy="1706563"/>
          </a:xfrm>
        </p:spPr>
        <p:txBody>
          <a:bodyPr bIns="91440" anchor="b"/>
          <a:lstStyle/>
          <a:p>
            <a:pPr eaLnBrk="1" hangingPunct="1"/>
            <a:r>
              <a:rPr lang="en-US" sz="5400" u="sng" smtClean="0"/>
              <a:t>Dose Estimates continued</a:t>
            </a:r>
          </a:p>
        </p:txBody>
      </p:sp>
      <p:sp>
        <p:nvSpPr>
          <p:cNvPr id="25603" name="Content Placeholder 2"/>
          <p:cNvSpPr>
            <a:spLocks noGrp="1"/>
          </p:cNvSpPr>
          <p:nvPr>
            <p:ph sz="quarter" idx="4294967295"/>
          </p:nvPr>
        </p:nvSpPr>
        <p:spPr>
          <a:xfrm>
            <a:off x="2667000" y="2057400"/>
            <a:ext cx="6477000" cy="3886200"/>
          </a:xfrm>
        </p:spPr>
        <p:txBody>
          <a:bodyPr/>
          <a:lstStyle/>
          <a:p>
            <a:pPr marL="273050" indent="-273050" eaLnBrk="1" hangingPunct="1">
              <a:buClr>
                <a:srgbClr val="FFFF66"/>
              </a:buClr>
            </a:pPr>
            <a:r>
              <a:rPr lang="en-US" smtClean="0"/>
              <a:t>Hand x-ray                      0.01mSv</a:t>
            </a:r>
          </a:p>
          <a:p>
            <a:pPr marL="273050" indent="-273050" eaLnBrk="1" hangingPunct="1">
              <a:buClr>
                <a:srgbClr val="FFFF66"/>
              </a:buClr>
            </a:pPr>
            <a:r>
              <a:rPr lang="en-US" smtClean="0"/>
              <a:t>Chest x-ray                      0.06mSv</a:t>
            </a:r>
          </a:p>
          <a:p>
            <a:pPr marL="273050" indent="-273050" eaLnBrk="1" hangingPunct="1">
              <a:buClr>
                <a:srgbClr val="FFFF66"/>
              </a:buClr>
            </a:pPr>
            <a:r>
              <a:rPr lang="en-US" smtClean="0"/>
              <a:t>VQ scan                          0.14mSv</a:t>
            </a:r>
          </a:p>
          <a:p>
            <a:pPr marL="273050" indent="-273050" eaLnBrk="1" hangingPunct="1">
              <a:buClr>
                <a:srgbClr val="FFFF66"/>
              </a:buClr>
            </a:pPr>
            <a:r>
              <a:rPr lang="en-US" smtClean="0"/>
              <a:t>UGI                                  2.5mSv</a:t>
            </a:r>
          </a:p>
          <a:p>
            <a:pPr marL="273050" indent="-273050" eaLnBrk="1" hangingPunct="1">
              <a:buClr>
                <a:srgbClr val="FFFF66"/>
              </a:buClr>
            </a:pPr>
            <a:r>
              <a:rPr lang="en-US" smtClean="0"/>
              <a:t>Abdominal CT adult       10 - 20mSv Abdominal CT child        15 - 30mSv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905000" y="0"/>
            <a:ext cx="7772400" cy="1325563"/>
          </a:xfrm>
        </p:spPr>
        <p:txBody>
          <a:bodyPr bIns="91440" anchor="b"/>
          <a:lstStyle/>
          <a:p>
            <a:pPr eaLnBrk="1" hangingPunct="1"/>
            <a:r>
              <a:rPr lang="en-US" sz="5400" u="sng" smtClean="0"/>
              <a:t>Dose Estimates continued</a:t>
            </a:r>
          </a:p>
        </p:txBody>
      </p:sp>
      <p:sp>
        <p:nvSpPr>
          <p:cNvPr id="26627" name="Content Placeholder 2"/>
          <p:cNvSpPr>
            <a:spLocks noGrp="1"/>
          </p:cNvSpPr>
          <p:nvPr>
            <p:ph sz="quarter" idx="4294967295"/>
          </p:nvPr>
        </p:nvSpPr>
        <p:spPr>
          <a:xfrm>
            <a:off x="990600" y="1676400"/>
            <a:ext cx="7772400" cy="4572000"/>
          </a:xfrm>
        </p:spPr>
        <p:txBody>
          <a:bodyPr/>
          <a:lstStyle/>
          <a:p>
            <a:pPr marL="273050" indent="-273050" eaLnBrk="1" hangingPunct="1">
              <a:buFont typeface="Wingdings" pitchFamily="2" charset="2"/>
              <a:buNone/>
            </a:pPr>
            <a:endParaRPr lang="en-US" smtClean="0"/>
          </a:p>
          <a:p>
            <a:pPr marL="273050" indent="-273050" eaLnBrk="1" hangingPunct="1">
              <a:buClr>
                <a:srgbClr val="FFFF66"/>
              </a:buClr>
            </a:pPr>
            <a:r>
              <a:rPr lang="en-US" smtClean="0"/>
              <a:t>CTCA or PE protocol  64 slice</a:t>
            </a:r>
          </a:p>
          <a:p>
            <a:pPr marL="673100" lvl="1" indent="-273050" eaLnBrk="1" hangingPunct="1">
              <a:buClr>
                <a:srgbClr val="FFFF66"/>
              </a:buClr>
            </a:pPr>
            <a:r>
              <a:rPr lang="en-US" smtClean="0"/>
              <a:t> 50 to 90 mSv</a:t>
            </a:r>
          </a:p>
          <a:p>
            <a:pPr marL="273050" indent="-273050" eaLnBrk="1" hangingPunct="1">
              <a:buClr>
                <a:srgbClr val="FFFF66"/>
              </a:buClr>
            </a:pPr>
            <a:endParaRPr lang="en-US" smtClean="0"/>
          </a:p>
          <a:p>
            <a:pPr marL="273050" indent="-273050" eaLnBrk="1" hangingPunct="1">
              <a:buClr>
                <a:srgbClr val="FFFF66"/>
              </a:buClr>
            </a:pPr>
            <a:r>
              <a:rPr lang="en-US" smtClean="0"/>
              <a:t>“Triple rule out”  (</a:t>
            </a:r>
            <a:r>
              <a:rPr lang="en-US" sz="2400" smtClean="0"/>
              <a:t>Coronary Art,  Aorta, Pulm artery</a:t>
            </a:r>
            <a:r>
              <a:rPr lang="en-US" smtClean="0"/>
              <a:t>)                                             </a:t>
            </a:r>
          </a:p>
          <a:p>
            <a:pPr marL="673100" lvl="1" indent="-273050" eaLnBrk="1" hangingPunct="1">
              <a:buClr>
                <a:srgbClr val="FFFF66"/>
              </a:buClr>
            </a:pPr>
            <a:r>
              <a:rPr lang="en-US" smtClean="0"/>
              <a:t>100 to 180 mSv</a:t>
            </a:r>
          </a:p>
          <a:p>
            <a:pPr marL="273050" indent="-273050" eaLnBrk="1" hangingPunct="1">
              <a:buClr>
                <a:srgbClr val="FFFF66"/>
              </a:buClr>
              <a:buFont typeface="Wingdings" pitchFamily="2" charset="2"/>
              <a:buNone/>
            </a:pPr>
            <a:r>
              <a:rPr lang="en-US" sz="2600" smtClean="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idx="4294967295"/>
          </p:nvPr>
        </p:nvSpPr>
        <p:spPr>
          <a:xfrm>
            <a:off x="533400" y="1295400"/>
            <a:ext cx="8229600" cy="3429000"/>
          </a:xfrm>
        </p:spPr>
        <p:txBody>
          <a:bodyPr bIns="91440" anchor="b"/>
          <a:lstStyle/>
          <a:p>
            <a:pPr eaLnBrk="1" hangingPunct="1"/>
            <a:r>
              <a:rPr lang="en-US" sz="5400" smtClean="0"/>
              <a:t>In a few decades, estimated that 2% of all cancers will be due to radiation from CT scans performed now.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47800" y="0"/>
            <a:ext cx="6096000" cy="1143000"/>
          </a:xfrm>
        </p:spPr>
        <p:txBody>
          <a:bodyPr/>
          <a:lstStyle/>
          <a:p>
            <a:pPr eaLnBrk="1" hangingPunct="1"/>
            <a:r>
              <a:rPr lang="en-US" u="sng" smtClean="0"/>
              <a:t>Nuke ‘em Till They Glow</a:t>
            </a:r>
          </a:p>
        </p:txBody>
      </p:sp>
      <p:pic>
        <p:nvPicPr>
          <p:cNvPr id="6147" name="Picture 3" descr="intubated trauma"/>
          <p:cNvPicPr>
            <a:picLocks noGrp="1" noChangeAspect="1" noChangeArrowheads="1"/>
          </p:cNvPicPr>
          <p:nvPr>
            <p:ph type="body" idx="1"/>
          </p:nvPr>
        </p:nvPicPr>
        <p:blipFill>
          <a:blip r:embed="rId2" cstate="print"/>
          <a:srcRect/>
          <a:stretch>
            <a:fillRect/>
          </a:stretch>
        </p:blipFill>
        <p:spPr>
          <a:xfrm>
            <a:off x="2209800" y="1905000"/>
            <a:ext cx="4724400" cy="3810000"/>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ph idx="4294967295"/>
          </p:nvPr>
        </p:nvGraphicFramePr>
        <p:xfrm>
          <a:off x="2514600" y="533400"/>
          <a:ext cx="4389438" cy="6019800"/>
        </p:xfrm>
        <a:graphic>
          <a:graphicData uri="http://schemas.openxmlformats.org/presentationml/2006/ole">
            <p:oleObj spid="_x0000_s2050" name="Photo Editor Photo" r:id="rId3" imgW="2800741" imgH="3952381" progId="">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590800" y="0"/>
            <a:ext cx="6137275" cy="6546850"/>
          </a:xfrm>
          <a:prstGeom prst="rect">
            <a:avLst/>
          </a:prstGeom>
          <a:noFill/>
          <a:ln w="9525">
            <a:noFill/>
            <a:miter lim="800000"/>
            <a:headEnd/>
            <a:tailEnd/>
          </a:ln>
        </p:spPr>
        <p:txBody>
          <a:bodyPr anchor="ctr">
            <a:spAutoFit/>
          </a:bodyPr>
          <a:lstStyle/>
          <a:p>
            <a:pPr algn="ctr"/>
            <a:r>
              <a:rPr kumimoji="1" lang="en-US" sz="2800" b="1"/>
              <a:t>Shock room films:</a:t>
            </a:r>
          </a:p>
          <a:p>
            <a:pPr algn="ctr"/>
            <a:r>
              <a:rPr kumimoji="1" lang="en-US" sz="2400"/>
              <a:t>  Chest X-ray	          0.02mSv</a:t>
            </a:r>
          </a:p>
          <a:p>
            <a:pPr algn="ctr"/>
            <a:r>
              <a:rPr kumimoji="1" lang="en-US" sz="2400"/>
              <a:t>Lateral C-spine	0.02mSv</a:t>
            </a:r>
          </a:p>
          <a:p>
            <a:pPr algn="ctr"/>
            <a:r>
              <a:rPr kumimoji="1" lang="en-US" sz="2400"/>
              <a:t>Pelvic film		0.03mSv</a:t>
            </a:r>
          </a:p>
          <a:p>
            <a:pPr algn="ctr"/>
            <a:endParaRPr kumimoji="1" lang="en-US" sz="2400"/>
          </a:p>
          <a:p>
            <a:pPr algn="ctr"/>
            <a:r>
              <a:rPr kumimoji="1" lang="en-US" sz="2800" b="1"/>
              <a:t>Trauma Panel:</a:t>
            </a:r>
          </a:p>
          <a:p>
            <a:pPr algn="ctr"/>
            <a:r>
              <a:rPr kumimoji="1" lang="en-US" sz="2400"/>
              <a:t>Head CT	                   2mSv	</a:t>
            </a:r>
          </a:p>
          <a:p>
            <a:pPr algn="ctr"/>
            <a:r>
              <a:rPr kumimoji="1" lang="en-US" sz="2400"/>
              <a:t>Cervical Spine Ct	      2mSv</a:t>
            </a:r>
          </a:p>
          <a:p>
            <a:pPr algn="ctr"/>
            <a:r>
              <a:rPr kumimoji="1" lang="en-US" sz="2400"/>
              <a:t>Chest CT		       8mSv</a:t>
            </a:r>
          </a:p>
          <a:p>
            <a:pPr algn="ctr"/>
            <a:r>
              <a:rPr kumimoji="1" lang="en-US" sz="2400"/>
              <a:t>Abd/pelvic CT	      10mSv</a:t>
            </a:r>
          </a:p>
          <a:p>
            <a:pPr algn="ctr"/>
            <a:endParaRPr kumimoji="1" lang="en-US" sz="2400"/>
          </a:p>
          <a:p>
            <a:pPr algn="ctr"/>
            <a:r>
              <a:rPr kumimoji="1" lang="en-US" sz="2800" b="1"/>
              <a:t>Next morning</a:t>
            </a:r>
            <a:r>
              <a:rPr kumimoji="1" lang="en-US" sz="2400"/>
              <a:t>              </a:t>
            </a:r>
          </a:p>
          <a:p>
            <a:pPr algn="ctr"/>
            <a:r>
              <a:rPr kumimoji="1" lang="en-US" sz="2400"/>
              <a:t>Repeat CT - head	    2mSv</a:t>
            </a:r>
          </a:p>
          <a:p>
            <a:pPr algn="ctr"/>
            <a:r>
              <a:rPr kumimoji="1" lang="en-US" sz="2400"/>
              <a:t>T&amp;L spine films	       0.1mSv</a:t>
            </a:r>
          </a:p>
          <a:p>
            <a:pPr algn="ctr"/>
            <a:r>
              <a:rPr kumimoji="1" lang="en-US" sz="2400" u="sng"/>
              <a:t>Chest Xray		      0.02mSv</a:t>
            </a:r>
            <a:endParaRPr kumimoji="1" lang="en-US" sz="2400"/>
          </a:p>
          <a:p>
            <a:pPr algn="ctr"/>
            <a:r>
              <a:rPr kumimoji="1" lang="en-US" sz="2400"/>
              <a:t> </a:t>
            </a:r>
          </a:p>
          <a:p>
            <a:pPr algn="ctr"/>
            <a:r>
              <a:rPr kumimoji="1" lang="en-US" sz="2800" b="1"/>
              <a:t>Total (first 18 hours)   24.2mSv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47800" y="457200"/>
            <a:ext cx="8610600" cy="1143000"/>
          </a:xfrm>
        </p:spPr>
        <p:txBody>
          <a:bodyPr/>
          <a:lstStyle/>
          <a:p>
            <a:pPr eaLnBrk="1" hangingPunct="1"/>
            <a:r>
              <a:rPr lang="en-US" u="sng" smtClean="0"/>
              <a:t>Radiation Exposure for Trauma</a:t>
            </a:r>
          </a:p>
        </p:txBody>
      </p:sp>
      <p:sp>
        <p:nvSpPr>
          <p:cNvPr id="30723" name="Rectangle 3"/>
          <p:cNvSpPr>
            <a:spLocks noGrp="1" noChangeArrowheads="1"/>
          </p:cNvSpPr>
          <p:nvPr>
            <p:ph type="body" idx="1"/>
          </p:nvPr>
        </p:nvSpPr>
        <p:spPr/>
        <p:txBody>
          <a:bodyPr/>
          <a:lstStyle/>
          <a:p>
            <a:pPr eaLnBrk="1" hangingPunct="1">
              <a:buClr>
                <a:schemeClr val="tx2">
                  <a:lumMod val="75000"/>
                </a:schemeClr>
              </a:buClr>
              <a:defRPr/>
            </a:pPr>
            <a:r>
              <a:rPr lang="en-US" dirty="0" smtClean="0"/>
              <a:t>100 consecutive trauma patients</a:t>
            </a:r>
          </a:p>
          <a:p>
            <a:pPr eaLnBrk="1" hangingPunct="1">
              <a:buClr>
                <a:schemeClr val="tx2">
                  <a:lumMod val="75000"/>
                </a:schemeClr>
              </a:buClr>
              <a:defRPr/>
            </a:pPr>
            <a:r>
              <a:rPr lang="en-US" dirty="0" smtClean="0"/>
              <a:t>Blunt trauma at a Level I Center</a:t>
            </a:r>
          </a:p>
          <a:p>
            <a:pPr eaLnBrk="1" hangingPunct="1">
              <a:buClr>
                <a:schemeClr val="tx2">
                  <a:lumMod val="75000"/>
                </a:schemeClr>
              </a:buClr>
              <a:defRPr/>
            </a:pPr>
            <a:endParaRPr lang="en-US" dirty="0" smtClean="0"/>
          </a:p>
          <a:p>
            <a:pPr eaLnBrk="1" hangingPunct="1">
              <a:buClr>
                <a:schemeClr val="tx2">
                  <a:lumMod val="75000"/>
                </a:schemeClr>
              </a:buClr>
              <a:defRPr/>
            </a:pPr>
            <a:r>
              <a:rPr lang="en-US" dirty="0" smtClean="0"/>
              <a:t>Median effective dose of radiation          </a:t>
            </a:r>
            <a:r>
              <a:rPr lang="en-US" b="1" i="1" dirty="0" smtClean="0"/>
              <a:t>	       40.2 </a:t>
            </a:r>
            <a:r>
              <a:rPr lang="en-US" b="1" i="1" dirty="0" err="1" smtClean="0"/>
              <a:t>mSv</a:t>
            </a:r>
            <a:endParaRPr lang="en-US" b="1" i="1" dirty="0" smtClean="0"/>
          </a:p>
          <a:p>
            <a:pPr eaLnBrk="1" hangingPunct="1">
              <a:buClr>
                <a:schemeClr val="tx2">
                  <a:lumMod val="75000"/>
                </a:schemeClr>
              </a:buClr>
              <a:defRPr/>
            </a:pPr>
            <a:endParaRPr lang="en-US" b="1" i="1" dirty="0" smtClean="0"/>
          </a:p>
          <a:p>
            <a:pPr eaLnBrk="1" hangingPunct="1">
              <a:buClr>
                <a:schemeClr val="tx2">
                  <a:lumMod val="75000"/>
                </a:schemeClr>
              </a:buClr>
              <a:defRPr/>
            </a:pPr>
            <a:r>
              <a:rPr lang="en-US" dirty="0" smtClean="0"/>
              <a:t>Equivalent to 1,005 chest X-rays</a:t>
            </a:r>
          </a:p>
        </p:txBody>
      </p:sp>
      <p:sp>
        <p:nvSpPr>
          <p:cNvPr id="30724" name="Text Box 4"/>
          <p:cNvSpPr txBox="1">
            <a:spLocks noChangeArrowheads="1"/>
          </p:cNvSpPr>
          <p:nvPr/>
        </p:nvSpPr>
        <p:spPr bwMode="auto">
          <a:xfrm>
            <a:off x="228600" y="4953000"/>
            <a:ext cx="1898650" cy="915988"/>
          </a:xfrm>
          <a:prstGeom prst="rect">
            <a:avLst/>
          </a:prstGeom>
          <a:noFill/>
          <a:ln w="9525">
            <a:noFill/>
            <a:miter lim="800000"/>
            <a:headEnd/>
            <a:tailEnd/>
          </a:ln>
        </p:spPr>
        <p:txBody>
          <a:bodyPr wrap="none">
            <a:spAutoFit/>
          </a:bodyPr>
          <a:lstStyle/>
          <a:p>
            <a:r>
              <a:rPr lang="en-US"/>
              <a:t>Winslow et al, </a:t>
            </a:r>
          </a:p>
          <a:p>
            <a:r>
              <a:rPr lang="en-US"/>
              <a:t>Ann Emerg. Med</a:t>
            </a:r>
          </a:p>
          <a:p>
            <a:r>
              <a:rPr lang="en-US"/>
              <a:t>Aug. 2008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667000" y="457200"/>
            <a:ext cx="6096000" cy="1143000"/>
          </a:xfrm>
        </p:spPr>
        <p:txBody>
          <a:bodyPr/>
          <a:lstStyle/>
          <a:p>
            <a:pPr eaLnBrk="1" hangingPunct="1"/>
            <a:r>
              <a:rPr lang="en-US" u="sng" smtClean="0"/>
              <a:t>We expose patients</a:t>
            </a:r>
            <a:r>
              <a:rPr lang="en-US" smtClean="0"/>
              <a:t> :</a:t>
            </a:r>
          </a:p>
        </p:txBody>
      </p:sp>
      <p:sp>
        <p:nvSpPr>
          <p:cNvPr id="31747" name="Rectangle 3"/>
          <p:cNvSpPr>
            <a:spLocks noGrp="1" noChangeArrowheads="1"/>
          </p:cNvSpPr>
          <p:nvPr>
            <p:ph type="body" idx="1"/>
          </p:nvPr>
        </p:nvSpPr>
        <p:spPr>
          <a:xfrm>
            <a:off x="914400" y="1676400"/>
            <a:ext cx="8229600" cy="4876800"/>
          </a:xfrm>
        </p:spPr>
        <p:txBody>
          <a:bodyPr/>
          <a:lstStyle/>
          <a:p>
            <a:pPr eaLnBrk="1" hangingPunct="1">
              <a:buClr>
                <a:srgbClr val="FFFF66"/>
              </a:buClr>
            </a:pPr>
            <a:r>
              <a:rPr lang="en-US" smtClean="0"/>
              <a:t>Out of necessity</a:t>
            </a:r>
          </a:p>
          <a:p>
            <a:pPr lvl="1" eaLnBrk="1" hangingPunct="1">
              <a:buClr>
                <a:srgbClr val="FFFF66"/>
              </a:buClr>
            </a:pPr>
            <a:r>
              <a:rPr lang="en-US" sz="2800" smtClean="0"/>
              <a:t>Variably</a:t>
            </a:r>
          </a:p>
          <a:p>
            <a:pPr lvl="1" eaLnBrk="1" hangingPunct="1">
              <a:buClr>
                <a:srgbClr val="FFFF66"/>
              </a:buClr>
            </a:pPr>
            <a:endParaRPr lang="en-US" sz="2800" smtClean="0"/>
          </a:p>
          <a:p>
            <a:pPr eaLnBrk="1" hangingPunct="1">
              <a:buClr>
                <a:srgbClr val="FFFF66"/>
              </a:buClr>
            </a:pPr>
            <a:r>
              <a:rPr lang="en-US" smtClean="0"/>
              <a:t>Is there a difference in:</a:t>
            </a:r>
          </a:p>
          <a:p>
            <a:pPr lvl="1" eaLnBrk="1" hangingPunct="1">
              <a:buClr>
                <a:srgbClr val="FFFF66"/>
              </a:buClr>
            </a:pPr>
            <a:r>
              <a:rPr lang="en-US" sz="2800" smtClean="0"/>
              <a:t>3 pts. Present simultaneously after being ejected in a high speed crash – busy trauma center</a:t>
            </a:r>
          </a:p>
          <a:p>
            <a:pPr lvl="1" eaLnBrk="1" hangingPunct="1">
              <a:buClr>
                <a:srgbClr val="FFFF66"/>
              </a:buClr>
            </a:pPr>
            <a:endParaRPr lang="en-US" sz="2800" smtClean="0"/>
          </a:p>
          <a:p>
            <a:pPr lvl="1" eaLnBrk="1" hangingPunct="1">
              <a:buClr>
                <a:srgbClr val="FFFF66"/>
              </a:buClr>
            </a:pPr>
            <a:r>
              <a:rPr lang="en-US" sz="2800" smtClean="0"/>
              <a:t>Single patient, properly restrained in a low speed crash – smaller center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133600" y="533400"/>
            <a:ext cx="6629400" cy="1143000"/>
          </a:xfrm>
        </p:spPr>
        <p:txBody>
          <a:bodyPr/>
          <a:lstStyle/>
          <a:p>
            <a:pPr eaLnBrk="1" hangingPunct="1"/>
            <a:r>
              <a:rPr lang="en-US" u="sng" smtClean="0"/>
              <a:t>We expose patients out of</a:t>
            </a:r>
            <a:r>
              <a:rPr lang="en-US" smtClean="0"/>
              <a:t>:</a:t>
            </a:r>
          </a:p>
        </p:txBody>
      </p:sp>
      <p:sp>
        <p:nvSpPr>
          <p:cNvPr id="32771" name="Rectangle 3"/>
          <p:cNvSpPr>
            <a:spLocks noGrp="1" noChangeArrowheads="1"/>
          </p:cNvSpPr>
          <p:nvPr>
            <p:ph type="body" idx="1"/>
          </p:nvPr>
        </p:nvSpPr>
        <p:spPr>
          <a:xfrm>
            <a:off x="1447800" y="1752600"/>
            <a:ext cx="6553200" cy="4114800"/>
          </a:xfrm>
        </p:spPr>
        <p:txBody>
          <a:bodyPr/>
          <a:lstStyle/>
          <a:p>
            <a:pPr eaLnBrk="1" hangingPunct="1">
              <a:lnSpc>
                <a:spcPct val="90000"/>
              </a:lnSpc>
              <a:buClr>
                <a:srgbClr val="FFFF66"/>
              </a:buClr>
            </a:pPr>
            <a:r>
              <a:rPr lang="en-US" smtClean="0"/>
              <a:t>Lack of  Knowledge</a:t>
            </a:r>
          </a:p>
          <a:p>
            <a:pPr lvl="1" eaLnBrk="1" hangingPunct="1">
              <a:lnSpc>
                <a:spcPct val="90000"/>
              </a:lnSpc>
              <a:buClr>
                <a:srgbClr val="FFFF66"/>
              </a:buClr>
            </a:pPr>
            <a:r>
              <a:rPr lang="en-US" sz="2800" smtClean="0"/>
              <a:t>Not understanding the real risk  assessment for a patient </a:t>
            </a:r>
          </a:p>
          <a:p>
            <a:pPr lvl="2" eaLnBrk="1" hangingPunct="1">
              <a:lnSpc>
                <a:spcPct val="90000"/>
              </a:lnSpc>
              <a:buClr>
                <a:srgbClr val="FFFF66"/>
              </a:buClr>
            </a:pPr>
            <a:r>
              <a:rPr lang="en-US" sz="2600" smtClean="0"/>
              <a:t>Example – C-spine</a:t>
            </a:r>
          </a:p>
          <a:p>
            <a:pPr lvl="1" eaLnBrk="1" hangingPunct="1">
              <a:lnSpc>
                <a:spcPct val="90000"/>
              </a:lnSpc>
              <a:buClr>
                <a:srgbClr val="FFFF66"/>
              </a:buClr>
            </a:pPr>
            <a:endParaRPr lang="en-US" sz="2800" smtClean="0"/>
          </a:p>
          <a:p>
            <a:pPr lvl="1" eaLnBrk="1" hangingPunct="1">
              <a:lnSpc>
                <a:spcPct val="90000"/>
              </a:lnSpc>
              <a:buClr>
                <a:srgbClr val="FFFF66"/>
              </a:buClr>
            </a:pPr>
            <a:r>
              <a:rPr lang="en-US" sz="2800" smtClean="0"/>
              <a:t>Not understanding alternative ways to obtain information</a:t>
            </a:r>
          </a:p>
          <a:p>
            <a:pPr lvl="2" eaLnBrk="1" hangingPunct="1">
              <a:lnSpc>
                <a:spcPct val="90000"/>
              </a:lnSpc>
              <a:buClr>
                <a:srgbClr val="FFFF66"/>
              </a:buClr>
            </a:pPr>
            <a:r>
              <a:rPr lang="en-US" sz="2600" smtClean="0"/>
              <a:t>Non or minimally radiating tools</a:t>
            </a:r>
          </a:p>
          <a:p>
            <a:pPr lvl="3" eaLnBrk="1" hangingPunct="1">
              <a:lnSpc>
                <a:spcPct val="90000"/>
              </a:lnSpc>
              <a:buClr>
                <a:srgbClr val="FFFF66"/>
              </a:buClr>
            </a:pPr>
            <a:r>
              <a:rPr lang="en-US" sz="2200" smtClean="0"/>
              <a:t>Plain films</a:t>
            </a:r>
          </a:p>
          <a:p>
            <a:pPr lvl="3" eaLnBrk="1" hangingPunct="1">
              <a:lnSpc>
                <a:spcPct val="90000"/>
              </a:lnSpc>
              <a:buClr>
                <a:srgbClr val="FFFF66"/>
              </a:buClr>
            </a:pPr>
            <a:r>
              <a:rPr lang="en-US" sz="2200" smtClean="0"/>
              <a:t>Ultrasound</a:t>
            </a:r>
          </a:p>
          <a:p>
            <a:pPr lvl="3" eaLnBrk="1" hangingPunct="1">
              <a:lnSpc>
                <a:spcPct val="90000"/>
              </a:lnSpc>
              <a:buClr>
                <a:srgbClr val="FFFF66"/>
              </a:buClr>
            </a:pPr>
            <a:r>
              <a:rPr lang="en-US" sz="2200" smtClean="0"/>
              <a:t>MRI</a:t>
            </a:r>
          </a:p>
          <a:p>
            <a:pPr lvl="3" eaLnBrk="1" hangingPunct="1">
              <a:lnSpc>
                <a:spcPct val="90000"/>
              </a:lnSpc>
              <a:buClr>
                <a:srgbClr val="FFFF66"/>
              </a:buClr>
            </a:pPr>
            <a:r>
              <a:rPr lang="en-US" sz="2200" smtClean="0"/>
              <a:t>Labs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295400" y="381000"/>
            <a:ext cx="7848600" cy="1143000"/>
          </a:xfrm>
        </p:spPr>
        <p:txBody>
          <a:bodyPr/>
          <a:lstStyle/>
          <a:p>
            <a:pPr marL="914400" indent="-914400" eaLnBrk="1" hangingPunct="1"/>
            <a:r>
              <a:rPr lang="en-US" u="sng" smtClean="0"/>
              <a:t>Utility of Routine CXR in the Trauma Room</a:t>
            </a:r>
          </a:p>
        </p:txBody>
      </p:sp>
      <p:sp>
        <p:nvSpPr>
          <p:cNvPr id="33795" name="Rectangle 3"/>
          <p:cNvSpPr>
            <a:spLocks noGrp="1" noChangeArrowheads="1"/>
          </p:cNvSpPr>
          <p:nvPr>
            <p:ph type="body" idx="1"/>
          </p:nvPr>
        </p:nvSpPr>
        <p:spPr>
          <a:xfrm>
            <a:off x="2895600" y="1981200"/>
            <a:ext cx="6629400" cy="4419600"/>
          </a:xfrm>
        </p:spPr>
        <p:txBody>
          <a:bodyPr/>
          <a:lstStyle/>
          <a:p>
            <a:pPr eaLnBrk="1" hangingPunct="1">
              <a:lnSpc>
                <a:spcPct val="90000"/>
              </a:lnSpc>
              <a:buClr>
                <a:srgbClr val="FFFF66"/>
              </a:buClr>
            </a:pPr>
            <a:r>
              <a:rPr lang="en-US" smtClean="0"/>
              <a:t>In stable trauma patients with a normal chest physical exam, CXR appears to be unnecessary in their initial evaluation. CXR should be relegated to a role similar to cervical spine and pelvis radiographs in the initial evaluation of hemodynamically stable trauma patients with a normal physical examination, and should be limited to use only for clear clinical indications. </a:t>
            </a:r>
          </a:p>
        </p:txBody>
      </p:sp>
      <p:sp>
        <p:nvSpPr>
          <p:cNvPr id="33796" name="Text Box 4"/>
          <p:cNvSpPr txBox="1">
            <a:spLocks noChangeArrowheads="1"/>
          </p:cNvSpPr>
          <p:nvPr/>
        </p:nvSpPr>
        <p:spPr bwMode="auto">
          <a:xfrm>
            <a:off x="0" y="4343400"/>
            <a:ext cx="2743200" cy="2289175"/>
          </a:xfrm>
          <a:prstGeom prst="rect">
            <a:avLst/>
          </a:prstGeom>
          <a:noFill/>
          <a:ln w="9525">
            <a:noFill/>
            <a:miter lim="800000"/>
            <a:headEnd/>
            <a:tailEnd/>
          </a:ln>
        </p:spPr>
        <p:txBody>
          <a:bodyPr>
            <a:spAutoFit/>
          </a:bodyPr>
          <a:lstStyle/>
          <a:p>
            <a:pPr>
              <a:spcBef>
                <a:spcPct val="50000"/>
              </a:spcBef>
            </a:pPr>
            <a:r>
              <a:rPr lang="en-US" b="1">
                <a:solidFill>
                  <a:schemeClr val="tx2"/>
                </a:solidFill>
              </a:rPr>
              <a:t>Wisbach GG, Sise MJ et al; What is the role of chest X-ray I the initial assessment of stable trauma patients? J Trauma. 2007 Jan;62(1):74-8</a:t>
            </a:r>
            <a:br>
              <a:rPr lang="en-US" b="1">
                <a:solidFill>
                  <a:schemeClr val="tx2"/>
                </a:solidFill>
              </a:rPr>
            </a:br>
            <a:endParaRPr lang="en-US" b="1">
              <a:solidFill>
                <a:schemeClr val="tx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u="sng" smtClean="0"/>
              <a:t>Utility of the Pelvic film in the Trauma room</a:t>
            </a:r>
          </a:p>
        </p:txBody>
      </p:sp>
      <p:sp>
        <p:nvSpPr>
          <p:cNvPr id="34819" name="Rectangle 3"/>
          <p:cNvSpPr>
            <a:spLocks noGrp="1" noChangeArrowheads="1"/>
          </p:cNvSpPr>
          <p:nvPr>
            <p:ph type="body" idx="1"/>
          </p:nvPr>
        </p:nvSpPr>
        <p:spPr>
          <a:xfrm>
            <a:off x="3048000" y="2209800"/>
            <a:ext cx="6096000" cy="4114800"/>
          </a:xfrm>
        </p:spPr>
        <p:txBody>
          <a:bodyPr/>
          <a:lstStyle/>
          <a:p>
            <a:pPr eaLnBrk="1" hangingPunct="1">
              <a:buClr>
                <a:srgbClr val="FFFF66"/>
              </a:buClr>
            </a:pPr>
            <a:r>
              <a:rPr lang="en-US" smtClean="0"/>
              <a:t>We conclude that the screening PPF appears to be an unnecessary exam in multiple trauma patients about to be imaged by APCT scan. </a:t>
            </a:r>
          </a:p>
        </p:txBody>
      </p:sp>
      <p:sp>
        <p:nvSpPr>
          <p:cNvPr id="34820" name="Text Box 4"/>
          <p:cNvSpPr txBox="1">
            <a:spLocks noChangeArrowheads="1"/>
          </p:cNvSpPr>
          <p:nvPr/>
        </p:nvSpPr>
        <p:spPr bwMode="auto">
          <a:xfrm>
            <a:off x="1524000" y="5334000"/>
            <a:ext cx="7620000" cy="1190625"/>
          </a:xfrm>
          <a:prstGeom prst="rect">
            <a:avLst/>
          </a:prstGeom>
          <a:noFill/>
          <a:ln w="9525">
            <a:noFill/>
            <a:miter lim="800000"/>
            <a:headEnd/>
            <a:tailEnd/>
          </a:ln>
        </p:spPr>
        <p:txBody>
          <a:bodyPr>
            <a:spAutoFit/>
          </a:bodyPr>
          <a:lstStyle/>
          <a:p>
            <a:pPr marL="457200" indent="-457200">
              <a:spcBef>
                <a:spcPct val="50000"/>
              </a:spcBef>
            </a:pPr>
            <a:r>
              <a:rPr lang="en-US"/>
              <a:t>	Stewart BG, Rhea JT, et al: Is the screening portable pelvis film clinically useful in multiple trauma patients who will be examined by abdominopelvic CT?  Experience with 397 patients. Emerg Radiology; 2002 Nov;9(5):266-71.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743200" y="457200"/>
            <a:ext cx="6096000" cy="1143000"/>
          </a:xfrm>
        </p:spPr>
        <p:txBody>
          <a:bodyPr/>
          <a:lstStyle/>
          <a:p>
            <a:pPr eaLnBrk="1" hangingPunct="1"/>
            <a:r>
              <a:rPr lang="en-US" u="sng" smtClean="0"/>
              <a:t>Decision rule for CT scanning of the brain</a:t>
            </a:r>
          </a:p>
        </p:txBody>
      </p:sp>
      <p:sp>
        <p:nvSpPr>
          <p:cNvPr id="35843" name="Rectangle 3"/>
          <p:cNvSpPr>
            <a:spLocks noGrp="1" noChangeArrowheads="1"/>
          </p:cNvSpPr>
          <p:nvPr>
            <p:ph type="body" idx="1"/>
          </p:nvPr>
        </p:nvSpPr>
        <p:spPr>
          <a:xfrm>
            <a:off x="3048000" y="2362200"/>
            <a:ext cx="6096000" cy="4114800"/>
          </a:xfrm>
        </p:spPr>
        <p:txBody>
          <a:bodyPr/>
          <a:lstStyle/>
          <a:p>
            <a:pPr eaLnBrk="1" hangingPunct="1">
              <a:buClr>
                <a:srgbClr val="FFFF66"/>
              </a:buClr>
            </a:pPr>
            <a:r>
              <a:rPr lang="en-US" smtClean="0"/>
              <a:t>Patients with specific mechanism and exam characteristics can be safely observed without CT scanning of the brain.</a:t>
            </a:r>
          </a:p>
        </p:txBody>
      </p:sp>
      <p:sp>
        <p:nvSpPr>
          <p:cNvPr id="35844" name="Text Box 4"/>
          <p:cNvSpPr txBox="1">
            <a:spLocks noChangeArrowheads="1"/>
          </p:cNvSpPr>
          <p:nvPr/>
        </p:nvSpPr>
        <p:spPr bwMode="auto">
          <a:xfrm>
            <a:off x="2895600" y="5105400"/>
            <a:ext cx="5943600" cy="1190625"/>
          </a:xfrm>
          <a:prstGeom prst="rect">
            <a:avLst/>
          </a:prstGeom>
          <a:noFill/>
          <a:ln w="9525">
            <a:noFill/>
            <a:miter lim="800000"/>
            <a:headEnd/>
            <a:tailEnd/>
          </a:ln>
        </p:spPr>
        <p:txBody>
          <a:bodyPr>
            <a:spAutoFit/>
          </a:bodyPr>
          <a:lstStyle/>
          <a:p>
            <a:r>
              <a:rPr lang="en-US"/>
              <a:t>Smits M, Dippel DW et al External validation of the Canadian CT Head Rule and the New Orleans Criteria for CT scanning in patients with minor head injury. JAMA, 2005 Sep 28;294(12):1519-25.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u="sng" smtClean="0"/>
              <a:t>Utility of Screening Labs</a:t>
            </a:r>
          </a:p>
        </p:txBody>
      </p:sp>
      <p:sp>
        <p:nvSpPr>
          <p:cNvPr id="37891" name="Rectangle 3"/>
          <p:cNvSpPr>
            <a:spLocks noGrp="1" noChangeArrowheads="1"/>
          </p:cNvSpPr>
          <p:nvPr>
            <p:ph type="body" idx="1"/>
          </p:nvPr>
        </p:nvSpPr>
        <p:spPr>
          <a:xfrm>
            <a:off x="2667000" y="1981200"/>
            <a:ext cx="6248400" cy="4114800"/>
          </a:xfrm>
        </p:spPr>
        <p:txBody>
          <a:bodyPr/>
          <a:lstStyle/>
          <a:p>
            <a:pPr eaLnBrk="1" hangingPunct="1">
              <a:buClr>
                <a:srgbClr val="FFFF66"/>
              </a:buClr>
            </a:pPr>
            <a:r>
              <a:rPr lang="en-US" smtClean="0"/>
              <a:t>Physical examination combined with selected laboratory studies can be used to predict the risk of IAI accurately among children who sustain blunt trauma. Application of these findings may be useful in reducing costs and improving the accuracy of diagnosing IAI among children. </a:t>
            </a:r>
          </a:p>
        </p:txBody>
      </p:sp>
      <p:sp>
        <p:nvSpPr>
          <p:cNvPr id="37892" name="Text Box 4"/>
          <p:cNvSpPr txBox="1">
            <a:spLocks noChangeArrowheads="1"/>
          </p:cNvSpPr>
          <p:nvPr/>
        </p:nvSpPr>
        <p:spPr bwMode="auto">
          <a:xfrm>
            <a:off x="-304800" y="3352800"/>
            <a:ext cx="2819400" cy="2862263"/>
          </a:xfrm>
          <a:prstGeom prst="rect">
            <a:avLst/>
          </a:prstGeom>
          <a:noFill/>
          <a:ln w="9525">
            <a:noFill/>
            <a:miter lim="800000"/>
            <a:headEnd/>
            <a:tailEnd/>
          </a:ln>
        </p:spPr>
        <p:txBody>
          <a:bodyPr>
            <a:spAutoFit/>
          </a:bodyPr>
          <a:lstStyle/>
          <a:p>
            <a:pPr marL="457200" indent="-457200"/>
            <a:r>
              <a:rPr lang="en-US"/>
              <a:t>	Cotton BA, Beckert BW, Smith MK, Burd RS; The utility of clinical and laboratory data for predicting intraabdominal injury among children. J Trauma,2004 May; 56(5):1068-74.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905000" y="304800"/>
            <a:ext cx="6096000" cy="1143000"/>
          </a:xfrm>
        </p:spPr>
        <p:txBody>
          <a:bodyPr/>
          <a:lstStyle/>
          <a:p>
            <a:r>
              <a:rPr lang="en-US" u="sng" smtClean="0"/>
              <a:t>Now you know the risks (sort of)</a:t>
            </a:r>
          </a:p>
        </p:txBody>
      </p:sp>
      <p:sp>
        <p:nvSpPr>
          <p:cNvPr id="38915" name="Content Placeholder 2"/>
          <p:cNvSpPr>
            <a:spLocks noGrp="1"/>
          </p:cNvSpPr>
          <p:nvPr>
            <p:ph idx="1"/>
          </p:nvPr>
        </p:nvSpPr>
        <p:spPr>
          <a:xfrm>
            <a:off x="6096000" y="1676400"/>
            <a:ext cx="6096000" cy="4114800"/>
          </a:xfrm>
        </p:spPr>
        <p:txBody>
          <a:bodyPr/>
          <a:lstStyle/>
          <a:p>
            <a:pPr>
              <a:buFont typeface="Wingdings" pitchFamily="2" charset="2"/>
              <a:buNone/>
            </a:pPr>
            <a:r>
              <a:rPr lang="en-US" sz="3600" smtClean="0"/>
              <a:t>Is it worth it?</a:t>
            </a:r>
          </a:p>
          <a:p>
            <a:pPr>
              <a:buFont typeface="Wingdings" pitchFamily="2" charset="2"/>
              <a:buNone/>
            </a:pPr>
            <a:endParaRPr lang="en-US" smtClean="0"/>
          </a:p>
          <a:p>
            <a:pPr>
              <a:buFont typeface="Wingdings" pitchFamily="2" charset="2"/>
              <a:buNone/>
            </a:pPr>
            <a:r>
              <a:rPr lang="en-US" smtClean="0"/>
              <a:t>     Yes  &amp; No </a:t>
            </a:r>
          </a:p>
        </p:txBody>
      </p:sp>
      <p:sp>
        <p:nvSpPr>
          <p:cNvPr id="38916" name="Date Placeholder 3"/>
          <p:cNvSpPr>
            <a:spLocks noGrp="1"/>
          </p:cNvSpPr>
          <p:nvPr>
            <p:ph type="dt" sz="quarter" idx="10"/>
          </p:nvPr>
        </p:nvSpPr>
        <p:spPr>
          <a:noFill/>
        </p:spPr>
        <p:txBody>
          <a:bodyPr/>
          <a:lstStyle/>
          <a:p>
            <a:fld id="{606FB07E-4C8C-4C4A-A8EA-110604124F70}" type="datetime1">
              <a:rPr lang="en-US" smtClean="0"/>
              <a:pPr/>
              <a:t>12/1/2012</a:t>
            </a:fld>
            <a:endParaRPr lang="en-US" smtClean="0"/>
          </a:p>
        </p:txBody>
      </p:sp>
      <p:pic>
        <p:nvPicPr>
          <p:cNvPr id="38917" name="Picture 5" descr="bad idea"/>
          <p:cNvPicPr>
            <a:picLocks noChangeAspect="1" noChangeArrowheads="1"/>
          </p:cNvPicPr>
          <p:nvPr/>
        </p:nvPicPr>
        <p:blipFill>
          <a:blip r:embed="rId2" cstate="print"/>
          <a:srcRect/>
          <a:stretch>
            <a:fillRect/>
          </a:stretch>
        </p:blipFill>
        <p:spPr bwMode="auto">
          <a:xfrm>
            <a:off x="228600" y="1377950"/>
            <a:ext cx="5867400" cy="548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0" y="0"/>
            <a:ext cx="6096000" cy="1143000"/>
          </a:xfrm>
        </p:spPr>
        <p:txBody>
          <a:bodyPr/>
          <a:lstStyle/>
          <a:p>
            <a:r>
              <a:rPr lang="en-US" u="sng" smtClean="0"/>
              <a:t>OVERVIEW</a:t>
            </a:r>
          </a:p>
        </p:txBody>
      </p:sp>
      <p:sp>
        <p:nvSpPr>
          <p:cNvPr id="7171" name="Content Placeholder 2"/>
          <p:cNvSpPr>
            <a:spLocks noGrp="1"/>
          </p:cNvSpPr>
          <p:nvPr>
            <p:ph idx="1"/>
          </p:nvPr>
        </p:nvSpPr>
        <p:spPr>
          <a:xfrm>
            <a:off x="990600" y="990600"/>
            <a:ext cx="6096000" cy="4114800"/>
          </a:xfrm>
        </p:spPr>
        <p:txBody>
          <a:bodyPr/>
          <a:lstStyle/>
          <a:p>
            <a:pPr>
              <a:buClr>
                <a:srgbClr val="FFFF00"/>
              </a:buClr>
            </a:pPr>
            <a:r>
              <a:rPr lang="en-US" sz="3200" smtClean="0"/>
              <a:t>Why do we scan?</a:t>
            </a:r>
          </a:p>
          <a:p>
            <a:pPr>
              <a:buClr>
                <a:srgbClr val="FFFF00"/>
              </a:buClr>
            </a:pPr>
            <a:r>
              <a:rPr lang="en-US" sz="3200" smtClean="0"/>
              <a:t>BEIR Report</a:t>
            </a:r>
          </a:p>
          <a:p>
            <a:pPr lvl="1">
              <a:buClr>
                <a:srgbClr val="FFFF00"/>
              </a:buClr>
            </a:pPr>
            <a:r>
              <a:rPr lang="en-US" sz="2800" smtClean="0"/>
              <a:t>Facts</a:t>
            </a:r>
          </a:p>
          <a:p>
            <a:pPr lvl="1">
              <a:buClr>
                <a:srgbClr val="FFFF00"/>
              </a:buClr>
            </a:pPr>
            <a:r>
              <a:rPr lang="en-US" sz="2800" smtClean="0"/>
              <a:t>Physiology/definitions/doses</a:t>
            </a:r>
          </a:p>
          <a:p>
            <a:pPr>
              <a:buClr>
                <a:srgbClr val="FFFF00"/>
              </a:buClr>
            </a:pPr>
            <a:r>
              <a:rPr lang="en-US" sz="3200" smtClean="0"/>
              <a:t>Trauma patient ‘s exposure to radiation</a:t>
            </a:r>
          </a:p>
          <a:p>
            <a:pPr lvl="1">
              <a:buClr>
                <a:srgbClr val="FFFF00"/>
              </a:buClr>
            </a:pPr>
            <a:r>
              <a:rPr lang="en-US" sz="2800" smtClean="0"/>
              <a:t>Current</a:t>
            </a:r>
          </a:p>
          <a:p>
            <a:pPr lvl="1">
              <a:buClr>
                <a:srgbClr val="FFFF00"/>
              </a:buClr>
            </a:pPr>
            <a:r>
              <a:rPr lang="en-US" sz="2800" smtClean="0"/>
              <a:t>CXR, Pelvis, Brain CT</a:t>
            </a:r>
          </a:p>
          <a:p>
            <a:pPr lvl="1">
              <a:buClr>
                <a:srgbClr val="FFFF00"/>
              </a:buClr>
            </a:pPr>
            <a:r>
              <a:rPr lang="en-US" sz="2800" smtClean="0"/>
              <a:t>Screening labs</a:t>
            </a:r>
          </a:p>
          <a:p>
            <a:pPr>
              <a:buClr>
                <a:srgbClr val="FFFF00"/>
              </a:buClr>
            </a:pPr>
            <a:r>
              <a:rPr lang="en-US" sz="3200" smtClean="0"/>
              <a:t>ACR</a:t>
            </a:r>
          </a:p>
          <a:p>
            <a:pPr lvl="1">
              <a:buClr>
                <a:srgbClr val="FFFF00"/>
              </a:buClr>
            </a:pPr>
            <a:r>
              <a:rPr lang="en-US" sz="2800" smtClean="0"/>
              <a:t>ALARA-concept</a:t>
            </a:r>
          </a:p>
          <a:p>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idx="4294967295"/>
          </p:nvPr>
        </p:nvSpPr>
        <p:spPr>
          <a:xfrm>
            <a:off x="1219200" y="228600"/>
            <a:ext cx="6096000" cy="1143000"/>
          </a:xfrm>
        </p:spPr>
        <p:txBody>
          <a:bodyPr bIns="91440" anchor="b"/>
          <a:lstStyle/>
          <a:p>
            <a:pPr algn="ctr" eaLnBrk="1" hangingPunct="1"/>
            <a:r>
              <a:rPr lang="en-US" u="sng" smtClean="0"/>
              <a:t>American College of Radiology</a:t>
            </a:r>
          </a:p>
        </p:txBody>
      </p:sp>
      <p:sp>
        <p:nvSpPr>
          <p:cNvPr id="38915" name="Content Placeholder 3"/>
          <p:cNvSpPr>
            <a:spLocks noGrp="1"/>
          </p:cNvSpPr>
          <p:nvPr>
            <p:ph sz="quarter" idx="4294967295"/>
          </p:nvPr>
        </p:nvSpPr>
        <p:spPr>
          <a:xfrm>
            <a:off x="457200" y="1752600"/>
            <a:ext cx="7543800" cy="4572000"/>
          </a:xfrm>
        </p:spPr>
        <p:txBody>
          <a:bodyPr/>
          <a:lstStyle/>
          <a:p>
            <a:pPr marL="273050" indent="-273050" eaLnBrk="1" hangingPunct="1">
              <a:buClr>
                <a:srgbClr val="FFFF66"/>
              </a:buClr>
              <a:defRPr/>
            </a:pPr>
            <a:r>
              <a:rPr lang="en-US" sz="3200" dirty="0" smtClean="0"/>
              <a:t>Supports development of </a:t>
            </a:r>
            <a:r>
              <a:rPr lang="en-US" sz="3200" dirty="0" smtClean="0">
                <a:solidFill>
                  <a:schemeClr val="tx2">
                    <a:lumMod val="50000"/>
                  </a:schemeClr>
                </a:solidFill>
              </a:rPr>
              <a:t>national database </a:t>
            </a:r>
            <a:r>
              <a:rPr lang="en-US" sz="3200" dirty="0" smtClean="0"/>
              <a:t>for radiation dose estimates</a:t>
            </a:r>
          </a:p>
          <a:p>
            <a:pPr marL="273050" indent="-273050" eaLnBrk="1" hangingPunct="1">
              <a:buClr>
                <a:srgbClr val="FFFF66"/>
              </a:buClr>
              <a:defRPr/>
            </a:pPr>
            <a:r>
              <a:rPr lang="en-US" sz="3200" dirty="0" smtClean="0"/>
              <a:t>Establish benchmarks</a:t>
            </a:r>
          </a:p>
          <a:p>
            <a:pPr marL="273050" indent="-273050" eaLnBrk="1" hangingPunct="1">
              <a:buClr>
                <a:srgbClr val="FFFF66"/>
              </a:buClr>
              <a:defRPr/>
            </a:pPr>
            <a:r>
              <a:rPr lang="en-US" sz="3200" dirty="0" smtClean="0"/>
              <a:t>Encourage vendors to automatically calculate, display and record patient dose</a:t>
            </a:r>
          </a:p>
          <a:p>
            <a:pPr marL="273050" indent="-273050" eaLnBrk="1" hangingPunct="1">
              <a:buClr>
                <a:srgbClr val="FFFF66"/>
              </a:buClr>
              <a:defRPr/>
            </a:pPr>
            <a:r>
              <a:rPr lang="en-US" sz="3200" dirty="0" smtClean="0"/>
              <a:t>Encourage Joint Commission to review</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1371600" y="0"/>
            <a:ext cx="7772400" cy="1401763"/>
          </a:xfrm>
        </p:spPr>
        <p:txBody>
          <a:bodyPr bIns="91440" anchor="b"/>
          <a:lstStyle/>
          <a:p>
            <a:pPr eaLnBrk="1" hangingPunct="1"/>
            <a:r>
              <a:rPr lang="en-US" sz="5400" u="sng" smtClean="0"/>
              <a:t>ACR CT Accreditation</a:t>
            </a:r>
          </a:p>
        </p:txBody>
      </p:sp>
      <p:sp>
        <p:nvSpPr>
          <p:cNvPr id="39939" name="Content Placeholder 2"/>
          <p:cNvSpPr>
            <a:spLocks noGrp="1"/>
          </p:cNvSpPr>
          <p:nvPr>
            <p:ph sz="quarter" idx="4294967295"/>
          </p:nvPr>
        </p:nvSpPr>
        <p:spPr>
          <a:xfrm>
            <a:off x="533400" y="1828800"/>
            <a:ext cx="8382000" cy="5029200"/>
          </a:xfrm>
        </p:spPr>
        <p:txBody>
          <a:bodyPr/>
          <a:lstStyle/>
          <a:p>
            <a:pPr marL="273050" indent="-273050" eaLnBrk="1" hangingPunct="1">
              <a:lnSpc>
                <a:spcPct val="90000"/>
              </a:lnSpc>
              <a:buClr>
                <a:srgbClr val="FFFF66"/>
              </a:buClr>
              <a:defRPr/>
            </a:pPr>
            <a:r>
              <a:rPr lang="en-US" dirty="0" smtClean="0"/>
              <a:t>Mandate recording and routine </a:t>
            </a:r>
            <a:r>
              <a:rPr lang="en-US" dirty="0" smtClean="0">
                <a:solidFill>
                  <a:schemeClr val="tx2">
                    <a:lumMod val="50000"/>
                  </a:schemeClr>
                </a:solidFill>
              </a:rPr>
              <a:t>preventative maintenance</a:t>
            </a:r>
            <a:r>
              <a:rPr lang="en-US" dirty="0" smtClean="0"/>
              <a:t>.  Annual inspection</a:t>
            </a:r>
          </a:p>
          <a:p>
            <a:pPr marL="273050" indent="-273050" eaLnBrk="1" hangingPunct="1">
              <a:lnSpc>
                <a:spcPct val="90000"/>
              </a:lnSpc>
              <a:buClr>
                <a:srgbClr val="FFFF66"/>
              </a:buClr>
              <a:defRPr/>
            </a:pPr>
            <a:r>
              <a:rPr lang="en-US" dirty="0" smtClean="0"/>
              <a:t>Mandate </a:t>
            </a:r>
            <a:r>
              <a:rPr lang="en-US" dirty="0" smtClean="0">
                <a:solidFill>
                  <a:schemeClr val="tx2">
                    <a:lumMod val="50000"/>
                  </a:schemeClr>
                </a:solidFill>
              </a:rPr>
              <a:t>benchmarks</a:t>
            </a:r>
            <a:r>
              <a:rPr lang="en-US" dirty="0" smtClean="0"/>
              <a:t> for specific equipment and patient population</a:t>
            </a:r>
          </a:p>
          <a:p>
            <a:pPr marL="273050" indent="-273050" eaLnBrk="1" hangingPunct="1">
              <a:lnSpc>
                <a:spcPct val="90000"/>
              </a:lnSpc>
              <a:buClr>
                <a:srgbClr val="FFFF66"/>
              </a:buClr>
              <a:defRPr/>
            </a:pPr>
            <a:r>
              <a:rPr lang="en-US" dirty="0" smtClean="0"/>
              <a:t>Enforce Pass/Fail criteria</a:t>
            </a:r>
          </a:p>
          <a:p>
            <a:pPr marL="273050" indent="-273050" eaLnBrk="1" hangingPunct="1">
              <a:lnSpc>
                <a:spcPct val="90000"/>
              </a:lnSpc>
              <a:buClr>
                <a:srgbClr val="FFFF66"/>
              </a:buClr>
              <a:defRPr/>
            </a:pPr>
            <a:r>
              <a:rPr lang="en-US" dirty="0" smtClean="0"/>
              <a:t>Set protocols to </a:t>
            </a:r>
            <a:r>
              <a:rPr lang="en-US" dirty="0" smtClean="0">
                <a:solidFill>
                  <a:schemeClr val="tx2">
                    <a:lumMod val="50000"/>
                  </a:schemeClr>
                </a:solidFill>
              </a:rPr>
              <a:t>optimize risk benefit</a:t>
            </a:r>
            <a:r>
              <a:rPr lang="en-US" dirty="0" smtClean="0"/>
              <a:t>. </a:t>
            </a:r>
          </a:p>
          <a:p>
            <a:pPr marL="273050" indent="-273050" eaLnBrk="1" hangingPunct="1">
              <a:lnSpc>
                <a:spcPct val="90000"/>
              </a:lnSpc>
              <a:buClr>
                <a:srgbClr val="FFFF66"/>
              </a:buClr>
              <a:defRPr/>
            </a:pPr>
            <a:r>
              <a:rPr lang="en-US" dirty="0" smtClean="0"/>
              <a:t>Sufficient </a:t>
            </a:r>
            <a:r>
              <a:rPr lang="en-US" dirty="0" smtClean="0">
                <a:solidFill>
                  <a:schemeClr val="tx2">
                    <a:lumMod val="50000"/>
                  </a:schemeClr>
                </a:solidFill>
              </a:rPr>
              <a:t>image quality for a given clinical indication </a:t>
            </a:r>
            <a:r>
              <a:rPr lang="en-US" dirty="0" smtClean="0"/>
              <a:t>can be achieved at lower dose  (</a:t>
            </a:r>
            <a:r>
              <a:rPr lang="en-US" dirty="0" err="1" smtClean="0"/>
              <a:t>mAs</a:t>
            </a:r>
            <a:r>
              <a:rPr lang="en-US" dirty="0" smtClean="0"/>
              <a:t>, </a:t>
            </a:r>
            <a:r>
              <a:rPr lang="en-US" dirty="0" err="1" smtClean="0"/>
              <a:t>kVp</a:t>
            </a:r>
            <a:r>
              <a:rPr lang="en-US" dirty="0" smtClean="0"/>
              <a:t>) settings. </a:t>
            </a:r>
          </a:p>
          <a:p>
            <a:pPr marL="273050" indent="-273050" eaLnBrk="1" hangingPunct="1">
              <a:lnSpc>
                <a:spcPct val="90000"/>
              </a:lnSpc>
              <a:buClr>
                <a:srgbClr val="FFFF66"/>
              </a:buClr>
              <a:defRPr/>
            </a:pPr>
            <a:r>
              <a:rPr lang="en-US" dirty="0" err="1" smtClean="0"/>
              <a:t>mAs</a:t>
            </a:r>
            <a:r>
              <a:rPr lang="en-US" dirty="0" smtClean="0"/>
              <a:t>-</a:t>
            </a:r>
            <a:r>
              <a:rPr lang="en-US" dirty="0" err="1" smtClean="0"/>
              <a:t>milliamperage</a:t>
            </a:r>
            <a:r>
              <a:rPr lang="en-US" dirty="0" smtClean="0"/>
              <a:t>-volume</a:t>
            </a:r>
          </a:p>
          <a:p>
            <a:pPr marL="273050" indent="-273050" eaLnBrk="1" hangingPunct="1">
              <a:lnSpc>
                <a:spcPct val="90000"/>
              </a:lnSpc>
              <a:buClr>
                <a:srgbClr val="FFFF66"/>
              </a:buClr>
              <a:defRPr/>
            </a:pPr>
            <a:r>
              <a:rPr lang="en-US" dirty="0" err="1" smtClean="0"/>
              <a:t>kVp</a:t>
            </a:r>
            <a:r>
              <a:rPr lang="en-US" dirty="0" smtClean="0"/>
              <a:t>-voltage-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txBox="1">
            <a:spLocks noGrp="1"/>
          </p:cNvSpPr>
          <p:nvPr/>
        </p:nvSpPr>
        <p:spPr bwMode="auto">
          <a:xfrm>
            <a:off x="7010400" y="6248400"/>
            <a:ext cx="1905000" cy="457200"/>
          </a:xfrm>
          <a:prstGeom prst="rect">
            <a:avLst/>
          </a:prstGeom>
          <a:noFill/>
          <a:ln w="9525">
            <a:noFill/>
            <a:miter lim="800000"/>
            <a:headEnd/>
            <a:tailEnd/>
          </a:ln>
        </p:spPr>
        <p:txBody>
          <a:bodyPr wrap="none" lIns="92075" tIns="46038" rIns="92075" bIns="46038" anchor="ctr"/>
          <a:lstStyle/>
          <a:p>
            <a:pPr algn="r" eaLnBrk="1" hangingPunct="1"/>
            <a:fld id="{1D88A9D4-A6F0-4106-9674-5EEE8B21D20D}" type="slidenum">
              <a:rPr lang="en-US" sz="1400">
                <a:ea typeface="ＭＳ Ｐゴシック" charset="-128"/>
              </a:rPr>
              <a:pPr algn="r" eaLnBrk="1" hangingPunct="1"/>
              <a:t>32</a:t>
            </a:fld>
            <a:endParaRPr lang="en-US" sz="1400">
              <a:ea typeface="ＭＳ Ｐゴシック" charset="-128"/>
            </a:endParaRPr>
          </a:p>
        </p:txBody>
      </p:sp>
      <p:sp>
        <p:nvSpPr>
          <p:cNvPr id="41987" name="Rectangle 2"/>
          <p:cNvSpPr>
            <a:spLocks noGrp="1" noChangeArrowheads="1"/>
          </p:cNvSpPr>
          <p:nvPr>
            <p:ph type="title" idx="4294967295"/>
          </p:nvPr>
        </p:nvSpPr>
        <p:spPr/>
        <p:txBody>
          <a:bodyPr/>
          <a:lstStyle/>
          <a:p>
            <a:pPr eaLnBrk="1" hangingPunct="1"/>
            <a:r>
              <a:rPr lang="en-US" u="sng" smtClean="0"/>
              <a:t>Improperly Restrained</a:t>
            </a:r>
          </a:p>
        </p:txBody>
      </p:sp>
      <p:pic>
        <p:nvPicPr>
          <p:cNvPr id="41988" name="Picture 4" descr="Lap belt mark with spinal injury"/>
          <p:cNvPicPr>
            <a:picLocks noGrp="1" noChangeAspect="1" noChangeArrowheads="1"/>
          </p:cNvPicPr>
          <p:nvPr>
            <p:ph idx="4294967295"/>
          </p:nvPr>
        </p:nvPicPr>
        <p:blipFill>
          <a:blip r:embed="rId3" cstate="print"/>
          <a:srcRect/>
          <a:stretch>
            <a:fillRect/>
          </a:stretch>
        </p:blipFill>
        <p:spPr>
          <a:xfrm>
            <a:off x="2362200" y="1752600"/>
            <a:ext cx="6553200" cy="4876800"/>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1"/>
          <p:cNvPicPr>
            <a:picLocks noChangeAspect="1" noChangeArrowheads="1"/>
          </p:cNvPicPr>
          <p:nvPr/>
        </p:nvPicPr>
        <p:blipFill>
          <a:blip r:embed="rId2" cstate="print"/>
          <a:srcRect l="-1031" t="6897"/>
          <a:stretch>
            <a:fillRect/>
          </a:stretch>
        </p:blipFill>
        <p:spPr bwMode="auto">
          <a:xfrm>
            <a:off x="990600" y="228600"/>
            <a:ext cx="7467600" cy="6629400"/>
          </a:xfrm>
          <a:prstGeom prst="rect">
            <a:avLst/>
          </a:prstGeom>
          <a:noFill/>
          <a:ln w="9525">
            <a:noFill/>
            <a:miter lim="800000"/>
            <a:headEnd/>
            <a:tailEnd/>
          </a:ln>
        </p:spPr>
      </p:pic>
      <p:sp>
        <p:nvSpPr>
          <p:cNvPr id="43011" name="Oval 5"/>
          <p:cNvSpPr>
            <a:spLocks noChangeArrowheads="1"/>
          </p:cNvSpPr>
          <p:nvPr/>
        </p:nvSpPr>
        <p:spPr bwMode="auto">
          <a:xfrm>
            <a:off x="1066800" y="5105400"/>
            <a:ext cx="1828800" cy="990600"/>
          </a:xfrm>
          <a:prstGeom prst="ellipse">
            <a:avLst/>
          </a:prstGeom>
          <a:noFill/>
          <a:ln w="9525">
            <a:solidFill>
              <a:srgbClr val="FFFF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84209D09-0280-4B88-8558-922F21D64A20}" type="slidenum">
              <a:rPr lang="en-US" smtClean="0"/>
              <a:pPr/>
              <a:t>34</a:t>
            </a:fld>
            <a:endParaRPr lang="en-US" smtClean="0"/>
          </a:p>
        </p:txBody>
      </p:sp>
      <p:pic>
        <p:nvPicPr>
          <p:cNvPr id="44035" name="Picture 4" descr="1"/>
          <p:cNvPicPr>
            <a:picLocks noChangeAspect="1" noChangeArrowheads="1"/>
          </p:cNvPicPr>
          <p:nvPr/>
        </p:nvPicPr>
        <p:blipFill>
          <a:blip r:embed="rId2" cstate="print"/>
          <a:srcRect t="6604"/>
          <a:stretch>
            <a:fillRect/>
          </a:stretch>
        </p:blipFill>
        <p:spPr bwMode="auto">
          <a:xfrm>
            <a:off x="914400" y="457200"/>
            <a:ext cx="7239000" cy="6192838"/>
          </a:xfrm>
          <a:prstGeom prst="rect">
            <a:avLst/>
          </a:prstGeom>
          <a:noFill/>
          <a:ln w="9525">
            <a:noFill/>
            <a:miter lim="800000"/>
            <a:headEnd/>
            <a:tailEnd/>
          </a:ln>
        </p:spPr>
      </p:pic>
      <p:sp>
        <p:nvSpPr>
          <p:cNvPr id="44036" name="Oval 5"/>
          <p:cNvSpPr>
            <a:spLocks noChangeArrowheads="1"/>
          </p:cNvSpPr>
          <p:nvPr/>
        </p:nvSpPr>
        <p:spPr bwMode="auto">
          <a:xfrm>
            <a:off x="1295400" y="5562600"/>
            <a:ext cx="2057400" cy="990600"/>
          </a:xfrm>
          <a:prstGeom prst="ellipse">
            <a:avLst/>
          </a:prstGeom>
          <a:noFill/>
          <a:ln w="9525">
            <a:solidFill>
              <a:srgbClr val="FFCC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381000" y="1752600"/>
            <a:ext cx="8534400" cy="4495800"/>
          </a:xfrm>
        </p:spPr>
        <p:txBody>
          <a:bodyPr/>
          <a:lstStyle/>
          <a:p>
            <a:pPr>
              <a:buClr>
                <a:srgbClr val="FFFF66"/>
              </a:buClr>
              <a:defRPr/>
            </a:pPr>
            <a:r>
              <a:rPr lang="en-US" b="1" dirty="0" smtClean="0"/>
              <a:t>ALARA</a:t>
            </a:r>
            <a:r>
              <a:rPr lang="en-US" dirty="0" smtClean="0"/>
              <a:t>, </a:t>
            </a:r>
            <a:r>
              <a:rPr lang="en-US" i="1" dirty="0" smtClean="0">
                <a:solidFill>
                  <a:schemeClr val="tx2">
                    <a:lumMod val="50000"/>
                  </a:schemeClr>
                </a:solidFill>
              </a:rPr>
              <a:t>"As Low As Reasonably Achievable</a:t>
            </a:r>
            <a:r>
              <a:rPr lang="en-US" i="1" dirty="0" smtClean="0"/>
              <a:t>"</a:t>
            </a:r>
            <a:r>
              <a:rPr lang="en-US" dirty="0" smtClean="0"/>
              <a:t>, </a:t>
            </a:r>
          </a:p>
          <a:p>
            <a:pPr lvl="1">
              <a:buClr>
                <a:srgbClr val="FFFF66"/>
              </a:buClr>
              <a:buFont typeface="Wingdings" pitchFamily="2" charset="2"/>
              <a:buNone/>
              <a:defRPr/>
            </a:pPr>
            <a:r>
              <a:rPr lang="en-US" dirty="0" smtClean="0"/>
              <a:t>-</a:t>
            </a:r>
            <a:r>
              <a:rPr lang="en-US" sz="2800" dirty="0" smtClean="0"/>
              <a:t>Radiation safety principle for minimizing radiation doses by employing all reasonable methods.</a:t>
            </a:r>
          </a:p>
          <a:p>
            <a:pPr lvl="1">
              <a:buClr>
                <a:srgbClr val="FFFF66"/>
              </a:buClr>
              <a:defRPr/>
            </a:pPr>
            <a:r>
              <a:rPr lang="en-US" sz="2800" dirty="0" smtClean="0"/>
              <a:t>any amount of radiation exposure, no matter how small, can increase the chance of negative biological effects such as cancer</a:t>
            </a:r>
          </a:p>
          <a:p>
            <a:pPr lvl="1">
              <a:buClr>
                <a:srgbClr val="FFFF66"/>
              </a:buClr>
              <a:defRPr/>
            </a:pPr>
            <a:r>
              <a:rPr lang="en-US" sz="2800" dirty="0" smtClean="0"/>
              <a:t>the probability of the occurrence of negative effects of radiation exposure increases with cumulative lifetime dose.</a:t>
            </a:r>
          </a:p>
        </p:txBody>
      </p:sp>
      <p:sp>
        <p:nvSpPr>
          <p:cNvPr id="45059" name="Slide Number Placeholder 4"/>
          <p:cNvSpPr>
            <a:spLocks noGrp="1"/>
          </p:cNvSpPr>
          <p:nvPr>
            <p:ph type="sldNum" sz="quarter" idx="12"/>
          </p:nvPr>
        </p:nvSpPr>
        <p:spPr>
          <a:noFill/>
        </p:spPr>
        <p:txBody>
          <a:bodyPr/>
          <a:lstStyle/>
          <a:p>
            <a:fld id="{6D0C72EE-2944-4C3D-AAE4-F054317FF8C8}" type="slidenum">
              <a:rPr lang="en-US" smtClean="0"/>
              <a:pPr/>
              <a:t>35</a:t>
            </a:fld>
            <a:endParaRPr lang="en-US" smtClean="0"/>
          </a:p>
        </p:txBody>
      </p:sp>
      <p:sp>
        <p:nvSpPr>
          <p:cNvPr id="45060" name="Title 4"/>
          <p:cNvSpPr>
            <a:spLocks noGrp="1"/>
          </p:cNvSpPr>
          <p:nvPr>
            <p:ph type="title"/>
          </p:nvPr>
        </p:nvSpPr>
        <p:spPr>
          <a:xfrm>
            <a:off x="2362200" y="228600"/>
            <a:ext cx="6096000" cy="1143000"/>
          </a:xfrm>
        </p:spPr>
        <p:txBody>
          <a:bodyPr/>
          <a:lstStyle/>
          <a:p>
            <a:r>
              <a:rPr lang="en-US" sz="8800" u="sng" smtClean="0">
                <a:solidFill>
                  <a:schemeClr val="tx1"/>
                </a:solidFill>
              </a:rPr>
              <a:t>ALARA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u="sng" smtClean="0"/>
              <a:t>Society of Pediatric Radiology</a:t>
            </a:r>
          </a:p>
        </p:txBody>
      </p:sp>
      <p:sp>
        <p:nvSpPr>
          <p:cNvPr id="46083" name="Slide Number Placeholder 4"/>
          <p:cNvSpPr>
            <a:spLocks noGrp="1"/>
          </p:cNvSpPr>
          <p:nvPr>
            <p:ph type="sldNum" sz="quarter" idx="12"/>
          </p:nvPr>
        </p:nvSpPr>
        <p:spPr>
          <a:noFill/>
        </p:spPr>
        <p:txBody>
          <a:bodyPr/>
          <a:lstStyle/>
          <a:p>
            <a:fld id="{3F6C7A7B-DBC6-4D13-962E-62A5865B9CC4}" type="slidenum">
              <a:rPr lang="en-US" smtClean="0"/>
              <a:pPr/>
              <a:t>36</a:t>
            </a:fld>
            <a:endParaRPr lang="en-US" smtClean="0"/>
          </a:p>
        </p:txBody>
      </p:sp>
      <p:pic>
        <p:nvPicPr>
          <p:cNvPr id="46084" name="Picture 2" descr="C:\Documents and Settings\ngarci\My Documents\My Pictures\pin.jpg"/>
          <p:cNvPicPr>
            <a:picLocks noGrp="1" noChangeAspect="1" noChangeArrowheads="1"/>
          </p:cNvPicPr>
          <p:nvPr>
            <p:ph idx="1"/>
          </p:nvPr>
        </p:nvPicPr>
        <p:blipFill>
          <a:blip r:embed="rId2" cstate="print"/>
          <a:srcRect/>
          <a:stretch>
            <a:fillRect/>
          </a:stretch>
        </p:blipFill>
        <p:spPr>
          <a:xfrm>
            <a:off x="2590800" y="1828800"/>
            <a:ext cx="4567238" cy="4448175"/>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304800"/>
            <a:ext cx="6096000" cy="1143000"/>
          </a:xfrm>
        </p:spPr>
        <p:txBody>
          <a:bodyPr/>
          <a:lstStyle/>
          <a:p>
            <a:pPr eaLnBrk="1" hangingPunct="1"/>
            <a:r>
              <a:rPr lang="en-US" u="sng" dirty="0" smtClean="0"/>
              <a:t>Recommendations</a:t>
            </a:r>
            <a:r>
              <a:rPr lang="en-US" dirty="0" smtClean="0"/>
              <a:t> </a:t>
            </a:r>
          </a:p>
        </p:txBody>
      </p:sp>
      <p:sp>
        <p:nvSpPr>
          <p:cNvPr id="45059" name="Rectangle 3"/>
          <p:cNvSpPr>
            <a:spLocks noGrp="1" noChangeArrowheads="1"/>
          </p:cNvSpPr>
          <p:nvPr>
            <p:ph type="body" idx="1"/>
          </p:nvPr>
        </p:nvSpPr>
        <p:spPr>
          <a:xfrm>
            <a:off x="533400" y="1371600"/>
            <a:ext cx="8305800" cy="4724400"/>
          </a:xfrm>
        </p:spPr>
        <p:txBody>
          <a:bodyPr/>
          <a:lstStyle/>
          <a:p>
            <a:pPr eaLnBrk="1" hangingPunct="1">
              <a:lnSpc>
                <a:spcPct val="150000"/>
              </a:lnSpc>
              <a:buClr>
                <a:srgbClr val="FFFF66"/>
              </a:buClr>
              <a:defRPr/>
            </a:pPr>
            <a:r>
              <a:rPr lang="en-US" dirty="0" smtClean="0"/>
              <a:t>Scan when the data desired will be obtained.</a:t>
            </a:r>
          </a:p>
          <a:p>
            <a:pPr eaLnBrk="1" hangingPunct="1">
              <a:lnSpc>
                <a:spcPct val="150000"/>
              </a:lnSpc>
              <a:buClr>
                <a:srgbClr val="FFFF66"/>
              </a:buClr>
              <a:defRPr/>
            </a:pPr>
            <a:r>
              <a:rPr lang="en-US" dirty="0" smtClean="0"/>
              <a:t>Scan when the data will </a:t>
            </a:r>
            <a:r>
              <a:rPr lang="en-US" dirty="0" smtClean="0">
                <a:solidFill>
                  <a:schemeClr val="tx2">
                    <a:lumMod val="75000"/>
                  </a:schemeClr>
                </a:solidFill>
              </a:rPr>
              <a:t>change</a:t>
            </a:r>
            <a:r>
              <a:rPr lang="en-US" dirty="0" smtClean="0"/>
              <a:t> management.</a:t>
            </a:r>
          </a:p>
          <a:p>
            <a:pPr eaLnBrk="1" hangingPunct="1">
              <a:lnSpc>
                <a:spcPct val="150000"/>
              </a:lnSpc>
              <a:buClr>
                <a:srgbClr val="FFFF66"/>
              </a:buClr>
              <a:defRPr/>
            </a:pPr>
            <a:r>
              <a:rPr lang="en-US" dirty="0" smtClean="0"/>
              <a:t>Scan at the </a:t>
            </a:r>
            <a:r>
              <a:rPr lang="en-US" dirty="0" smtClean="0">
                <a:solidFill>
                  <a:schemeClr val="tx2">
                    <a:lumMod val="75000"/>
                  </a:schemeClr>
                </a:solidFill>
              </a:rPr>
              <a:t>lowest possible settings </a:t>
            </a:r>
            <a:r>
              <a:rPr lang="en-US" dirty="0" smtClean="0"/>
              <a:t>to obtain adequate images.  Child size the </a:t>
            </a:r>
            <a:r>
              <a:rPr lang="en-US" dirty="0" err="1" smtClean="0"/>
              <a:t>kVp</a:t>
            </a:r>
            <a:r>
              <a:rPr lang="en-US" dirty="0" smtClean="0"/>
              <a:t> </a:t>
            </a:r>
            <a:r>
              <a:rPr lang="en-US" dirty="0" smtClean="0"/>
              <a:t>( Kilovolt Peak- Quality ) and </a:t>
            </a:r>
            <a:r>
              <a:rPr lang="en-US" dirty="0" err="1" smtClean="0"/>
              <a:t>mAs</a:t>
            </a:r>
            <a:r>
              <a:rPr lang="en-US" dirty="0" smtClean="0"/>
              <a:t>  (Milliamp second-Quantity)</a:t>
            </a: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6096000" cy="1143000"/>
          </a:xfrm>
        </p:spPr>
        <p:txBody>
          <a:bodyPr/>
          <a:lstStyle/>
          <a:p>
            <a:r>
              <a:rPr lang="en-US" u="sng" dirty="0" smtClean="0"/>
              <a:t>Recommendations</a:t>
            </a:r>
            <a:r>
              <a:rPr lang="en-US" dirty="0" smtClean="0"/>
              <a:t> </a:t>
            </a:r>
            <a:endParaRPr lang="en-US" dirty="0"/>
          </a:p>
        </p:txBody>
      </p:sp>
      <p:sp>
        <p:nvSpPr>
          <p:cNvPr id="3" name="Content Placeholder 2"/>
          <p:cNvSpPr>
            <a:spLocks noGrp="1"/>
          </p:cNvSpPr>
          <p:nvPr>
            <p:ph idx="1"/>
          </p:nvPr>
        </p:nvSpPr>
        <p:spPr>
          <a:xfrm>
            <a:off x="914400" y="1981200"/>
            <a:ext cx="7924800" cy="4114800"/>
          </a:xfrm>
        </p:spPr>
        <p:txBody>
          <a:bodyPr/>
          <a:lstStyle/>
          <a:p>
            <a:pPr eaLnBrk="1" hangingPunct="1">
              <a:lnSpc>
                <a:spcPct val="150000"/>
              </a:lnSpc>
              <a:buClr>
                <a:srgbClr val="FFFF66"/>
              </a:buClr>
              <a:defRPr/>
            </a:pPr>
            <a:r>
              <a:rPr lang="en-US" dirty="0" smtClean="0"/>
              <a:t>Consider  the “benefit” of repeat scanning.</a:t>
            </a:r>
          </a:p>
          <a:p>
            <a:pPr eaLnBrk="1" hangingPunct="1">
              <a:lnSpc>
                <a:spcPct val="150000"/>
              </a:lnSpc>
              <a:buClr>
                <a:srgbClr val="FFFF66"/>
              </a:buClr>
              <a:defRPr/>
            </a:pPr>
            <a:r>
              <a:rPr lang="en-US" dirty="0" smtClean="0">
                <a:solidFill>
                  <a:schemeClr val="tx2">
                    <a:lumMod val="75000"/>
                  </a:schemeClr>
                </a:solidFill>
              </a:rPr>
              <a:t>Work with radiologists</a:t>
            </a:r>
            <a:r>
              <a:rPr lang="en-US" dirty="0" smtClean="0"/>
              <a:t>, techs, and med physicist to optimize the scanning protocols by study intent and age.  </a:t>
            </a:r>
          </a:p>
          <a:p>
            <a:pPr eaLnBrk="1" hangingPunct="1">
              <a:lnSpc>
                <a:spcPct val="150000"/>
              </a:lnSpc>
              <a:buClr>
                <a:srgbClr val="FFFF66"/>
              </a:buClr>
              <a:defRPr/>
            </a:pPr>
            <a:r>
              <a:rPr lang="en-US" dirty="0" smtClean="0"/>
              <a:t>Scan only needed area and </a:t>
            </a:r>
            <a:r>
              <a:rPr lang="en-US" dirty="0" smtClean="0">
                <a:solidFill>
                  <a:schemeClr val="tx2">
                    <a:lumMod val="75000"/>
                  </a:schemeClr>
                </a:solidFill>
              </a:rPr>
              <a:t>shield other areas.</a:t>
            </a:r>
          </a:p>
          <a:p>
            <a:endParaRPr lang="en-US" dirty="0"/>
          </a:p>
        </p:txBody>
      </p:sp>
      <p:sp>
        <p:nvSpPr>
          <p:cNvPr id="4" name="Date Placeholder 3"/>
          <p:cNvSpPr>
            <a:spLocks noGrp="1"/>
          </p:cNvSpPr>
          <p:nvPr>
            <p:ph type="dt" sz="half" idx="10"/>
          </p:nvPr>
        </p:nvSpPr>
        <p:spPr/>
        <p:txBody>
          <a:bodyPr/>
          <a:lstStyle/>
          <a:p>
            <a:pPr>
              <a:defRPr/>
            </a:pPr>
            <a:fld id="{B94F1062-6AD5-414C-88D3-2116A6CCE0D9}" type="datetime1">
              <a:rPr lang="en-US" smtClean="0"/>
              <a:pPr>
                <a:defRPr/>
              </a:pPr>
              <a:t>12/1/2012</a:t>
            </a:fld>
            <a:endParaRPr lang="en-US"/>
          </a:p>
        </p:txBody>
      </p:sp>
      <p:sp>
        <p:nvSpPr>
          <p:cNvPr id="5" name="Slide Number Placeholder 4"/>
          <p:cNvSpPr>
            <a:spLocks noGrp="1"/>
          </p:cNvSpPr>
          <p:nvPr>
            <p:ph type="sldNum" sz="quarter" idx="12"/>
          </p:nvPr>
        </p:nvSpPr>
        <p:spPr/>
        <p:txBody>
          <a:bodyPr/>
          <a:lstStyle/>
          <a:p>
            <a:pPr>
              <a:defRPr/>
            </a:pPr>
            <a:fld id="{29A65137-CA9E-4BD8-8290-2C47B89C6627}"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0" y="228600"/>
            <a:ext cx="6096000" cy="1143000"/>
          </a:xfrm>
        </p:spPr>
        <p:txBody>
          <a:bodyPr/>
          <a:lstStyle/>
          <a:p>
            <a:pPr eaLnBrk="1" hangingPunct="1"/>
            <a:r>
              <a:rPr lang="en-US" u="sng" smtClean="0"/>
              <a:t>Glowing Children</a:t>
            </a:r>
          </a:p>
        </p:txBody>
      </p:sp>
      <p:pic>
        <p:nvPicPr>
          <p:cNvPr id="48131" name="Picture 4" descr="glowing child MAM"/>
          <p:cNvPicPr>
            <a:picLocks noChangeAspect="1" noChangeArrowheads="1"/>
          </p:cNvPicPr>
          <p:nvPr/>
        </p:nvPicPr>
        <p:blipFill>
          <a:blip r:embed="rId2" cstate="print"/>
          <a:srcRect/>
          <a:stretch>
            <a:fillRect/>
          </a:stretch>
        </p:blipFill>
        <p:spPr bwMode="auto">
          <a:xfrm>
            <a:off x="3276600" y="1447800"/>
            <a:ext cx="4905375"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u="sng" smtClean="0"/>
              <a:t>We scan out of</a:t>
            </a:r>
            <a:r>
              <a:rPr lang="en-US" smtClean="0"/>
              <a:t>:</a:t>
            </a:r>
          </a:p>
        </p:txBody>
      </p:sp>
      <p:sp>
        <p:nvSpPr>
          <p:cNvPr id="8195" name="Rectangle 3"/>
          <p:cNvSpPr>
            <a:spLocks noGrp="1" noChangeArrowheads="1"/>
          </p:cNvSpPr>
          <p:nvPr>
            <p:ph type="body" idx="1"/>
          </p:nvPr>
        </p:nvSpPr>
        <p:spPr/>
        <p:txBody>
          <a:bodyPr/>
          <a:lstStyle/>
          <a:p>
            <a:pPr marL="533400" indent="-533400" eaLnBrk="1" hangingPunct="1">
              <a:buClr>
                <a:schemeClr val="tx2">
                  <a:lumMod val="50000"/>
                </a:schemeClr>
              </a:buClr>
              <a:buFont typeface="Wingdings" pitchFamily="2" charset="2"/>
              <a:buChar char="§"/>
              <a:defRPr/>
            </a:pPr>
            <a:r>
              <a:rPr lang="en-US" sz="3200" b="1" i="1" dirty="0" smtClean="0"/>
              <a:t>Necessity  (variable)</a:t>
            </a:r>
          </a:p>
          <a:p>
            <a:pPr marL="533400" indent="-533400" eaLnBrk="1" hangingPunct="1">
              <a:buClr>
                <a:schemeClr val="tx2">
                  <a:lumMod val="50000"/>
                </a:schemeClr>
              </a:buClr>
              <a:defRPr/>
            </a:pPr>
            <a:endParaRPr lang="en-US" sz="3200" b="1" i="1" dirty="0" smtClean="0"/>
          </a:p>
          <a:p>
            <a:pPr marL="533400" indent="-533400" eaLnBrk="1" hangingPunct="1">
              <a:buClr>
                <a:schemeClr val="tx2">
                  <a:lumMod val="50000"/>
                </a:schemeClr>
              </a:buClr>
              <a:buFont typeface="Wingdings" pitchFamily="2" charset="2"/>
              <a:buChar char="§"/>
              <a:defRPr/>
            </a:pPr>
            <a:r>
              <a:rPr lang="en-US" sz="3200" b="1" i="1" dirty="0" smtClean="0"/>
              <a:t>Ignorance </a:t>
            </a:r>
          </a:p>
          <a:p>
            <a:pPr marL="533400" indent="-533400" eaLnBrk="1" hangingPunct="1">
              <a:buClr>
                <a:schemeClr val="tx2">
                  <a:lumMod val="50000"/>
                </a:schemeClr>
              </a:buClr>
              <a:buFont typeface="Wingdings" pitchFamily="2" charset="2"/>
              <a:buChar char="§"/>
              <a:defRPr/>
            </a:pPr>
            <a:endParaRPr lang="en-US" sz="3200" b="1" i="1" dirty="0" smtClean="0"/>
          </a:p>
          <a:p>
            <a:pPr marL="533400" indent="-533400" eaLnBrk="1" hangingPunct="1">
              <a:buClr>
                <a:schemeClr val="tx2">
                  <a:lumMod val="50000"/>
                </a:schemeClr>
              </a:buClr>
              <a:buFont typeface="Wingdings" pitchFamily="2" charset="2"/>
              <a:buChar char="§"/>
              <a:defRPr/>
            </a:pPr>
            <a:r>
              <a:rPr lang="en-US" dirty="0" smtClean="0"/>
              <a:t>CYA**</a:t>
            </a:r>
          </a:p>
          <a:p>
            <a:pPr marL="533400" indent="-533400" eaLnBrk="1" hangingPunct="1">
              <a:buClr>
                <a:schemeClr val="tx2">
                  <a:lumMod val="50000"/>
                </a:schemeClr>
              </a:buClr>
              <a:defRPr/>
            </a:pPr>
            <a:endParaRPr lang="en-US" dirty="0" smtClean="0"/>
          </a:p>
          <a:p>
            <a:pPr marL="533400" indent="-533400" eaLnBrk="1" hangingPunct="1">
              <a:buClr>
                <a:schemeClr val="tx2">
                  <a:lumMod val="50000"/>
                </a:schemeClr>
              </a:buClr>
              <a:buFont typeface="Wingdings" pitchFamily="2" charset="2"/>
              <a:buChar char="§"/>
              <a:defRPr/>
            </a:pPr>
            <a:r>
              <a:rPr lang="en-US" dirty="0" smtClean="0"/>
              <a:t>Laziness**</a:t>
            </a:r>
          </a:p>
          <a:p>
            <a:pPr marL="533400" indent="-533400" eaLnBrk="1" hangingPunct="1">
              <a:buFont typeface="Wingdings" pitchFamily="2" charset="2"/>
              <a:buChar char="§"/>
              <a:defRPr/>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ABA4FC10-19AB-4868-A6D6-47D12CC94BCA}" type="slidenum">
              <a:rPr lang="en-US" smtClean="0"/>
              <a:pPr/>
              <a:t>40</a:t>
            </a:fld>
            <a:endParaRPr lang="en-US" smtClean="0"/>
          </a:p>
        </p:txBody>
      </p:sp>
      <p:sp>
        <p:nvSpPr>
          <p:cNvPr id="49155" name="Rectangle 2"/>
          <p:cNvSpPr>
            <a:spLocks noGrp="1" noChangeArrowheads="1"/>
          </p:cNvSpPr>
          <p:nvPr>
            <p:ph type="title"/>
          </p:nvPr>
        </p:nvSpPr>
        <p:spPr/>
        <p:txBody>
          <a:bodyPr/>
          <a:lstStyle/>
          <a:p>
            <a:pPr eaLnBrk="1" hangingPunct="1"/>
            <a:r>
              <a:rPr lang="en-US" u="sng" smtClean="0"/>
              <a:t>Glowing children</a:t>
            </a:r>
          </a:p>
        </p:txBody>
      </p:sp>
      <p:sp>
        <p:nvSpPr>
          <p:cNvPr id="49156" name="Rectangle 3"/>
          <p:cNvSpPr>
            <a:spLocks noGrp="1" noChangeArrowheads="1"/>
          </p:cNvSpPr>
          <p:nvPr>
            <p:ph type="body" idx="1"/>
          </p:nvPr>
        </p:nvSpPr>
        <p:spPr/>
        <p:txBody>
          <a:bodyPr/>
          <a:lstStyle/>
          <a:p>
            <a:pPr eaLnBrk="1" hangingPunct="1"/>
            <a:endParaRPr lang="en-US" smtClean="0"/>
          </a:p>
        </p:txBody>
      </p:sp>
      <p:pic>
        <p:nvPicPr>
          <p:cNvPr id="49157" name="Picture 6" descr="andrew art face"/>
          <p:cNvPicPr>
            <a:picLocks noChangeAspect="1" noChangeArrowheads="1"/>
          </p:cNvPicPr>
          <p:nvPr/>
        </p:nvPicPr>
        <p:blipFill>
          <a:blip r:embed="rId2" cstate="print"/>
          <a:srcRect/>
          <a:stretch>
            <a:fillRect/>
          </a:stretch>
        </p:blipFill>
        <p:spPr bwMode="auto">
          <a:xfrm>
            <a:off x="2362200" y="1885950"/>
            <a:ext cx="6781800" cy="497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2743200"/>
            <a:ext cx="4267200" cy="1828800"/>
          </a:xfrm>
        </p:spPr>
        <p:txBody>
          <a:bodyPr/>
          <a:lstStyle/>
          <a:p>
            <a:pPr>
              <a:buNone/>
            </a:pPr>
            <a:r>
              <a:rPr lang="en-US" sz="5400" b="1" dirty="0" smtClean="0"/>
              <a:t>Thank You</a:t>
            </a:r>
            <a:endParaRPr lang="en-US" sz="5400" b="1" dirty="0"/>
          </a:p>
        </p:txBody>
      </p:sp>
      <p:sp>
        <p:nvSpPr>
          <p:cNvPr id="4" name="Date Placeholder 3"/>
          <p:cNvSpPr>
            <a:spLocks noGrp="1"/>
          </p:cNvSpPr>
          <p:nvPr>
            <p:ph type="dt" sz="half" idx="10"/>
          </p:nvPr>
        </p:nvSpPr>
        <p:spPr/>
        <p:txBody>
          <a:bodyPr/>
          <a:lstStyle/>
          <a:p>
            <a:pPr>
              <a:defRPr/>
            </a:pPr>
            <a:fld id="{B94F1062-6AD5-414C-88D3-2116A6CCE0D9}" type="datetime1">
              <a:rPr lang="en-US" smtClean="0"/>
              <a:pPr>
                <a:defRPr/>
              </a:pPr>
              <a:t>12/1/2012</a:t>
            </a:fld>
            <a:endParaRPr lang="en-US"/>
          </a:p>
        </p:txBody>
      </p:sp>
      <p:sp>
        <p:nvSpPr>
          <p:cNvPr id="5" name="Slide Number Placeholder 4"/>
          <p:cNvSpPr>
            <a:spLocks noGrp="1"/>
          </p:cNvSpPr>
          <p:nvPr>
            <p:ph type="sldNum" sz="quarter" idx="12"/>
          </p:nvPr>
        </p:nvSpPr>
        <p:spPr/>
        <p:txBody>
          <a:bodyPr/>
          <a:lstStyle/>
          <a:p>
            <a:pPr>
              <a:defRPr/>
            </a:pPr>
            <a:fld id="{29A65137-CA9E-4BD8-8290-2C47B89C6627}" type="slidenum">
              <a:rPr lang="en-US" smtClean="0"/>
              <a:pPr>
                <a:defRPr/>
              </a:pPr>
              <a:t>41</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idx="4294967295"/>
          </p:nvPr>
        </p:nvSpPr>
        <p:spPr>
          <a:xfrm>
            <a:off x="1524000" y="457200"/>
            <a:ext cx="8077200" cy="1143000"/>
          </a:xfrm>
        </p:spPr>
        <p:txBody>
          <a:bodyPr bIns="91440" anchor="b"/>
          <a:lstStyle/>
          <a:p>
            <a:pPr eaLnBrk="1" hangingPunct="1"/>
            <a:r>
              <a:rPr lang="en-US" sz="5400" u="sng" smtClean="0"/>
              <a:t>Diagnostic CT in the USA</a:t>
            </a:r>
          </a:p>
        </p:txBody>
      </p:sp>
      <p:sp>
        <p:nvSpPr>
          <p:cNvPr id="10243" name="Content Placeholder 4"/>
          <p:cNvSpPr>
            <a:spLocks noGrp="1"/>
          </p:cNvSpPr>
          <p:nvPr>
            <p:ph sz="quarter" idx="4294967295"/>
          </p:nvPr>
        </p:nvSpPr>
        <p:spPr>
          <a:xfrm>
            <a:off x="3048000" y="2743200"/>
            <a:ext cx="6096000" cy="2674938"/>
          </a:xfrm>
        </p:spPr>
        <p:txBody>
          <a:bodyPr/>
          <a:lstStyle/>
          <a:p>
            <a:pPr marL="273050" indent="-273050" eaLnBrk="1" hangingPunct="1">
              <a:buClr>
                <a:schemeClr val="tx2">
                  <a:lumMod val="75000"/>
                </a:schemeClr>
              </a:buClr>
              <a:defRPr/>
            </a:pPr>
            <a:r>
              <a:rPr lang="en-US" sz="3600" dirty="0" smtClean="0"/>
              <a:t>1980  3 million scans</a:t>
            </a:r>
          </a:p>
          <a:p>
            <a:pPr marL="273050" indent="-273050" eaLnBrk="1" hangingPunct="1">
              <a:buClr>
                <a:schemeClr val="tx2">
                  <a:lumMod val="75000"/>
                </a:schemeClr>
              </a:buClr>
              <a:defRPr/>
            </a:pPr>
            <a:r>
              <a:rPr lang="en-US" sz="3600" dirty="0" smtClean="0"/>
              <a:t>2006  62 million scans </a:t>
            </a:r>
          </a:p>
          <a:p>
            <a:pPr marL="273050" indent="-273050" eaLnBrk="1" hangingPunct="1">
              <a:buClr>
                <a:schemeClr val="tx2">
                  <a:lumMod val="75000"/>
                </a:schemeClr>
              </a:buClr>
              <a:defRPr/>
            </a:pPr>
            <a:r>
              <a:rPr lang="en-US" sz="3600" dirty="0" smtClean="0"/>
              <a:t>2006  4 million scans pediatric population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1981200" y="274638"/>
            <a:ext cx="6705600" cy="1630362"/>
          </a:xfrm>
        </p:spPr>
        <p:txBody>
          <a:bodyPr bIns="91440" anchor="b"/>
          <a:lstStyle/>
          <a:p>
            <a:pPr eaLnBrk="1" hangingPunct="1"/>
            <a:r>
              <a:rPr lang="en-US" sz="5400" u="sng" smtClean="0"/>
              <a:t>Radiation Exposure</a:t>
            </a:r>
          </a:p>
        </p:txBody>
      </p:sp>
      <p:sp>
        <p:nvSpPr>
          <p:cNvPr id="11267" name="Content Placeholder 2"/>
          <p:cNvSpPr>
            <a:spLocks noGrp="1"/>
          </p:cNvSpPr>
          <p:nvPr>
            <p:ph sz="quarter" idx="4294967295"/>
          </p:nvPr>
        </p:nvSpPr>
        <p:spPr>
          <a:xfrm>
            <a:off x="3048000" y="2438400"/>
            <a:ext cx="6096000" cy="3298825"/>
          </a:xfrm>
        </p:spPr>
        <p:txBody>
          <a:bodyPr/>
          <a:lstStyle/>
          <a:p>
            <a:pPr marL="273050" indent="-273050" eaLnBrk="1" hangingPunct="1">
              <a:buClr>
                <a:schemeClr val="tx2">
                  <a:lumMod val="50000"/>
                </a:schemeClr>
              </a:buClr>
              <a:defRPr/>
            </a:pPr>
            <a:r>
              <a:rPr lang="en-US" sz="3600" dirty="0" smtClean="0"/>
              <a:t>1987  85% from environment and 15% from CT</a:t>
            </a:r>
          </a:p>
          <a:p>
            <a:pPr marL="273050" indent="-273050" eaLnBrk="1" hangingPunct="1">
              <a:buClr>
                <a:schemeClr val="tx2">
                  <a:lumMod val="50000"/>
                </a:schemeClr>
              </a:buClr>
              <a:defRPr/>
            </a:pPr>
            <a:endParaRPr lang="en-US" sz="3600" dirty="0" smtClean="0"/>
          </a:p>
          <a:p>
            <a:pPr marL="273050" indent="-273050" eaLnBrk="1" hangingPunct="1">
              <a:buClr>
                <a:schemeClr val="tx2">
                  <a:lumMod val="50000"/>
                </a:schemeClr>
              </a:buClr>
              <a:defRPr/>
            </a:pPr>
            <a:r>
              <a:rPr lang="en-US" sz="3600" dirty="0" smtClean="0"/>
              <a:t>2006  50% from environment and 50% from CT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743200" y="228600"/>
            <a:ext cx="6096000" cy="1143000"/>
          </a:xfrm>
        </p:spPr>
        <p:txBody>
          <a:bodyPr/>
          <a:lstStyle/>
          <a:p>
            <a:pPr eaLnBrk="1" hangingPunct="1"/>
            <a:r>
              <a:rPr lang="en-US" u="sng" smtClean="0"/>
              <a:t>Lay Press</a:t>
            </a:r>
          </a:p>
        </p:txBody>
      </p:sp>
      <p:sp>
        <p:nvSpPr>
          <p:cNvPr id="13315" name="Rectangle 3"/>
          <p:cNvSpPr>
            <a:spLocks noGrp="1" noChangeArrowheads="1"/>
          </p:cNvSpPr>
          <p:nvPr>
            <p:ph type="body" idx="1"/>
          </p:nvPr>
        </p:nvSpPr>
        <p:spPr>
          <a:xfrm>
            <a:off x="0" y="838200"/>
            <a:ext cx="8915400" cy="5715000"/>
          </a:xfrm>
        </p:spPr>
        <p:txBody>
          <a:bodyPr/>
          <a:lstStyle/>
          <a:p>
            <a:pPr eaLnBrk="1" hangingPunct="1">
              <a:buFont typeface="Wingdings" pitchFamily="2" charset="2"/>
              <a:buNone/>
            </a:pPr>
            <a:endParaRPr lang="en-US" b="1" smtClean="0"/>
          </a:p>
          <a:p>
            <a:pPr eaLnBrk="1" hangingPunct="1">
              <a:buFont typeface="Wingdings" pitchFamily="2" charset="2"/>
              <a:buNone/>
            </a:pPr>
            <a:r>
              <a:rPr lang="en-US" b="1" smtClean="0"/>
              <a:t>   </a:t>
            </a:r>
            <a:r>
              <a:rPr lang="en-US" b="1" smtClean="0">
                <a:solidFill>
                  <a:srgbClr val="FFFF66"/>
                </a:solidFill>
              </a:rPr>
              <a:t>Too Much of a Good Thing?; The Growing Use of CT Scans Fuels Medical Concerns About Radiation Exposure </a:t>
            </a:r>
          </a:p>
          <a:p>
            <a:pPr eaLnBrk="1" hangingPunct="1">
              <a:buFont typeface="Wingdings" pitchFamily="2" charset="2"/>
              <a:buNone/>
            </a:pPr>
            <a:r>
              <a:rPr lang="en-US" b="1" smtClean="0"/>
              <a:t>   From: </a:t>
            </a:r>
            <a:r>
              <a:rPr lang="en-US" sz="2400" b="1" smtClean="0">
                <a:hlinkClick r:id="rId2"/>
              </a:rPr>
              <a:t>The Washington Post</a:t>
            </a:r>
            <a:r>
              <a:rPr lang="en-US" b="1" smtClean="0"/>
              <a:t> | Date: January 15, 2008| Author: Rob Stein - Washington Post</a:t>
            </a:r>
          </a:p>
          <a:p>
            <a:pPr eaLnBrk="1" hangingPunct="1">
              <a:buFont typeface="Wingdings" pitchFamily="2" charset="2"/>
              <a:buNone/>
            </a:pPr>
            <a:endParaRPr lang="en-US" b="1" smtClean="0"/>
          </a:p>
          <a:p>
            <a:pPr eaLnBrk="1" hangingPunct="1">
              <a:buFont typeface="Wingdings" pitchFamily="2" charset="2"/>
              <a:buNone/>
            </a:pPr>
            <a:endParaRPr lang="en-US" b="1" smtClean="0"/>
          </a:p>
        </p:txBody>
      </p:sp>
      <p:graphicFrame>
        <p:nvGraphicFramePr>
          <p:cNvPr id="7179" name="Group 11"/>
          <p:cNvGraphicFramePr>
            <a:graphicFrameLocks noGrp="1"/>
          </p:cNvGraphicFramePr>
          <p:nvPr/>
        </p:nvGraphicFramePr>
        <p:xfrm>
          <a:off x="-1311275" y="3657600"/>
          <a:ext cx="10455275" cy="3200400"/>
        </p:xfrm>
        <a:graphic>
          <a:graphicData uri="http://schemas.openxmlformats.org/drawingml/2006/table">
            <a:tbl>
              <a:tblPr/>
              <a:tblGrid>
                <a:gridCol w="1524000"/>
                <a:gridCol w="8931275"/>
              </a:tblGrid>
              <a:tr h="3200400">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1" lang="en-US" sz="200" b="1" i="0" u="none" strike="noStrike" cap="none" normalizeH="0" baseline="0" dirty="0" smtClean="0">
                          <a:ln>
                            <a:noFill/>
                          </a:ln>
                          <a:solidFill>
                            <a:srgbClr val="000000"/>
                          </a:solidFill>
                          <a:effectLst/>
                          <a:latin typeface="Times New Roman" pitchFamily="18" charset="0"/>
                          <a:hlinkClick r:id="rId3"/>
                        </a:rPr>
                        <a:t>  </a:t>
                      </a:r>
                      <a:r>
                        <a:rPr kumimoji="1" lang="en-US" sz="3100" b="1" i="0" u="none" strike="noStrike" cap="none" normalizeH="0" baseline="0" dirty="0" smtClean="0">
                          <a:ln>
                            <a:noFill/>
                          </a:ln>
                          <a:solidFill>
                            <a:srgbClr val="000000"/>
                          </a:solidFill>
                          <a:effectLst/>
                          <a:latin typeface="Times New Roman" pitchFamily="18" charset="0"/>
                        </a:rPr>
                        <a:t> </a:t>
                      </a:r>
                      <a:r>
                        <a:rPr kumimoji="1" lang="en-US" sz="200" b="1" i="0" u="none" strike="noStrike" cap="none" normalizeH="0" baseline="0" dirty="0" smtClean="0">
                          <a:ln>
                            <a:noFill/>
                          </a:ln>
                          <a:solidFill>
                            <a:srgbClr val="000000"/>
                          </a:solidFill>
                          <a:effectLst/>
                          <a:latin typeface="Times New Roman" pitchFamily="18" charset="0"/>
                        </a:rPr>
                        <a:t>                                                                                                               </a:t>
                      </a:r>
                      <a:r>
                        <a:rPr kumimoji="1" lang="en-US" sz="200" b="0" i="0" u="none" strike="noStrike" cap="none" normalizeH="0" baseline="0" dirty="0" smtClean="0">
                          <a:ln>
                            <a:noFill/>
                          </a:ln>
                          <a:solidFill>
                            <a:schemeClr val="tx1"/>
                          </a:solidFill>
                          <a:effectLst/>
                          <a:latin typeface="Times New Roman" pitchFamily="18" charset="0"/>
                        </a:rPr>
                        <a:t> </a:t>
                      </a:r>
                      <a:endParaRPr kumimoji="1" lang="en-US" sz="200" b="1" i="0" u="none" strike="noStrike" cap="none" normalizeH="0" baseline="0" dirty="0" smtClean="0">
                        <a:ln>
                          <a:noFill/>
                        </a:ln>
                        <a:solidFill>
                          <a:srgbClr val="000000"/>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1" lang="en-US" sz="2800" b="1" i="0" u="none" strike="noStrike" cap="none" normalizeH="0" baseline="0" dirty="0" smtClean="0">
                          <a:ln>
                            <a:noFill/>
                          </a:ln>
                          <a:solidFill>
                            <a:srgbClr val="FFFF66"/>
                          </a:solidFill>
                          <a:effectLst/>
                          <a:latin typeface="Times New Roman" pitchFamily="18" charset="0"/>
                        </a:rPr>
                        <a:t>           </a:t>
                      </a:r>
                      <a:r>
                        <a:rPr kumimoji="1" lang="en-US" sz="2800" b="1" i="0" u="none" strike="noStrike" cap="none" normalizeH="0" baseline="0" dirty="0" smtClean="0">
                          <a:ln>
                            <a:noFill/>
                          </a:ln>
                          <a:solidFill>
                            <a:schemeClr val="tx2">
                              <a:lumMod val="50000"/>
                            </a:schemeClr>
                          </a:solidFill>
                          <a:effectLst/>
                          <a:latin typeface="Times New Roman" pitchFamily="18" charset="0"/>
                          <a:hlinkClick r:id="rId3"/>
                        </a:rPr>
                        <a:t>Weighing the risks of CT scans</a:t>
                      </a:r>
                      <a:r>
                        <a:rPr kumimoji="1" lang="en-US" sz="2800" b="0" i="0" u="none" strike="noStrike" cap="none" normalizeH="0" baseline="0" dirty="0" smtClean="0">
                          <a:ln>
                            <a:noFill/>
                          </a:ln>
                          <a:solidFill>
                            <a:schemeClr val="tx2">
                              <a:lumMod val="50000"/>
                            </a:schemeClr>
                          </a:solidFill>
                          <a:effectLst/>
                          <a:latin typeface="Times New Roman" pitchFamily="18" charset="0"/>
                        </a:rPr>
                        <a:t> </a:t>
                      </a:r>
                      <a:r>
                        <a:rPr kumimoji="1" lang="en-US" sz="2800" b="0" i="0" u="none" strike="noStrike" cap="none" normalizeH="0" baseline="0" dirty="0" smtClean="0">
                          <a:ln>
                            <a:noFill/>
                          </a:ln>
                          <a:solidFill>
                            <a:srgbClr val="FFFF66"/>
                          </a:solidFill>
                          <a:effectLst/>
                          <a:latin typeface="Times New Roman" pitchFamily="18" charset="0"/>
                        </a:rPr>
                        <a:t/>
                      </a:r>
                      <a:br>
                        <a:rPr kumimoji="1" lang="en-US" sz="2800" b="0" i="0" u="none" strike="noStrike" cap="none" normalizeH="0" baseline="0" dirty="0" smtClean="0">
                          <a:ln>
                            <a:noFill/>
                          </a:ln>
                          <a:solidFill>
                            <a:srgbClr val="FFFF66"/>
                          </a:solidFill>
                          <a:effectLst/>
                          <a:latin typeface="Times New Roman" pitchFamily="18" charset="0"/>
                        </a:rPr>
                      </a:br>
                      <a:r>
                        <a:rPr kumimoji="1" lang="en-US" sz="2400" b="0" i="0" u="none" strike="noStrike" cap="none" normalizeH="0" baseline="0" dirty="0" smtClean="0">
                          <a:ln>
                            <a:noFill/>
                          </a:ln>
                          <a:solidFill>
                            <a:srgbClr val="FFFFFF"/>
                          </a:solidFill>
                          <a:effectLst/>
                          <a:latin typeface="Times New Roman" pitchFamily="18" charset="0"/>
                        </a:rPr>
                        <a:t>Newspaper article from: </a:t>
                      </a:r>
                      <a:r>
                        <a:rPr kumimoji="1" lang="en-US" sz="2400" b="0" i="0" u="none" strike="noStrike" cap="none" normalizeH="0" baseline="0" dirty="0" smtClean="0">
                          <a:ln>
                            <a:noFill/>
                          </a:ln>
                          <a:solidFill>
                            <a:srgbClr val="FF0000"/>
                          </a:solidFill>
                          <a:effectLst/>
                          <a:latin typeface="Times New Roman" pitchFamily="18" charset="0"/>
                        </a:rPr>
                        <a:t>Oakland Tribune</a:t>
                      </a:r>
                      <a:r>
                        <a:rPr kumimoji="1" lang="en-US" sz="2400" b="0" i="0" u="none" strike="noStrike" cap="none" normalizeH="0" baseline="0" dirty="0" smtClean="0">
                          <a:ln>
                            <a:noFill/>
                          </a:ln>
                          <a:solidFill>
                            <a:srgbClr val="FFFFFF"/>
                          </a:solidFill>
                          <a:effectLst/>
                          <a:latin typeface="Times New Roman" pitchFamily="18" charset="0"/>
                        </a:rPr>
                        <a:t> </a:t>
                      </a:r>
                      <a:r>
                        <a:rPr kumimoji="1" lang="en-US" sz="2400" b="0" i="0" u="none" strike="noStrike" cap="none" normalizeH="0" baseline="0" dirty="0" smtClean="0">
                          <a:ln>
                            <a:noFill/>
                          </a:ln>
                          <a:solidFill>
                            <a:schemeClr val="tx1"/>
                          </a:solidFill>
                          <a:effectLst/>
                          <a:latin typeface="Times New Roman" pitchFamily="18" charset="0"/>
                        </a:rPr>
                        <a:t>; ...of all medical </a:t>
                      </a:r>
                      <a:r>
                        <a:rPr kumimoji="1" lang="en-US" sz="2400" b="1" i="0" u="none" strike="noStrike" cap="none" normalizeH="0" baseline="0" dirty="0" smtClean="0">
                          <a:ln>
                            <a:noFill/>
                          </a:ln>
                          <a:solidFill>
                            <a:schemeClr val="tx1"/>
                          </a:solidFill>
                          <a:effectLst/>
                          <a:latin typeface="Times New Roman" pitchFamily="18" charset="0"/>
                        </a:rPr>
                        <a:t>radiation</a:t>
                      </a:r>
                      <a:r>
                        <a:rPr kumimoji="1" lang="en-US" sz="2400" b="0" i="0" u="none" strike="noStrike" cap="none" normalizeH="0" baseline="0" dirty="0" smtClean="0">
                          <a:ln>
                            <a:noFill/>
                          </a:ln>
                          <a:solidFill>
                            <a:schemeClr val="tx1"/>
                          </a:solidFill>
                          <a:effectLst/>
                          <a:latin typeface="Times New Roman" pitchFamily="18" charset="0"/>
                        </a:rPr>
                        <a:t> </a:t>
                      </a:r>
                      <a:r>
                        <a:rPr kumimoji="1" lang="en-US" sz="2400" b="1" i="0" u="none" strike="noStrike" cap="none" normalizeH="0" baseline="0" dirty="0" smtClean="0">
                          <a:ln>
                            <a:noFill/>
                          </a:ln>
                          <a:solidFill>
                            <a:schemeClr val="tx1"/>
                          </a:solidFill>
                          <a:effectLst/>
                          <a:latin typeface="Times New Roman" pitchFamily="18" charset="0"/>
                        </a:rPr>
                        <a:t>exposure</a:t>
                      </a:r>
                      <a:r>
                        <a:rPr kumimoji="1" lang="en-US" sz="2400" b="0" i="0" u="none" strike="noStrike" cap="none" normalizeH="0" baseline="0" dirty="0" smtClean="0">
                          <a:ln>
                            <a:noFill/>
                          </a:ln>
                          <a:solidFill>
                            <a:schemeClr val="tx1"/>
                          </a:solidFill>
                          <a:effectLst/>
                          <a:latin typeface="Times New Roman" pitchFamily="18" charset="0"/>
                        </a:rPr>
                        <a:t> to the U.S. population...the 62 million </a:t>
                      </a:r>
                      <a:r>
                        <a:rPr kumimoji="1" lang="en-US" sz="2400" b="1" i="0" u="none" strike="noStrike" cap="none" normalizeH="0" baseline="0" dirty="0" smtClean="0">
                          <a:ln>
                            <a:noFill/>
                          </a:ln>
                          <a:solidFill>
                            <a:schemeClr val="tx1"/>
                          </a:solidFill>
                          <a:effectLst/>
                          <a:latin typeface="Times New Roman" pitchFamily="18" charset="0"/>
                        </a:rPr>
                        <a:t>CT</a:t>
                      </a:r>
                      <a:r>
                        <a:rPr kumimoji="1" lang="en-US" sz="2400" b="0" i="0" u="none" strike="noStrike" cap="none" normalizeH="0" baseline="0" dirty="0" smtClean="0">
                          <a:ln>
                            <a:noFill/>
                          </a:ln>
                          <a:solidFill>
                            <a:schemeClr val="tx1"/>
                          </a:solidFill>
                          <a:effectLst/>
                          <a:latin typeface="Times New Roman" pitchFamily="18" charset="0"/>
                        </a:rPr>
                        <a:t> </a:t>
                      </a:r>
                      <a:r>
                        <a:rPr kumimoji="1" lang="en-US" sz="2400" b="1" i="0" u="none" strike="noStrike" cap="none" normalizeH="0" baseline="0" dirty="0" smtClean="0">
                          <a:ln>
                            <a:noFill/>
                          </a:ln>
                          <a:solidFill>
                            <a:schemeClr val="tx1"/>
                          </a:solidFill>
                          <a:effectLst/>
                          <a:latin typeface="Times New Roman" pitchFamily="18" charset="0"/>
                        </a:rPr>
                        <a:t>scans</a:t>
                      </a:r>
                      <a:r>
                        <a:rPr kumimoji="1" lang="en-US" sz="2400" b="0" i="0" u="none" strike="noStrike" cap="none" normalizeH="0" baseline="0" dirty="0" smtClean="0">
                          <a:ln>
                            <a:noFill/>
                          </a:ln>
                          <a:solidFill>
                            <a:schemeClr val="tx1"/>
                          </a:solidFill>
                          <a:effectLst/>
                          <a:latin typeface="Times New Roman" pitchFamily="18" charset="0"/>
                        </a:rPr>
                        <a:t> given annually...tissue trauma. </a:t>
                      </a:r>
                      <a:r>
                        <a:rPr kumimoji="1" lang="en-US" sz="2400" b="1" i="0" u="none" strike="noStrike" cap="none" normalizeH="0" baseline="0" dirty="0" smtClean="0">
                          <a:ln>
                            <a:noFill/>
                          </a:ln>
                          <a:solidFill>
                            <a:schemeClr val="tx1"/>
                          </a:solidFill>
                          <a:effectLst/>
                          <a:latin typeface="Times New Roman" pitchFamily="18" charset="0"/>
                        </a:rPr>
                        <a:t>CT</a:t>
                      </a:r>
                      <a:r>
                        <a:rPr kumimoji="1" lang="en-US" sz="2400" b="0" i="0" u="none" strike="noStrike" cap="none" normalizeH="0" baseline="0" dirty="0" smtClean="0">
                          <a:ln>
                            <a:noFill/>
                          </a:ln>
                          <a:solidFill>
                            <a:schemeClr val="tx1"/>
                          </a:solidFill>
                          <a:effectLst/>
                          <a:latin typeface="Times New Roman" pitchFamily="18" charset="0"/>
                        </a:rPr>
                        <a:t> </a:t>
                      </a:r>
                      <a:r>
                        <a:rPr kumimoji="1" lang="en-US" sz="2400" b="1" i="0" u="none" strike="noStrike" cap="none" normalizeH="0" baseline="0" dirty="0" smtClean="0">
                          <a:ln>
                            <a:noFill/>
                          </a:ln>
                          <a:solidFill>
                            <a:schemeClr val="tx1"/>
                          </a:solidFill>
                          <a:effectLst/>
                          <a:latin typeface="Times New Roman" pitchFamily="18" charset="0"/>
                        </a:rPr>
                        <a:t>scans</a:t>
                      </a:r>
                      <a:r>
                        <a:rPr kumimoji="1" lang="en-US" sz="2400" b="0" i="0" u="none" strike="noStrike" cap="none" normalizeH="0" baseline="0" dirty="0" smtClean="0">
                          <a:ln>
                            <a:noFill/>
                          </a:ln>
                          <a:solidFill>
                            <a:schemeClr val="tx1"/>
                          </a:solidFill>
                          <a:effectLst/>
                          <a:latin typeface="Times New Roman" pitchFamily="18" charset="0"/>
                        </a:rPr>
                        <a:t>, he added, "revolutionized...controversial study on </a:t>
                      </a:r>
                      <a:r>
                        <a:rPr kumimoji="1" lang="en-US" sz="2400" b="1" i="0" u="none" strike="noStrike" cap="none" normalizeH="0" baseline="0" dirty="0" smtClean="0">
                          <a:ln>
                            <a:noFill/>
                          </a:ln>
                          <a:solidFill>
                            <a:schemeClr val="tx1"/>
                          </a:solidFill>
                          <a:effectLst/>
                          <a:latin typeface="Times New Roman" pitchFamily="18" charset="0"/>
                        </a:rPr>
                        <a:t>radiation</a:t>
                      </a:r>
                      <a:r>
                        <a:rPr kumimoji="1" lang="en-US" sz="2400" b="0" i="0" u="none" strike="noStrike" cap="none" normalizeH="0" baseline="0" dirty="0" smtClean="0">
                          <a:ln>
                            <a:noFill/>
                          </a:ln>
                          <a:solidFill>
                            <a:schemeClr val="tx1"/>
                          </a:solidFill>
                          <a:effectLst/>
                          <a:latin typeface="Times New Roman" pitchFamily="18" charset="0"/>
                        </a:rPr>
                        <a:t> </a:t>
                      </a:r>
                      <a:r>
                        <a:rPr kumimoji="1" lang="en-US" sz="2400" b="1" i="0" u="none" strike="noStrike" cap="none" normalizeH="0" baseline="0" dirty="0" smtClean="0">
                          <a:ln>
                            <a:noFill/>
                          </a:ln>
                          <a:solidFill>
                            <a:schemeClr val="tx1"/>
                          </a:solidFill>
                          <a:effectLst/>
                          <a:latin typeface="Times New Roman" pitchFamily="18" charset="0"/>
                        </a:rPr>
                        <a:t>exposure</a:t>
                      </a:r>
                      <a:r>
                        <a:rPr kumimoji="1" lang="en-US" sz="2400" b="0" i="0" u="none" strike="noStrike" cap="none" normalizeH="0" baseline="0" dirty="0" smtClean="0">
                          <a:ln>
                            <a:noFill/>
                          </a:ln>
                          <a:solidFill>
                            <a:schemeClr val="tx1"/>
                          </a:solidFill>
                          <a:effectLst/>
                          <a:latin typeface="Times New Roman" pitchFamily="18" charset="0"/>
                        </a:rPr>
                        <a:t> from </a:t>
                      </a:r>
                      <a:r>
                        <a:rPr kumimoji="1" lang="en-US" sz="2400" b="1" i="0" u="none" strike="noStrike" cap="none" normalizeH="0" baseline="0" dirty="0" smtClean="0">
                          <a:ln>
                            <a:noFill/>
                          </a:ln>
                          <a:solidFill>
                            <a:schemeClr val="tx1"/>
                          </a:solidFill>
                          <a:effectLst/>
                          <a:latin typeface="Times New Roman" pitchFamily="18" charset="0"/>
                        </a:rPr>
                        <a:t>CT</a:t>
                      </a:r>
                      <a:r>
                        <a:rPr kumimoji="1" lang="en-US" sz="2400" b="0" i="0" u="none" strike="noStrike" cap="none" normalizeH="0" baseline="0" dirty="0" smtClean="0">
                          <a:ln>
                            <a:noFill/>
                          </a:ln>
                          <a:solidFill>
                            <a:schemeClr val="tx1"/>
                          </a:solidFill>
                          <a:effectLst/>
                          <a:latin typeface="Times New Roman" pitchFamily="18" charset="0"/>
                        </a:rPr>
                        <a:t> </a:t>
                      </a:r>
                      <a:r>
                        <a:rPr kumimoji="1" lang="en-US" sz="2400" b="1" i="0" u="none" strike="noStrike" cap="none" normalizeH="0" baseline="0" dirty="0" smtClean="0">
                          <a:ln>
                            <a:noFill/>
                          </a:ln>
                          <a:solidFill>
                            <a:schemeClr val="tx1"/>
                          </a:solidFill>
                          <a:effectLst/>
                          <a:latin typeface="Times New Roman" pitchFamily="18" charset="0"/>
                        </a:rPr>
                        <a:t>scans</a:t>
                      </a:r>
                      <a:r>
                        <a:rPr kumimoji="1" lang="en-US" sz="2400" b="0" i="0" u="none" strike="noStrike" cap="none" normalizeH="0" baseline="0" dirty="0" smtClean="0">
                          <a:ln>
                            <a:noFill/>
                          </a:ln>
                          <a:solidFill>
                            <a:schemeClr val="tx1"/>
                          </a:solidFill>
                          <a:effectLst/>
                          <a:latin typeface="Times New Roman" pitchFamily="18" charset="0"/>
                        </a:rPr>
                        <a:t>...diagnostic benefit of </a:t>
                      </a:r>
                      <a:r>
                        <a:rPr kumimoji="1" lang="en-US" sz="2400" b="1" i="0" u="none" strike="noStrike" cap="none" normalizeH="0" baseline="0" dirty="0" smtClean="0">
                          <a:ln>
                            <a:noFill/>
                          </a:ln>
                          <a:solidFill>
                            <a:schemeClr val="tx1"/>
                          </a:solidFill>
                          <a:effectLst/>
                          <a:latin typeface="Times New Roman" pitchFamily="18" charset="0"/>
                        </a:rPr>
                        <a:t>CT</a:t>
                      </a:r>
                      <a:r>
                        <a:rPr kumimoji="1" lang="en-US" sz="2400" b="0" i="0" u="none" strike="noStrike" cap="none" normalizeH="0" baseline="0" dirty="0" smtClean="0">
                          <a:ln>
                            <a:noFill/>
                          </a:ln>
                          <a:solidFill>
                            <a:schemeClr val="tx1"/>
                          </a:solidFill>
                          <a:effectLst/>
                          <a:latin typeface="Times New Roman" pitchFamily="18" charset="0"/>
                        </a:rPr>
                        <a:t> ... </a:t>
                      </a:r>
                    </a:p>
                  </a:txBody>
                  <a:tcPr horzOverflow="overflow">
                    <a:lnL>
                      <a:noFill/>
                    </a:lnL>
                    <a:lnR>
                      <a:noFill/>
                    </a:lnR>
                    <a:lnT>
                      <a:noFill/>
                    </a:lnT>
                    <a:lnB>
                      <a:noFill/>
                    </a:lnB>
                    <a:lnTlToBr>
                      <a:noFill/>
                    </a:lnTlToBr>
                    <a:lnBlToTr>
                      <a:noFill/>
                    </a:lnBlToTr>
                    <a:noFill/>
                  </a:tcPr>
                </a:tc>
              </a:tr>
            </a:tbl>
          </a:graphicData>
        </a:graphic>
      </p:graphicFrame>
      <p:pic>
        <p:nvPicPr>
          <p:cNvPr id="13319" name="Picture 5" descr="Oakland Tribune">
            <a:hlinkClick r:id="rId3"/>
          </p:cNvPr>
          <p:cNvPicPr>
            <a:picLocks noChangeAspect="1" noChangeArrowheads="1"/>
          </p:cNvPicPr>
          <p:nvPr/>
        </p:nvPicPr>
        <p:blipFill>
          <a:blip r:embed="rId4" cstate="print"/>
          <a:srcRect/>
          <a:stretch>
            <a:fillRect/>
          </a:stretch>
        </p:blipFill>
        <p:spPr bwMode="auto">
          <a:xfrm>
            <a:off x="457200" y="3733800"/>
            <a:ext cx="714375" cy="5048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a:noFill/>
        </p:spPr>
        <p:txBody>
          <a:bodyPr/>
          <a:lstStyle/>
          <a:p>
            <a:fld id="{E185BC2E-5381-4131-AAA1-5C185EF0925E}" type="slidenum">
              <a:rPr lang="en-US" smtClean="0"/>
              <a:pPr/>
              <a:t>8</a:t>
            </a:fld>
            <a:endParaRPr lang="en-US" smtClean="0"/>
          </a:p>
        </p:txBody>
      </p:sp>
      <p:sp>
        <p:nvSpPr>
          <p:cNvPr id="14340" name="Content Placeholder 6"/>
          <p:cNvSpPr>
            <a:spLocks noGrp="1"/>
          </p:cNvSpPr>
          <p:nvPr>
            <p:ph idx="1"/>
          </p:nvPr>
        </p:nvSpPr>
        <p:spPr>
          <a:xfrm>
            <a:off x="609600" y="1981200"/>
            <a:ext cx="7696200" cy="4114800"/>
          </a:xfrm>
        </p:spPr>
        <p:txBody>
          <a:bodyPr/>
          <a:lstStyle/>
          <a:p>
            <a:pPr>
              <a:buClr>
                <a:schemeClr val="tx2">
                  <a:lumMod val="75000"/>
                </a:schemeClr>
              </a:buClr>
              <a:defRPr/>
            </a:pPr>
            <a:r>
              <a:rPr lang="en-US" dirty="0" smtClean="0"/>
              <a:t>“Hundreds of  fatal cases of cancer are being induced in children every year by hospital scans…”</a:t>
            </a:r>
          </a:p>
          <a:p>
            <a:pPr lvl="1">
              <a:buClr>
                <a:schemeClr val="tx2">
                  <a:lumMod val="75000"/>
                </a:schemeClr>
              </a:buClr>
              <a:defRPr/>
            </a:pPr>
            <a:r>
              <a:rPr lang="en-US" dirty="0" smtClean="0">
                <a:solidFill>
                  <a:schemeClr val="tx2">
                    <a:lumMod val="75000"/>
                  </a:schemeClr>
                </a:solidFill>
              </a:rPr>
              <a:t>www.nature.com/nature/journal</a:t>
            </a:r>
          </a:p>
          <a:p>
            <a:pPr>
              <a:buClr>
                <a:schemeClr val="tx2">
                  <a:lumMod val="75000"/>
                </a:schemeClr>
              </a:buClr>
              <a:defRPr/>
            </a:pPr>
            <a:r>
              <a:rPr lang="en-US" b="1" dirty="0" smtClean="0"/>
              <a:t>“F.D.A. to Increase Oversight of Medical Radiation “</a:t>
            </a:r>
          </a:p>
          <a:p>
            <a:pPr lvl="1">
              <a:buClr>
                <a:schemeClr val="tx2">
                  <a:lumMod val="75000"/>
                </a:schemeClr>
              </a:buClr>
              <a:defRPr/>
            </a:pPr>
            <a:r>
              <a:rPr lang="en-US" b="1" dirty="0" smtClean="0">
                <a:solidFill>
                  <a:schemeClr val="tx2">
                    <a:lumMod val="75000"/>
                  </a:schemeClr>
                </a:solidFill>
                <a:ea typeface="+mn-ea"/>
                <a:cs typeface="+mn-cs"/>
              </a:rPr>
              <a:t>New York Times- Feb 2010</a:t>
            </a:r>
            <a:endParaRPr lang="en-US" dirty="0" smtClean="0">
              <a:solidFill>
                <a:schemeClr val="tx2">
                  <a:lumMod val="75000"/>
                </a:schemeClr>
              </a:solidFill>
            </a:endParaRPr>
          </a:p>
        </p:txBody>
      </p:sp>
      <p:sp>
        <p:nvSpPr>
          <p:cNvPr id="2" name="Title 4"/>
          <p:cNvSpPr>
            <a:spLocks noGrp="1"/>
          </p:cNvSpPr>
          <p:nvPr>
            <p:ph type="title"/>
          </p:nvPr>
        </p:nvSpPr>
        <p:spPr>
          <a:xfrm>
            <a:off x="1676400" y="609600"/>
            <a:ext cx="6096000" cy="1143000"/>
          </a:xfrm>
        </p:spPr>
        <p:txBody>
          <a:bodyPr/>
          <a:lstStyle/>
          <a:p>
            <a:r>
              <a:rPr lang="en-US" u="sng" smtClean="0"/>
              <a:t>MORE LAY PRESS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idx="4294967295"/>
          </p:nvPr>
        </p:nvSpPr>
        <p:spPr/>
        <p:txBody>
          <a:bodyPr/>
          <a:lstStyle/>
          <a:p>
            <a:r>
              <a:rPr lang="en-US" u="sng" smtClean="0"/>
              <a:t>What is the risk?</a:t>
            </a:r>
          </a:p>
        </p:txBody>
      </p:sp>
      <p:pic>
        <p:nvPicPr>
          <p:cNvPr id="16387" name="Picture 4" descr="Pic 2"/>
          <p:cNvPicPr>
            <a:picLocks noGrp="1" noChangeAspect="1" noChangeArrowheads="1"/>
          </p:cNvPicPr>
          <p:nvPr>
            <p:ph idx="4294967295"/>
          </p:nvPr>
        </p:nvPicPr>
        <p:blipFill>
          <a:blip r:embed="rId2" cstate="print"/>
          <a:srcRect/>
          <a:stretch>
            <a:fillRect/>
          </a:stretch>
        </p:blipFill>
        <p:spPr>
          <a:xfrm>
            <a:off x="1981200" y="2057400"/>
            <a:ext cx="6172200" cy="46291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15836</TotalTime>
  <Words>1239</Words>
  <Application>Microsoft Office PowerPoint</Application>
  <PresentationFormat>On-screen Show (4:3)</PresentationFormat>
  <Paragraphs>216</Paragraphs>
  <Slides>41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Generic</vt:lpstr>
      <vt:lpstr>Photo Editor Photo</vt:lpstr>
      <vt:lpstr>Radiation Exposure in Pediatric Trauma</vt:lpstr>
      <vt:lpstr>Nuke ‘em Till They Glow</vt:lpstr>
      <vt:lpstr>OVERVIEW</vt:lpstr>
      <vt:lpstr>We scan out of:</vt:lpstr>
      <vt:lpstr>Diagnostic CT in the USA</vt:lpstr>
      <vt:lpstr>Radiation Exposure</vt:lpstr>
      <vt:lpstr>Lay Press</vt:lpstr>
      <vt:lpstr>MORE LAY PRESS</vt:lpstr>
      <vt:lpstr>What is the risk?</vt:lpstr>
      <vt:lpstr>Slide 10</vt:lpstr>
      <vt:lpstr>Biological Effects of Ionizing Radiation (BEIR)</vt:lpstr>
      <vt:lpstr>Physiology of Radiation Injury to Biological Tissue</vt:lpstr>
      <vt:lpstr> Physiology</vt:lpstr>
      <vt:lpstr>BEIR VII Phase 2</vt:lpstr>
      <vt:lpstr>Definitions</vt:lpstr>
      <vt:lpstr>Dose Estimates</vt:lpstr>
      <vt:lpstr>Dose Estimates continued</vt:lpstr>
      <vt:lpstr>Dose Estimates continued</vt:lpstr>
      <vt:lpstr>In a few decades, estimated that 2% of all cancers will be due to radiation from CT scans performed now.</vt:lpstr>
      <vt:lpstr>Slide 20</vt:lpstr>
      <vt:lpstr>Slide 21</vt:lpstr>
      <vt:lpstr>Radiation Exposure for Trauma</vt:lpstr>
      <vt:lpstr>We expose patients :</vt:lpstr>
      <vt:lpstr>We expose patients out of:</vt:lpstr>
      <vt:lpstr>Utility of Routine CXR in the Trauma Room</vt:lpstr>
      <vt:lpstr>Utility of the Pelvic film in the Trauma room</vt:lpstr>
      <vt:lpstr>Decision rule for CT scanning of the brain</vt:lpstr>
      <vt:lpstr>Utility of Screening Labs</vt:lpstr>
      <vt:lpstr>Now you know the risks (sort of)</vt:lpstr>
      <vt:lpstr>American College of Radiology</vt:lpstr>
      <vt:lpstr>ACR CT Accreditation</vt:lpstr>
      <vt:lpstr>Improperly Restrained</vt:lpstr>
      <vt:lpstr>Slide 33</vt:lpstr>
      <vt:lpstr>Slide 34</vt:lpstr>
      <vt:lpstr>ALARA</vt:lpstr>
      <vt:lpstr>Society of Pediatric Radiology</vt:lpstr>
      <vt:lpstr>Recommendations </vt:lpstr>
      <vt:lpstr>Recommendations </vt:lpstr>
      <vt:lpstr>Glowing Children</vt:lpstr>
      <vt:lpstr>Glowing children</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Seton Family Hospitals</cp:lastModifiedBy>
  <cp:revision>192</cp:revision>
  <cp:lastPrinted>1601-01-01T00:00:00Z</cp:lastPrinted>
  <dcterms:created xsi:type="dcterms:W3CDTF">1601-01-01T00:00:00Z</dcterms:created>
  <dcterms:modified xsi:type="dcterms:W3CDTF">2012-12-01T19:21:35Z</dcterms:modified>
</cp:coreProperties>
</file>