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7" r:id="rId3"/>
    <p:sldId id="261" r:id="rId4"/>
    <p:sldId id="262" r:id="rId5"/>
    <p:sldId id="267" r:id="rId6"/>
    <p:sldId id="305" r:id="rId7"/>
    <p:sldId id="264" r:id="rId8"/>
    <p:sldId id="299" r:id="rId9"/>
    <p:sldId id="268" r:id="rId10"/>
    <p:sldId id="292" r:id="rId11"/>
    <p:sldId id="293" r:id="rId12"/>
    <p:sldId id="294" r:id="rId13"/>
    <p:sldId id="307" r:id="rId14"/>
    <p:sldId id="308" r:id="rId15"/>
    <p:sldId id="295" r:id="rId16"/>
    <p:sldId id="309" r:id="rId17"/>
    <p:sldId id="302" r:id="rId18"/>
    <p:sldId id="303" r:id="rId19"/>
    <p:sldId id="257" r:id="rId20"/>
    <p:sldId id="300" r:id="rId21"/>
    <p:sldId id="291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6" autoAdjust="0"/>
    <p:restoredTop sz="94713" autoAdjust="0"/>
  </p:normalViewPr>
  <p:slideViewPr>
    <p:cSldViewPr>
      <p:cViewPr varScale="1">
        <p:scale>
          <a:sx n="112" d="100"/>
          <a:sy n="112" d="100"/>
        </p:scale>
        <p:origin x="-15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98" y="-11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C93C1-549A-4B0E-B62F-20DA53115898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C55B06-2833-4B0A-9DBC-3AA2DF0C5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02E9BD-B650-4867-9C6E-EFD2C5498D0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3259B8-C9CD-48B4-B878-43455064C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F4406E-CE4F-482A-BBE5-E6A8A27CAD20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8D1876-9AA8-4D6E-8D4E-A345FDDC2BF7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DDF9A-E5DB-4D83-851D-0BDB2FB06BCF}" type="slidenum">
              <a:rPr lang="en-US"/>
              <a:pPr/>
              <a:t>13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3316C7-148E-4446-A702-F6624C4EA344}" type="slidenum">
              <a:rPr lang="en-US"/>
              <a:pPr/>
              <a:t>14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330680-0E20-4C87-B836-E33BC1862A0B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9FF4081F-AFDF-4F82-BA09-AACE890D0BF4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8F18EA81-6FA9-4F16-8A87-2DEC7CFF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8153400" cy="1470025"/>
          </a:xfrm>
        </p:spPr>
        <p:txBody>
          <a:bodyPr/>
          <a:lstStyle/>
          <a:p>
            <a:r>
              <a:rPr lang="en-US" sz="5400" b="1" u="sng" dirty="0" smtClean="0">
                <a:solidFill>
                  <a:srgbClr val="FFFF00"/>
                </a:solidFill>
              </a:rPr>
              <a:t>Clearing the </a:t>
            </a:r>
            <a:br>
              <a:rPr lang="en-US" sz="5400" b="1" u="sng" dirty="0" smtClean="0">
                <a:solidFill>
                  <a:srgbClr val="FFFF00"/>
                </a:solidFill>
              </a:rPr>
            </a:br>
            <a:r>
              <a:rPr lang="en-US" sz="5400" b="1" u="sng" dirty="0" smtClean="0">
                <a:solidFill>
                  <a:srgbClr val="FFFF00"/>
                </a:solidFill>
              </a:rPr>
              <a:t>Pediatric Cervical Spine</a:t>
            </a:r>
            <a:endParaRPr lang="en-US" sz="5400" b="1" u="sng" dirty="0">
              <a:solidFill>
                <a:srgbClr val="FFFF00"/>
              </a:solidFill>
            </a:endParaRPr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828800" y="3276600"/>
            <a:ext cx="5455340" cy="22344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Nilda M Garcia, MD, FACS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Trauma Medical Director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Dell Children’s Hospital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Associate Professor Pediatric Surgery 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UT Southwestern-Austin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634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1" y="5410200"/>
            <a:ext cx="3733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</a:rPr>
              <a:t>NEXUS Study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34,069 patients including 3,065 children</a:t>
            </a:r>
          </a:p>
          <a:p>
            <a:r>
              <a:rPr lang="en-US" dirty="0" smtClean="0"/>
              <a:t>30 (0.98%) spinal injuries, 3.7% of all SCI</a:t>
            </a:r>
          </a:p>
          <a:p>
            <a:r>
              <a:rPr lang="en-US" dirty="0" smtClean="0"/>
              <a:t>19.7% low risk</a:t>
            </a:r>
          </a:p>
          <a:p>
            <a:r>
              <a:rPr lang="en-US" dirty="0" smtClean="0"/>
              <a:t>Number of low risk patients with an injury was zero.</a:t>
            </a:r>
          </a:p>
          <a:p>
            <a:r>
              <a:rPr lang="en-US" dirty="0" smtClean="0"/>
              <a:t>100% sensitive; 100% NPV; 1.2% PPV</a:t>
            </a:r>
          </a:p>
          <a:p>
            <a:r>
              <a:rPr lang="en-US" dirty="0" smtClean="0"/>
              <a:t>But- very few infants or toddlers –so use caution applying NEXUS rules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34440" y="6324600"/>
            <a:ext cx="3309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Viccellio</a:t>
            </a:r>
            <a:r>
              <a:rPr lang="en-US" dirty="0" smtClean="0"/>
              <a:t> et al, Pediatrics, 2001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6248400"/>
            <a:ext cx="3886200" cy="457200"/>
          </a:xfrm>
        </p:spPr>
        <p:txBody>
          <a:bodyPr/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Masiakos</a:t>
            </a:r>
            <a:r>
              <a:rPr lang="en-US" sz="2000" dirty="0" smtClean="0">
                <a:solidFill>
                  <a:schemeClr val="tx1"/>
                </a:solidFill>
              </a:rPr>
              <a:t>, et a</a:t>
            </a:r>
            <a:r>
              <a:rPr lang="en-US" sz="1800" dirty="0" smtClean="0">
                <a:solidFill>
                  <a:schemeClr val="tx1"/>
                </a:solidFill>
              </a:rPr>
              <a:t>l. , J Trauma, 2009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7924800" cy="4191000"/>
          </a:xfrm>
        </p:spPr>
        <p:txBody>
          <a:bodyPr/>
          <a:lstStyle/>
          <a:p>
            <a:r>
              <a:rPr lang="en-US" sz="2400" dirty="0" smtClean="0"/>
              <a:t>Data from 22 Pediatric Trauma Centers</a:t>
            </a:r>
          </a:p>
          <a:p>
            <a:r>
              <a:rPr lang="en-US" sz="2400" dirty="0" smtClean="0"/>
              <a:t>12,537 children (age</a:t>
            </a:r>
            <a:r>
              <a:rPr lang="en-US" sz="2400" u="sng" dirty="0" smtClean="0"/>
              <a:t>&lt; </a:t>
            </a:r>
            <a:r>
              <a:rPr lang="en-US" sz="2400" dirty="0" smtClean="0"/>
              <a:t>3 </a:t>
            </a:r>
            <a:r>
              <a:rPr lang="en-US" sz="2400" dirty="0" err="1" smtClean="0"/>
              <a:t>yo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83 cervical spine injuries (0.66%)</a:t>
            </a:r>
          </a:p>
          <a:p>
            <a:r>
              <a:rPr lang="en-US" sz="2400" dirty="0" smtClean="0"/>
              <a:t>Independent predictors of risk:</a:t>
            </a:r>
          </a:p>
          <a:p>
            <a:pPr lvl="1"/>
            <a:r>
              <a:rPr lang="en-US" sz="2400" dirty="0" smtClean="0"/>
              <a:t>GCS&lt;14</a:t>
            </a:r>
          </a:p>
          <a:p>
            <a:pPr lvl="1"/>
            <a:r>
              <a:rPr lang="en-US" sz="2400" dirty="0" smtClean="0"/>
              <a:t>Age&gt;2</a:t>
            </a:r>
          </a:p>
          <a:p>
            <a:pPr lvl="1"/>
            <a:r>
              <a:rPr lang="en-US" sz="2400" dirty="0" smtClean="0"/>
              <a:t>MVC</a:t>
            </a:r>
          </a:p>
          <a:p>
            <a:pPr lvl="1"/>
            <a:r>
              <a:rPr lang="en-US" sz="2400" dirty="0" smtClean="0"/>
              <a:t>GCS (eye)=1</a:t>
            </a:r>
          </a:p>
          <a:p>
            <a:r>
              <a:rPr lang="en-US" sz="2400" dirty="0" smtClean="0"/>
              <a:t>If none present, no imaging necessary (69.7%)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0"/>
            <a:ext cx="79508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solidFill>
                  <a:srgbClr val="FFFF00"/>
                </a:solidFill>
              </a:rPr>
              <a:t>Can simple clinical criteria be used </a:t>
            </a:r>
          </a:p>
          <a:p>
            <a:r>
              <a:rPr lang="en-US" sz="3600" u="sng" dirty="0" smtClean="0">
                <a:solidFill>
                  <a:srgbClr val="FFFF00"/>
                </a:solidFill>
              </a:rPr>
              <a:t>to safely rule out CSI in &lt;3 </a:t>
            </a:r>
            <a:r>
              <a:rPr lang="en-US" sz="3600" u="sng" dirty="0" err="1" smtClean="0">
                <a:solidFill>
                  <a:srgbClr val="FFFF00"/>
                </a:solidFill>
              </a:rPr>
              <a:t>yo</a:t>
            </a:r>
            <a:r>
              <a:rPr lang="en-US" sz="3600" u="sng" dirty="0" smtClean="0">
                <a:solidFill>
                  <a:srgbClr val="FFFF00"/>
                </a:solidFill>
              </a:rPr>
              <a:t>.-</a:t>
            </a:r>
          </a:p>
          <a:p>
            <a:r>
              <a:rPr lang="en-US" sz="2800" b="1" u="sng" dirty="0" smtClean="0">
                <a:solidFill>
                  <a:srgbClr val="FFFF00"/>
                </a:solidFill>
              </a:rPr>
              <a:t>Multi-Center Study of the AAST</a:t>
            </a:r>
            <a:endParaRPr lang="en-US" sz="2800" b="1" u="sng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</a:rPr>
              <a:t>Weighted Score</a:t>
            </a:r>
            <a:endParaRPr lang="en-US" b="1" u="sng" dirty="0">
              <a:solidFill>
                <a:srgbClr val="FFFF00"/>
              </a:solidFill>
            </a:endParaRPr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6400"/>
            <a:ext cx="8610600" cy="3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5486400"/>
            <a:ext cx="78005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weighted score 0 or 1, no imaging necessary (69.7%)</a:t>
            </a:r>
          </a:p>
          <a:p>
            <a:r>
              <a:rPr lang="en-US" sz="2400" dirty="0" smtClean="0"/>
              <a:t>If weighted score 2 or greater, clinical judgment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397397" y="6457890"/>
            <a:ext cx="3746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Masiakos</a:t>
            </a:r>
            <a:r>
              <a:rPr lang="en-US" sz="2000" dirty="0" smtClean="0"/>
              <a:t>, et a</a:t>
            </a:r>
            <a:r>
              <a:rPr lang="en-US" dirty="0" smtClean="0"/>
              <a:t>l. , J Trauma,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Taking the collar off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exam is “relatively normal”</a:t>
            </a:r>
          </a:p>
          <a:p>
            <a:r>
              <a:rPr lang="en-US" dirty="0"/>
              <a:t>X-rays normal</a:t>
            </a:r>
          </a:p>
          <a:p>
            <a:r>
              <a:rPr lang="en-US" dirty="0"/>
              <a:t>REPEAT EXAM IS NORMAL</a:t>
            </a:r>
          </a:p>
          <a:p>
            <a:r>
              <a:rPr lang="en-US" dirty="0"/>
              <a:t>Take the collar off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Patients with pain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Screening </a:t>
            </a:r>
            <a:r>
              <a:rPr lang="en-US" dirty="0" smtClean="0"/>
              <a:t>x-rays</a:t>
            </a:r>
            <a:endParaRPr lang="en-US" dirty="0"/>
          </a:p>
          <a:p>
            <a:r>
              <a:rPr lang="en-US" dirty="0" smtClean="0"/>
              <a:t>Flexion/Extension </a:t>
            </a:r>
            <a:r>
              <a:rPr lang="en-US" dirty="0"/>
              <a:t>views</a:t>
            </a:r>
          </a:p>
          <a:p>
            <a:r>
              <a:rPr lang="en-US" dirty="0"/>
              <a:t>MRI shows </a:t>
            </a:r>
            <a:r>
              <a:rPr lang="en-US" dirty="0" err="1"/>
              <a:t>ligamentous</a:t>
            </a:r>
            <a:r>
              <a:rPr lang="en-US" dirty="0"/>
              <a:t> damage but not fractures well</a:t>
            </a:r>
          </a:p>
          <a:p>
            <a:r>
              <a:rPr lang="en-US" dirty="0"/>
              <a:t>CT scans also </a:t>
            </a:r>
            <a:r>
              <a:rPr lang="en-US" dirty="0" smtClean="0"/>
              <a:t>useful</a:t>
            </a:r>
          </a:p>
          <a:p>
            <a:pPr lvl="1"/>
            <a:r>
              <a:rPr lang="en-US" dirty="0" smtClean="0"/>
              <a:t>Getting a head CT</a:t>
            </a:r>
          </a:p>
          <a:p>
            <a:pPr lvl="1"/>
            <a:r>
              <a:rPr lang="en-US" dirty="0" smtClean="0"/>
              <a:t>Plain films were not good enough</a:t>
            </a:r>
          </a:p>
          <a:p>
            <a:pPr lvl="1"/>
            <a:r>
              <a:rPr lang="en-US" dirty="0" smtClean="0"/>
              <a:t>High risk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3581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Trauma Association of Canada </a:t>
            </a:r>
            <a:br>
              <a:rPr lang="en-US" sz="3200" b="1" dirty="0" smtClean="0">
                <a:solidFill>
                  <a:srgbClr val="FFFF00"/>
                </a:solidFill>
              </a:rPr>
            </a:br>
            <a:r>
              <a:rPr lang="en-US" sz="3200" b="1" dirty="0" smtClean="0">
                <a:solidFill>
                  <a:srgbClr val="FFFF00"/>
                </a:solidFill>
              </a:rPr>
              <a:t>Pediatric Subcommittee </a:t>
            </a:r>
            <a:br>
              <a:rPr lang="en-US" sz="3200" b="1" dirty="0" smtClean="0">
                <a:solidFill>
                  <a:srgbClr val="FFFF00"/>
                </a:solidFill>
              </a:rPr>
            </a:br>
            <a:r>
              <a:rPr lang="en-US" sz="3200" b="1" dirty="0" smtClean="0">
                <a:solidFill>
                  <a:srgbClr val="FFFF00"/>
                </a:solidFill>
              </a:rPr>
              <a:t>National Pediatric Cervical Spine Evaluation Pathway:</a:t>
            </a:r>
            <a:br>
              <a:rPr lang="en-US" sz="3200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Consensus Guidelines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01217" y="6488668"/>
            <a:ext cx="3142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Chung et al., J Trauma, 2011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1" y="3733800"/>
            <a:ext cx="9067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Review of the literature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Create an evidence based, pediatric, c-spine clearance guideline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858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1" y="257992"/>
            <a:ext cx="3366082" cy="12003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+mj-lt"/>
              </a:rPr>
              <a:t>Trauma Association of Canada National Pediatric C-Spine Evaluation Pathway: </a:t>
            </a:r>
            <a:r>
              <a:rPr lang="en-US" dirty="0" smtClean="0">
                <a:latin typeface="+mj-lt"/>
              </a:rPr>
              <a:t>Reliable Clinical Exam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5515" y="115670"/>
            <a:ext cx="2664512" cy="307777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Able clinically clear the C-spine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1561" y="779463"/>
            <a:ext cx="2752420" cy="523220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j-lt"/>
              </a:rPr>
              <a:t>Cooperative: AP/</a:t>
            </a:r>
            <a:r>
              <a:rPr lang="en-US" sz="1400" dirty="0" err="1" smtClean="0">
                <a:latin typeface="+mj-lt"/>
              </a:rPr>
              <a:t>lat</a:t>
            </a:r>
            <a:r>
              <a:rPr lang="en-US" sz="1400" dirty="0" smtClean="0">
                <a:latin typeface="+mj-lt"/>
              </a:rPr>
              <a:t>/</a:t>
            </a:r>
            <a:r>
              <a:rPr lang="en-US" sz="1400" dirty="0" err="1" smtClean="0">
                <a:latin typeface="+mj-lt"/>
              </a:rPr>
              <a:t>odont</a:t>
            </a:r>
            <a:r>
              <a:rPr lang="en-US" sz="1400" dirty="0" smtClean="0">
                <a:latin typeface="+mj-lt"/>
              </a:rPr>
              <a:t> x-rays</a:t>
            </a:r>
          </a:p>
          <a:p>
            <a:r>
              <a:rPr lang="en-US" sz="1400" dirty="0" smtClean="0">
                <a:latin typeface="+mj-lt"/>
              </a:rPr>
              <a:t>Uncooperative: AP/</a:t>
            </a:r>
            <a:r>
              <a:rPr lang="en-US" sz="1400" dirty="0" err="1" smtClean="0">
                <a:latin typeface="+mj-lt"/>
              </a:rPr>
              <a:t>lat</a:t>
            </a:r>
            <a:r>
              <a:rPr lang="en-US" sz="1400" dirty="0" smtClean="0">
                <a:latin typeface="+mj-lt"/>
              </a:rPr>
              <a:t> x-rays</a:t>
            </a:r>
            <a:endParaRPr lang="en-US" sz="1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60" y="1572686"/>
            <a:ext cx="1548822" cy="307777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j-lt"/>
              </a:rPr>
              <a:t>Neurologic Exam</a:t>
            </a:r>
            <a:endParaRPr lang="en-US" sz="1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9694" y="1554578"/>
            <a:ext cx="1691489" cy="954107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Leave collar on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MRI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Consider CT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Spine svc consult</a:t>
            </a:r>
            <a:endParaRPr lang="en-US" sz="1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873" y="2191209"/>
            <a:ext cx="2393347" cy="307777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effectLst/>
                <a:latin typeface="Arial" pitchFamily="34" charset="0"/>
                <a:cs typeface="Arial" pitchFamily="34" charset="0"/>
              </a:rPr>
              <a:t>Normal and Adequate X-ray</a:t>
            </a:r>
            <a:endParaRPr lang="en-US" sz="1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63690" y="3044567"/>
            <a:ext cx="1045479" cy="307777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effectLst/>
                <a:latin typeface="Arial" pitchFamily="34" charset="0"/>
                <a:cs typeface="Arial" pitchFamily="34" charset="0"/>
              </a:rPr>
              <a:t>Age &gt;8 </a:t>
            </a:r>
            <a:r>
              <a:rPr lang="en-US" sz="1400" dirty="0" err="1" smtClean="0">
                <a:effectLst/>
                <a:latin typeface="Arial" pitchFamily="34" charset="0"/>
                <a:cs typeface="Arial" pitchFamily="34" charset="0"/>
              </a:rPr>
              <a:t>yrs</a:t>
            </a:r>
            <a:endParaRPr lang="en-US" sz="1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671" y="3044567"/>
            <a:ext cx="1039067" cy="307777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effectLst/>
                <a:latin typeface="Arial" pitchFamily="34" charset="0"/>
                <a:cs typeface="Arial" pitchFamily="34" charset="0"/>
              </a:rPr>
              <a:t>Age ≤8 </a:t>
            </a:r>
            <a:r>
              <a:rPr lang="en-US" sz="1400" dirty="0" err="1" smtClean="0">
                <a:effectLst/>
                <a:latin typeface="Arial" pitchFamily="34" charset="0"/>
                <a:cs typeface="Arial" pitchFamily="34" charset="0"/>
              </a:rPr>
              <a:t>yrs</a:t>
            </a:r>
            <a:endParaRPr lang="en-US" sz="1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9039" y="3556000"/>
            <a:ext cx="1022330" cy="523220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effectLst/>
                <a:latin typeface="Arial" pitchFamily="34" charset="0"/>
                <a:cs typeface="Arial" pitchFamily="34" charset="0"/>
              </a:rPr>
              <a:t>Planning Head CT</a:t>
            </a:r>
            <a:endParaRPr lang="en-US" sz="1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55091" y="4397602"/>
            <a:ext cx="950226" cy="523220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effectLst/>
                <a:latin typeface="Arial" pitchFamily="34" charset="0"/>
                <a:cs typeface="Arial" pitchFamily="34" charset="0"/>
              </a:rPr>
              <a:t>CT Head and C1-3</a:t>
            </a:r>
            <a:endParaRPr lang="en-US" sz="1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0111" y="2757092"/>
            <a:ext cx="1691489" cy="523220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Leave collar on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Spine svc consult</a:t>
            </a:r>
            <a:endParaRPr lang="en-US" sz="1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68172" y="3898602"/>
            <a:ext cx="1428596" cy="369332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12700">
            <a:solidFill>
              <a:srgbClr val="B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Re-examine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76220" y="5268550"/>
            <a:ext cx="2457724" cy="523220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Consider Flex/Ext x-rays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Consider Spine svc consult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94552" y="4279900"/>
            <a:ext cx="1691489" cy="523220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Leave collar on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Spine svc consult</a:t>
            </a:r>
            <a:endParaRPr lang="en-US" sz="1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24200" y="6096000"/>
            <a:ext cx="1510350" cy="523220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Leave collar on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Consider MRI</a:t>
            </a:r>
            <a:endParaRPr lang="en-US" sz="14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93156" y="5461753"/>
            <a:ext cx="1691489" cy="954107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Leave collar on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MRI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Consider CT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Spine svc consult</a:t>
            </a:r>
            <a:endParaRPr lang="en-US" sz="14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12287" y="5820940"/>
            <a:ext cx="1691489" cy="954107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May D/C with close follow up and consider removal of collar</a:t>
            </a:r>
            <a:endParaRPr lang="en-US" sz="14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46624" y="2192480"/>
            <a:ext cx="1087092" cy="307777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effectLst/>
                <a:latin typeface="Arial" pitchFamily="34" charset="0"/>
                <a:cs typeface="Arial" pitchFamily="34" charset="0"/>
              </a:rPr>
              <a:t>CT C-spine</a:t>
            </a:r>
            <a:endParaRPr lang="en-US" sz="1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05803" y="131207"/>
            <a:ext cx="1382110" cy="52322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C-Spine clear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D/C collar</a:t>
            </a:r>
            <a:endParaRPr lang="en-US" sz="14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1151" y="4238411"/>
            <a:ext cx="1382110" cy="52322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C-Spine clear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D/C collar</a:t>
            </a:r>
            <a:endParaRPr lang="en-US" sz="1400" dirty="0">
              <a:latin typeface="+mj-lt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4922795" y="423447"/>
            <a:ext cx="0" cy="356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" name="Straight Arrow Connector 31"/>
          <p:cNvCxnSpPr>
            <a:stCxn id="3" idx="3"/>
          </p:cNvCxnSpPr>
          <p:nvPr/>
        </p:nvCxnSpPr>
        <p:spPr bwMode="auto">
          <a:xfrm flipV="1">
            <a:off x="6250027" y="269558"/>
            <a:ext cx="115577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4927818" y="1302683"/>
            <a:ext cx="1" cy="2605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4927014" y="1880990"/>
            <a:ext cx="805" cy="2848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554848" y="-5016"/>
            <a:ext cx="49244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YES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22067" y="447566"/>
            <a:ext cx="415498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NO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20843" y="3469331"/>
            <a:ext cx="415498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NO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26672" y="1857120"/>
            <a:ext cx="678391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Normal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08446" y="2480093"/>
            <a:ext cx="678391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Normal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cxnSp>
        <p:nvCxnSpPr>
          <p:cNvPr id="41" name="Straight Arrow Connector 40"/>
          <p:cNvCxnSpPr>
            <a:stCxn id="8" idx="3"/>
          </p:cNvCxnSpPr>
          <p:nvPr/>
        </p:nvCxnSpPr>
        <p:spPr bwMode="auto">
          <a:xfrm flipV="1">
            <a:off x="5692182" y="1726574"/>
            <a:ext cx="154298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4625601" y="2498986"/>
            <a:ext cx="189" cy="2894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3769704" y="2788467"/>
            <a:ext cx="18383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5608091" y="2788467"/>
            <a:ext cx="0" cy="256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3769704" y="2788467"/>
            <a:ext cx="0" cy="2561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7" name="Straight Arrow Connector 56"/>
          <p:cNvCxnSpPr>
            <a:stCxn id="12" idx="2"/>
            <a:endCxn id="13" idx="0"/>
          </p:cNvCxnSpPr>
          <p:nvPr/>
        </p:nvCxnSpPr>
        <p:spPr bwMode="auto">
          <a:xfrm flipH="1">
            <a:off x="5930204" y="3352344"/>
            <a:ext cx="1" cy="2036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9" name="Straight Arrow Connector 58"/>
          <p:cNvCxnSpPr>
            <a:stCxn id="13" idx="2"/>
            <a:endCxn id="14" idx="0"/>
          </p:cNvCxnSpPr>
          <p:nvPr/>
        </p:nvCxnSpPr>
        <p:spPr bwMode="auto">
          <a:xfrm>
            <a:off x="5930204" y="4079220"/>
            <a:ext cx="0" cy="3183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934336" y="4068975"/>
            <a:ext cx="49244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YES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3199869" y="3352344"/>
            <a:ext cx="0" cy="5462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H="1">
            <a:off x="3512787" y="3698535"/>
            <a:ext cx="19062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H="1">
            <a:off x="2326409" y="4267934"/>
            <a:ext cx="1" cy="11938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4265939" y="4312401"/>
            <a:ext cx="678391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Normal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489636" y="4340073"/>
            <a:ext cx="788999" cy="26161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FFFF00"/>
                </a:solidFill>
                <a:latin typeface="+mj-lt"/>
              </a:rPr>
              <a:t>Abnormal</a:t>
            </a:r>
            <a:endParaRPr lang="en-US" sz="105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118596" y="4964670"/>
            <a:ext cx="1163778" cy="43088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err="1" smtClean="0">
                <a:solidFill>
                  <a:srgbClr val="FFFF00"/>
                </a:solidFill>
                <a:latin typeface="+mj-lt"/>
              </a:rPr>
              <a:t>Abnl</a:t>
            </a:r>
            <a:r>
              <a:rPr lang="en-US" sz="1050" dirty="0" smtClean="0">
                <a:solidFill>
                  <a:srgbClr val="FFFF00"/>
                </a:solidFill>
                <a:latin typeface="+mj-lt"/>
              </a:rPr>
              <a:t> Exam: C-</a:t>
            </a:r>
            <a:r>
              <a:rPr lang="en-US" sz="1050" dirty="0" err="1" smtClean="0">
                <a:solidFill>
                  <a:srgbClr val="FFFF00"/>
                </a:solidFill>
                <a:latin typeface="+mj-lt"/>
              </a:rPr>
              <a:t>sp</a:t>
            </a:r>
            <a:r>
              <a:rPr lang="en-US" sz="1050" dirty="0" smtClean="0">
                <a:solidFill>
                  <a:srgbClr val="FFFF00"/>
                </a:solidFill>
                <a:latin typeface="+mj-lt"/>
              </a:rPr>
              <a:t> tenderness</a:t>
            </a:r>
            <a:endParaRPr lang="en-US" sz="105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974997" y="5621077"/>
            <a:ext cx="1258678" cy="415498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50" dirty="0" smtClean="0">
                <a:solidFill>
                  <a:srgbClr val="FFFF00"/>
                </a:solidFill>
                <a:latin typeface="+mj-lt"/>
              </a:rPr>
              <a:t>Abnormal or </a:t>
            </a:r>
          </a:p>
          <a:p>
            <a:pPr algn="r"/>
            <a:r>
              <a:rPr lang="en-US" sz="1050" dirty="0">
                <a:solidFill>
                  <a:srgbClr val="FFFF00"/>
                </a:solidFill>
                <a:latin typeface="+mj-lt"/>
              </a:rPr>
              <a:t>i</a:t>
            </a:r>
            <a:r>
              <a:rPr lang="en-US" sz="1050" dirty="0" smtClean="0">
                <a:solidFill>
                  <a:srgbClr val="FFFF00"/>
                </a:solidFill>
                <a:latin typeface="+mj-lt"/>
              </a:rPr>
              <a:t>nadequate x-rays</a:t>
            </a:r>
            <a:endParaRPr lang="en-US" sz="105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554244" y="5345621"/>
            <a:ext cx="1194558" cy="43088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FFFF00"/>
                </a:solidFill>
                <a:latin typeface="+mj-lt"/>
              </a:rPr>
              <a:t>Normal and </a:t>
            </a:r>
          </a:p>
          <a:p>
            <a:r>
              <a:rPr lang="en-US" sz="1050" dirty="0" smtClean="0">
                <a:solidFill>
                  <a:srgbClr val="FFFF00"/>
                </a:solidFill>
                <a:latin typeface="+mj-lt"/>
              </a:rPr>
              <a:t>adequate x-rays</a:t>
            </a:r>
            <a:endParaRPr lang="en-US" sz="1050" dirty="0">
              <a:solidFill>
                <a:srgbClr val="FFFF00"/>
              </a:solidFill>
              <a:latin typeface="+mj-lt"/>
            </a:endParaRPr>
          </a:p>
        </p:txBody>
      </p:sp>
      <p:cxnSp>
        <p:nvCxnSpPr>
          <p:cNvPr id="77" name="Straight Arrow Connector 76"/>
          <p:cNvCxnSpPr>
            <a:endCxn id="18" idx="1"/>
          </p:cNvCxnSpPr>
          <p:nvPr/>
        </p:nvCxnSpPr>
        <p:spPr bwMode="auto">
          <a:xfrm>
            <a:off x="6419606" y="4541510"/>
            <a:ext cx="9749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2" name="Elbow Connector 81"/>
          <p:cNvCxnSpPr/>
          <p:nvPr/>
        </p:nvCxnSpPr>
        <p:spPr bwMode="auto">
          <a:xfrm rot="5400000">
            <a:off x="4127392" y="5703962"/>
            <a:ext cx="396750" cy="300906"/>
          </a:xfrm>
          <a:prstGeom prst="bentConnector3">
            <a:avLst>
              <a:gd name="adj1" fmla="val 2028"/>
            </a:avLst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6933943" y="5358653"/>
            <a:ext cx="6570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7590983" y="5358653"/>
            <a:ext cx="0" cy="4622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flipH="1">
            <a:off x="3152820" y="4267934"/>
            <a:ext cx="4138" cy="10776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>
            <a:off x="3152820" y="5342101"/>
            <a:ext cx="132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H="1" flipV="1">
            <a:off x="3512787" y="4536101"/>
            <a:ext cx="1942304" cy="54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V="1">
            <a:off x="3517550" y="4279900"/>
            <a:ext cx="0" cy="256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9" name="Straight Arrow Connector 118"/>
          <p:cNvCxnSpPr/>
          <p:nvPr/>
        </p:nvCxnSpPr>
        <p:spPr bwMode="auto">
          <a:xfrm>
            <a:off x="3517550" y="3698535"/>
            <a:ext cx="0" cy="2000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4" name="TextBox 123"/>
          <p:cNvSpPr txBox="1"/>
          <p:nvPr/>
        </p:nvSpPr>
        <p:spPr>
          <a:xfrm>
            <a:off x="1245199" y="4972364"/>
            <a:ext cx="1163778" cy="41549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050" dirty="0" err="1" smtClean="0">
                <a:solidFill>
                  <a:srgbClr val="FFFF00"/>
                </a:solidFill>
                <a:latin typeface="+mj-lt"/>
              </a:rPr>
              <a:t>Abnl</a:t>
            </a:r>
            <a:r>
              <a:rPr lang="en-US" sz="1050" dirty="0" smtClean="0">
                <a:solidFill>
                  <a:srgbClr val="FFFF00"/>
                </a:solidFill>
                <a:latin typeface="+mj-lt"/>
              </a:rPr>
              <a:t> Neurologic Exam</a:t>
            </a:r>
            <a:endParaRPr lang="en-US" sz="105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375556" y="3846758"/>
            <a:ext cx="678391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Normal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cxnSp>
        <p:nvCxnSpPr>
          <p:cNvPr id="127" name="Straight Connector 126"/>
          <p:cNvCxnSpPr>
            <a:stCxn id="16" idx="1"/>
          </p:cNvCxnSpPr>
          <p:nvPr/>
        </p:nvCxnSpPr>
        <p:spPr bwMode="auto">
          <a:xfrm flipH="1">
            <a:off x="1258944" y="4083268"/>
            <a:ext cx="9092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1258944" y="4079220"/>
            <a:ext cx="0" cy="1591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0" name="TextBox 129"/>
          <p:cNvSpPr txBox="1"/>
          <p:nvPr/>
        </p:nvSpPr>
        <p:spPr>
          <a:xfrm>
            <a:off x="2670394" y="2141741"/>
            <a:ext cx="788999" cy="26161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FFFF00"/>
                </a:solidFill>
                <a:latin typeface="+mj-lt"/>
              </a:rPr>
              <a:t>Abnormal</a:t>
            </a:r>
            <a:endParaRPr lang="en-US" sz="1050" dirty="0">
              <a:solidFill>
                <a:srgbClr val="FFFF00"/>
              </a:solidFill>
              <a:latin typeface="+mj-lt"/>
            </a:endParaRPr>
          </a:p>
        </p:txBody>
      </p:sp>
      <p:cxnSp>
        <p:nvCxnSpPr>
          <p:cNvPr id="132" name="Straight Arrow Connector 131"/>
          <p:cNvCxnSpPr>
            <a:stCxn id="130" idx="0"/>
            <a:endCxn id="130" idx="0"/>
          </p:cNvCxnSpPr>
          <p:nvPr/>
        </p:nvCxnSpPr>
        <p:spPr bwMode="auto">
          <a:xfrm>
            <a:off x="3064894" y="2141741"/>
            <a:ext cx="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5" name="Straight Arrow Connector 134"/>
          <p:cNvCxnSpPr>
            <a:stCxn id="10" idx="1"/>
            <a:endCxn id="22" idx="3"/>
          </p:cNvCxnSpPr>
          <p:nvPr/>
        </p:nvCxnSpPr>
        <p:spPr bwMode="auto">
          <a:xfrm flipH="1">
            <a:off x="2633716" y="2345098"/>
            <a:ext cx="786157" cy="12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2400890" y="2500257"/>
            <a:ext cx="4214" cy="13983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2331198" y="2741703"/>
            <a:ext cx="678391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Normal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cxnSp>
        <p:nvCxnSpPr>
          <p:cNvPr id="143" name="Straight Connector 142"/>
          <p:cNvCxnSpPr>
            <a:stCxn id="22" idx="1"/>
          </p:cNvCxnSpPr>
          <p:nvPr/>
        </p:nvCxnSpPr>
        <p:spPr bwMode="auto">
          <a:xfrm flipH="1">
            <a:off x="719574" y="2346369"/>
            <a:ext cx="8270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>
            <a:off x="719574" y="2345097"/>
            <a:ext cx="0" cy="4119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6" name="TextBox 145"/>
          <p:cNvSpPr txBox="1"/>
          <p:nvPr/>
        </p:nvSpPr>
        <p:spPr>
          <a:xfrm>
            <a:off x="738599" y="2113811"/>
            <a:ext cx="788999" cy="26161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FFFF00"/>
                </a:solidFill>
                <a:latin typeface="+mj-lt"/>
              </a:rPr>
              <a:t>Abnormal</a:t>
            </a:r>
            <a:endParaRPr lang="en-US" sz="105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010817" y="1518755"/>
            <a:ext cx="788999" cy="26161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FFFF00"/>
                </a:solidFill>
                <a:latin typeface="+mj-lt"/>
              </a:rPr>
              <a:t>Abnormal</a:t>
            </a:r>
            <a:endParaRPr lang="en-US" sz="105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315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1" y="257992"/>
            <a:ext cx="3366082" cy="12003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+mj-lt"/>
              </a:rPr>
              <a:t>Trauma Association of Canada National Pediatric C-Spine Evaluation Pathway: </a:t>
            </a:r>
            <a:r>
              <a:rPr lang="en-US" dirty="0" smtClean="0">
                <a:latin typeface="+mj-lt"/>
              </a:rPr>
              <a:t>Unreliable Clinical Exam</a:t>
            </a:r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91299" y="565768"/>
            <a:ext cx="1744388" cy="338554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Neurologic Exam</a:t>
            </a:r>
            <a:endParaRPr lang="en-US" sz="1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54866" y="257992"/>
            <a:ext cx="1691489" cy="954107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Leave collar on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MRI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Consider CT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Spine svc consult</a:t>
            </a:r>
            <a:endParaRPr lang="en-US" sz="1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6037" y="1646836"/>
            <a:ext cx="2093330" cy="830997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+mj-lt"/>
              </a:rPr>
              <a:t>AP/</a:t>
            </a:r>
            <a:r>
              <a:rPr lang="en-US" sz="1600" dirty="0" err="1">
                <a:latin typeface="+mj-lt"/>
              </a:rPr>
              <a:t>lat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x-rays</a:t>
            </a:r>
          </a:p>
          <a:p>
            <a:pPr algn="ctr"/>
            <a:r>
              <a:rPr lang="en-US" sz="1600" dirty="0" smtClean="0">
                <a:effectLst/>
                <a:latin typeface="+mj-lt"/>
                <a:cs typeface="Arial" pitchFamily="34" charset="0"/>
              </a:rPr>
              <a:t>Consider CT C-spine</a:t>
            </a:r>
          </a:p>
          <a:p>
            <a:pPr algn="ctr"/>
            <a:r>
              <a:rPr lang="en-US" sz="1600" dirty="0" smtClean="0">
                <a:effectLst/>
                <a:latin typeface="+mj-lt"/>
                <a:cs typeface="Arial" pitchFamily="34" charset="0"/>
              </a:rPr>
              <a:t>Leave collar on</a:t>
            </a:r>
            <a:endParaRPr lang="en-US" sz="1600" dirty="0">
              <a:effectLst/>
              <a:latin typeface="+mj-lt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41417" y="3235736"/>
            <a:ext cx="2662570" cy="584775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/>
                <a:latin typeface="+mj-lt"/>
                <a:cs typeface="Arial" pitchFamily="34" charset="0"/>
              </a:rPr>
              <a:t>Frequent reassessment of LOC during first 24-72 </a:t>
            </a:r>
            <a:r>
              <a:rPr lang="en-US" sz="1600" dirty="0" err="1" smtClean="0">
                <a:effectLst/>
                <a:latin typeface="+mj-lt"/>
                <a:cs typeface="Arial" pitchFamily="34" charset="0"/>
              </a:rPr>
              <a:t>hrs</a:t>
            </a:r>
            <a:endParaRPr lang="en-US" sz="1600" dirty="0" smtClean="0">
              <a:effectLst/>
              <a:latin typeface="+mj-lt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79532" y="4578414"/>
            <a:ext cx="2786340" cy="338554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/>
                <a:latin typeface="+mj-lt"/>
                <a:cs typeface="Arial" pitchFamily="34" charset="0"/>
              </a:rPr>
              <a:t>Patient alert and cooperative</a:t>
            </a:r>
            <a:endParaRPr lang="en-US" sz="1600" dirty="0">
              <a:effectLst/>
              <a:latin typeface="+mj-lt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76600" y="5867400"/>
            <a:ext cx="2629933" cy="584775"/>
          </a:xfrm>
          <a:prstGeom prst="rect">
            <a:avLst/>
          </a:prstGeom>
          <a:noFill/>
          <a:ln w="12700">
            <a:solidFill>
              <a:srgbClr val="B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  <a:cs typeface="Arial"/>
              </a:rPr>
              <a:t>Follow reliable/conscious clinical exam pathway</a:t>
            </a:r>
            <a:endParaRPr lang="en-US" sz="1600" dirty="0">
              <a:latin typeface="+mj-lt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83958" y="1800724"/>
            <a:ext cx="1691489" cy="523220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Leave collar on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Spine svc consult</a:t>
            </a:r>
            <a:endParaRPr lang="en-US" sz="14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15519" y="4926528"/>
            <a:ext cx="1370180" cy="523220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Consider MRI C-Spine</a:t>
            </a:r>
            <a:endParaRPr lang="en-US" sz="14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2000" y="1073599"/>
            <a:ext cx="678391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Normal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cxnSp>
        <p:nvCxnSpPr>
          <p:cNvPr id="41" name="Straight Arrow Connector 40"/>
          <p:cNvCxnSpPr>
            <a:stCxn id="8" idx="3"/>
            <a:endCxn id="9" idx="1"/>
          </p:cNvCxnSpPr>
          <p:nvPr/>
        </p:nvCxnSpPr>
        <p:spPr bwMode="auto">
          <a:xfrm>
            <a:off x="5435687" y="735045"/>
            <a:ext cx="1619179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7" name="TextBox 146"/>
          <p:cNvSpPr txBox="1"/>
          <p:nvPr/>
        </p:nvSpPr>
        <p:spPr>
          <a:xfrm>
            <a:off x="5850776" y="1786198"/>
            <a:ext cx="840295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Abnormal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054865" y="3266513"/>
            <a:ext cx="1691489" cy="523220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Leave collar on</a:t>
            </a:r>
          </a:p>
          <a:p>
            <a:r>
              <a:rPr lang="en-US" sz="1400" dirty="0">
                <a:latin typeface="Arial"/>
                <a:cs typeface="Arial"/>
              </a:rPr>
              <a:t>• </a:t>
            </a:r>
            <a:r>
              <a:rPr lang="en-US" sz="1400" dirty="0" smtClean="0">
                <a:latin typeface="+mj-lt"/>
              </a:rPr>
              <a:t>Spine svc consult</a:t>
            </a:r>
            <a:endParaRPr lang="en-US" sz="1400" dirty="0">
              <a:latin typeface="+mj-lt"/>
            </a:endParaRPr>
          </a:p>
        </p:txBody>
      </p:sp>
      <p:cxnSp>
        <p:nvCxnSpPr>
          <p:cNvPr id="24" name="Straight Arrow Connector 23"/>
          <p:cNvCxnSpPr>
            <a:stCxn id="8" idx="2"/>
            <a:endCxn id="10" idx="0"/>
          </p:cNvCxnSpPr>
          <p:nvPr/>
        </p:nvCxnSpPr>
        <p:spPr bwMode="auto">
          <a:xfrm>
            <a:off x="4563493" y="904322"/>
            <a:ext cx="9209" cy="742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Straight Arrow Connector 28"/>
          <p:cNvCxnSpPr>
            <a:stCxn id="10" idx="2"/>
            <a:endCxn id="13" idx="0"/>
          </p:cNvCxnSpPr>
          <p:nvPr/>
        </p:nvCxnSpPr>
        <p:spPr bwMode="auto">
          <a:xfrm>
            <a:off x="4572702" y="2477833"/>
            <a:ext cx="0" cy="7579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" name="Straight Arrow Connector 30"/>
          <p:cNvCxnSpPr>
            <a:stCxn id="10" idx="3"/>
            <a:endCxn id="18" idx="1"/>
          </p:cNvCxnSpPr>
          <p:nvPr/>
        </p:nvCxnSpPr>
        <p:spPr bwMode="auto">
          <a:xfrm flipV="1">
            <a:off x="5619367" y="2062334"/>
            <a:ext cx="136459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5850776" y="474890"/>
            <a:ext cx="840295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Abnormal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572000" y="2647841"/>
            <a:ext cx="678391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Normal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cxnSp>
        <p:nvCxnSpPr>
          <p:cNvPr id="46" name="Straight Arrow Connector 45"/>
          <p:cNvCxnSpPr>
            <a:stCxn id="13" idx="2"/>
            <a:endCxn id="14" idx="0"/>
          </p:cNvCxnSpPr>
          <p:nvPr/>
        </p:nvCxnSpPr>
        <p:spPr bwMode="auto">
          <a:xfrm>
            <a:off x="4572702" y="3820511"/>
            <a:ext cx="0" cy="7579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8" name="Straight Arrow Connector 47"/>
          <p:cNvCxnSpPr>
            <a:stCxn id="14" idx="2"/>
            <a:endCxn id="17" idx="0"/>
          </p:cNvCxnSpPr>
          <p:nvPr/>
        </p:nvCxnSpPr>
        <p:spPr bwMode="auto">
          <a:xfrm>
            <a:off x="4572702" y="4916968"/>
            <a:ext cx="18865" cy="950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>
            <a:stCxn id="69" idx="2"/>
            <a:endCxn id="21" idx="0"/>
          </p:cNvCxnSpPr>
          <p:nvPr/>
        </p:nvCxnSpPr>
        <p:spPr bwMode="auto">
          <a:xfrm flipH="1">
            <a:off x="7900609" y="3789733"/>
            <a:ext cx="1" cy="11367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Arrow Connector 53"/>
          <p:cNvCxnSpPr>
            <a:stCxn id="13" idx="3"/>
            <a:endCxn id="69" idx="1"/>
          </p:cNvCxnSpPr>
          <p:nvPr/>
        </p:nvCxnSpPr>
        <p:spPr bwMode="auto">
          <a:xfrm flipV="1">
            <a:off x="5903987" y="3528123"/>
            <a:ext cx="115087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B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4571999" y="4060962"/>
            <a:ext cx="678391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Normal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572702" y="5265081"/>
            <a:ext cx="1241045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LOC improving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055271" y="2910193"/>
            <a:ext cx="848309" cy="64633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LOC</a:t>
            </a:r>
          </a:p>
          <a:p>
            <a:pPr algn="ctr"/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NOT</a:t>
            </a:r>
          </a:p>
          <a:p>
            <a:pPr algn="ctr"/>
            <a:r>
              <a:rPr lang="en-US" sz="1200" dirty="0" smtClean="0">
                <a:solidFill>
                  <a:srgbClr val="FFFF00"/>
                </a:solidFill>
                <a:latin typeface="+mj-lt"/>
              </a:rPr>
              <a:t>improving</a:t>
            </a:r>
            <a:endParaRPr lang="en-US" sz="12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1432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7200" y="6488668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 </a:t>
            </a:r>
            <a:r>
              <a:rPr lang="en-US" dirty="0" err="1" smtClean="0"/>
              <a:t>Neurosurg</a:t>
            </a:r>
            <a:r>
              <a:rPr lang="en-US" dirty="0" smtClean="0"/>
              <a:t>: Pediatrics/Volume 5/March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</a:rPr>
              <a:t>Objectives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the significance of the problem</a:t>
            </a:r>
          </a:p>
          <a:p>
            <a:endParaRPr lang="en-US" dirty="0" smtClean="0"/>
          </a:p>
          <a:p>
            <a:r>
              <a:rPr lang="en-US" dirty="0" smtClean="0"/>
              <a:t>Review evidence for assessment of the pediatric cervical spine</a:t>
            </a:r>
          </a:p>
          <a:p>
            <a:endParaRPr lang="en-US" dirty="0" smtClean="0"/>
          </a:p>
          <a:p>
            <a:r>
              <a:rPr lang="en-US" dirty="0" smtClean="0"/>
              <a:t>Discuss the approach to clearing the pediatric cervical spine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5943600"/>
            <a:ext cx="4392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Why, Who, When, How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Local biases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 c-spine clinically (w/o any imaging) when appropriate</a:t>
            </a:r>
          </a:p>
          <a:p>
            <a:r>
              <a:rPr lang="en-US" dirty="0" smtClean="0"/>
              <a:t>May limit C spine imaging to lateral view if unstable</a:t>
            </a:r>
          </a:p>
          <a:p>
            <a:r>
              <a:rPr lang="en-US" dirty="0" smtClean="0"/>
              <a:t>Very strong bias to leave in collar and re-examine later</a:t>
            </a:r>
          </a:p>
          <a:p>
            <a:r>
              <a:rPr lang="en-US" dirty="0" smtClean="0"/>
              <a:t>Use MRI (within 72 hrs) if unable to clear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6096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        </a:t>
            </a:r>
            <a:r>
              <a:rPr lang="en-US" u="sng" dirty="0" smtClean="0">
                <a:solidFill>
                  <a:srgbClr val="FFFF00"/>
                </a:solidFill>
              </a:rPr>
              <a:t>Summary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371600"/>
            <a:ext cx="6096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Pattern of injury is variable by age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Clinical clearance is practical and safe in most settings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Radiographs should be used for defined purposes and judiciously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876800"/>
            <a:ext cx="5410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</a:rPr>
              <a:t>Retrospective Review of NTDB</a:t>
            </a:r>
            <a:br>
              <a:rPr lang="en-US" b="1" u="sng" dirty="0" smtClean="0">
                <a:solidFill>
                  <a:srgbClr val="FFFF00"/>
                </a:solidFill>
              </a:rPr>
            </a:br>
            <a:r>
              <a:rPr lang="en-US" b="1" u="sng" dirty="0" smtClean="0">
                <a:solidFill>
                  <a:srgbClr val="FFFF00"/>
                </a:solidFill>
              </a:rPr>
              <a:t>Patients &lt;3yo, 2001-2005 </a:t>
            </a:r>
            <a:endParaRPr lang="en-US" b="1" u="sng" dirty="0">
              <a:solidFill>
                <a:srgbClr val="FFFF00"/>
              </a:solidFill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057400"/>
            <a:ext cx="8581292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19800" y="6488668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Polk-Williams et al, JPS, 2008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715000"/>
            <a:ext cx="696536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Any </a:t>
            </a:r>
            <a:r>
              <a:rPr lang="en-US" sz="2000" smtClean="0"/>
              <a:t>C-spine (cord </a:t>
            </a:r>
            <a:r>
              <a:rPr lang="en-US" sz="2000" dirty="0" smtClean="0"/>
              <a:t>and/or column) Injury- 1.59%</a:t>
            </a:r>
          </a:p>
          <a:p>
            <a:r>
              <a:rPr lang="en-US" sz="2000" dirty="0" smtClean="0"/>
              <a:t>Any spinal cord injury (with or without column injury)- 0.38%</a:t>
            </a:r>
          </a:p>
          <a:p>
            <a:r>
              <a:rPr lang="en-US" sz="2000" dirty="0" smtClean="0"/>
              <a:t>Isolated spinal cord injury- 0.19%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881568" y="6488668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Polk-Williams et al, JPS, 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6096000" cy="1143000"/>
          </a:xfrm>
        </p:spPr>
        <p:txBody>
          <a:bodyPr/>
          <a:lstStyle/>
          <a:p>
            <a:pPr eaLnBrk="1" hangingPunct="1"/>
            <a:r>
              <a:rPr lang="en-US" b="1" u="sng" dirty="0" smtClean="0">
                <a:solidFill>
                  <a:srgbClr val="FFFF00"/>
                </a:solidFill>
              </a:rPr>
              <a:t>Stratification of injury by Age of patient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362200"/>
            <a:ext cx="7391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Infants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Injuries to the upper cervical spine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Mostly </a:t>
            </a:r>
            <a:r>
              <a:rPr lang="en-US" sz="2200" dirty="0" err="1" smtClean="0"/>
              <a:t>ligamentous</a:t>
            </a:r>
            <a:endParaRPr lang="en-US" sz="2200" dirty="0" smtClean="0"/>
          </a:p>
          <a:p>
            <a:pPr lvl="1" eaLnBrk="1" hangingPunct="1">
              <a:lnSpc>
                <a:spcPct val="80000"/>
              </a:lnSpc>
            </a:pPr>
            <a:endParaRPr lang="en-US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 between (6-12 years)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Variable position of injury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Variable likelihood of boney vs. </a:t>
            </a:r>
            <a:r>
              <a:rPr lang="en-US" sz="2200" dirty="0" err="1" smtClean="0"/>
              <a:t>ligamentous</a:t>
            </a:r>
            <a:r>
              <a:rPr lang="en-US" sz="2200" dirty="0" smtClean="0"/>
              <a:t> injury</a:t>
            </a:r>
          </a:p>
          <a:p>
            <a:pPr lvl="1" eaLnBrk="1" hangingPunct="1"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Adolescents (13 years and over)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Pattern of injury similar to adults</a:t>
            </a:r>
          </a:p>
          <a:p>
            <a:pPr lvl="1" eaLnBrk="1" hangingPunct="1">
              <a:lnSpc>
                <a:spcPct val="80000"/>
              </a:lnSpc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914400"/>
            <a:ext cx="5105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990600" y="1524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FF00"/>
                </a:solidFill>
              </a:rPr>
              <a:t>Who needs cervical spine clearance?</a:t>
            </a:r>
            <a:endParaRPr lang="en-US" sz="2800" u="sng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95400" y="6396335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FFFF00"/>
                </a:solidFill>
              </a:rPr>
              <a:t>All trauma patients need spinal clearance!</a:t>
            </a:r>
            <a:endParaRPr lang="en-US" sz="2400" u="sng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Immobilization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229600" cy="33528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Size matters</a:t>
            </a:r>
          </a:p>
          <a:p>
            <a:r>
              <a:rPr lang="en-US" dirty="0">
                <a:solidFill>
                  <a:srgbClr val="FFFF00"/>
                </a:solidFill>
              </a:rPr>
              <a:t>Children are rarely calm in the ED</a:t>
            </a:r>
          </a:p>
          <a:p>
            <a:r>
              <a:rPr lang="en-US" dirty="0">
                <a:solidFill>
                  <a:srgbClr val="FFFF00"/>
                </a:solidFill>
              </a:rPr>
              <a:t>Prolonged immobilization in the absence of injury is Not Good</a:t>
            </a:r>
          </a:p>
        </p:txBody>
      </p:sp>
      <p:pic>
        <p:nvPicPr>
          <p:cNvPr id="4" name="Picture 2" descr="E:\c-spine\ineffective C collar 1220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124200"/>
            <a:ext cx="396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</a:rPr>
              <a:t>When should the cervical spine be cleared?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61722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As soon as clinically feasible!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1903" y="1600200"/>
            <a:ext cx="352019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381000" y="2743200"/>
          <a:ext cx="1687512" cy="2667000"/>
        </p:xfrm>
        <a:graphic>
          <a:graphicData uri="http://schemas.openxmlformats.org/presentationml/2006/ole">
            <p:oleObj spid="_x0000_s54275" name="Photo Editor Photo" r:id="rId4" imgW="1590897" imgH="2514286" progId="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7086600" y="2819400"/>
          <a:ext cx="1846263" cy="2305050"/>
        </p:xfrm>
        <a:graphic>
          <a:graphicData uri="http://schemas.openxmlformats.org/presentationml/2006/ole">
            <p:oleObj spid="_x0000_s54276" name="Photo Editor Photo" r:id="rId5" imgW="1419048" imgH="17714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National Emergency </a:t>
            </a:r>
            <a:br>
              <a:rPr lang="en-US" u="sng" dirty="0" smtClean="0">
                <a:solidFill>
                  <a:srgbClr val="FFFF00"/>
                </a:solidFill>
              </a:rPr>
            </a:br>
            <a:r>
              <a:rPr lang="en-US" u="sng" dirty="0" smtClean="0">
                <a:solidFill>
                  <a:srgbClr val="FFFF00"/>
                </a:solidFill>
              </a:rPr>
              <a:t>X-Radiography Utilization Study (</a:t>
            </a:r>
            <a:r>
              <a:rPr lang="en-US" b="1" u="sng" dirty="0" smtClean="0">
                <a:solidFill>
                  <a:srgbClr val="FFFF00"/>
                </a:solidFill>
              </a:rPr>
              <a:t>NEXUS</a:t>
            </a:r>
            <a:r>
              <a:rPr lang="en-US" u="sng" dirty="0" smtClean="0">
                <a:solidFill>
                  <a:srgbClr val="FFFF00"/>
                </a:solidFill>
              </a:rPr>
              <a:t>)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2590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Low risk criteria included absence of: midline cervical tenderness, intoxication, altered MS, focal deficit, distracting injury</a:t>
            </a:r>
          </a:p>
          <a:p>
            <a:r>
              <a:rPr lang="en-US" dirty="0" smtClean="0"/>
              <a:t>Stratified by age:</a:t>
            </a:r>
          </a:p>
          <a:p>
            <a:pPr lvl="1"/>
            <a:r>
              <a:rPr lang="en-US" dirty="0" smtClean="0"/>
              <a:t>Pre-verbal ( 0-2)</a:t>
            </a:r>
          </a:p>
          <a:p>
            <a:pPr lvl="1"/>
            <a:r>
              <a:rPr lang="en-US" dirty="0" smtClean="0"/>
              <a:t>Immature spine (2-8)</a:t>
            </a:r>
          </a:p>
          <a:p>
            <a:pPr lvl="1"/>
            <a:r>
              <a:rPr lang="en-US" dirty="0" smtClean="0"/>
              <a:t>Older child (9-17)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0" y="593467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Prospective Multicenter Study of Cervical Spine Injury in Children, </a:t>
            </a:r>
            <a:r>
              <a:rPr lang="en-US" dirty="0" err="1" smtClean="0"/>
              <a:t>Viccellio</a:t>
            </a:r>
            <a:r>
              <a:rPr lang="en-US" dirty="0" smtClean="0"/>
              <a:t> et al, Pediatrics, 2001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N-Thursday -Non-Accidental Abdominal Trauma in Children">
  <a:themeElements>
    <a:clrScheme name="Default Design 13">
      <a:dk1>
        <a:srgbClr val="003366"/>
      </a:dk1>
      <a:lt1>
        <a:srgbClr val="FFFFFF"/>
      </a:lt1>
      <a:dk2>
        <a:srgbClr val="0000FF"/>
      </a:dk2>
      <a:lt2>
        <a:srgbClr val="CCFFFF"/>
      </a:lt2>
      <a:accent1>
        <a:srgbClr val="3366CC"/>
      </a:accent1>
      <a:accent2>
        <a:srgbClr val="00B000"/>
      </a:accent2>
      <a:accent3>
        <a:srgbClr val="AAAAFF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0000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1292</TotalTime>
  <Words>829</Words>
  <Application>Microsoft Office PowerPoint</Application>
  <PresentationFormat>On-screen Show (4:3)</PresentationFormat>
  <Paragraphs>183</Paragraphs>
  <Slides>21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STN-Thursday -Non-Accidental Abdominal Trauma in Children</vt:lpstr>
      <vt:lpstr>Photo Editor Photo</vt:lpstr>
      <vt:lpstr>Clearing the  Pediatric Cervical Spine</vt:lpstr>
      <vt:lpstr>Objectives</vt:lpstr>
      <vt:lpstr>Retrospective Review of NTDB Patients &lt;3yo, 2001-2005 </vt:lpstr>
      <vt:lpstr>Slide 4</vt:lpstr>
      <vt:lpstr>Stratification of injury by Age of patient</vt:lpstr>
      <vt:lpstr>Slide 6</vt:lpstr>
      <vt:lpstr>Immobilization</vt:lpstr>
      <vt:lpstr>When should the cervical spine be cleared?</vt:lpstr>
      <vt:lpstr>National Emergency  X-Radiography Utilization Study (NEXUS)</vt:lpstr>
      <vt:lpstr>NEXUS Study</vt:lpstr>
      <vt:lpstr>Masiakos, et al. , J Trauma, 2009</vt:lpstr>
      <vt:lpstr>Weighted Score</vt:lpstr>
      <vt:lpstr>Taking the collar off</vt:lpstr>
      <vt:lpstr>Patients with pain</vt:lpstr>
      <vt:lpstr>Trauma Association of Canada  Pediatric Subcommittee  National Pediatric Cervical Spine Evaluation Pathway: Consensus Guidelines</vt:lpstr>
      <vt:lpstr>Slide 16</vt:lpstr>
      <vt:lpstr>Slide 17</vt:lpstr>
      <vt:lpstr>Slide 18</vt:lpstr>
      <vt:lpstr>Slide 19</vt:lpstr>
      <vt:lpstr>Local biases</vt:lpstr>
      <vt:lpstr>        Summary</vt:lpstr>
    </vt:vector>
  </TitlesOfParts>
  <Company>Seton Family of Hospitals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Clearing the Pediatric Cervical Spine</dc:title>
  <dc:creator>Seton Family Hospitals</dc:creator>
  <cp:lastModifiedBy>Seton Family Hospitals</cp:lastModifiedBy>
  <cp:revision>87</cp:revision>
  <dcterms:created xsi:type="dcterms:W3CDTF">2012-04-19T22:10:05Z</dcterms:created>
  <dcterms:modified xsi:type="dcterms:W3CDTF">2012-12-01T18:48:11Z</dcterms:modified>
</cp:coreProperties>
</file>