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lv" ContentType="video/unknown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79" r:id="rId4"/>
    <p:sldId id="258" r:id="rId5"/>
    <p:sldId id="280" r:id="rId6"/>
    <p:sldId id="259" r:id="rId7"/>
    <p:sldId id="278" r:id="rId8"/>
    <p:sldId id="275" r:id="rId9"/>
    <p:sldId id="260" r:id="rId10"/>
    <p:sldId id="261" r:id="rId11"/>
    <p:sldId id="262" r:id="rId12"/>
    <p:sldId id="263" r:id="rId13"/>
    <p:sldId id="266" r:id="rId14"/>
    <p:sldId id="267" r:id="rId15"/>
    <p:sldId id="268" r:id="rId16"/>
    <p:sldId id="264" r:id="rId17"/>
    <p:sldId id="265" r:id="rId18"/>
    <p:sldId id="269" r:id="rId19"/>
    <p:sldId id="281" r:id="rId20"/>
    <p:sldId id="270" r:id="rId21"/>
    <p:sldId id="283" r:id="rId22"/>
    <p:sldId id="271" r:id="rId23"/>
    <p:sldId id="282" r:id="rId24"/>
    <p:sldId id="272" r:id="rId25"/>
    <p:sldId id="276" r:id="rId26"/>
    <p:sldId id="273" r:id="rId27"/>
    <p:sldId id="274" r:id="rId28"/>
    <p:sldId id="27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12B1F-FB33-4F03-9AE8-190FE24D87A9}" type="datetimeFigureOut">
              <a:rPr lang="en-US" smtClean="0"/>
              <a:t>9/15/2012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6816-75B4-4D5D-8D7D-DA670F62124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12B1F-FB33-4F03-9AE8-190FE24D87A9}" type="datetimeFigureOut">
              <a:rPr lang="en-US" smtClean="0"/>
              <a:t>9/15/2012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6816-75B4-4D5D-8D7D-DA670F6212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12B1F-FB33-4F03-9AE8-190FE24D87A9}" type="datetimeFigureOut">
              <a:rPr lang="en-US" smtClean="0"/>
              <a:t>9/15/2012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6816-75B4-4D5D-8D7D-DA670F6212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12B1F-FB33-4F03-9AE8-190FE24D87A9}" type="datetimeFigureOut">
              <a:rPr lang="en-US" smtClean="0"/>
              <a:t>9/15/2012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6816-75B4-4D5D-8D7D-DA670F6212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12B1F-FB33-4F03-9AE8-190FE24D87A9}" type="datetimeFigureOut">
              <a:rPr lang="en-US" smtClean="0"/>
              <a:t>9/15/2012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6816-75B4-4D5D-8D7D-DA670F62124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12B1F-FB33-4F03-9AE8-190FE24D87A9}" type="datetimeFigureOut">
              <a:rPr lang="en-US" smtClean="0"/>
              <a:t>9/15/2012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6816-75B4-4D5D-8D7D-DA670F6212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12B1F-FB33-4F03-9AE8-190FE24D87A9}" type="datetimeFigureOut">
              <a:rPr lang="en-US" smtClean="0"/>
              <a:t>9/15/2012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6816-75B4-4D5D-8D7D-DA670F6212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12B1F-FB33-4F03-9AE8-190FE24D87A9}" type="datetimeFigureOut">
              <a:rPr lang="en-US" smtClean="0"/>
              <a:t>9/15/2012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D66816-75B4-4D5D-8D7D-DA670F62124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12B1F-FB33-4F03-9AE8-190FE24D87A9}" type="datetimeFigureOut">
              <a:rPr lang="en-US" smtClean="0"/>
              <a:t>9/15/2012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6816-75B4-4D5D-8D7D-DA670F6212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12B1F-FB33-4F03-9AE8-190FE24D87A9}" type="datetimeFigureOut">
              <a:rPr lang="en-US" smtClean="0"/>
              <a:t>9/15/2012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3D66816-75B4-4D5D-8D7D-DA670F6212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9B12B1F-FB33-4F03-9AE8-190FE24D87A9}" type="datetimeFigureOut">
              <a:rPr lang="en-US" smtClean="0"/>
              <a:t>9/15/2012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6816-75B4-4D5D-8D7D-DA670F6212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9B12B1F-FB33-4F03-9AE8-190FE24D87A9}" type="datetimeFigureOut">
              <a:rPr lang="en-US" smtClean="0"/>
              <a:t>9/15/2012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3D66816-75B4-4D5D-8D7D-DA670F62124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undtreeuniversity.com/products/997610-MAT-reg-Tourniquet/" TargetMode="External"/><Relationship Id="rId2" Type="http://schemas.openxmlformats.org/officeDocument/2006/relationships/hyperlink" Target="http://online.boundtree.com/store/product_index.asp?Cat=&amp;SubCat=&amp;Prod=1880-15620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flv"/><Relationship Id="rId1" Type="http://schemas.microsoft.com/office/2007/relationships/media" Target="../media/media1.flv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flv"/><Relationship Id="rId1" Type="http://schemas.microsoft.com/office/2007/relationships/media" Target="../media/media2.flv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smarch_bandage" TargetMode="External"/><Relationship Id="rId2" Type="http://schemas.openxmlformats.org/officeDocument/2006/relationships/hyperlink" Target="http://en.wikipedia.org/wiki/Friedrich_von_Esmarch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Richard_von_Volkmann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Pre-hospital tourniquet use considerations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Kenneth Berumen, RN, MD, FACEP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Medical Director – El Paso Fire Department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Regional Medical Director – EmCare Western Division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" y="325582"/>
            <a:ext cx="1952625" cy="1876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42526"/>
            <a:ext cx="3723341" cy="104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7467600" cy="5668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policy of periodic loosening in an attempt to reduce limb ischemia has often led to incremental exsanguination and death</a:t>
            </a:r>
          </a:p>
          <a:p>
            <a:r>
              <a:rPr lang="en-US" dirty="0" smtClean="0"/>
              <a:t>Tourniquets were often improvised whereas commercial devises that have undergone clinical trials are in contemporary US and UK military use</a:t>
            </a:r>
          </a:p>
          <a:p>
            <a:r>
              <a:rPr lang="en-US" dirty="0" smtClean="0"/>
              <a:t>A properly applied tourniquet is painful and this has led to inadequate tightening or inappropriate pre-hospital removal</a:t>
            </a:r>
          </a:p>
          <a:p>
            <a:pPr lvl="1"/>
            <a:r>
              <a:rPr lang="en-US" dirty="0" smtClean="0"/>
              <a:t>Anesthesia is a key component of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822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Present Day Use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military have been at the forefront of reintroducing tourniquets into use</a:t>
            </a:r>
          </a:p>
          <a:p>
            <a:r>
              <a:rPr lang="en-US" dirty="0" smtClean="0"/>
              <a:t>Civilian use may be applicable for:</a:t>
            </a:r>
          </a:p>
          <a:p>
            <a:pPr lvl="1"/>
            <a:r>
              <a:rPr lang="en-US" dirty="0" smtClean="0"/>
              <a:t>Penetrating trauma from firearms/stabbings</a:t>
            </a:r>
          </a:p>
          <a:p>
            <a:pPr lvl="1"/>
            <a:r>
              <a:rPr lang="en-US" dirty="0" smtClean="0"/>
              <a:t>Tactical police officers</a:t>
            </a:r>
          </a:p>
          <a:p>
            <a:pPr lvl="1"/>
            <a:r>
              <a:rPr lang="en-US" dirty="0" smtClean="0"/>
              <a:t>Terrorist incidents </a:t>
            </a:r>
          </a:p>
          <a:p>
            <a:pPr lvl="1"/>
            <a:r>
              <a:rPr lang="en-US" dirty="0" smtClean="0"/>
              <a:t>Rural or wilderness incidents</a:t>
            </a:r>
          </a:p>
          <a:p>
            <a:pPr lvl="1"/>
            <a:r>
              <a:rPr lang="en-US" dirty="0" smtClean="0"/>
              <a:t>Industrial accidents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1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How do they work?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Tourniquets work when the band surrounding an extremity is compressed. This compression forces the muscle and tissue surrounding the artery to collapse the vessel, decreasing blood flow.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amount of force needed to collapse the vessel is dependent on three variables: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size and circumference of the </a:t>
            </a:r>
            <a:r>
              <a:rPr lang="en-US" dirty="0" smtClean="0"/>
              <a:t>limb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width of the strap or band of the </a:t>
            </a:r>
            <a:r>
              <a:rPr lang="en-US" dirty="0" smtClean="0"/>
              <a:t>tourniquet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amount of force that can be applied to the constricting band.</a:t>
            </a:r>
          </a:p>
        </p:txBody>
      </p:sp>
    </p:spTree>
    <p:extLst>
      <p:ext uri="{BB962C8B-B14F-4D97-AF65-F5344CB8AC3E}">
        <p14:creationId xmlns:p14="http://schemas.microsoft.com/office/powerpoint/2010/main" val="1240829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Tourniquets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wider band on a tourniquet is more effective at stopping blood flow in an extremity rather than a narrow band at the same </a:t>
            </a:r>
            <a:r>
              <a:rPr lang="en-US" dirty="0" smtClean="0"/>
              <a:t>tension </a:t>
            </a:r>
          </a:p>
          <a:p>
            <a:r>
              <a:rPr lang="en-US" dirty="0" smtClean="0"/>
              <a:t>In </a:t>
            </a:r>
            <a:r>
              <a:rPr lang="en-US" dirty="0"/>
              <a:t>addition to the width of the strap, studies have shown that a larger extremity with an increased circumference requires higher </a:t>
            </a:r>
            <a:r>
              <a:rPr lang="en-US" dirty="0" smtClean="0"/>
              <a:t>required </a:t>
            </a:r>
            <a:r>
              <a:rPr lang="en-US" dirty="0"/>
              <a:t>tension to stop the flow of </a:t>
            </a:r>
            <a:r>
              <a:rPr lang="en-US" dirty="0" smtClean="0"/>
              <a:t>blood </a:t>
            </a:r>
          </a:p>
          <a:p>
            <a:r>
              <a:rPr lang="en-US" dirty="0" smtClean="0"/>
              <a:t>This </a:t>
            </a:r>
            <a:r>
              <a:rPr lang="en-US" dirty="0"/>
              <a:t>requires the design of the tourniquet to allow for variability in the amount of tension that can be applied to the limb.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6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Side by side comparisons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first is called the </a:t>
            </a:r>
            <a:r>
              <a:rPr lang="en-US" dirty="0">
                <a:hlinkClick r:id="rId2"/>
              </a:rPr>
              <a:t>SOF Tactical Tourniquet</a:t>
            </a:r>
            <a:r>
              <a:rPr lang="en-US" dirty="0" smtClean="0">
                <a:solidFill>
                  <a:srgbClr val="00B0F0"/>
                </a:solidFill>
              </a:rPr>
              <a:t>,(</a:t>
            </a:r>
            <a:r>
              <a:rPr lang="en-US" u="sng" dirty="0" smtClean="0">
                <a:solidFill>
                  <a:srgbClr val="00B0F0"/>
                </a:solidFill>
              </a:rPr>
              <a:t>CAT: Combat Application </a:t>
            </a:r>
            <a:r>
              <a:rPr lang="en-US" u="sng" dirty="0" err="1" smtClean="0">
                <a:solidFill>
                  <a:srgbClr val="00B0F0"/>
                </a:solidFill>
              </a:rPr>
              <a:t>Tourneque</a:t>
            </a:r>
            <a:r>
              <a:rPr lang="en-US" dirty="0" err="1" smtClean="0">
                <a:solidFill>
                  <a:srgbClr val="00B0F0"/>
                </a:solidFill>
              </a:rPr>
              <a:t>t</a:t>
            </a:r>
            <a:r>
              <a:rPr lang="en-US" dirty="0" smtClean="0">
                <a:solidFill>
                  <a:srgbClr val="00B0F0"/>
                </a:solidFill>
              </a:rPr>
              <a:t>) </a:t>
            </a:r>
            <a:r>
              <a:rPr lang="en-US" dirty="0"/>
              <a:t>which uses a windlass to provide the tension for constriction. </a:t>
            </a:r>
            <a:endParaRPr lang="en-US" dirty="0" smtClean="0"/>
          </a:p>
          <a:p>
            <a:r>
              <a:rPr lang="en-US" dirty="0" smtClean="0"/>
              <a:t>Tested </a:t>
            </a:r>
            <a:r>
              <a:rPr lang="en-US" dirty="0"/>
              <a:t>and used by the military, it has proven to be extremely effective in high stress situations.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is very easy to carry, especially on the outside of packs and tactical vests.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other style is called the </a:t>
            </a:r>
            <a:r>
              <a:rPr lang="en-US" dirty="0">
                <a:hlinkClick r:id="rId3"/>
              </a:rPr>
              <a:t>Mechanical Advantage Tourniquet</a:t>
            </a:r>
            <a:r>
              <a:rPr lang="en-US" dirty="0"/>
              <a:t> </a:t>
            </a:r>
            <a:r>
              <a:rPr lang="en-US" dirty="0">
                <a:solidFill>
                  <a:srgbClr val="00B0F0"/>
                </a:solidFill>
              </a:rPr>
              <a:t>(MAT) </a:t>
            </a:r>
            <a:r>
              <a:rPr lang="en-US" dirty="0"/>
              <a:t>and is solely manufactured by </a:t>
            </a:r>
            <a:r>
              <a:rPr lang="en-US" dirty="0" err="1"/>
              <a:t>Pyng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design is a rigid collar that goes around the extremity, and an attaching constricting strap.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handle is turned and very easily applies the tension to stop blood flow.</a:t>
            </a:r>
          </a:p>
        </p:txBody>
      </p:sp>
    </p:spTree>
    <p:extLst>
      <p:ext uri="{BB962C8B-B14F-4D97-AF65-F5344CB8AC3E}">
        <p14:creationId xmlns:p14="http://schemas.microsoft.com/office/powerpoint/2010/main" val="48403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MAT Issues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One disadvantage is that the MAT's design of a rigid collar makes it more difficult to pack in a small area, like on a </a:t>
            </a:r>
            <a:r>
              <a:rPr lang="en-US" dirty="0" smtClean="0"/>
              <a:t>vest</a:t>
            </a:r>
          </a:p>
          <a:p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2005 by the Naval Sea Systems Command, Navy Experimental Diving Unit, the MAT received the highest scores in the following </a:t>
            </a:r>
            <a:r>
              <a:rPr lang="en-US" dirty="0" smtClean="0"/>
              <a:t>evaluations</a:t>
            </a:r>
          </a:p>
          <a:p>
            <a:pPr lvl="1"/>
            <a:r>
              <a:rPr lang="en-US" dirty="0"/>
              <a:t>Speed of application</a:t>
            </a:r>
          </a:p>
          <a:p>
            <a:pPr lvl="1"/>
            <a:r>
              <a:rPr lang="en-US" dirty="0"/>
              <a:t>Median average application time</a:t>
            </a:r>
          </a:p>
          <a:p>
            <a:pPr lvl="1"/>
            <a:r>
              <a:rPr lang="en-US" dirty="0"/>
              <a:t>Dominant vs. non-dominant hand application time</a:t>
            </a:r>
          </a:p>
          <a:p>
            <a:pPr lvl="1"/>
            <a:r>
              <a:rPr lang="en-US" dirty="0"/>
              <a:t>Mean average application times for upper and lower extremities</a:t>
            </a:r>
          </a:p>
          <a:p>
            <a:pPr lvl="1"/>
            <a:r>
              <a:rPr lang="en-US" dirty="0"/>
              <a:t>Occlusion efficacy/efficiency</a:t>
            </a:r>
          </a:p>
          <a:p>
            <a:pPr lvl="1"/>
            <a:r>
              <a:rPr lang="en-US" dirty="0"/>
              <a:t>User preference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82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Two Commercial Types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SOF Tactical </a:t>
            </a:r>
            <a:r>
              <a:rPr lang="en-US" dirty="0" smtClean="0"/>
              <a:t>(CAT) Tourniquet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MAT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763982"/>
            <a:ext cx="3607955" cy="288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29346"/>
            <a:ext cx="2921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650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How to apply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7" name="Combat Application Tourniquet.fl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838" y="1600200"/>
            <a:ext cx="5903912" cy="4525963"/>
          </a:xfrm>
        </p:spPr>
      </p:pic>
    </p:spTree>
    <p:extLst>
      <p:ext uri="{BB962C8B-B14F-4D97-AF65-F5344CB8AC3E}">
        <p14:creationId xmlns:p14="http://schemas.microsoft.com/office/powerpoint/2010/main" val="29618700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Indications for use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Life threatening limb hemorrhage or amputation/mangling to allow other management</a:t>
            </a:r>
          </a:p>
          <a:p>
            <a:r>
              <a:rPr lang="en-US" dirty="0" smtClean="0"/>
              <a:t>Life threatening limb hemorrhage not controlled by simple methods</a:t>
            </a:r>
          </a:p>
          <a:p>
            <a:r>
              <a:rPr lang="en-US" dirty="0" smtClean="0"/>
              <a:t>Point of significant hemorrhage from  limb not peripherally accessible due to entrapment</a:t>
            </a:r>
          </a:p>
          <a:p>
            <a:r>
              <a:rPr lang="en-US" dirty="0" smtClean="0"/>
              <a:t>Mass Casualty Incident with limited resources</a:t>
            </a:r>
          </a:p>
        </p:txBody>
      </p:sp>
    </p:spTree>
    <p:extLst>
      <p:ext uri="{BB962C8B-B14F-4D97-AF65-F5344CB8AC3E}">
        <p14:creationId xmlns:p14="http://schemas.microsoft.com/office/powerpoint/2010/main" val="15359830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706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So easy a kid can use it</a:t>
            </a:r>
            <a:br>
              <a:rPr lang="en-US" dirty="0" smtClean="0">
                <a:solidFill>
                  <a:srgbClr val="00B0F0"/>
                </a:solidFill>
              </a:rPr>
            </a:br>
            <a:r>
              <a:rPr lang="en-US" dirty="0" smtClean="0">
                <a:solidFill>
                  <a:srgbClr val="00B0F0"/>
                </a:solidFill>
              </a:rPr>
              <a:t>….. Well if that kid is from Afghanistan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Soldiers' diaries_ kids use tourniquet.fl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725" y="2209800"/>
            <a:ext cx="6942138" cy="3916363"/>
          </a:xfrm>
        </p:spPr>
      </p:pic>
    </p:spTree>
    <p:extLst>
      <p:ext uri="{BB962C8B-B14F-4D97-AF65-F5344CB8AC3E}">
        <p14:creationId xmlns:p14="http://schemas.microsoft.com/office/powerpoint/2010/main" val="109115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Historical Perspective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reported use: 1674 by French Army surgeon Etienne Morel</a:t>
            </a:r>
          </a:p>
          <a:p>
            <a:r>
              <a:rPr lang="en-US" dirty="0" smtClean="0"/>
              <a:t>Term originates from the French term “</a:t>
            </a:r>
            <a:r>
              <a:rPr lang="en-US" dirty="0" err="1" smtClean="0"/>
              <a:t>tourner</a:t>
            </a:r>
            <a:r>
              <a:rPr lang="en-US" dirty="0" smtClean="0"/>
              <a:t>” meaning “to turn”</a:t>
            </a:r>
          </a:p>
          <a:p>
            <a:r>
              <a:rPr lang="en-US" dirty="0" smtClean="0"/>
              <a:t>Tight bandages proximal to wounds were being used by surgeons in amputations as early as 1517</a:t>
            </a:r>
          </a:p>
          <a:p>
            <a:r>
              <a:rPr lang="en-US" dirty="0" smtClean="0"/>
              <a:t>1874 Lister described civilian use to obtain a bloodless field for the excision of a </a:t>
            </a:r>
            <a:r>
              <a:rPr lang="en-US" dirty="0" err="1" smtClean="0"/>
              <a:t>tuberculous</a:t>
            </a:r>
            <a:r>
              <a:rPr lang="en-US" dirty="0" smtClean="0"/>
              <a:t> wrist joint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99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Principles of Application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Be familiar with your particular equipment</a:t>
            </a:r>
          </a:p>
          <a:p>
            <a:r>
              <a:rPr lang="en-US" dirty="0" smtClean="0"/>
              <a:t>The pressure required to occlude blood flow in the limb increases exponentially with the circumference of the limb</a:t>
            </a:r>
          </a:p>
          <a:p>
            <a:r>
              <a:rPr lang="en-US" dirty="0" smtClean="0"/>
              <a:t>There is an inverse relationship between tourniquet width and the minimal pressure required to occlude arterial flow</a:t>
            </a:r>
          </a:p>
          <a:p>
            <a:pPr lvl="1"/>
            <a:r>
              <a:rPr lang="en-US" dirty="0" smtClean="0"/>
              <a:t>However as width increases so does the amount of tissue that needs to be compressed</a:t>
            </a:r>
          </a:p>
        </p:txBody>
      </p:sp>
    </p:spTree>
    <p:extLst>
      <p:ext uri="{BB962C8B-B14F-4D97-AF65-F5344CB8AC3E}">
        <p14:creationId xmlns:p14="http://schemas.microsoft.com/office/powerpoint/2010/main" val="8995152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Cross Section of the Thigh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66" y="1600200"/>
            <a:ext cx="6958668" cy="4525963"/>
          </a:xfrm>
        </p:spPr>
      </p:pic>
    </p:spTree>
    <p:extLst>
      <p:ext uri="{BB962C8B-B14F-4D97-AF65-F5344CB8AC3E}">
        <p14:creationId xmlns:p14="http://schemas.microsoft.com/office/powerpoint/2010/main" val="15685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Effectiveness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be determined by cessation of external hemorrhage</a:t>
            </a:r>
          </a:p>
          <a:p>
            <a:r>
              <a:rPr lang="en-US" dirty="0" smtClean="0"/>
              <a:t>If ineffective, it should be tightened or repositioned</a:t>
            </a:r>
          </a:p>
          <a:p>
            <a:pPr lvl="1"/>
            <a:r>
              <a:rPr lang="en-US" dirty="0" smtClean="0"/>
              <a:t>If still ineffective, you may consider a second tourniquet proximal to the first</a:t>
            </a:r>
          </a:p>
          <a:p>
            <a:r>
              <a:rPr lang="en-US" dirty="0" smtClean="0"/>
              <a:t>Hypothermia seems to decrease the damage due to ischemia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0891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Effectiveness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283033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Removal of the Tourniquet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Should be done as soon as possible</a:t>
            </a:r>
          </a:p>
          <a:p>
            <a:r>
              <a:rPr lang="en-US" dirty="0" smtClean="0"/>
              <a:t>If transport time is &lt;1 hour, it should ONLY be done in the OR where direct surgical control of hemorrhage can be undertaken</a:t>
            </a:r>
          </a:p>
          <a:p>
            <a:r>
              <a:rPr lang="en-US" dirty="0" smtClean="0"/>
              <a:t>If &gt;1 hour a trial of Tourniquet conversion may be attempted</a:t>
            </a:r>
          </a:p>
          <a:p>
            <a:pPr lvl="1"/>
            <a:r>
              <a:rPr lang="en-US" dirty="0" smtClean="0"/>
              <a:t>Before release should have wound packing to include hemostatic agents and direct pressure over the bleeding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712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Don’t Let Smart People do Dumb Stuff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995" y="1600200"/>
            <a:ext cx="3136009" cy="4525963"/>
          </a:xfrm>
        </p:spPr>
      </p:pic>
    </p:spTree>
    <p:extLst>
      <p:ext uri="{BB962C8B-B14F-4D97-AF65-F5344CB8AC3E}">
        <p14:creationId xmlns:p14="http://schemas.microsoft.com/office/powerpoint/2010/main" val="17314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Transportation and Handover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to closest appropriate facility</a:t>
            </a:r>
          </a:p>
          <a:p>
            <a:r>
              <a:rPr lang="en-US" dirty="0" smtClean="0"/>
              <a:t>Note time of application</a:t>
            </a:r>
          </a:p>
          <a:p>
            <a:r>
              <a:rPr lang="en-US" dirty="0" smtClean="0"/>
              <a:t>Discourage hospital staff from removing tourniquet until in the OR</a:t>
            </a:r>
          </a:p>
          <a:p>
            <a:r>
              <a:rPr lang="en-US" dirty="0" smtClean="0"/>
              <a:t>Any amputated limb should be ideally transported with the patient to the hospital even it appears unsalvageable as tissue may be used for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538342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Conclusion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a rare situation where tourniquets will  be necessary to use in the civilian pre-hospital setting</a:t>
            </a:r>
          </a:p>
          <a:p>
            <a:r>
              <a:rPr lang="en-US" dirty="0" smtClean="0"/>
              <a:t>They are no longer a “last resort” device</a:t>
            </a:r>
          </a:p>
          <a:p>
            <a:r>
              <a:rPr lang="en-US" dirty="0" smtClean="0"/>
              <a:t>Be familiar with whatever piece of equipment you have available to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337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2362200"/>
          </a:xfrm>
        </p:spPr>
        <p:txBody>
          <a:bodyPr/>
          <a:lstStyle/>
          <a:p>
            <a:r>
              <a:rPr lang="en-US" dirty="0" smtClean="0"/>
              <a:t>Thanks for everyone’s hard work and willingness to improve patient care</a:t>
            </a:r>
          </a:p>
          <a:p>
            <a:r>
              <a:rPr lang="en-US" dirty="0" smtClean="0"/>
              <a:t>Thanks to Dr. </a:t>
            </a:r>
            <a:r>
              <a:rPr lang="en-US" dirty="0" err="1" smtClean="0"/>
              <a:t>Tyroch</a:t>
            </a:r>
            <a:r>
              <a:rPr lang="en-US" dirty="0" smtClean="0"/>
              <a:t> for the invitation to speak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535211"/>
            <a:ext cx="4090988" cy="3092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733800"/>
            <a:ext cx="2438400" cy="23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8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Historical Overview Continued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 In 1873, </a:t>
            </a:r>
            <a:r>
              <a:rPr lang="en-US" dirty="0">
                <a:hlinkClick r:id="rId2" tooltip="Friedrich von Esmarch"/>
              </a:rPr>
              <a:t>Friedrich von </a:t>
            </a:r>
            <a:r>
              <a:rPr lang="en-US" dirty="0" err="1">
                <a:hlinkClick r:id="rId2" tooltip="Friedrich von Esmarch"/>
              </a:rPr>
              <a:t>Esmarch</a:t>
            </a:r>
            <a:r>
              <a:rPr lang="en-US" dirty="0"/>
              <a:t> developed a rubber bandage that </a:t>
            </a:r>
            <a:r>
              <a:rPr lang="en-US" dirty="0" smtClean="0"/>
              <a:t>would </a:t>
            </a:r>
            <a:r>
              <a:rPr lang="en-US" dirty="0"/>
              <a:t>control </a:t>
            </a:r>
            <a:r>
              <a:rPr lang="en-US" dirty="0" smtClean="0"/>
              <a:t>bleeding</a:t>
            </a:r>
          </a:p>
          <a:p>
            <a:r>
              <a:rPr lang="en-US" dirty="0"/>
              <a:t> This device is known as </a:t>
            </a:r>
            <a:r>
              <a:rPr lang="en-US" dirty="0" err="1">
                <a:hlinkClick r:id="rId3" tooltip="Esmarch bandage"/>
              </a:rPr>
              <a:t>Esmarch's</a:t>
            </a:r>
            <a:r>
              <a:rPr lang="en-US" dirty="0">
                <a:hlinkClick r:id="rId3" tooltip="Esmarch bandage"/>
              </a:rPr>
              <a:t> bandage for surgical </a:t>
            </a:r>
            <a:r>
              <a:rPr lang="en-US" dirty="0" err="1">
                <a:hlinkClick r:id="rId3" tooltip="Esmarch bandage"/>
              </a:rPr>
              <a:t>haemostasis</a:t>
            </a:r>
            <a:r>
              <a:rPr lang="en-US" dirty="0"/>
              <a:t> or </a:t>
            </a:r>
            <a:r>
              <a:rPr lang="en-US" dirty="0" smtClean="0"/>
              <a:t>Esc\</a:t>
            </a:r>
            <a:r>
              <a:rPr lang="en-US" dirty="0" err="1" smtClean="0"/>
              <a:t>hmarch's</a:t>
            </a:r>
            <a:r>
              <a:rPr lang="en-US" dirty="0" smtClean="0"/>
              <a:t> Tourniquet</a:t>
            </a:r>
          </a:p>
          <a:p>
            <a:r>
              <a:rPr lang="en-US" dirty="0"/>
              <a:t> In 1881, </a:t>
            </a:r>
            <a:r>
              <a:rPr lang="en-US" dirty="0">
                <a:hlinkClick r:id="rId4" tooltip="Richard von Volkmann"/>
              </a:rPr>
              <a:t>Richard von Volkmann</a:t>
            </a:r>
            <a:r>
              <a:rPr lang="en-US" dirty="0"/>
              <a:t> showed that limb paralysis can occur from the use of the </a:t>
            </a:r>
            <a:r>
              <a:rPr lang="en-US" dirty="0" err="1"/>
              <a:t>Esmarch</a:t>
            </a:r>
            <a:r>
              <a:rPr lang="en-US" dirty="0"/>
              <a:t> tourniquet.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2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Positive Reasons for Use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Recent military data have estimated that 10% of all battlefield deaths are caused by extremity hemorrhage</a:t>
            </a:r>
          </a:p>
          <a:p>
            <a:pPr lvl="1"/>
            <a:r>
              <a:rPr lang="en-US" dirty="0" smtClean="0"/>
              <a:t>This accounts for 60% of preventable deaths</a:t>
            </a:r>
          </a:p>
          <a:p>
            <a:r>
              <a:rPr lang="en-US" dirty="0" smtClean="0"/>
              <a:t>Vietnam data analysis found that 7% of combat deaths may have been prevented by the use of a tourniquet</a:t>
            </a:r>
          </a:p>
          <a:p>
            <a:r>
              <a:rPr lang="en-US" dirty="0" smtClean="0"/>
              <a:t>In a 4 year period of tourniquet use by the Israeli Defense Force there were no reported deaths from uncontrolled limb hemorrhage among 550 injured patients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6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Goals of Use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Hemorrhage control</a:t>
            </a:r>
          </a:p>
          <a:p>
            <a:r>
              <a:rPr lang="en-US" dirty="0" smtClean="0"/>
              <a:t>Shock prevention</a:t>
            </a:r>
          </a:p>
          <a:p>
            <a:r>
              <a:rPr lang="en-US" dirty="0" smtClean="0"/>
              <a:t>Improved survival rates</a:t>
            </a:r>
          </a:p>
          <a:p>
            <a:r>
              <a:rPr lang="en-US" dirty="0" smtClean="0"/>
              <a:t>Lengthening survival times</a:t>
            </a:r>
          </a:p>
          <a:p>
            <a:r>
              <a:rPr lang="en-US" dirty="0" smtClean="0"/>
              <a:t>Elimination of distal pulses</a:t>
            </a:r>
          </a:p>
          <a:p>
            <a:r>
              <a:rPr lang="en-US" dirty="0" smtClean="0"/>
              <a:t>Increased limb salvage 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0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Problems with Tourniquet Use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majority of hemorrhage can be controlled by direct pressure</a:t>
            </a:r>
          </a:p>
          <a:p>
            <a:r>
              <a:rPr lang="en-US" dirty="0" smtClean="0"/>
              <a:t>Previously they have been used inappropriately when not clinically indicated</a:t>
            </a:r>
          </a:p>
          <a:p>
            <a:r>
              <a:rPr lang="en-US" dirty="0" smtClean="0"/>
              <a:t>Preventing arterial blood flow to a limb will result in ischemia</a:t>
            </a:r>
          </a:p>
          <a:p>
            <a:r>
              <a:rPr lang="en-US" dirty="0" smtClean="0"/>
              <a:t>Continuous application for longer than 2 hours can result in permanent nerve, muscle, or vascular injury and skin necrosis</a:t>
            </a:r>
          </a:p>
          <a:p>
            <a:pPr lvl="1"/>
            <a:r>
              <a:rPr lang="en-US" dirty="0" smtClean="0"/>
              <a:t>Muscle damage is nearly complete by 6 hours</a:t>
            </a:r>
          </a:p>
        </p:txBody>
      </p:sp>
    </p:spTree>
    <p:extLst>
      <p:ext uri="{BB962C8B-B14F-4D97-AF65-F5344CB8AC3E}">
        <p14:creationId xmlns:p14="http://schemas.microsoft.com/office/powerpoint/2010/main" val="213109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Tissue Injury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Nerves are more sensitive to compression</a:t>
            </a:r>
          </a:p>
          <a:p>
            <a:r>
              <a:rPr lang="en-US" dirty="0" smtClean="0"/>
              <a:t>Muscle is more susceptible to injury from ischemia</a:t>
            </a:r>
          </a:p>
          <a:p>
            <a:r>
              <a:rPr lang="en-US" dirty="0" smtClean="0"/>
              <a:t>While complications are rare they may be </a:t>
            </a:r>
            <a:r>
              <a:rPr lang="en-US" dirty="0" err="1" smtClean="0"/>
              <a:t>catestrophic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71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The Fear Factor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17007"/>
            <a:ext cx="3886200" cy="4998328"/>
          </a:xfrm>
        </p:spPr>
      </p:pic>
    </p:spTree>
    <p:extLst>
      <p:ext uri="{BB962C8B-B14F-4D97-AF65-F5344CB8AC3E}">
        <p14:creationId xmlns:p14="http://schemas.microsoft.com/office/powerpoint/2010/main" val="358850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Problems Continued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Reperfusion injury may also result from tourniquet use</a:t>
            </a:r>
          </a:p>
          <a:p>
            <a:r>
              <a:rPr lang="en-US" dirty="0" smtClean="0"/>
              <a:t>An incorrectly applied tourniquet will actually increase blood loss from distal soft tissue injuries</a:t>
            </a:r>
          </a:p>
          <a:p>
            <a:pPr lvl="1"/>
            <a:r>
              <a:rPr lang="en-US" dirty="0" smtClean="0"/>
              <a:t>This will happen if there is occlusion of the lower pressure venous outflow, but inadequate occlusion of arterial blood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4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377</TotalTime>
  <Words>1025</Words>
  <Application>Microsoft Office PowerPoint</Application>
  <PresentationFormat>On-screen Show (4:3)</PresentationFormat>
  <Paragraphs>118</Paragraphs>
  <Slides>28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Technic</vt:lpstr>
      <vt:lpstr>Pre-hospital tourniquet use considerations</vt:lpstr>
      <vt:lpstr>Historical Perspective</vt:lpstr>
      <vt:lpstr>Historical Overview Continued</vt:lpstr>
      <vt:lpstr>Positive Reasons for Use</vt:lpstr>
      <vt:lpstr>Goals of Use</vt:lpstr>
      <vt:lpstr>Problems with Tourniquet Use</vt:lpstr>
      <vt:lpstr>Tissue Injury</vt:lpstr>
      <vt:lpstr>The Fear Factor</vt:lpstr>
      <vt:lpstr>Problems Continued</vt:lpstr>
      <vt:lpstr>PowerPoint Presentation</vt:lpstr>
      <vt:lpstr>Present Day Use</vt:lpstr>
      <vt:lpstr>How do they work?</vt:lpstr>
      <vt:lpstr>Tourniquets</vt:lpstr>
      <vt:lpstr>Side by side comparisons</vt:lpstr>
      <vt:lpstr>MAT Issues</vt:lpstr>
      <vt:lpstr>Two Commercial Types</vt:lpstr>
      <vt:lpstr>How to apply</vt:lpstr>
      <vt:lpstr>Indications for use</vt:lpstr>
      <vt:lpstr>So easy a kid can use it ….. Well if that kid is from Afghanistan</vt:lpstr>
      <vt:lpstr>Principles of Application</vt:lpstr>
      <vt:lpstr>Cross Section of the Thigh</vt:lpstr>
      <vt:lpstr>Effectiveness</vt:lpstr>
      <vt:lpstr>Effectiveness</vt:lpstr>
      <vt:lpstr>Removal of the Tourniquet</vt:lpstr>
      <vt:lpstr>Don’t Let Smart People do Dumb Stuff</vt:lpstr>
      <vt:lpstr>Transportation and Handover</vt:lpstr>
      <vt:lpstr>Conclusion</vt:lpstr>
      <vt:lpstr>Thank YOU!!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Prehospital tournequet use</dc:title>
  <dc:creator>KBerumen</dc:creator>
  <cp:lastModifiedBy>KBerumen</cp:lastModifiedBy>
  <cp:revision>25</cp:revision>
  <dcterms:created xsi:type="dcterms:W3CDTF">2012-09-09T22:20:49Z</dcterms:created>
  <dcterms:modified xsi:type="dcterms:W3CDTF">2012-09-15T17:37:46Z</dcterms:modified>
</cp:coreProperties>
</file>