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6586E-193E-4427-A871-F50E3623FBE6}" type="datetimeFigureOut">
              <a:rPr lang="en-US" smtClean="0"/>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7039A-FC61-44EC-ACB8-550A27C1ED55}" type="slidenum">
              <a:rPr lang="en-US" smtClean="0"/>
              <a:t>‹#›</a:t>
            </a:fld>
            <a:endParaRPr lang="en-US"/>
          </a:p>
        </p:txBody>
      </p:sp>
    </p:spTree>
    <p:extLst>
      <p:ext uri="{BB962C8B-B14F-4D97-AF65-F5344CB8AC3E}">
        <p14:creationId xmlns:p14="http://schemas.microsoft.com/office/powerpoint/2010/main" val="22090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B1DC37-37AB-4DFA-B66D-90D449347DE4}" type="slidenum">
              <a:rPr lang="en-US" smtClean="0"/>
              <a:pPr/>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DAF32A5F-C469-4527-BA2D-09086C0D6DEA}" type="slidenum">
              <a:rPr lang="en-US" sz="1200">
                <a:solidFill>
                  <a:schemeClr val="tx1"/>
                </a:solidFill>
                <a:latin typeface="Times New Roman" pitchFamily="18" charset="0"/>
              </a:rPr>
              <a:pPr eaLnBrk="1" hangingPunct="1"/>
              <a:t>29</a:t>
            </a:fld>
            <a:endParaRPr lang="en-US" sz="1200">
              <a:solidFill>
                <a:schemeClr val="tx1"/>
              </a:solidFill>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dirty="0" smtClean="0"/>
              <a:t>The triage priorities, then, for radiation induced combined injuries would be as follows:  when the dose is known, less than 1.5 Grays, or 150 </a:t>
            </a:r>
            <a:r>
              <a:rPr lang="en-US" dirty="0" err="1" smtClean="0"/>
              <a:t>Rads</a:t>
            </a:r>
            <a:r>
              <a:rPr lang="en-US" dirty="0" smtClean="0"/>
              <a:t>, would result in a full range of triage responses – immediate, delayed,  minimal, and expectant.  Higher doses than 1.5 Grays would mean there would be primarily expectant patients, with only immediate patients otherwise.  Greater than 4.5 Grays of radiation would result in patients only in the expectant category.   It is quite likely that many of you will be conducting triage without dose estimations or even blood workups, and you will then be relying on this data set from the Chernobyl experience.  One simple question by a pre-hospital provider could be used to commit patients to a triage category, if you are placed in this extreme circumstance:  How much time elapsed from the time of radiation exposure until the appearance of nausea, vomiting, and/or other prodromal symptoms?   If the time elapsed between exposure and prodromal symptoms was less than half an hour, these individuals did not survive following the Chernobyl exposures.  From that data experience, which is the most complete data set we have, we are led to assume that a less than 30 minute latent period will put these patients in the expectant category.  Likewise, a one to three hour latent period would mean that most of the patients would be expectant, with some of them in the immediate group.  A latent period of more than 4.5 hours would result in a full range of triage responses.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53F385-BF81-4B2E-AD15-911072EEA8E9}" type="slidenum">
              <a:rPr lang="en-US" smtClean="0"/>
              <a:pPr/>
              <a:t>30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48D5A16-0C07-45E3-A056-E99073071EE8}" type="slidenum">
              <a:rPr lang="en-US" smtClean="0"/>
              <a:pPr/>
              <a:t>31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FDF383-B3F2-42C4-888F-250228E7E828}" type="slidenum">
              <a:rPr lang="en-US" smtClean="0"/>
              <a:pPr/>
              <a:t>32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56E03F29-23A1-4F89-A72A-AC19BD8B2F48}" type="slidenum">
              <a:rPr lang="en-US">
                <a:latin typeface="Arial" charset="0"/>
              </a:rPr>
              <a:pPr/>
              <a:t>33</a:t>
            </a:fld>
            <a:endParaRPr lang="en-US">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DEAD8E6B-AC9B-457C-A246-7ADB32377601}" type="slidenum">
              <a:rPr lang="en-US">
                <a:latin typeface="Arial" charset="0"/>
              </a:rPr>
              <a:pPr/>
              <a:t>34</a:t>
            </a:fld>
            <a:endParaRPr lang="en-US">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dirty="0">
                <a:latin typeface="Arial" charset="0"/>
                <a:ea typeface="msgothic" charset="0"/>
                <a:cs typeface="msgothic" charset="0"/>
              </a:rPr>
              <a:t>Medical treatment prioritization </a:t>
            </a:r>
            <a:r>
              <a:rPr lang="en-GB" dirty="0" err="1">
                <a:latin typeface="Arial" charset="0"/>
                <a:ea typeface="msgothic" charset="0"/>
                <a:cs typeface="msgothic" charset="0"/>
              </a:rPr>
              <a:t>fl</a:t>
            </a:r>
            <a:r>
              <a:rPr lang="en-GB" dirty="0">
                <a:latin typeface="Arial" charset="0"/>
                <a:ea typeface="msgothic" charset="0"/>
                <a:cs typeface="msgothic" charset="0"/>
              </a:rPr>
              <a:t> </a:t>
            </a:r>
            <a:r>
              <a:rPr lang="en-GB" dirty="0" err="1">
                <a:latin typeface="Arial" charset="0"/>
                <a:ea typeface="msgothic" charset="0"/>
                <a:cs typeface="msgothic" charset="0"/>
              </a:rPr>
              <a:t>ow</a:t>
            </a:r>
            <a:r>
              <a:rPr lang="en-GB" dirty="0">
                <a:latin typeface="Arial" charset="0"/>
                <a:ea typeface="msgothic" charset="0"/>
                <a:cs typeface="msgothic" charset="0"/>
              </a:rPr>
              <a:t> diagram for those exposed to ionizing radiation and/or contaminated </a:t>
            </a:r>
            <a:r>
              <a:rPr lang="en-GB" dirty="0" err="1">
                <a:latin typeface="Arial" charset="0"/>
                <a:ea typeface="msgothic" charset="0"/>
                <a:cs typeface="msgothic" charset="0"/>
              </a:rPr>
              <a:t>withradioactivity</a:t>
            </a:r>
            <a:r>
              <a:rPr lang="en-GB" dirty="0">
                <a:latin typeface="Arial" charset="0"/>
                <a:ea typeface="msgothic" charset="0"/>
                <a:cs typeface="msgothic" charset="0"/>
              </a:rPr>
              <a:t>. (Diagram courtesy of REAC/TS, Oak Ridge, Tenn.).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8CE35BEA-57B5-4C0D-9674-B75819575AA6}" type="slidenum">
              <a:rPr lang="en-US" sz="1200">
                <a:solidFill>
                  <a:schemeClr val="tx1"/>
                </a:solidFill>
                <a:latin typeface="Times New Roman" pitchFamily="18" charset="0"/>
              </a:rPr>
              <a:pPr eaLnBrk="1" hangingPunct="1"/>
              <a:t>38</a:t>
            </a:fld>
            <a:endParaRPr lang="en-US" sz="1200">
              <a:solidFill>
                <a:schemeClr val="tx1"/>
              </a:solidFill>
              <a:latin typeface="Times New Roman" pitchFamily="18" charset="0"/>
            </a:endParaRPr>
          </a:p>
        </p:txBody>
      </p:sp>
      <p:sp>
        <p:nvSpPr>
          <p:cNvPr id="97283" name="Rectangle 2"/>
          <p:cNvSpPr>
            <a:spLocks noGrp="1" noRot="1" noChangeAspect="1" noChangeArrowheads="1" noTextEdit="1"/>
          </p:cNvSpPr>
          <p:nvPr>
            <p:ph type="sldImg"/>
          </p:nvPr>
        </p:nvSpPr>
        <p:spPr>
          <a:xfrm>
            <a:off x="1146175" y="687388"/>
            <a:ext cx="4567238" cy="3425825"/>
          </a:xfrm>
          <a:noFill/>
          <a:ln w="12700" cap="flat">
            <a:solidFill>
              <a:schemeClr val="tx1"/>
            </a:solidFill>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r>
              <a:rPr lang="en-US" smtClean="0"/>
              <a:t>For plutonium and the transuranics, the major components of nuclear weapons, DTPA has been proven effective.  For Cesium, insoluble Prussian Blue has recently been approved by the FDA.  Alkalinizing the urine has been shown to be useful in the elimination of uranium from the body.  We will talk in some detail in a moment about the high degree of utility, and also lack of success, with the use of iodine tablets in the prevention of radiation-induced thyroid cancer.  The rather simple expedient of increasing fluid intake is used to encourage increased tritium clearance.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70F231-A8E6-4A2B-B3DE-8C91E8931950}" type="slidenum">
              <a:rPr lang="en-US" smtClean="0"/>
              <a:pPr/>
              <a:t>39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B4382690-EB9B-4124-8936-23E0FD8F2459}" type="slidenum">
              <a:rPr lang="en-US" sz="1200">
                <a:solidFill>
                  <a:schemeClr val="tx1"/>
                </a:solidFill>
                <a:latin typeface="Times New Roman" pitchFamily="18" charset="0"/>
              </a:rPr>
              <a:pPr eaLnBrk="1" hangingPunct="1"/>
              <a:t>41</a:t>
            </a:fld>
            <a:endParaRPr lang="en-US" sz="1200">
              <a:solidFill>
                <a:schemeClr val="tx1"/>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smtClean="0"/>
              <a:t>In an ideal world, we would use peripheral blood dosimetry on our exposed patients, where the actual radiation dose record could be accurately reconstructed.  Unfortunately, it is highly unlikely that any of you will see this kind of data or have access to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88DBB920-A9E5-4EC1-A048-F3E9C77C227B}" type="slidenum">
              <a:rPr lang="en-US" sz="1200">
                <a:solidFill>
                  <a:schemeClr val="tx1"/>
                </a:solidFill>
                <a:latin typeface="Times New Roman" pitchFamily="18" charset="0"/>
              </a:rPr>
              <a:pPr eaLnBrk="1" hangingPunct="1"/>
              <a:t>16</a:t>
            </a:fld>
            <a:endParaRPr lang="en-US" sz="1200">
              <a:solidFill>
                <a:schemeClr val="tx1"/>
              </a:solidFill>
              <a:latin typeface="Times New Roman" pitchFamily="18" charset="0"/>
            </a:endParaRPr>
          </a:p>
        </p:txBody>
      </p:sp>
      <p:sp>
        <p:nvSpPr>
          <p:cNvPr id="39938" name="Rectangle 2"/>
          <p:cNvSpPr>
            <a:spLocks noChangeArrowheads="1"/>
          </p:cNvSpPr>
          <p:nvPr/>
        </p:nvSpPr>
        <p:spPr bwMode="auto">
          <a:xfrm>
            <a:off x="388620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4756" name="Rectangle 3"/>
          <p:cNvSpPr>
            <a:spLocks noChangeArrowheads="1"/>
          </p:cNvSpPr>
          <p:nvPr/>
        </p:nvSpPr>
        <p:spPr bwMode="auto">
          <a:xfrm>
            <a:off x="388620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spcBef>
                <a:spcPct val="0"/>
              </a:spcBef>
            </a:pPr>
            <a:r>
              <a:rPr lang="en-US" sz="1000" i="1">
                <a:solidFill>
                  <a:schemeClr val="tx1"/>
                </a:solidFill>
                <a:effectLst/>
                <a:latin typeface="Times New Roman" pitchFamily="18" charset="0"/>
              </a:rPr>
              <a:t>6</a:t>
            </a:r>
          </a:p>
        </p:txBody>
      </p:sp>
      <p:sp>
        <p:nvSpPr>
          <p:cNvPr id="39940" name="Rectangle 4"/>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9941" name="Rectangle 5"/>
          <p:cNvSpPr>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4759" name="Rectangle 6"/>
          <p:cNvSpPr>
            <a:spLocks noGrp="1" noRot="1" noChangeAspect="1" noChangeArrowheads="1" noTextEdit="1"/>
          </p:cNvSpPr>
          <p:nvPr>
            <p:ph type="sldImg"/>
          </p:nvPr>
        </p:nvSpPr>
        <p:spPr>
          <a:xfrm>
            <a:off x="1146175" y="687388"/>
            <a:ext cx="4567238" cy="3425825"/>
          </a:xfrm>
          <a:noFill/>
          <a:ln w="12700" cap="flat">
            <a:solidFill>
              <a:schemeClr val="tx1"/>
            </a:solidFill>
          </a:ln>
        </p:spPr>
      </p:sp>
      <p:sp>
        <p:nvSpPr>
          <p:cNvPr id="74760"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lnSpc>
                <a:spcPct val="90000"/>
              </a:lnSpc>
            </a:pPr>
            <a:r>
              <a:rPr lang="en-US" smtClean="0"/>
              <a:t>Medical personnel have training in radiation, in relation to its use in medical intervention strategies and diagnosis.  Environmental radioactivity is very heterogeneous, including alpha radioactivity, which is high energy, but low penetration radiation such as that by plutonium.  If I had a solid piece of plutonium on my sleeve, the radioactivity would not be able to even penetrate my coat, or even a sheet of paper.  However, if plutonium is inhaled or ingested into the lung or intestinal system, then the high energy radiation can be extremely hazardous.  Beta radiation, such as that produced by radioactive iodine, is medium penetration radioactivity that can result in significant health effects, such as the thousands of thyroid cancers that resulted from the Chernobyl accident.  Finally, there are the highly penetrating radiations of gamma radioactivity and high speed neutron particles.  These will penetrate solid walls, even many multiple walls.  There is a burst of gamma radioactivity at nuclear detonation, and then there is a lot of gamma radiation that comes out of the highly dangerous early fallout that falls near ground zero.  There has been a lot of speculation about neutron bombs, the devices that would be expected to kill living things, but not significantly affect buildings or inanimate objects.  The real concern there, from a medical treatment point of view, would be the effects around the periphery of the fatality area, where patients haven’t received a lethal dose, but enough neutron radiation to create potentially very unpleasant neurological and gastrointestinal effects.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85B060-F20B-43B6-AD09-14C029B88BC8}" type="slidenum">
              <a:rPr lang="en-US" smtClean="0"/>
              <a:pPr/>
              <a:t>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dirty="0" smtClean="0"/>
              <a:t>You’ve also been provided several devices to check for radiological exposure.  Portals can identify radiation on an individual or an 18-wheeler.  Pocket dosimeters detect beta and x-ray with a pager-like device.  The Ludlum detects alpha, bet and gamma.  If any of these devices register radiation, always ask if the person has had a nuclear medication study and verify that information.  If no study has been done, have the person remove their clothing and use the Ludlum to determine if the clothes or the patient is radioactive.  Notify security and your RSO.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B8FD3D-B82E-4F25-B6D3-62DF155354E8}" type="slidenum">
              <a:rPr lang="en-US" smtClean="0"/>
              <a:pPr/>
              <a:t>21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smtClean="0"/>
              <a:t>Welcome to the Regional Decontamination Response Team Course sponsored by the EMS-Hospital Disaster Group or EHDG.  This curriculum was developed by the health care providers within Trauma Service Area-P as a way to provide specific training on healthcare facility decontamination response. This training course is based on the HazMat for Healthcare curriculum and was developed on a regional level to ensure a consistent and coordinated response to any incident that results in contaminated patients, as well as, to reduce facility-training costs.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1F0BAF-E219-4F9D-B0F0-509136FCDA92}"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r>
              <a:rPr lang="en-US" smtClean="0"/>
              <a:t>Level C PPE provides for liquid splash protection and a lower level of respiratory protection through the use of air-purifying respirators.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39591A-1C17-4D2A-A321-9B4DD966951C}" type="slidenum">
              <a:rPr lang="en-US" smtClean="0"/>
              <a:pPr/>
              <a:t>24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smtClean="0"/>
              <a:t>Blank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CDAA7A-135A-432A-A9AD-084BB4484D87}" type="slidenum">
              <a:rPr lang="en-US" smtClean="0"/>
              <a:pPr/>
              <a:t>25</a:t>
            </a:fld>
            <a:endParaRPr lang="en-US" smtClean="0"/>
          </a:p>
        </p:txBody>
      </p:sp>
      <p:sp>
        <p:nvSpPr>
          <p:cNvPr id="46083" name="Rectangle 2"/>
          <p:cNvSpPr>
            <a:spLocks noGrp="1" noRot="1" noChangeAspect="1" noChangeArrowheads="1" noTextEdit="1"/>
          </p:cNvSpPr>
          <p:nvPr>
            <p:ph type="sldImg"/>
          </p:nvPr>
        </p:nvSpPr>
        <p:spPr>
          <a:xfrm>
            <a:off x="1144588" y="682625"/>
            <a:ext cx="4573587" cy="3430588"/>
          </a:xfrm>
          <a:ln/>
        </p:spPr>
      </p:sp>
      <p:sp>
        <p:nvSpPr>
          <p:cNvPr id="46084" name="Rectangle 3"/>
          <p:cNvSpPr>
            <a:spLocks noGrp="1" noChangeArrowheads="1"/>
          </p:cNvSpPr>
          <p:nvPr>
            <p:ph type="body" idx="1"/>
          </p:nvPr>
        </p:nvSpPr>
        <p:spPr>
          <a:xfrm>
            <a:off x="685800" y="4343400"/>
            <a:ext cx="5486400" cy="4117975"/>
          </a:xfrm>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88DBB920-A9E5-4EC1-A048-F3E9C77C227B}" type="slidenum">
              <a:rPr lang="en-US" sz="1200">
                <a:solidFill>
                  <a:schemeClr val="tx1"/>
                </a:solidFill>
                <a:latin typeface="Times New Roman" pitchFamily="18" charset="0"/>
              </a:rPr>
              <a:pPr eaLnBrk="1" hangingPunct="1"/>
              <a:t>26</a:t>
            </a:fld>
            <a:endParaRPr lang="en-US" sz="1200">
              <a:solidFill>
                <a:schemeClr val="tx1"/>
              </a:solidFill>
              <a:latin typeface="Times New Roman" pitchFamily="18" charset="0"/>
            </a:endParaRPr>
          </a:p>
        </p:txBody>
      </p:sp>
      <p:sp>
        <p:nvSpPr>
          <p:cNvPr id="39938" name="Rectangle 2"/>
          <p:cNvSpPr>
            <a:spLocks noChangeArrowheads="1"/>
          </p:cNvSpPr>
          <p:nvPr/>
        </p:nvSpPr>
        <p:spPr bwMode="auto">
          <a:xfrm>
            <a:off x="388620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4756" name="Rectangle 3"/>
          <p:cNvSpPr>
            <a:spLocks noChangeArrowheads="1"/>
          </p:cNvSpPr>
          <p:nvPr/>
        </p:nvSpPr>
        <p:spPr bwMode="auto">
          <a:xfrm>
            <a:off x="388620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hangingPunct="0">
              <a:spcBef>
                <a:spcPct val="0"/>
              </a:spcBef>
            </a:pPr>
            <a:r>
              <a:rPr lang="en-US" sz="1000" i="1">
                <a:solidFill>
                  <a:schemeClr val="tx1"/>
                </a:solidFill>
                <a:effectLst/>
                <a:latin typeface="Times New Roman" pitchFamily="18" charset="0"/>
              </a:rPr>
              <a:t>6</a:t>
            </a:r>
          </a:p>
        </p:txBody>
      </p:sp>
      <p:sp>
        <p:nvSpPr>
          <p:cNvPr id="39940" name="Rectangle 4"/>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9941" name="Rectangle 5"/>
          <p:cNvSpPr>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4759" name="Rectangle 6"/>
          <p:cNvSpPr>
            <a:spLocks noGrp="1" noRot="1" noChangeAspect="1" noChangeArrowheads="1" noTextEdit="1"/>
          </p:cNvSpPr>
          <p:nvPr>
            <p:ph type="sldImg"/>
          </p:nvPr>
        </p:nvSpPr>
        <p:spPr>
          <a:xfrm>
            <a:off x="1146175" y="687388"/>
            <a:ext cx="4567238" cy="3425825"/>
          </a:xfrm>
          <a:noFill/>
          <a:ln w="12700" cap="flat">
            <a:solidFill>
              <a:schemeClr val="tx1"/>
            </a:solidFill>
          </a:ln>
        </p:spPr>
      </p:sp>
      <p:sp>
        <p:nvSpPr>
          <p:cNvPr id="74760"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eaLnBrk="1" hangingPunct="1">
              <a:lnSpc>
                <a:spcPct val="90000"/>
              </a:lnSpc>
            </a:pPr>
            <a:r>
              <a:rPr lang="en-US" smtClean="0"/>
              <a:t>Medical personnel have training in radiation, in relation to its use in medical intervention strategies and diagnosis.  Environmental radioactivity is very heterogeneous, including alpha radioactivity, which is high energy, but low penetration radiation such as that by plutonium.  If I had a solid piece of plutonium on my sleeve, the radioactivity would not be able to even penetrate my coat, or even a sheet of paper.  However, if plutonium is inhaled or ingested into the lung or intestinal system, then the high energy radiation can be extremely hazardous.  Beta radiation, such as that produced by radioactive iodine, is medium penetration radioactivity that can result in significant health effects, such as the thousands of thyroid cancers that resulted from the Chernobyl accident.  Finally, there are the highly penetrating radiations of gamma radioactivity and high speed neutron particles.  These will penetrate solid walls, even many multiple walls.  There is a burst of gamma radioactivity at nuclear detonation, and then there is a lot of gamma radiation that comes out of the highly dangerous early fallout that falls near ground zero.  There has been a lot of speculation about neutron bombs, the devices that would be expected to kill living things, but not significantly affect buildings or inanimate objects.  The real concern there, from a medical treatment point of view, would be the effects around the periphery of the fatality area, where patients haven’t received a lethal dose, but enough neutron radiation to create potentially very unpleasant neurological and gastrointestinal effects.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B7E31E-7CC2-4A56-B6CD-504ABF3335B0}" type="slidenum">
              <a:rPr lang="en-US" smtClean="0"/>
              <a:pPr/>
              <a:t>28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5"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6"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61440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5"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6"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21030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5"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6"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921402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B057AAE-EDE8-4135-A565-45627F271F7D}" type="datetimeFigureOut">
              <a:rPr lang="en-US" smtClean="0"/>
              <a:t>12/4/2012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96FBF4D-9C77-4C48-BD24-C3E78DA6E657}" type="slidenum">
              <a:rPr lang="en-US" smtClean="0"/>
              <a:t>‹#›</a:t>
            </a:fld>
            <a:endParaRPr lang="en-US"/>
          </a:p>
        </p:txBody>
      </p:sp>
    </p:spTree>
    <p:extLst>
      <p:ext uri="{BB962C8B-B14F-4D97-AF65-F5344CB8AC3E}">
        <p14:creationId xmlns:p14="http://schemas.microsoft.com/office/powerpoint/2010/main" val="381013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5B057AAE-EDE8-4135-A565-45627F271F7D}" type="datetimeFigureOut">
              <a:rPr lang="en-US" smtClean="0"/>
              <a:t>12/4/2012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96FBF4D-9C77-4C48-BD24-C3E78DA6E657}" type="slidenum">
              <a:rPr lang="en-US" smtClean="0"/>
              <a:t>‹#›</a:t>
            </a:fld>
            <a:endParaRPr lang="en-US"/>
          </a:p>
        </p:txBody>
      </p:sp>
    </p:spTree>
    <p:extLst>
      <p:ext uri="{BB962C8B-B14F-4D97-AF65-F5344CB8AC3E}">
        <p14:creationId xmlns:p14="http://schemas.microsoft.com/office/powerpoint/2010/main" val="300002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5"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6"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72714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5"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6"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45171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5B057AAE-EDE8-4135-A565-45627F271F7D}" type="datetimeFigureOut">
              <a:rPr lang="en-US" smtClean="0"/>
              <a:t>12/4/2012</a:t>
            </a:fld>
            <a:endParaRPr lang="en-US"/>
          </a:p>
        </p:txBody>
      </p:sp>
      <p:sp>
        <p:nvSpPr>
          <p:cNvPr id="6" name="Slide Number Placeholder 5"/>
          <p:cNvSpPr>
            <a:spLocks noGrp="1"/>
          </p:cNvSpPr>
          <p:nvPr>
            <p:ph type="sldNum" sz="quarter" idx="16"/>
          </p:nvPr>
        </p:nvSpPr>
        <p:spPr/>
        <p:txBody>
          <a:bodyPr/>
          <a:lstStyle>
            <a:lvl1pPr>
              <a:defRPr/>
            </a:lvl1pPr>
          </a:lstStyle>
          <a:p>
            <a:fld id="{F96FBF4D-9C77-4C48-BD24-C3E78DA6E657}" type="slidenum">
              <a:rPr lang="en-US" smtClean="0"/>
              <a:t>‹#›</a:t>
            </a:fld>
            <a:endParaRPr lang="en-US"/>
          </a:p>
        </p:txBody>
      </p:sp>
      <p:sp>
        <p:nvSpPr>
          <p:cNvPr id="7" name="Footer Placeholder 4"/>
          <p:cNvSpPr>
            <a:spLocks noGrp="1"/>
          </p:cNvSpPr>
          <p:nvPr>
            <p:ph type="ftr" sz="quarter" idx="17"/>
          </p:nvPr>
        </p:nvSpPr>
        <p:spPr/>
        <p:txBody>
          <a:bodyPr/>
          <a:lstStyle>
            <a:lvl1pPr>
              <a:defRPr/>
            </a:lvl1pPr>
          </a:lstStyle>
          <a:p>
            <a:endParaRPr lang="en-US"/>
          </a:p>
        </p:txBody>
      </p:sp>
    </p:spTree>
    <p:extLst>
      <p:ext uri="{BB962C8B-B14F-4D97-AF65-F5344CB8AC3E}">
        <p14:creationId xmlns:p14="http://schemas.microsoft.com/office/powerpoint/2010/main" val="156533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fld id="{5B057AAE-EDE8-4135-A565-45627F271F7D}" type="datetimeFigureOut">
              <a:rPr lang="en-US" smtClean="0"/>
              <a:t>12/4/2012</a:t>
            </a:fld>
            <a:endParaRPr lang="en-US"/>
          </a:p>
        </p:txBody>
      </p:sp>
      <p:sp>
        <p:nvSpPr>
          <p:cNvPr id="8" name="Slide Number Placeholder 5"/>
          <p:cNvSpPr>
            <a:spLocks noGrp="1"/>
          </p:cNvSpPr>
          <p:nvPr>
            <p:ph type="sldNum" sz="quarter" idx="16"/>
          </p:nvPr>
        </p:nvSpPr>
        <p:spPr/>
        <p:txBody>
          <a:bodyPr/>
          <a:lstStyle>
            <a:lvl1pPr>
              <a:defRPr/>
            </a:lvl1pPr>
          </a:lstStyle>
          <a:p>
            <a:fld id="{F96FBF4D-9C77-4C48-BD24-C3E78DA6E657}" type="slidenum">
              <a:rPr lang="en-US" smtClean="0"/>
              <a:t>‹#›</a:t>
            </a:fld>
            <a:endParaRPr lang="en-US"/>
          </a:p>
        </p:txBody>
      </p:sp>
      <p:sp>
        <p:nvSpPr>
          <p:cNvPr id="9" name="Footer Placeholder 4"/>
          <p:cNvSpPr>
            <a:spLocks noGrp="1"/>
          </p:cNvSpPr>
          <p:nvPr>
            <p:ph type="ftr" sz="quarter" idx="17"/>
          </p:nvPr>
        </p:nvSpPr>
        <p:spPr/>
        <p:txBody>
          <a:bodyPr/>
          <a:lstStyle>
            <a:lvl1pPr>
              <a:defRPr/>
            </a:lvl1pPr>
          </a:lstStyle>
          <a:p>
            <a:endParaRPr lang="en-US"/>
          </a:p>
        </p:txBody>
      </p:sp>
    </p:spTree>
    <p:extLst>
      <p:ext uri="{BB962C8B-B14F-4D97-AF65-F5344CB8AC3E}">
        <p14:creationId xmlns:p14="http://schemas.microsoft.com/office/powerpoint/2010/main" val="234274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4"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86773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3"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4"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19620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6"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7"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69886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B057AAE-EDE8-4135-A565-45627F271F7D}" type="datetimeFigureOut">
              <a:rPr lang="en-US" smtClean="0"/>
              <a:t>12/4/2012</a:t>
            </a:fld>
            <a:endParaRPr lang="en-US"/>
          </a:p>
        </p:txBody>
      </p:sp>
      <p:sp>
        <p:nvSpPr>
          <p:cNvPr id="6" name="Slide Number Placeholder 5"/>
          <p:cNvSpPr>
            <a:spLocks noGrp="1"/>
          </p:cNvSpPr>
          <p:nvPr>
            <p:ph type="sldNum" sz="quarter" idx="11"/>
          </p:nvPr>
        </p:nvSpPr>
        <p:spPr/>
        <p:txBody>
          <a:bodyPr/>
          <a:lstStyle>
            <a:lvl1pPr>
              <a:defRPr/>
            </a:lvl1pPr>
          </a:lstStyle>
          <a:p>
            <a:fld id="{F96FBF4D-9C77-4C48-BD24-C3E78DA6E657}" type="slidenum">
              <a:rPr lang="en-US" smtClean="0"/>
              <a:t>‹#›</a:t>
            </a:fld>
            <a:endParaRPr lang="en-US"/>
          </a:p>
        </p:txBody>
      </p:sp>
      <p:sp>
        <p:nvSpPr>
          <p:cNvPr id="7"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53325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28" name="Title Placeholder 1"/>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a:defRPr sz="1200">
                <a:solidFill>
                  <a:schemeClr val="tx1">
                    <a:alpha val="50000"/>
                  </a:schemeClr>
                </a:solidFill>
              </a:defRPr>
            </a:lvl1pPr>
          </a:lstStyle>
          <a:p>
            <a:fld id="{5B057AAE-EDE8-4135-A565-45627F271F7D}" type="datetimeFigureOut">
              <a:rPr lang="en-US" smtClean="0"/>
              <a:t>12/4/2012</a:t>
            </a:fld>
            <a:endParaRPr 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lIns="91440" tIns="45720" rIns="91440" bIns="45720" rtlCol="0" anchor="ctr"/>
          <a:lstStyle>
            <a:lvl1pPr algn="r">
              <a:defRPr sz="1200">
                <a:solidFill>
                  <a:schemeClr val="tx1"/>
                </a:solidFill>
              </a:defRPr>
            </a:lvl1pPr>
          </a:lstStyle>
          <a:p>
            <a:fld id="{F96FBF4D-9C77-4C48-BD24-C3E78DA6E657}" type="slidenum">
              <a:rPr lang="en-US" smtClean="0"/>
              <a:t>‹#›</a:t>
            </a:fld>
            <a:endParaRPr 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extLst>
      <p:ext uri="{BB962C8B-B14F-4D97-AF65-F5344CB8AC3E}">
        <p14:creationId xmlns:p14="http://schemas.microsoft.com/office/powerpoint/2010/main" val="38429600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1" fontAlgn="base" hangingPunct="1">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1" fontAlgn="base" hangingPunct="1">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1" fontAlgn="base" hangingPunct="1">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1" fontAlgn="base" hangingPunct="1">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Japan_Nuclear_power_plants_map.gif"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bauerc@uthscsa.edu" TargetMode="External"/><Relationship Id="rId2" Type="http://schemas.openxmlformats.org/officeDocument/2006/relationships/hyperlink" Target="mailto:crbauermd@prodigy.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286000"/>
          </a:xfrm>
        </p:spPr>
        <p:txBody>
          <a:bodyPr>
            <a:normAutofit fontScale="90000"/>
          </a:bodyPr>
          <a:lstStyle/>
          <a:p>
            <a:r>
              <a:rPr lang="en-US" dirty="0" smtClean="0"/>
              <a:t>The Dirty Bomb:</a:t>
            </a:r>
            <a:br>
              <a:rPr lang="en-US" dirty="0" smtClean="0"/>
            </a:br>
            <a:r>
              <a:rPr lang="en-US" dirty="0" smtClean="0"/>
              <a:t>	Community and </a:t>
            </a:r>
            <a:r>
              <a:rPr lang="en-US" i="1" dirty="0" smtClean="0"/>
              <a:t>Medical 	Response to</a:t>
            </a:r>
            <a:r>
              <a:rPr lang="en-US" dirty="0"/>
              <a:t> </a:t>
            </a:r>
            <a:r>
              <a:rPr lang="en-US" i="1" dirty="0" smtClean="0"/>
              <a:t>Radiological 	and Nuclear Events</a:t>
            </a:r>
            <a:endParaRPr lang="en-US" i="1" dirty="0"/>
          </a:p>
        </p:txBody>
      </p:sp>
      <p:sp>
        <p:nvSpPr>
          <p:cNvPr id="3" name="Subtitle 2"/>
          <p:cNvSpPr>
            <a:spLocks noGrp="1"/>
          </p:cNvSpPr>
          <p:nvPr>
            <p:ph type="subTitle" idx="1"/>
          </p:nvPr>
        </p:nvSpPr>
        <p:spPr>
          <a:xfrm>
            <a:off x="914400" y="4648200"/>
            <a:ext cx="7315200" cy="1662962"/>
          </a:xfrm>
        </p:spPr>
        <p:txBody>
          <a:bodyPr>
            <a:normAutofit fontScale="25000" lnSpcReduction="20000"/>
          </a:bodyPr>
          <a:lstStyle/>
          <a:p>
            <a:r>
              <a:rPr lang="en-US" sz="6400" dirty="0" smtClean="0">
                <a:latin typeface="Times New Roman" pitchFamily="18" charset="0"/>
                <a:cs typeface="Times New Roman" pitchFamily="18" charset="0"/>
              </a:rPr>
              <a:t>13</a:t>
            </a:r>
            <a:r>
              <a:rPr lang="en-US" sz="6400" baseline="30000" dirty="0" smtClean="0">
                <a:latin typeface="Times New Roman" pitchFamily="18" charset="0"/>
                <a:cs typeface="Times New Roman" pitchFamily="18" charset="0"/>
              </a:rPr>
              <a:t>th</a:t>
            </a:r>
            <a:r>
              <a:rPr lang="en-US" sz="6400" dirty="0" smtClean="0">
                <a:latin typeface="Times New Roman" pitchFamily="18" charset="0"/>
                <a:cs typeface="Times New Roman" pitchFamily="18" charset="0"/>
              </a:rPr>
              <a:t> Annual Rio Grande Trauma Conference and Pediatric Update</a:t>
            </a:r>
          </a:p>
          <a:p>
            <a:r>
              <a:rPr lang="en-US" sz="6400" dirty="0" smtClean="0">
                <a:latin typeface="Times New Roman" pitchFamily="18" charset="0"/>
                <a:cs typeface="Times New Roman" pitchFamily="18" charset="0"/>
              </a:rPr>
              <a:t>December 7, 2012,  2:15 PM</a:t>
            </a:r>
          </a:p>
          <a:p>
            <a:r>
              <a:rPr lang="en-US" sz="6400" dirty="0" smtClean="0">
                <a:latin typeface="Times New Roman" pitchFamily="18" charset="0"/>
                <a:cs typeface="Times New Roman" pitchFamily="18" charset="0"/>
              </a:rPr>
              <a:t>El Paso, Texas</a:t>
            </a:r>
          </a:p>
          <a:p>
            <a:r>
              <a:rPr lang="en-US" sz="1700" dirty="0" smtClean="0"/>
              <a:t> 	</a:t>
            </a:r>
            <a:r>
              <a:rPr lang="en-US" sz="1700" dirty="0"/>
              <a:t> </a:t>
            </a:r>
            <a:r>
              <a:rPr lang="en-US" sz="1700" dirty="0" smtClean="0"/>
              <a:t>               		                         </a:t>
            </a:r>
            <a:r>
              <a:rPr lang="en-US" sz="5600" dirty="0" smtClean="0">
                <a:latin typeface="Times New Roman" pitchFamily="18" charset="0"/>
                <a:cs typeface="Times New Roman" pitchFamily="18" charset="0"/>
              </a:rPr>
              <a:t>Charles R. Bauer, MD, CPE</a:t>
            </a:r>
          </a:p>
          <a:p>
            <a:r>
              <a:rPr lang="en-US" sz="5600" dirty="0" smtClean="0">
                <a:latin typeface="Times New Roman" pitchFamily="18" charset="0"/>
                <a:cs typeface="Times New Roman" pitchFamily="18" charset="0"/>
              </a:rPr>
              <a:t>	       		        Chief Medical Officer</a:t>
            </a:r>
          </a:p>
          <a:p>
            <a:r>
              <a:rPr lang="en-US" sz="5600" dirty="0" smtClean="0">
                <a:latin typeface="Times New Roman" pitchFamily="18" charset="0"/>
                <a:cs typeface="Times New Roman" pitchFamily="18" charset="0"/>
              </a:rPr>
              <a:t>		                             Colonel, Texas State Guard Medical Brigade (MRC)</a:t>
            </a:r>
          </a:p>
          <a:p>
            <a:r>
              <a:rPr lang="en-US" sz="5600" dirty="0">
                <a:latin typeface="Times New Roman" pitchFamily="18" charset="0"/>
                <a:cs typeface="Times New Roman" pitchFamily="18" charset="0"/>
              </a:rPr>
              <a:t>	</a:t>
            </a:r>
            <a:r>
              <a:rPr lang="en-US" sz="5600" dirty="0" smtClean="0">
                <a:latin typeface="Times New Roman" pitchFamily="18" charset="0"/>
                <a:cs typeface="Times New Roman" pitchFamily="18" charset="0"/>
              </a:rPr>
              <a:t>		        Adjunct Professor, Surgery and Emergency Medicine,</a:t>
            </a:r>
          </a:p>
          <a:p>
            <a:r>
              <a:rPr lang="en-US" sz="5600" dirty="0">
                <a:latin typeface="Times New Roman" pitchFamily="18" charset="0"/>
                <a:cs typeface="Times New Roman" pitchFamily="18" charset="0"/>
              </a:rPr>
              <a:t>	</a:t>
            </a:r>
            <a:r>
              <a:rPr lang="en-US" sz="5600" dirty="0" smtClean="0">
                <a:latin typeface="Times New Roman" pitchFamily="18" charset="0"/>
                <a:cs typeface="Times New Roman" pitchFamily="18" charset="0"/>
              </a:rPr>
              <a:t>		        University of Texas Health Science Center, San Antonio </a:t>
            </a: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68604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914400"/>
          </a:xfrm>
        </p:spPr>
        <p:txBody>
          <a:bodyPr/>
          <a:lstStyle/>
          <a:p>
            <a:r>
              <a:rPr lang="en-US" dirty="0" smtClean="0"/>
              <a:t>	</a:t>
            </a:r>
            <a:r>
              <a:rPr lang="en-US" dirty="0"/>
              <a:t> </a:t>
            </a:r>
            <a:r>
              <a:rPr lang="en-US" dirty="0" smtClean="0"/>
              <a:t>     </a:t>
            </a:r>
            <a:r>
              <a:rPr lang="en-US" sz="4400" dirty="0" smtClean="0"/>
              <a:t>Secondary Effects</a:t>
            </a:r>
            <a:endParaRPr lang="en-US" sz="4400" dirty="0"/>
          </a:p>
        </p:txBody>
      </p:sp>
      <p:sp>
        <p:nvSpPr>
          <p:cNvPr id="3" name="Content Placeholder 2"/>
          <p:cNvSpPr>
            <a:spLocks noGrp="1"/>
          </p:cNvSpPr>
          <p:nvPr>
            <p:ph idx="1"/>
          </p:nvPr>
        </p:nvSpPr>
        <p:spPr>
          <a:xfrm>
            <a:off x="838200" y="1676400"/>
            <a:ext cx="7391400" cy="4724401"/>
          </a:xfrm>
        </p:spPr>
        <p:txBody>
          <a:bodyPr/>
          <a:lstStyle/>
          <a:p>
            <a:r>
              <a:rPr lang="en-US" sz="2400" dirty="0" smtClean="0"/>
              <a:t>Caused by projectiles propelled by the explosion</a:t>
            </a:r>
          </a:p>
          <a:p>
            <a:r>
              <a:rPr lang="en-US" sz="2400" dirty="0" smtClean="0"/>
              <a:t>May be embedded in wounds, cause deep penetrating injuries</a:t>
            </a:r>
          </a:p>
          <a:p>
            <a:r>
              <a:rPr lang="en-US" sz="2400" dirty="0" smtClean="0"/>
              <a:t>Terrorists frequently place foreign objects (nuts, bolts, ball bearings, nails, glass, etc.) in bombs</a:t>
            </a:r>
          </a:p>
          <a:p>
            <a:r>
              <a:rPr lang="en-US" sz="2400" dirty="0" smtClean="0"/>
              <a:t>Environmental objects may be propelled – rocks, stones, gravel, manure waste,</a:t>
            </a:r>
          </a:p>
          <a:p>
            <a:r>
              <a:rPr lang="en-US" sz="2400" dirty="0" smtClean="0"/>
              <a:t>Bone fragments and tissue from suicide bombers – may be infected with HIV, other organisms</a:t>
            </a:r>
          </a:p>
          <a:p>
            <a:pPr marL="46037" indent="0">
              <a:buNone/>
            </a:pPr>
            <a:r>
              <a:rPr lang="en-US" dirty="0" smtClean="0"/>
              <a:t>  </a:t>
            </a:r>
            <a:endParaRPr lang="en-US" dirty="0"/>
          </a:p>
        </p:txBody>
      </p:sp>
    </p:spTree>
    <p:extLst>
      <p:ext uri="{BB962C8B-B14F-4D97-AF65-F5344CB8AC3E}">
        <p14:creationId xmlns:p14="http://schemas.microsoft.com/office/powerpoint/2010/main" val="121893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914400"/>
          </a:xfrm>
        </p:spPr>
        <p:txBody>
          <a:bodyPr/>
          <a:lstStyle/>
          <a:p>
            <a:r>
              <a:rPr lang="en-US" dirty="0" smtClean="0"/>
              <a:t>		</a:t>
            </a:r>
            <a:r>
              <a:rPr lang="en-US" sz="4400" dirty="0" smtClean="0"/>
              <a:t>Tertiary Effects</a:t>
            </a:r>
            <a:endParaRPr lang="en-US" sz="4400" dirty="0"/>
          </a:p>
        </p:txBody>
      </p:sp>
      <p:sp>
        <p:nvSpPr>
          <p:cNvPr id="3" name="Content Placeholder 2"/>
          <p:cNvSpPr>
            <a:spLocks noGrp="1"/>
          </p:cNvSpPr>
          <p:nvPr>
            <p:ph idx="1"/>
          </p:nvPr>
        </p:nvSpPr>
        <p:spPr>
          <a:xfrm>
            <a:off x="914400" y="2438400"/>
            <a:ext cx="7315200" cy="3870325"/>
          </a:xfrm>
        </p:spPr>
        <p:txBody>
          <a:bodyPr/>
          <a:lstStyle/>
          <a:p>
            <a:r>
              <a:rPr lang="en-US" sz="3200" dirty="0" smtClean="0"/>
              <a:t>Due to propulsion of the body against hard surfaces or objects</a:t>
            </a:r>
          </a:p>
          <a:p>
            <a:r>
              <a:rPr lang="en-US" sz="3200" dirty="0" smtClean="0"/>
              <a:t>Blunt, Penetrating and crush injuries</a:t>
            </a:r>
          </a:p>
          <a:p>
            <a:r>
              <a:rPr lang="en-US" sz="3200" dirty="0" smtClean="0"/>
              <a:t>Head injuries</a:t>
            </a:r>
          </a:p>
          <a:p>
            <a:r>
              <a:rPr lang="en-US" sz="3200" dirty="0" smtClean="0"/>
              <a:t>Splenic, Liver rupture</a:t>
            </a:r>
          </a:p>
          <a:p>
            <a:r>
              <a:rPr lang="en-US" sz="3200" dirty="0" smtClean="0"/>
              <a:t>Fractures</a:t>
            </a:r>
            <a:endParaRPr lang="en-US" sz="3200" dirty="0"/>
          </a:p>
        </p:txBody>
      </p:sp>
    </p:spTree>
    <p:extLst>
      <p:ext uri="{BB962C8B-B14F-4D97-AF65-F5344CB8AC3E}">
        <p14:creationId xmlns:p14="http://schemas.microsoft.com/office/powerpoint/2010/main" val="981089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990600"/>
          </a:xfrm>
        </p:spPr>
        <p:txBody>
          <a:bodyPr/>
          <a:lstStyle/>
          <a:p>
            <a:r>
              <a:rPr lang="en-US" dirty="0" smtClean="0"/>
              <a:t>	     </a:t>
            </a:r>
            <a:r>
              <a:rPr lang="en-US" sz="4400" dirty="0" smtClean="0"/>
              <a:t>Quaternary Effects</a:t>
            </a:r>
            <a:endParaRPr lang="en-US" sz="4400" dirty="0"/>
          </a:p>
        </p:txBody>
      </p:sp>
      <p:sp>
        <p:nvSpPr>
          <p:cNvPr id="3" name="Content Placeholder 2"/>
          <p:cNvSpPr>
            <a:spLocks noGrp="1"/>
          </p:cNvSpPr>
          <p:nvPr>
            <p:ph idx="1"/>
          </p:nvPr>
        </p:nvSpPr>
        <p:spPr>
          <a:xfrm>
            <a:off x="914400" y="2514600"/>
            <a:ext cx="7315200" cy="3794125"/>
          </a:xfrm>
        </p:spPr>
        <p:txBody>
          <a:bodyPr/>
          <a:lstStyle/>
          <a:p>
            <a:r>
              <a:rPr lang="en-US" sz="2800" dirty="0" smtClean="0"/>
              <a:t>Relate to Heat and combustion fumes with toxic injuries from fuels, metals, and environmental contaminants</a:t>
            </a:r>
          </a:p>
          <a:p>
            <a:r>
              <a:rPr lang="en-US" sz="2800" dirty="0" smtClean="0"/>
              <a:t>Burns</a:t>
            </a:r>
          </a:p>
          <a:p>
            <a:r>
              <a:rPr lang="en-US" sz="2800" dirty="0" smtClean="0"/>
              <a:t>Inhalation Injuries</a:t>
            </a:r>
          </a:p>
          <a:p>
            <a:r>
              <a:rPr lang="en-US" sz="2800" dirty="0" smtClean="0"/>
              <a:t>Asphyxiation</a:t>
            </a:r>
          </a:p>
          <a:p>
            <a:r>
              <a:rPr lang="en-US" sz="2800" dirty="0" smtClean="0"/>
              <a:t>Exacerbation of medical conditions</a:t>
            </a:r>
          </a:p>
          <a:p>
            <a:endParaRPr lang="en-US" dirty="0"/>
          </a:p>
        </p:txBody>
      </p:sp>
    </p:spTree>
    <p:extLst>
      <p:ext uri="{BB962C8B-B14F-4D97-AF65-F5344CB8AC3E}">
        <p14:creationId xmlns:p14="http://schemas.microsoft.com/office/powerpoint/2010/main" val="2738548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914400"/>
          </a:xfrm>
        </p:spPr>
        <p:txBody>
          <a:bodyPr/>
          <a:lstStyle/>
          <a:p>
            <a:r>
              <a:rPr lang="en-US" dirty="0" smtClean="0"/>
              <a:t>		</a:t>
            </a:r>
            <a:r>
              <a:rPr lang="en-US" sz="4400" dirty="0" err="1" smtClean="0"/>
              <a:t>Quinary</a:t>
            </a:r>
            <a:r>
              <a:rPr lang="en-US" sz="4400" dirty="0" smtClean="0"/>
              <a:t> Effects</a:t>
            </a:r>
            <a:endParaRPr lang="en-US" sz="4400" dirty="0"/>
          </a:p>
        </p:txBody>
      </p:sp>
      <p:sp>
        <p:nvSpPr>
          <p:cNvPr id="3" name="Content Placeholder 2"/>
          <p:cNvSpPr>
            <a:spLocks noGrp="1"/>
          </p:cNvSpPr>
          <p:nvPr>
            <p:ph idx="1"/>
          </p:nvPr>
        </p:nvSpPr>
        <p:spPr>
          <a:xfrm>
            <a:off x="914400" y="1524000"/>
            <a:ext cx="7315200" cy="4572001"/>
          </a:xfrm>
        </p:spPr>
        <p:txBody>
          <a:bodyPr>
            <a:normAutofit fontScale="92500" lnSpcReduction="20000"/>
          </a:bodyPr>
          <a:lstStyle/>
          <a:p>
            <a:r>
              <a:rPr lang="en-US" dirty="0" smtClean="0"/>
              <a:t>Effects due to additives:  </a:t>
            </a:r>
          </a:p>
          <a:p>
            <a:pPr lvl="1"/>
            <a:r>
              <a:rPr lang="en-US" sz="2000" dirty="0" smtClean="0"/>
              <a:t>Chemicals</a:t>
            </a:r>
          </a:p>
          <a:p>
            <a:pPr lvl="1"/>
            <a:r>
              <a:rPr lang="en-US" sz="2000" dirty="0" err="1" smtClean="0"/>
              <a:t>Biologicals</a:t>
            </a:r>
            <a:endParaRPr lang="en-US" sz="2000" dirty="0" smtClean="0"/>
          </a:p>
          <a:p>
            <a:pPr lvl="1"/>
            <a:r>
              <a:rPr lang="en-US" sz="2000" dirty="0" smtClean="0"/>
              <a:t>Radioactive materials</a:t>
            </a:r>
          </a:p>
          <a:p>
            <a:r>
              <a:rPr lang="en-US" dirty="0" smtClean="0"/>
              <a:t>May be a mixture of several</a:t>
            </a:r>
          </a:p>
          <a:p>
            <a:r>
              <a:rPr lang="en-US" dirty="0" smtClean="0"/>
              <a:t>THIS NOW HAS BECOME A “DIRTY BOMB”</a:t>
            </a:r>
          </a:p>
          <a:p>
            <a:r>
              <a:rPr lang="en-US" dirty="0" smtClean="0"/>
              <a:t>Cannot ignore or assume anything</a:t>
            </a:r>
          </a:p>
          <a:p>
            <a:r>
              <a:rPr lang="en-US" dirty="0" smtClean="0"/>
              <a:t>Proper Protection (PPE)</a:t>
            </a:r>
          </a:p>
          <a:p>
            <a:pPr lvl="1"/>
            <a:r>
              <a:rPr lang="en-US" sz="2000" dirty="0"/>
              <a:t>T</a:t>
            </a:r>
            <a:r>
              <a:rPr lang="en-US" sz="2000" dirty="0" smtClean="0"/>
              <a:t>ime</a:t>
            </a:r>
          </a:p>
          <a:p>
            <a:pPr lvl="1"/>
            <a:r>
              <a:rPr lang="en-US" sz="2000" dirty="0" smtClean="0"/>
              <a:t>Distance</a:t>
            </a:r>
          </a:p>
          <a:p>
            <a:pPr lvl="1"/>
            <a:r>
              <a:rPr lang="en-US" sz="2000" dirty="0" smtClean="0"/>
              <a:t>Dose</a:t>
            </a:r>
          </a:p>
          <a:p>
            <a:pPr lvl="1"/>
            <a:r>
              <a:rPr lang="en-US" sz="2000" dirty="0" smtClean="0"/>
              <a:t>Shielding</a:t>
            </a:r>
          </a:p>
          <a:p>
            <a:pPr lvl="1"/>
            <a:endParaRPr lang="en-US" dirty="0" smtClean="0"/>
          </a:p>
        </p:txBody>
      </p:sp>
    </p:spTree>
    <p:extLst>
      <p:ext uri="{BB962C8B-B14F-4D97-AF65-F5344CB8AC3E}">
        <p14:creationId xmlns:p14="http://schemas.microsoft.com/office/powerpoint/2010/main" val="2100459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914400"/>
          </a:xfrm>
        </p:spPr>
        <p:txBody>
          <a:bodyPr/>
          <a:lstStyle/>
          <a:p>
            <a:r>
              <a:rPr lang="en-US" sz="3600" dirty="0" smtClean="0"/>
              <a:t> Radiation and Nuclear Disasters</a:t>
            </a:r>
            <a:endParaRPr lang="en-US" sz="3600" dirty="0"/>
          </a:p>
        </p:txBody>
      </p:sp>
      <p:sp>
        <p:nvSpPr>
          <p:cNvPr id="3" name="Content Placeholder 2"/>
          <p:cNvSpPr>
            <a:spLocks noGrp="1"/>
          </p:cNvSpPr>
          <p:nvPr>
            <p:ph idx="1"/>
          </p:nvPr>
        </p:nvSpPr>
        <p:spPr>
          <a:xfrm>
            <a:off x="914400" y="1905000"/>
            <a:ext cx="7315200" cy="4403725"/>
          </a:xfrm>
        </p:spPr>
        <p:txBody>
          <a:bodyPr>
            <a:normAutofit lnSpcReduction="10000"/>
          </a:bodyPr>
          <a:lstStyle/>
          <a:p>
            <a:r>
              <a:rPr lang="en-US" sz="2400" dirty="0" smtClean="0"/>
              <a:t>IED – Improvised Explosive Device</a:t>
            </a:r>
          </a:p>
          <a:p>
            <a:r>
              <a:rPr lang="en-US" sz="2400" dirty="0"/>
              <a:t>R</a:t>
            </a:r>
            <a:r>
              <a:rPr lang="en-US" sz="2400" dirty="0" smtClean="0"/>
              <a:t>DD – Radiological</a:t>
            </a:r>
            <a:r>
              <a:rPr lang="en-US" sz="2400" dirty="0"/>
              <a:t> </a:t>
            </a:r>
            <a:r>
              <a:rPr lang="en-US" sz="2400" dirty="0" smtClean="0"/>
              <a:t>Dispersal Device</a:t>
            </a:r>
          </a:p>
          <a:p>
            <a:pPr lvl="1"/>
            <a:r>
              <a:rPr lang="en-US" sz="2400" dirty="0" smtClean="0"/>
              <a:t>May be noticeable (“Dirty Bomb” or “Silent”)</a:t>
            </a:r>
          </a:p>
          <a:p>
            <a:r>
              <a:rPr lang="en-US" sz="2400" dirty="0" smtClean="0"/>
              <a:t>RED – Radiation Emission/Exposure Device</a:t>
            </a:r>
          </a:p>
          <a:p>
            <a:r>
              <a:rPr lang="en-US" sz="2400" dirty="0" smtClean="0"/>
              <a:t>IND – Improvised Nuclear Device</a:t>
            </a:r>
          </a:p>
          <a:p>
            <a:r>
              <a:rPr lang="en-US" sz="2400" dirty="0" smtClean="0"/>
              <a:t>Chernobyl, Ukraine, 1986</a:t>
            </a:r>
          </a:p>
          <a:p>
            <a:r>
              <a:rPr lang="en-US" sz="2400" dirty="0" smtClean="0"/>
              <a:t>Three Mile Island - 1979</a:t>
            </a:r>
          </a:p>
          <a:p>
            <a:r>
              <a:rPr lang="en-US" sz="2400" dirty="0" smtClean="0"/>
              <a:t> Goiania, Brazil - 1987</a:t>
            </a:r>
          </a:p>
          <a:p>
            <a:r>
              <a:rPr lang="en-US" sz="2400" dirty="0" smtClean="0"/>
              <a:t>Japan – 2011</a:t>
            </a:r>
          </a:p>
          <a:p>
            <a:r>
              <a:rPr lang="en-US" sz="2400" dirty="0" smtClean="0"/>
              <a:t>“Misplaced” radioactive testing equipment -  </a:t>
            </a:r>
            <a:endParaRPr lang="en-US" sz="2400" dirty="0"/>
          </a:p>
        </p:txBody>
      </p:sp>
    </p:spTree>
    <p:extLst>
      <p:ext uri="{BB962C8B-B14F-4D97-AF65-F5344CB8AC3E}">
        <p14:creationId xmlns:p14="http://schemas.microsoft.com/office/powerpoint/2010/main" val="345517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21RPtfbegYk/TXs2HRjIjXI/AAAAAAAAA8U/kHPMbBt2rg4/s1600/japan-earthquake-2011-march-11-tsunami-nuclear-power-plant-expl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9801"/>
            <a:ext cx="6191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3/32/Japan_Nuclear_power_plants_map.gif/260px-Japan_Nuclear_power_plants_map.gif">
            <a:hlinkClick r:id="rId3" tooltip="Nuclear power plants of Japa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362200"/>
            <a:ext cx="247650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762000"/>
            <a:ext cx="7315200" cy="1219200"/>
          </a:xfrm>
        </p:spPr>
        <p:txBody>
          <a:bodyPr>
            <a:normAutofit fontScale="90000"/>
          </a:bodyPr>
          <a:lstStyle/>
          <a:p>
            <a:r>
              <a:rPr lang="en-US" dirty="0" smtClean="0"/>
              <a:t>Earthquake/Tsunami, Sendai, Japan.  Fukushima Daiichi Nuclear Disaster</a:t>
            </a:r>
            <a:endParaRPr lang="en-US" dirty="0"/>
          </a:p>
        </p:txBody>
      </p:sp>
      <p:sp>
        <p:nvSpPr>
          <p:cNvPr id="3" name="Content Placeholder 2"/>
          <p:cNvSpPr>
            <a:spLocks noGrp="1"/>
          </p:cNvSpPr>
          <p:nvPr>
            <p:ph idx="1"/>
          </p:nvPr>
        </p:nvSpPr>
        <p:spPr/>
        <p:txBody>
          <a:bodyPr/>
          <a:lstStyle/>
          <a:p>
            <a:pPr marL="46037" indent="0">
              <a:buNone/>
            </a:pPr>
            <a:endParaRPr lang="en-US" dirty="0"/>
          </a:p>
        </p:txBody>
      </p:sp>
    </p:spTree>
    <p:extLst>
      <p:ext uri="{BB962C8B-B14F-4D97-AF65-F5344CB8AC3E}">
        <p14:creationId xmlns:p14="http://schemas.microsoft.com/office/powerpoint/2010/main" val="1810020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0" name="Rectangle 38"/>
          <p:cNvSpPr>
            <a:spLocks noGrp="1" noChangeArrowheads="1"/>
          </p:cNvSpPr>
          <p:nvPr>
            <p:ph type="title"/>
          </p:nvPr>
        </p:nvSpPr>
        <p:spPr>
          <a:xfrm>
            <a:off x="1828800" y="152400"/>
            <a:ext cx="6858000" cy="1143000"/>
          </a:xfrm>
        </p:spPr>
        <p:txBody>
          <a:bodyPr/>
          <a:lstStyle/>
          <a:p>
            <a:pPr eaLnBrk="1" hangingPunct="1">
              <a:defRPr/>
            </a:pPr>
            <a:r>
              <a:rPr lang="en-US" sz="4800" smtClean="0"/>
              <a:t>Ionizing Radiation</a:t>
            </a:r>
          </a:p>
        </p:txBody>
      </p:sp>
      <p:sp>
        <p:nvSpPr>
          <p:cNvPr id="22530" name="Slide Number Placeholder 3"/>
          <p:cNvSpPr>
            <a:spLocks noGrp="1"/>
          </p:cNvSpPr>
          <p:nvPr>
            <p:ph type="sldNum" sz="quarter" idx="11"/>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AE5A9478-887C-4F01-B0D0-CFEF2D031EBC}" type="slidenum">
              <a:rPr lang="en-US" sz="1400">
                <a:solidFill>
                  <a:schemeClr val="tx1"/>
                </a:solidFill>
              </a:rPr>
              <a:pPr eaLnBrk="1" hangingPunct="1"/>
              <a:t>16</a:t>
            </a:fld>
            <a:endParaRPr lang="en-US" sz="1400">
              <a:solidFill>
                <a:schemeClr val="tx1"/>
              </a:solidFill>
            </a:endParaRPr>
          </a:p>
        </p:txBody>
      </p:sp>
      <p:sp>
        <p:nvSpPr>
          <p:cNvPr id="38914" name="Rectangle 2"/>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15" name="Rectangle 3"/>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22533" name="Group 4"/>
          <p:cNvGrpSpPr>
            <a:grpSpLocks/>
          </p:cNvGrpSpPr>
          <p:nvPr/>
        </p:nvGrpSpPr>
        <p:grpSpPr bwMode="auto">
          <a:xfrm>
            <a:off x="782638" y="1924050"/>
            <a:ext cx="7697787" cy="4781550"/>
            <a:chOff x="555" y="1270"/>
            <a:chExt cx="5454" cy="3012"/>
          </a:xfrm>
        </p:grpSpPr>
        <p:sp>
          <p:nvSpPr>
            <p:cNvPr id="38917" name="Line 5"/>
            <p:cNvSpPr>
              <a:spLocks noChangeShapeType="1"/>
            </p:cNvSpPr>
            <p:nvPr/>
          </p:nvSpPr>
          <p:spPr bwMode="auto">
            <a:xfrm flipV="1">
              <a:off x="1856" y="3317"/>
              <a:ext cx="2949" cy="1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18" name="Line 6"/>
            <p:cNvSpPr>
              <a:spLocks noChangeShapeType="1"/>
            </p:cNvSpPr>
            <p:nvPr/>
          </p:nvSpPr>
          <p:spPr bwMode="auto">
            <a:xfrm flipV="1">
              <a:off x="1856" y="3726"/>
              <a:ext cx="2949" cy="9"/>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nvGrpSpPr>
            <p:cNvPr id="22538" name="Group 7"/>
            <p:cNvGrpSpPr>
              <a:grpSpLocks/>
            </p:cNvGrpSpPr>
            <p:nvPr/>
          </p:nvGrpSpPr>
          <p:grpSpPr bwMode="auto">
            <a:xfrm>
              <a:off x="2912" y="1270"/>
              <a:ext cx="924" cy="2764"/>
              <a:chOff x="2912" y="1270"/>
              <a:chExt cx="924" cy="2764"/>
            </a:xfrm>
          </p:grpSpPr>
          <p:sp>
            <p:nvSpPr>
              <p:cNvPr id="38920" name="Freeform 8"/>
              <p:cNvSpPr>
                <a:spLocks/>
              </p:cNvSpPr>
              <p:nvPr/>
            </p:nvSpPr>
            <p:spPr bwMode="auto">
              <a:xfrm>
                <a:off x="2919" y="1272"/>
                <a:ext cx="904" cy="2762"/>
              </a:xfrm>
              <a:custGeom>
                <a:avLst/>
                <a:gdLst>
                  <a:gd name="T0" fmla="*/ 243 w 905"/>
                  <a:gd name="T1" fmla="*/ 2761 h 2762"/>
                  <a:gd name="T2" fmla="*/ 866 w 905"/>
                  <a:gd name="T3" fmla="*/ 2761 h 2762"/>
                  <a:gd name="T4" fmla="*/ 790 w 905"/>
                  <a:gd name="T5" fmla="*/ 2269 h 2762"/>
                  <a:gd name="T6" fmla="*/ 790 w 905"/>
                  <a:gd name="T7" fmla="*/ 2134 h 2762"/>
                  <a:gd name="T8" fmla="*/ 873 w 905"/>
                  <a:gd name="T9" fmla="*/ 1839 h 2762"/>
                  <a:gd name="T10" fmla="*/ 904 w 905"/>
                  <a:gd name="T11" fmla="*/ 1630 h 2762"/>
                  <a:gd name="T12" fmla="*/ 889 w 905"/>
                  <a:gd name="T13" fmla="*/ 1485 h 2762"/>
                  <a:gd name="T14" fmla="*/ 836 w 905"/>
                  <a:gd name="T15" fmla="*/ 1189 h 2762"/>
                  <a:gd name="T16" fmla="*/ 691 w 905"/>
                  <a:gd name="T17" fmla="*/ 812 h 2762"/>
                  <a:gd name="T18" fmla="*/ 647 w 905"/>
                  <a:gd name="T19" fmla="*/ 586 h 2762"/>
                  <a:gd name="T20" fmla="*/ 547 w 905"/>
                  <a:gd name="T21" fmla="*/ 451 h 2762"/>
                  <a:gd name="T22" fmla="*/ 335 w 905"/>
                  <a:gd name="T23" fmla="*/ 28 h 2762"/>
                  <a:gd name="T24" fmla="*/ 282 w 905"/>
                  <a:gd name="T25" fmla="*/ 6 h 2762"/>
                  <a:gd name="T26" fmla="*/ 222 w 905"/>
                  <a:gd name="T27" fmla="*/ 23 h 2762"/>
                  <a:gd name="T28" fmla="*/ 176 w 905"/>
                  <a:gd name="T29" fmla="*/ 128 h 2762"/>
                  <a:gd name="T30" fmla="*/ 77 w 905"/>
                  <a:gd name="T31" fmla="*/ 0 h 2762"/>
                  <a:gd name="T32" fmla="*/ 23 w 905"/>
                  <a:gd name="T33" fmla="*/ 23 h 2762"/>
                  <a:gd name="T34" fmla="*/ 0 w 905"/>
                  <a:gd name="T35" fmla="*/ 105 h 2762"/>
                  <a:gd name="T36" fmla="*/ 23 w 905"/>
                  <a:gd name="T37" fmla="*/ 209 h 2762"/>
                  <a:gd name="T38" fmla="*/ 32 w 905"/>
                  <a:gd name="T39" fmla="*/ 307 h 2762"/>
                  <a:gd name="T40" fmla="*/ 77 w 905"/>
                  <a:gd name="T41" fmla="*/ 407 h 2762"/>
                  <a:gd name="T42" fmla="*/ 146 w 905"/>
                  <a:gd name="T43" fmla="*/ 504 h 2762"/>
                  <a:gd name="T44" fmla="*/ 146 w 905"/>
                  <a:gd name="T45" fmla="*/ 634 h 2762"/>
                  <a:gd name="T46" fmla="*/ 191 w 905"/>
                  <a:gd name="T47" fmla="*/ 731 h 2762"/>
                  <a:gd name="T48" fmla="*/ 274 w 905"/>
                  <a:gd name="T49" fmla="*/ 882 h 2762"/>
                  <a:gd name="T50" fmla="*/ 282 w 905"/>
                  <a:gd name="T51" fmla="*/ 1034 h 2762"/>
                  <a:gd name="T52" fmla="*/ 320 w 905"/>
                  <a:gd name="T53" fmla="*/ 1165 h 2762"/>
                  <a:gd name="T54" fmla="*/ 342 w 905"/>
                  <a:gd name="T55" fmla="*/ 1229 h 2762"/>
                  <a:gd name="T56" fmla="*/ 342 w 905"/>
                  <a:gd name="T57" fmla="*/ 1682 h 2762"/>
                  <a:gd name="T58" fmla="*/ 288 w 905"/>
                  <a:gd name="T59" fmla="*/ 1747 h 2762"/>
                  <a:gd name="T60" fmla="*/ 191 w 905"/>
                  <a:gd name="T61" fmla="*/ 1891 h 2762"/>
                  <a:gd name="T62" fmla="*/ 154 w 905"/>
                  <a:gd name="T63" fmla="*/ 2025 h 2762"/>
                  <a:gd name="T64" fmla="*/ 138 w 905"/>
                  <a:gd name="T65" fmla="*/ 2106 h 2762"/>
                  <a:gd name="T66" fmla="*/ 138 w 905"/>
                  <a:gd name="T67" fmla="*/ 2211 h 2762"/>
                  <a:gd name="T68" fmla="*/ 169 w 905"/>
                  <a:gd name="T69" fmla="*/ 2343 h 2762"/>
                  <a:gd name="T70" fmla="*/ 243 w 905"/>
                  <a:gd name="T71" fmla="*/ 2506 h 2762"/>
                  <a:gd name="T72" fmla="*/ 243 w 905"/>
                  <a:gd name="T73" fmla="*/ 2761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2762">
                    <a:moveTo>
                      <a:pt x="243" y="2761"/>
                    </a:moveTo>
                    <a:lnTo>
                      <a:pt x="866" y="2761"/>
                    </a:lnTo>
                    <a:lnTo>
                      <a:pt x="790" y="2269"/>
                    </a:lnTo>
                    <a:lnTo>
                      <a:pt x="790" y="2134"/>
                    </a:lnTo>
                    <a:lnTo>
                      <a:pt x="873" y="1839"/>
                    </a:lnTo>
                    <a:lnTo>
                      <a:pt x="904" y="1630"/>
                    </a:lnTo>
                    <a:lnTo>
                      <a:pt x="889" y="1485"/>
                    </a:lnTo>
                    <a:lnTo>
                      <a:pt x="836" y="1189"/>
                    </a:lnTo>
                    <a:lnTo>
                      <a:pt x="691" y="812"/>
                    </a:lnTo>
                    <a:lnTo>
                      <a:pt x="647" y="586"/>
                    </a:lnTo>
                    <a:lnTo>
                      <a:pt x="547" y="451"/>
                    </a:lnTo>
                    <a:lnTo>
                      <a:pt x="335" y="28"/>
                    </a:lnTo>
                    <a:lnTo>
                      <a:pt x="282" y="6"/>
                    </a:lnTo>
                    <a:lnTo>
                      <a:pt x="222" y="23"/>
                    </a:lnTo>
                    <a:lnTo>
                      <a:pt x="176" y="128"/>
                    </a:lnTo>
                    <a:lnTo>
                      <a:pt x="77" y="0"/>
                    </a:lnTo>
                    <a:lnTo>
                      <a:pt x="23" y="23"/>
                    </a:lnTo>
                    <a:lnTo>
                      <a:pt x="0" y="105"/>
                    </a:lnTo>
                    <a:lnTo>
                      <a:pt x="23" y="209"/>
                    </a:lnTo>
                    <a:lnTo>
                      <a:pt x="32" y="307"/>
                    </a:lnTo>
                    <a:lnTo>
                      <a:pt x="77" y="407"/>
                    </a:lnTo>
                    <a:lnTo>
                      <a:pt x="146" y="504"/>
                    </a:lnTo>
                    <a:lnTo>
                      <a:pt x="146" y="634"/>
                    </a:lnTo>
                    <a:lnTo>
                      <a:pt x="191" y="731"/>
                    </a:lnTo>
                    <a:lnTo>
                      <a:pt x="274" y="882"/>
                    </a:lnTo>
                    <a:lnTo>
                      <a:pt x="282" y="1034"/>
                    </a:lnTo>
                    <a:lnTo>
                      <a:pt x="320" y="1165"/>
                    </a:lnTo>
                    <a:lnTo>
                      <a:pt x="342" y="1229"/>
                    </a:lnTo>
                    <a:lnTo>
                      <a:pt x="342" y="1682"/>
                    </a:lnTo>
                    <a:lnTo>
                      <a:pt x="288" y="1747"/>
                    </a:lnTo>
                    <a:lnTo>
                      <a:pt x="191" y="1891"/>
                    </a:lnTo>
                    <a:lnTo>
                      <a:pt x="154" y="2025"/>
                    </a:lnTo>
                    <a:lnTo>
                      <a:pt x="138" y="2106"/>
                    </a:lnTo>
                    <a:lnTo>
                      <a:pt x="138" y="2211"/>
                    </a:lnTo>
                    <a:lnTo>
                      <a:pt x="169" y="2343"/>
                    </a:lnTo>
                    <a:lnTo>
                      <a:pt x="243" y="2506"/>
                    </a:lnTo>
                    <a:lnTo>
                      <a:pt x="243" y="2761"/>
                    </a:lnTo>
                  </a:path>
                </a:pathLst>
              </a:custGeom>
              <a:solidFill>
                <a:srgbClr val="FFC281"/>
              </a:solidFill>
              <a:ln w="12700" cap="rnd" cmpd="sng">
                <a:solidFill>
                  <a:srgbClr val="FFC28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1" name="Freeform 9"/>
              <p:cNvSpPr>
                <a:spLocks/>
              </p:cNvSpPr>
              <p:nvPr/>
            </p:nvSpPr>
            <p:spPr bwMode="auto">
              <a:xfrm>
                <a:off x="3256" y="2156"/>
                <a:ext cx="580" cy="1865"/>
              </a:xfrm>
              <a:custGeom>
                <a:avLst/>
                <a:gdLst>
                  <a:gd name="T0" fmla="*/ 108 w 581"/>
                  <a:gd name="T1" fmla="*/ 1699 h 1865"/>
                  <a:gd name="T2" fmla="*/ 151 w 581"/>
                  <a:gd name="T3" fmla="*/ 1564 h 1865"/>
                  <a:gd name="T4" fmla="*/ 157 w 581"/>
                  <a:gd name="T5" fmla="*/ 1492 h 1865"/>
                  <a:gd name="T6" fmla="*/ 101 w 581"/>
                  <a:gd name="T7" fmla="*/ 1421 h 1865"/>
                  <a:gd name="T8" fmla="*/ 108 w 581"/>
                  <a:gd name="T9" fmla="*/ 1388 h 1865"/>
                  <a:gd name="T10" fmla="*/ 166 w 581"/>
                  <a:gd name="T11" fmla="*/ 1197 h 1865"/>
                  <a:gd name="T12" fmla="*/ 87 w 581"/>
                  <a:gd name="T13" fmla="*/ 1202 h 1865"/>
                  <a:gd name="T14" fmla="*/ 244 w 581"/>
                  <a:gd name="T15" fmla="*/ 935 h 1865"/>
                  <a:gd name="T16" fmla="*/ 344 w 581"/>
                  <a:gd name="T17" fmla="*/ 1066 h 1865"/>
                  <a:gd name="T18" fmla="*/ 244 w 581"/>
                  <a:gd name="T19" fmla="*/ 782 h 1865"/>
                  <a:gd name="T20" fmla="*/ 157 w 581"/>
                  <a:gd name="T21" fmla="*/ 842 h 1865"/>
                  <a:gd name="T22" fmla="*/ 101 w 581"/>
                  <a:gd name="T23" fmla="*/ 339 h 1865"/>
                  <a:gd name="T24" fmla="*/ 144 w 581"/>
                  <a:gd name="T25" fmla="*/ 261 h 1865"/>
                  <a:gd name="T26" fmla="*/ 244 w 581"/>
                  <a:gd name="T27" fmla="*/ 272 h 1865"/>
                  <a:gd name="T28" fmla="*/ 273 w 581"/>
                  <a:gd name="T29" fmla="*/ 218 h 1865"/>
                  <a:gd name="T30" fmla="*/ 266 w 581"/>
                  <a:gd name="T31" fmla="*/ 48 h 1865"/>
                  <a:gd name="T32" fmla="*/ 394 w 581"/>
                  <a:gd name="T33" fmla="*/ 601 h 1865"/>
                  <a:gd name="T34" fmla="*/ 443 w 581"/>
                  <a:gd name="T35" fmla="*/ 847 h 1865"/>
                  <a:gd name="T36" fmla="*/ 473 w 581"/>
                  <a:gd name="T37" fmla="*/ 1033 h 1865"/>
                  <a:gd name="T38" fmla="*/ 551 w 581"/>
                  <a:gd name="T39" fmla="*/ 787 h 1865"/>
                  <a:gd name="T40" fmla="*/ 509 w 581"/>
                  <a:gd name="T41" fmla="*/ 299 h 1865"/>
                  <a:gd name="T42" fmla="*/ 580 w 581"/>
                  <a:gd name="T43" fmla="*/ 726 h 1865"/>
                  <a:gd name="T44" fmla="*/ 545 w 581"/>
                  <a:gd name="T45" fmla="*/ 994 h 1865"/>
                  <a:gd name="T46" fmla="*/ 467 w 581"/>
                  <a:gd name="T47" fmla="*/ 1301 h 1865"/>
                  <a:gd name="T48" fmla="*/ 487 w 581"/>
                  <a:gd name="T49" fmla="*/ 1519 h 1865"/>
                  <a:gd name="T50" fmla="*/ 517 w 581"/>
                  <a:gd name="T51" fmla="*/ 1793 h 1865"/>
                  <a:gd name="T52" fmla="*/ 373 w 581"/>
                  <a:gd name="T53" fmla="*/ 1661 h 1865"/>
                  <a:gd name="T54" fmla="*/ 451 w 581"/>
                  <a:gd name="T55" fmla="*/ 1646 h 1865"/>
                  <a:gd name="T56" fmla="*/ 458 w 581"/>
                  <a:gd name="T57" fmla="*/ 1537 h 1865"/>
                  <a:gd name="T58" fmla="*/ 401 w 581"/>
                  <a:gd name="T59" fmla="*/ 1318 h 1865"/>
                  <a:gd name="T60" fmla="*/ 458 w 581"/>
                  <a:gd name="T61" fmla="*/ 1103 h 1865"/>
                  <a:gd name="T62" fmla="*/ 366 w 581"/>
                  <a:gd name="T63" fmla="*/ 1208 h 1865"/>
                  <a:gd name="T64" fmla="*/ 258 w 581"/>
                  <a:gd name="T65" fmla="*/ 1574 h 1865"/>
                  <a:gd name="T66" fmla="*/ 65 w 581"/>
                  <a:gd name="T67" fmla="*/ 1760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1" h="1865">
                    <a:moveTo>
                      <a:pt x="65" y="1760"/>
                    </a:moveTo>
                    <a:lnTo>
                      <a:pt x="108" y="1699"/>
                    </a:lnTo>
                    <a:lnTo>
                      <a:pt x="108" y="1640"/>
                    </a:lnTo>
                    <a:lnTo>
                      <a:pt x="151" y="1564"/>
                    </a:lnTo>
                    <a:lnTo>
                      <a:pt x="0" y="1597"/>
                    </a:lnTo>
                    <a:lnTo>
                      <a:pt x="157" y="1492"/>
                    </a:lnTo>
                    <a:lnTo>
                      <a:pt x="21" y="1514"/>
                    </a:lnTo>
                    <a:lnTo>
                      <a:pt x="101" y="1421"/>
                    </a:lnTo>
                    <a:lnTo>
                      <a:pt x="15" y="1443"/>
                    </a:lnTo>
                    <a:lnTo>
                      <a:pt x="108" y="1388"/>
                    </a:lnTo>
                    <a:lnTo>
                      <a:pt x="166" y="1262"/>
                    </a:lnTo>
                    <a:lnTo>
                      <a:pt x="166" y="1197"/>
                    </a:lnTo>
                    <a:lnTo>
                      <a:pt x="151" y="1169"/>
                    </a:lnTo>
                    <a:lnTo>
                      <a:pt x="87" y="1202"/>
                    </a:lnTo>
                    <a:lnTo>
                      <a:pt x="144" y="1001"/>
                    </a:lnTo>
                    <a:lnTo>
                      <a:pt x="244" y="935"/>
                    </a:lnTo>
                    <a:lnTo>
                      <a:pt x="294" y="966"/>
                    </a:lnTo>
                    <a:lnTo>
                      <a:pt x="344" y="1066"/>
                    </a:lnTo>
                    <a:lnTo>
                      <a:pt x="337" y="902"/>
                    </a:lnTo>
                    <a:lnTo>
                      <a:pt x="244" y="782"/>
                    </a:lnTo>
                    <a:lnTo>
                      <a:pt x="208" y="782"/>
                    </a:lnTo>
                    <a:lnTo>
                      <a:pt x="157" y="842"/>
                    </a:lnTo>
                    <a:lnTo>
                      <a:pt x="157" y="524"/>
                    </a:lnTo>
                    <a:lnTo>
                      <a:pt x="101" y="339"/>
                    </a:lnTo>
                    <a:lnTo>
                      <a:pt x="87" y="136"/>
                    </a:lnTo>
                    <a:lnTo>
                      <a:pt x="144" y="261"/>
                    </a:lnTo>
                    <a:lnTo>
                      <a:pt x="179" y="272"/>
                    </a:lnTo>
                    <a:lnTo>
                      <a:pt x="244" y="272"/>
                    </a:lnTo>
                    <a:lnTo>
                      <a:pt x="273" y="251"/>
                    </a:lnTo>
                    <a:lnTo>
                      <a:pt x="273" y="218"/>
                    </a:lnTo>
                    <a:lnTo>
                      <a:pt x="216" y="0"/>
                    </a:lnTo>
                    <a:lnTo>
                      <a:pt x="266" y="48"/>
                    </a:lnTo>
                    <a:lnTo>
                      <a:pt x="344" y="332"/>
                    </a:lnTo>
                    <a:lnTo>
                      <a:pt x="394" y="601"/>
                    </a:lnTo>
                    <a:lnTo>
                      <a:pt x="401" y="753"/>
                    </a:lnTo>
                    <a:lnTo>
                      <a:pt x="443" y="847"/>
                    </a:lnTo>
                    <a:lnTo>
                      <a:pt x="451" y="1017"/>
                    </a:lnTo>
                    <a:lnTo>
                      <a:pt x="473" y="1033"/>
                    </a:lnTo>
                    <a:lnTo>
                      <a:pt x="517" y="1005"/>
                    </a:lnTo>
                    <a:lnTo>
                      <a:pt x="551" y="787"/>
                    </a:lnTo>
                    <a:lnTo>
                      <a:pt x="551" y="645"/>
                    </a:lnTo>
                    <a:lnTo>
                      <a:pt x="509" y="299"/>
                    </a:lnTo>
                    <a:lnTo>
                      <a:pt x="573" y="634"/>
                    </a:lnTo>
                    <a:lnTo>
                      <a:pt x="580" y="726"/>
                    </a:lnTo>
                    <a:lnTo>
                      <a:pt x="573" y="830"/>
                    </a:lnTo>
                    <a:lnTo>
                      <a:pt x="545" y="994"/>
                    </a:lnTo>
                    <a:lnTo>
                      <a:pt x="480" y="1214"/>
                    </a:lnTo>
                    <a:lnTo>
                      <a:pt x="467" y="1301"/>
                    </a:lnTo>
                    <a:lnTo>
                      <a:pt x="467" y="1405"/>
                    </a:lnTo>
                    <a:lnTo>
                      <a:pt x="487" y="1519"/>
                    </a:lnTo>
                    <a:lnTo>
                      <a:pt x="502" y="1630"/>
                    </a:lnTo>
                    <a:lnTo>
                      <a:pt x="517" y="1793"/>
                    </a:lnTo>
                    <a:lnTo>
                      <a:pt x="523" y="1864"/>
                    </a:lnTo>
                    <a:lnTo>
                      <a:pt x="373" y="1661"/>
                    </a:lnTo>
                    <a:lnTo>
                      <a:pt x="422" y="1666"/>
                    </a:lnTo>
                    <a:lnTo>
                      <a:pt x="451" y="1646"/>
                    </a:lnTo>
                    <a:lnTo>
                      <a:pt x="467" y="1597"/>
                    </a:lnTo>
                    <a:lnTo>
                      <a:pt x="458" y="1537"/>
                    </a:lnTo>
                    <a:lnTo>
                      <a:pt x="401" y="1394"/>
                    </a:lnTo>
                    <a:lnTo>
                      <a:pt x="401" y="1318"/>
                    </a:lnTo>
                    <a:lnTo>
                      <a:pt x="458" y="1131"/>
                    </a:lnTo>
                    <a:lnTo>
                      <a:pt x="458" y="1103"/>
                    </a:lnTo>
                    <a:lnTo>
                      <a:pt x="443" y="1093"/>
                    </a:lnTo>
                    <a:lnTo>
                      <a:pt x="366" y="1208"/>
                    </a:lnTo>
                    <a:lnTo>
                      <a:pt x="330" y="1394"/>
                    </a:lnTo>
                    <a:lnTo>
                      <a:pt x="258" y="1574"/>
                    </a:lnTo>
                    <a:lnTo>
                      <a:pt x="144" y="1727"/>
                    </a:lnTo>
                    <a:lnTo>
                      <a:pt x="65" y="176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2" name="Freeform 10"/>
              <p:cNvSpPr>
                <a:spLocks/>
              </p:cNvSpPr>
              <p:nvPr/>
            </p:nvSpPr>
            <p:spPr bwMode="auto">
              <a:xfrm>
                <a:off x="3050" y="2281"/>
                <a:ext cx="294" cy="1701"/>
              </a:xfrm>
              <a:custGeom>
                <a:avLst/>
                <a:gdLst>
                  <a:gd name="T0" fmla="*/ 113 w 294"/>
                  <a:gd name="T1" fmla="*/ 1700 h 1701"/>
                  <a:gd name="T2" fmla="*/ 113 w 294"/>
                  <a:gd name="T3" fmla="*/ 1483 h 1701"/>
                  <a:gd name="T4" fmla="*/ 22 w 294"/>
                  <a:gd name="T5" fmla="*/ 1263 h 1701"/>
                  <a:gd name="T6" fmla="*/ 7 w 294"/>
                  <a:gd name="T7" fmla="*/ 1127 h 1701"/>
                  <a:gd name="T8" fmla="*/ 22 w 294"/>
                  <a:gd name="T9" fmla="*/ 1023 h 1701"/>
                  <a:gd name="T10" fmla="*/ 64 w 294"/>
                  <a:gd name="T11" fmla="*/ 896 h 1701"/>
                  <a:gd name="T12" fmla="*/ 163 w 294"/>
                  <a:gd name="T13" fmla="*/ 728 h 1701"/>
                  <a:gd name="T14" fmla="*/ 263 w 294"/>
                  <a:gd name="T15" fmla="*/ 645 h 1701"/>
                  <a:gd name="T16" fmla="*/ 256 w 294"/>
                  <a:gd name="T17" fmla="*/ 711 h 1701"/>
                  <a:gd name="T18" fmla="*/ 221 w 294"/>
                  <a:gd name="T19" fmla="*/ 816 h 1701"/>
                  <a:gd name="T20" fmla="*/ 263 w 294"/>
                  <a:gd name="T21" fmla="*/ 717 h 1701"/>
                  <a:gd name="T22" fmla="*/ 285 w 294"/>
                  <a:gd name="T23" fmla="*/ 634 h 1701"/>
                  <a:gd name="T24" fmla="*/ 293 w 294"/>
                  <a:gd name="T25" fmla="*/ 526 h 1701"/>
                  <a:gd name="T26" fmla="*/ 293 w 294"/>
                  <a:gd name="T27" fmla="*/ 421 h 1701"/>
                  <a:gd name="T28" fmla="*/ 243 w 294"/>
                  <a:gd name="T29" fmla="*/ 246 h 1701"/>
                  <a:gd name="T30" fmla="*/ 227 w 294"/>
                  <a:gd name="T31" fmla="*/ 87 h 1701"/>
                  <a:gd name="T32" fmla="*/ 227 w 294"/>
                  <a:gd name="T33" fmla="*/ 0 h 1701"/>
                  <a:gd name="T34" fmla="*/ 206 w 294"/>
                  <a:gd name="T35" fmla="*/ 82 h 1701"/>
                  <a:gd name="T36" fmla="*/ 206 w 294"/>
                  <a:gd name="T37" fmla="*/ 186 h 1701"/>
                  <a:gd name="T38" fmla="*/ 170 w 294"/>
                  <a:gd name="T39" fmla="*/ 126 h 1701"/>
                  <a:gd name="T40" fmla="*/ 149 w 294"/>
                  <a:gd name="T41" fmla="*/ 11 h 1701"/>
                  <a:gd name="T42" fmla="*/ 163 w 294"/>
                  <a:gd name="T43" fmla="*/ 136 h 1701"/>
                  <a:gd name="T44" fmla="*/ 206 w 294"/>
                  <a:gd name="T45" fmla="*/ 225 h 1701"/>
                  <a:gd name="T46" fmla="*/ 184 w 294"/>
                  <a:gd name="T47" fmla="*/ 351 h 1701"/>
                  <a:gd name="T48" fmla="*/ 170 w 294"/>
                  <a:gd name="T49" fmla="*/ 498 h 1701"/>
                  <a:gd name="T50" fmla="*/ 170 w 294"/>
                  <a:gd name="T51" fmla="*/ 597 h 1701"/>
                  <a:gd name="T52" fmla="*/ 170 w 294"/>
                  <a:gd name="T53" fmla="*/ 695 h 1701"/>
                  <a:gd name="T54" fmla="*/ 113 w 294"/>
                  <a:gd name="T55" fmla="*/ 783 h 1701"/>
                  <a:gd name="T56" fmla="*/ 42 w 294"/>
                  <a:gd name="T57" fmla="*/ 903 h 1701"/>
                  <a:gd name="T58" fmla="*/ 0 w 294"/>
                  <a:gd name="T59" fmla="*/ 1077 h 1701"/>
                  <a:gd name="T60" fmla="*/ 0 w 294"/>
                  <a:gd name="T61" fmla="*/ 1209 h 1701"/>
                  <a:gd name="T62" fmla="*/ 35 w 294"/>
                  <a:gd name="T63" fmla="*/ 1345 h 1701"/>
                  <a:gd name="T64" fmla="*/ 99 w 294"/>
                  <a:gd name="T65" fmla="*/ 1483 h 1701"/>
                  <a:gd name="T66" fmla="*/ 113 w 294"/>
                  <a:gd name="T67" fmla="*/ 170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1701">
                    <a:moveTo>
                      <a:pt x="113" y="1700"/>
                    </a:moveTo>
                    <a:lnTo>
                      <a:pt x="113" y="1483"/>
                    </a:lnTo>
                    <a:lnTo>
                      <a:pt x="22" y="1263"/>
                    </a:lnTo>
                    <a:lnTo>
                      <a:pt x="7" y="1127"/>
                    </a:lnTo>
                    <a:lnTo>
                      <a:pt x="22" y="1023"/>
                    </a:lnTo>
                    <a:lnTo>
                      <a:pt x="64" y="896"/>
                    </a:lnTo>
                    <a:lnTo>
                      <a:pt x="163" y="728"/>
                    </a:lnTo>
                    <a:lnTo>
                      <a:pt x="263" y="645"/>
                    </a:lnTo>
                    <a:lnTo>
                      <a:pt x="256" y="711"/>
                    </a:lnTo>
                    <a:lnTo>
                      <a:pt x="221" y="816"/>
                    </a:lnTo>
                    <a:lnTo>
                      <a:pt x="263" y="717"/>
                    </a:lnTo>
                    <a:lnTo>
                      <a:pt x="285" y="634"/>
                    </a:lnTo>
                    <a:lnTo>
                      <a:pt x="293" y="526"/>
                    </a:lnTo>
                    <a:lnTo>
                      <a:pt x="293" y="421"/>
                    </a:lnTo>
                    <a:lnTo>
                      <a:pt x="243" y="246"/>
                    </a:lnTo>
                    <a:lnTo>
                      <a:pt x="227" y="87"/>
                    </a:lnTo>
                    <a:lnTo>
                      <a:pt x="227" y="0"/>
                    </a:lnTo>
                    <a:lnTo>
                      <a:pt x="206" y="82"/>
                    </a:lnTo>
                    <a:lnTo>
                      <a:pt x="206" y="186"/>
                    </a:lnTo>
                    <a:lnTo>
                      <a:pt x="170" y="126"/>
                    </a:lnTo>
                    <a:lnTo>
                      <a:pt x="149" y="11"/>
                    </a:lnTo>
                    <a:lnTo>
                      <a:pt x="163" y="136"/>
                    </a:lnTo>
                    <a:lnTo>
                      <a:pt x="206" y="225"/>
                    </a:lnTo>
                    <a:lnTo>
                      <a:pt x="184" y="351"/>
                    </a:lnTo>
                    <a:lnTo>
                      <a:pt x="170" y="498"/>
                    </a:lnTo>
                    <a:lnTo>
                      <a:pt x="170" y="597"/>
                    </a:lnTo>
                    <a:lnTo>
                      <a:pt x="170" y="695"/>
                    </a:lnTo>
                    <a:lnTo>
                      <a:pt x="113" y="783"/>
                    </a:lnTo>
                    <a:lnTo>
                      <a:pt x="42" y="903"/>
                    </a:lnTo>
                    <a:lnTo>
                      <a:pt x="0" y="1077"/>
                    </a:lnTo>
                    <a:lnTo>
                      <a:pt x="0" y="1209"/>
                    </a:lnTo>
                    <a:lnTo>
                      <a:pt x="35" y="1345"/>
                    </a:lnTo>
                    <a:lnTo>
                      <a:pt x="99" y="1483"/>
                    </a:lnTo>
                    <a:lnTo>
                      <a:pt x="113" y="170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3" name="Freeform 11"/>
              <p:cNvSpPr>
                <a:spLocks/>
              </p:cNvSpPr>
              <p:nvPr/>
            </p:nvSpPr>
            <p:spPr bwMode="auto">
              <a:xfrm>
                <a:off x="3042" y="1746"/>
                <a:ext cx="451" cy="614"/>
              </a:xfrm>
              <a:custGeom>
                <a:avLst/>
                <a:gdLst>
                  <a:gd name="T0" fmla="*/ 100 w 452"/>
                  <a:gd name="T1" fmla="*/ 60 h 614"/>
                  <a:gd name="T2" fmla="*/ 149 w 452"/>
                  <a:gd name="T3" fmla="*/ 87 h 614"/>
                  <a:gd name="T4" fmla="*/ 171 w 452"/>
                  <a:gd name="T5" fmla="*/ 87 h 614"/>
                  <a:gd name="T6" fmla="*/ 158 w 452"/>
                  <a:gd name="T7" fmla="*/ 0 h 614"/>
                  <a:gd name="T8" fmla="*/ 207 w 452"/>
                  <a:gd name="T9" fmla="*/ 126 h 614"/>
                  <a:gd name="T10" fmla="*/ 258 w 452"/>
                  <a:gd name="T11" fmla="*/ 181 h 614"/>
                  <a:gd name="T12" fmla="*/ 336 w 452"/>
                  <a:gd name="T13" fmla="*/ 181 h 614"/>
                  <a:gd name="T14" fmla="*/ 371 w 452"/>
                  <a:gd name="T15" fmla="*/ 192 h 614"/>
                  <a:gd name="T16" fmla="*/ 307 w 452"/>
                  <a:gd name="T17" fmla="*/ 219 h 614"/>
                  <a:gd name="T18" fmla="*/ 285 w 452"/>
                  <a:gd name="T19" fmla="*/ 267 h 614"/>
                  <a:gd name="T20" fmla="*/ 285 w 452"/>
                  <a:gd name="T21" fmla="*/ 328 h 614"/>
                  <a:gd name="T22" fmla="*/ 307 w 452"/>
                  <a:gd name="T23" fmla="*/ 404 h 614"/>
                  <a:gd name="T24" fmla="*/ 358 w 452"/>
                  <a:gd name="T25" fmla="*/ 388 h 614"/>
                  <a:gd name="T26" fmla="*/ 394 w 452"/>
                  <a:gd name="T27" fmla="*/ 388 h 614"/>
                  <a:gd name="T28" fmla="*/ 436 w 452"/>
                  <a:gd name="T29" fmla="*/ 415 h 614"/>
                  <a:gd name="T30" fmla="*/ 451 w 452"/>
                  <a:gd name="T31" fmla="*/ 448 h 614"/>
                  <a:gd name="T32" fmla="*/ 400 w 452"/>
                  <a:gd name="T33" fmla="*/ 411 h 614"/>
                  <a:gd name="T34" fmla="*/ 365 w 452"/>
                  <a:gd name="T35" fmla="*/ 415 h 614"/>
                  <a:gd name="T36" fmla="*/ 301 w 452"/>
                  <a:gd name="T37" fmla="*/ 438 h 614"/>
                  <a:gd name="T38" fmla="*/ 251 w 452"/>
                  <a:gd name="T39" fmla="*/ 503 h 614"/>
                  <a:gd name="T40" fmla="*/ 221 w 452"/>
                  <a:gd name="T41" fmla="*/ 613 h 614"/>
                  <a:gd name="T42" fmla="*/ 235 w 452"/>
                  <a:gd name="T43" fmla="*/ 464 h 614"/>
                  <a:gd name="T44" fmla="*/ 200 w 452"/>
                  <a:gd name="T45" fmla="*/ 344 h 614"/>
                  <a:gd name="T46" fmla="*/ 178 w 452"/>
                  <a:gd name="T47" fmla="*/ 351 h 614"/>
                  <a:gd name="T48" fmla="*/ 165 w 452"/>
                  <a:gd name="T49" fmla="*/ 388 h 614"/>
                  <a:gd name="T50" fmla="*/ 149 w 452"/>
                  <a:gd name="T51" fmla="*/ 480 h 614"/>
                  <a:gd name="T52" fmla="*/ 135 w 452"/>
                  <a:gd name="T53" fmla="*/ 404 h 614"/>
                  <a:gd name="T54" fmla="*/ 107 w 452"/>
                  <a:gd name="T55" fmla="*/ 378 h 614"/>
                  <a:gd name="T56" fmla="*/ 22 w 452"/>
                  <a:gd name="T57" fmla="*/ 207 h 614"/>
                  <a:gd name="T58" fmla="*/ 0 w 452"/>
                  <a:gd name="T59" fmla="*/ 137 h 614"/>
                  <a:gd name="T60" fmla="*/ 0 w 452"/>
                  <a:gd name="T61" fmla="*/ 87 h 614"/>
                  <a:gd name="T62" fmla="*/ 15 w 452"/>
                  <a:gd name="T63" fmla="*/ 45 h 614"/>
                  <a:gd name="T64" fmla="*/ 15 w 452"/>
                  <a:gd name="T65" fmla="*/ 98 h 614"/>
                  <a:gd name="T66" fmla="*/ 22 w 452"/>
                  <a:gd name="T67" fmla="*/ 169 h 614"/>
                  <a:gd name="T68" fmla="*/ 64 w 452"/>
                  <a:gd name="T69" fmla="*/ 224 h 614"/>
                  <a:gd name="T70" fmla="*/ 100 w 452"/>
                  <a:gd name="T71" fmla="*/ 234 h 614"/>
                  <a:gd name="T72" fmla="*/ 114 w 452"/>
                  <a:gd name="T73" fmla="*/ 224 h 614"/>
                  <a:gd name="T74" fmla="*/ 100 w 452"/>
                  <a:gd name="T75" fmla="*/ 186 h 614"/>
                  <a:gd name="T76" fmla="*/ 56 w 452"/>
                  <a:gd name="T77" fmla="*/ 104 h 614"/>
                  <a:gd name="T78" fmla="*/ 50 w 452"/>
                  <a:gd name="T79" fmla="*/ 60 h 614"/>
                  <a:gd name="T80" fmla="*/ 72 w 452"/>
                  <a:gd name="T81" fmla="*/ 115 h 614"/>
                  <a:gd name="T82" fmla="*/ 171 w 452"/>
                  <a:gd name="T83" fmla="*/ 284 h 614"/>
                  <a:gd name="T84" fmla="*/ 207 w 452"/>
                  <a:gd name="T85" fmla="*/ 301 h 614"/>
                  <a:gd name="T86" fmla="*/ 235 w 452"/>
                  <a:gd name="T87" fmla="*/ 301 h 614"/>
                  <a:gd name="T88" fmla="*/ 243 w 452"/>
                  <a:gd name="T89" fmla="*/ 279 h 614"/>
                  <a:gd name="T90" fmla="*/ 235 w 452"/>
                  <a:gd name="T91" fmla="*/ 224 h 614"/>
                  <a:gd name="T92" fmla="*/ 192 w 452"/>
                  <a:gd name="T93" fmla="*/ 192 h 614"/>
                  <a:gd name="T94" fmla="*/ 100 w 452"/>
                  <a:gd name="T95" fmla="*/ 6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4">
                    <a:moveTo>
                      <a:pt x="100" y="60"/>
                    </a:moveTo>
                    <a:lnTo>
                      <a:pt x="149" y="87"/>
                    </a:lnTo>
                    <a:lnTo>
                      <a:pt x="171" y="87"/>
                    </a:lnTo>
                    <a:lnTo>
                      <a:pt x="158" y="0"/>
                    </a:lnTo>
                    <a:lnTo>
                      <a:pt x="207" y="126"/>
                    </a:lnTo>
                    <a:lnTo>
                      <a:pt x="258" y="181"/>
                    </a:lnTo>
                    <a:lnTo>
                      <a:pt x="336" y="181"/>
                    </a:lnTo>
                    <a:lnTo>
                      <a:pt x="371" y="192"/>
                    </a:lnTo>
                    <a:lnTo>
                      <a:pt x="307" y="219"/>
                    </a:lnTo>
                    <a:lnTo>
                      <a:pt x="285" y="267"/>
                    </a:lnTo>
                    <a:lnTo>
                      <a:pt x="285" y="328"/>
                    </a:lnTo>
                    <a:lnTo>
                      <a:pt x="307" y="404"/>
                    </a:lnTo>
                    <a:lnTo>
                      <a:pt x="358" y="388"/>
                    </a:lnTo>
                    <a:lnTo>
                      <a:pt x="394" y="388"/>
                    </a:lnTo>
                    <a:lnTo>
                      <a:pt x="436" y="415"/>
                    </a:lnTo>
                    <a:lnTo>
                      <a:pt x="451" y="448"/>
                    </a:lnTo>
                    <a:lnTo>
                      <a:pt x="400" y="411"/>
                    </a:lnTo>
                    <a:lnTo>
                      <a:pt x="365" y="415"/>
                    </a:lnTo>
                    <a:lnTo>
                      <a:pt x="301" y="438"/>
                    </a:lnTo>
                    <a:lnTo>
                      <a:pt x="251" y="503"/>
                    </a:lnTo>
                    <a:lnTo>
                      <a:pt x="221" y="613"/>
                    </a:lnTo>
                    <a:lnTo>
                      <a:pt x="235" y="464"/>
                    </a:lnTo>
                    <a:lnTo>
                      <a:pt x="200" y="344"/>
                    </a:lnTo>
                    <a:lnTo>
                      <a:pt x="178" y="351"/>
                    </a:lnTo>
                    <a:lnTo>
                      <a:pt x="165" y="388"/>
                    </a:lnTo>
                    <a:lnTo>
                      <a:pt x="149" y="480"/>
                    </a:lnTo>
                    <a:lnTo>
                      <a:pt x="135" y="404"/>
                    </a:lnTo>
                    <a:lnTo>
                      <a:pt x="107" y="378"/>
                    </a:lnTo>
                    <a:lnTo>
                      <a:pt x="22" y="207"/>
                    </a:lnTo>
                    <a:lnTo>
                      <a:pt x="0" y="137"/>
                    </a:lnTo>
                    <a:lnTo>
                      <a:pt x="0" y="87"/>
                    </a:lnTo>
                    <a:lnTo>
                      <a:pt x="15" y="45"/>
                    </a:lnTo>
                    <a:lnTo>
                      <a:pt x="15" y="98"/>
                    </a:lnTo>
                    <a:lnTo>
                      <a:pt x="22" y="169"/>
                    </a:lnTo>
                    <a:lnTo>
                      <a:pt x="64" y="224"/>
                    </a:lnTo>
                    <a:lnTo>
                      <a:pt x="100" y="234"/>
                    </a:lnTo>
                    <a:lnTo>
                      <a:pt x="114" y="224"/>
                    </a:lnTo>
                    <a:lnTo>
                      <a:pt x="100" y="186"/>
                    </a:lnTo>
                    <a:lnTo>
                      <a:pt x="56" y="104"/>
                    </a:lnTo>
                    <a:lnTo>
                      <a:pt x="50" y="60"/>
                    </a:lnTo>
                    <a:lnTo>
                      <a:pt x="72" y="115"/>
                    </a:lnTo>
                    <a:lnTo>
                      <a:pt x="171" y="284"/>
                    </a:lnTo>
                    <a:lnTo>
                      <a:pt x="207" y="301"/>
                    </a:lnTo>
                    <a:lnTo>
                      <a:pt x="235" y="301"/>
                    </a:lnTo>
                    <a:lnTo>
                      <a:pt x="243" y="279"/>
                    </a:lnTo>
                    <a:lnTo>
                      <a:pt x="235" y="224"/>
                    </a:lnTo>
                    <a:lnTo>
                      <a:pt x="192" y="192"/>
                    </a:lnTo>
                    <a:lnTo>
                      <a:pt x="100" y="6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4" name="Freeform 12"/>
              <p:cNvSpPr>
                <a:spLocks/>
              </p:cNvSpPr>
              <p:nvPr/>
            </p:nvSpPr>
            <p:spPr bwMode="auto">
              <a:xfrm>
                <a:off x="2913" y="1270"/>
                <a:ext cx="336" cy="509"/>
              </a:xfrm>
              <a:custGeom>
                <a:avLst/>
                <a:gdLst>
                  <a:gd name="T0" fmla="*/ 78 w 337"/>
                  <a:gd name="T1" fmla="*/ 0 h 509"/>
                  <a:gd name="T2" fmla="*/ 43 w 337"/>
                  <a:gd name="T3" fmla="*/ 16 h 509"/>
                  <a:gd name="T4" fmla="*/ 22 w 337"/>
                  <a:gd name="T5" fmla="*/ 54 h 509"/>
                  <a:gd name="T6" fmla="*/ 22 w 337"/>
                  <a:gd name="T7" fmla="*/ 99 h 509"/>
                  <a:gd name="T8" fmla="*/ 43 w 337"/>
                  <a:gd name="T9" fmla="*/ 159 h 509"/>
                  <a:gd name="T10" fmla="*/ 78 w 337"/>
                  <a:gd name="T11" fmla="*/ 192 h 509"/>
                  <a:gd name="T12" fmla="*/ 129 w 337"/>
                  <a:gd name="T13" fmla="*/ 207 h 509"/>
                  <a:gd name="T14" fmla="*/ 151 w 337"/>
                  <a:gd name="T15" fmla="*/ 203 h 509"/>
                  <a:gd name="T16" fmla="*/ 185 w 337"/>
                  <a:gd name="T17" fmla="*/ 165 h 509"/>
                  <a:gd name="T18" fmla="*/ 185 w 337"/>
                  <a:gd name="T19" fmla="*/ 121 h 509"/>
                  <a:gd name="T20" fmla="*/ 229 w 337"/>
                  <a:gd name="T21" fmla="*/ 33 h 509"/>
                  <a:gd name="T22" fmla="*/ 193 w 337"/>
                  <a:gd name="T23" fmla="*/ 121 h 509"/>
                  <a:gd name="T24" fmla="*/ 193 w 337"/>
                  <a:gd name="T25" fmla="*/ 203 h 509"/>
                  <a:gd name="T26" fmla="*/ 222 w 337"/>
                  <a:gd name="T27" fmla="*/ 301 h 509"/>
                  <a:gd name="T28" fmla="*/ 336 w 337"/>
                  <a:gd name="T29" fmla="*/ 362 h 509"/>
                  <a:gd name="T30" fmla="*/ 272 w 337"/>
                  <a:gd name="T31" fmla="*/ 371 h 509"/>
                  <a:gd name="T32" fmla="*/ 278 w 337"/>
                  <a:gd name="T33" fmla="*/ 464 h 509"/>
                  <a:gd name="T34" fmla="*/ 236 w 337"/>
                  <a:gd name="T35" fmla="*/ 389 h 509"/>
                  <a:gd name="T36" fmla="*/ 208 w 337"/>
                  <a:gd name="T37" fmla="*/ 433 h 509"/>
                  <a:gd name="T38" fmla="*/ 208 w 337"/>
                  <a:gd name="T39" fmla="*/ 508 h 509"/>
                  <a:gd name="T40" fmla="*/ 171 w 337"/>
                  <a:gd name="T41" fmla="*/ 464 h 509"/>
                  <a:gd name="T42" fmla="*/ 50 w 337"/>
                  <a:gd name="T43" fmla="*/ 239 h 509"/>
                  <a:gd name="T44" fmla="*/ 50 w 337"/>
                  <a:gd name="T45" fmla="*/ 317 h 509"/>
                  <a:gd name="T46" fmla="*/ 78 w 337"/>
                  <a:gd name="T47" fmla="*/ 400 h 509"/>
                  <a:gd name="T48" fmla="*/ 151 w 337"/>
                  <a:gd name="T49" fmla="*/ 503 h 509"/>
                  <a:gd name="T50" fmla="*/ 63 w 337"/>
                  <a:gd name="T51" fmla="*/ 400 h 509"/>
                  <a:gd name="T52" fmla="*/ 36 w 337"/>
                  <a:gd name="T53" fmla="*/ 327 h 509"/>
                  <a:gd name="T54" fmla="*/ 22 w 337"/>
                  <a:gd name="T55" fmla="*/ 273 h 509"/>
                  <a:gd name="T56" fmla="*/ 29 w 337"/>
                  <a:gd name="T57" fmla="*/ 220 h 509"/>
                  <a:gd name="T58" fmla="*/ 0 w 337"/>
                  <a:gd name="T59" fmla="*/ 143 h 509"/>
                  <a:gd name="T60" fmla="*/ 0 w 337"/>
                  <a:gd name="T61" fmla="*/ 54 h 509"/>
                  <a:gd name="T62" fmla="*/ 29 w 337"/>
                  <a:gd name="T63" fmla="*/ 12 h 509"/>
                  <a:gd name="T64" fmla="*/ 78 w 337"/>
                  <a:gd name="T6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509">
                    <a:moveTo>
                      <a:pt x="78" y="0"/>
                    </a:moveTo>
                    <a:lnTo>
                      <a:pt x="43" y="16"/>
                    </a:lnTo>
                    <a:lnTo>
                      <a:pt x="22" y="54"/>
                    </a:lnTo>
                    <a:lnTo>
                      <a:pt x="22" y="99"/>
                    </a:lnTo>
                    <a:lnTo>
                      <a:pt x="43" y="159"/>
                    </a:lnTo>
                    <a:lnTo>
                      <a:pt x="78" y="192"/>
                    </a:lnTo>
                    <a:lnTo>
                      <a:pt x="129" y="207"/>
                    </a:lnTo>
                    <a:lnTo>
                      <a:pt x="151" y="203"/>
                    </a:lnTo>
                    <a:lnTo>
                      <a:pt x="185" y="165"/>
                    </a:lnTo>
                    <a:lnTo>
                      <a:pt x="185" y="121"/>
                    </a:lnTo>
                    <a:lnTo>
                      <a:pt x="229" y="33"/>
                    </a:lnTo>
                    <a:lnTo>
                      <a:pt x="193" y="121"/>
                    </a:lnTo>
                    <a:lnTo>
                      <a:pt x="193" y="203"/>
                    </a:lnTo>
                    <a:lnTo>
                      <a:pt x="222" y="301"/>
                    </a:lnTo>
                    <a:lnTo>
                      <a:pt x="336" y="362"/>
                    </a:lnTo>
                    <a:lnTo>
                      <a:pt x="272" y="371"/>
                    </a:lnTo>
                    <a:lnTo>
                      <a:pt x="278" y="464"/>
                    </a:lnTo>
                    <a:lnTo>
                      <a:pt x="236" y="389"/>
                    </a:lnTo>
                    <a:lnTo>
                      <a:pt x="208" y="433"/>
                    </a:lnTo>
                    <a:lnTo>
                      <a:pt x="208" y="508"/>
                    </a:lnTo>
                    <a:lnTo>
                      <a:pt x="171" y="464"/>
                    </a:lnTo>
                    <a:lnTo>
                      <a:pt x="50" y="239"/>
                    </a:lnTo>
                    <a:lnTo>
                      <a:pt x="50" y="317"/>
                    </a:lnTo>
                    <a:lnTo>
                      <a:pt x="78" y="400"/>
                    </a:lnTo>
                    <a:lnTo>
                      <a:pt x="151" y="503"/>
                    </a:lnTo>
                    <a:lnTo>
                      <a:pt x="63" y="400"/>
                    </a:lnTo>
                    <a:lnTo>
                      <a:pt x="36" y="327"/>
                    </a:lnTo>
                    <a:lnTo>
                      <a:pt x="22" y="273"/>
                    </a:lnTo>
                    <a:lnTo>
                      <a:pt x="29" y="220"/>
                    </a:lnTo>
                    <a:lnTo>
                      <a:pt x="0" y="143"/>
                    </a:lnTo>
                    <a:lnTo>
                      <a:pt x="0" y="54"/>
                    </a:lnTo>
                    <a:lnTo>
                      <a:pt x="29" y="12"/>
                    </a:lnTo>
                    <a:lnTo>
                      <a:pt x="7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5" name="Freeform 13"/>
              <p:cNvSpPr>
                <a:spLocks/>
              </p:cNvSpPr>
              <p:nvPr/>
            </p:nvSpPr>
            <p:spPr bwMode="auto">
              <a:xfrm>
                <a:off x="3014" y="1276"/>
                <a:ext cx="93" cy="137"/>
              </a:xfrm>
              <a:custGeom>
                <a:avLst/>
                <a:gdLst>
                  <a:gd name="T0" fmla="*/ 0 w 94"/>
                  <a:gd name="T1" fmla="*/ 0 h 137"/>
                  <a:gd name="T2" fmla="*/ 28 w 94"/>
                  <a:gd name="T3" fmla="*/ 54 h 137"/>
                  <a:gd name="T4" fmla="*/ 93 w 94"/>
                  <a:gd name="T5" fmla="*/ 136 h 137"/>
                  <a:gd name="T6" fmla="*/ 93 w 94"/>
                  <a:gd name="T7" fmla="*/ 104 h 137"/>
                  <a:gd name="T8" fmla="*/ 50 w 94"/>
                  <a:gd name="T9" fmla="*/ 54 h 137"/>
                  <a:gd name="T10" fmla="*/ 0 w 94"/>
                  <a:gd name="T11" fmla="*/ 0 h 137"/>
                </a:gdLst>
                <a:ahLst/>
                <a:cxnLst>
                  <a:cxn ang="0">
                    <a:pos x="T0" y="T1"/>
                  </a:cxn>
                  <a:cxn ang="0">
                    <a:pos x="T2" y="T3"/>
                  </a:cxn>
                  <a:cxn ang="0">
                    <a:pos x="T4" y="T5"/>
                  </a:cxn>
                  <a:cxn ang="0">
                    <a:pos x="T6" y="T7"/>
                  </a:cxn>
                  <a:cxn ang="0">
                    <a:pos x="T8" y="T9"/>
                  </a:cxn>
                  <a:cxn ang="0">
                    <a:pos x="T10" y="T11"/>
                  </a:cxn>
                </a:cxnLst>
                <a:rect l="0" t="0" r="r" b="b"/>
                <a:pathLst>
                  <a:path w="94" h="137">
                    <a:moveTo>
                      <a:pt x="0" y="0"/>
                    </a:moveTo>
                    <a:lnTo>
                      <a:pt x="28" y="54"/>
                    </a:lnTo>
                    <a:lnTo>
                      <a:pt x="93" y="136"/>
                    </a:lnTo>
                    <a:lnTo>
                      <a:pt x="93" y="104"/>
                    </a:lnTo>
                    <a:lnTo>
                      <a:pt x="50" y="54"/>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6" name="Freeform 14"/>
              <p:cNvSpPr>
                <a:spLocks/>
              </p:cNvSpPr>
              <p:nvPr/>
            </p:nvSpPr>
            <p:spPr bwMode="auto">
              <a:xfrm>
                <a:off x="3162" y="1276"/>
                <a:ext cx="595" cy="1176"/>
              </a:xfrm>
              <a:custGeom>
                <a:avLst/>
                <a:gdLst>
                  <a:gd name="T0" fmla="*/ 0 w 595"/>
                  <a:gd name="T1" fmla="*/ 16 h 1176"/>
                  <a:gd name="T2" fmla="*/ 37 w 595"/>
                  <a:gd name="T3" fmla="*/ 10 h 1176"/>
                  <a:gd name="T4" fmla="*/ 79 w 595"/>
                  <a:gd name="T5" fmla="*/ 27 h 1176"/>
                  <a:gd name="T6" fmla="*/ 122 w 595"/>
                  <a:gd name="T7" fmla="*/ 98 h 1176"/>
                  <a:gd name="T8" fmla="*/ 186 w 595"/>
                  <a:gd name="T9" fmla="*/ 233 h 1176"/>
                  <a:gd name="T10" fmla="*/ 337 w 595"/>
                  <a:gd name="T11" fmla="*/ 510 h 1176"/>
                  <a:gd name="T12" fmla="*/ 387 w 595"/>
                  <a:gd name="T13" fmla="*/ 591 h 1176"/>
                  <a:gd name="T14" fmla="*/ 445 w 595"/>
                  <a:gd name="T15" fmla="*/ 843 h 1176"/>
                  <a:gd name="T16" fmla="*/ 594 w 595"/>
                  <a:gd name="T17" fmla="*/ 1175 h 1176"/>
                  <a:gd name="T18" fmla="*/ 458 w 595"/>
                  <a:gd name="T19" fmla="*/ 837 h 1176"/>
                  <a:gd name="T20" fmla="*/ 423 w 595"/>
                  <a:gd name="T21" fmla="*/ 579 h 1176"/>
                  <a:gd name="T22" fmla="*/ 401 w 595"/>
                  <a:gd name="T23" fmla="*/ 541 h 1176"/>
                  <a:gd name="T24" fmla="*/ 323 w 595"/>
                  <a:gd name="T25" fmla="*/ 458 h 1176"/>
                  <a:gd name="T26" fmla="*/ 172 w 595"/>
                  <a:gd name="T27" fmla="*/ 186 h 1176"/>
                  <a:gd name="T28" fmla="*/ 93 w 595"/>
                  <a:gd name="T29" fmla="*/ 21 h 1176"/>
                  <a:gd name="T30" fmla="*/ 50 w 595"/>
                  <a:gd name="T31" fmla="*/ 0 h 1176"/>
                  <a:gd name="T32" fmla="*/ 28 w 595"/>
                  <a:gd name="T33" fmla="*/ 0 h 1176"/>
                  <a:gd name="T34" fmla="*/ 0 w 595"/>
                  <a:gd name="T35" fmla="*/ 1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5" h="1176">
                    <a:moveTo>
                      <a:pt x="0" y="16"/>
                    </a:moveTo>
                    <a:lnTo>
                      <a:pt x="37" y="10"/>
                    </a:lnTo>
                    <a:lnTo>
                      <a:pt x="79" y="27"/>
                    </a:lnTo>
                    <a:lnTo>
                      <a:pt x="122" y="98"/>
                    </a:lnTo>
                    <a:lnTo>
                      <a:pt x="186" y="233"/>
                    </a:lnTo>
                    <a:lnTo>
                      <a:pt x="337" y="510"/>
                    </a:lnTo>
                    <a:lnTo>
                      <a:pt x="387" y="591"/>
                    </a:lnTo>
                    <a:lnTo>
                      <a:pt x="445" y="843"/>
                    </a:lnTo>
                    <a:lnTo>
                      <a:pt x="594" y="1175"/>
                    </a:lnTo>
                    <a:lnTo>
                      <a:pt x="458" y="837"/>
                    </a:lnTo>
                    <a:lnTo>
                      <a:pt x="423" y="579"/>
                    </a:lnTo>
                    <a:lnTo>
                      <a:pt x="401" y="541"/>
                    </a:lnTo>
                    <a:lnTo>
                      <a:pt x="323" y="458"/>
                    </a:lnTo>
                    <a:lnTo>
                      <a:pt x="172" y="186"/>
                    </a:lnTo>
                    <a:lnTo>
                      <a:pt x="93" y="21"/>
                    </a:lnTo>
                    <a:lnTo>
                      <a:pt x="50" y="0"/>
                    </a:lnTo>
                    <a:lnTo>
                      <a:pt x="28" y="0"/>
                    </a:lnTo>
                    <a:lnTo>
                      <a:pt x="0"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grpSp>
          <p:nvGrpSpPr>
            <p:cNvPr id="22539" name="Group 15"/>
            <p:cNvGrpSpPr>
              <a:grpSpLocks/>
            </p:cNvGrpSpPr>
            <p:nvPr/>
          </p:nvGrpSpPr>
          <p:grpSpPr bwMode="auto">
            <a:xfrm>
              <a:off x="4766" y="1512"/>
              <a:ext cx="856" cy="2493"/>
              <a:chOff x="4766" y="1512"/>
              <a:chExt cx="856" cy="2493"/>
            </a:xfrm>
          </p:grpSpPr>
          <p:sp>
            <p:nvSpPr>
              <p:cNvPr id="38928" name="AutoShape 16"/>
              <p:cNvSpPr>
                <a:spLocks noChangeArrowheads="1"/>
              </p:cNvSpPr>
              <p:nvPr/>
            </p:nvSpPr>
            <p:spPr bwMode="auto">
              <a:xfrm rot="10800000">
                <a:off x="4766" y="3917"/>
                <a:ext cx="94" cy="88"/>
              </a:xfrm>
              <a:prstGeom prst="rtTriangle">
                <a:avLst/>
              </a:prstGeom>
              <a:solidFill>
                <a:srgbClr val="9191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29" name="AutoShape 17"/>
              <p:cNvSpPr>
                <a:spLocks noChangeArrowheads="1"/>
              </p:cNvSpPr>
              <p:nvPr/>
            </p:nvSpPr>
            <p:spPr bwMode="auto">
              <a:xfrm>
                <a:off x="5528" y="1512"/>
                <a:ext cx="94" cy="88"/>
              </a:xfrm>
              <a:prstGeom prst="rtTriangle">
                <a:avLst/>
              </a:prstGeom>
              <a:solidFill>
                <a:srgbClr val="9191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30" name="Rectangle 18"/>
              <p:cNvSpPr>
                <a:spLocks noChangeArrowheads="1"/>
              </p:cNvSpPr>
              <p:nvPr/>
            </p:nvSpPr>
            <p:spPr bwMode="auto">
              <a:xfrm>
                <a:off x="4766" y="1512"/>
                <a:ext cx="761" cy="2405"/>
              </a:xfrm>
              <a:prstGeom prst="rect">
                <a:avLst/>
              </a:prstGeom>
              <a:solidFill>
                <a:srgbClr val="9191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31" name="Rectangle 19"/>
              <p:cNvSpPr>
                <a:spLocks noChangeArrowheads="1"/>
              </p:cNvSpPr>
              <p:nvPr/>
            </p:nvSpPr>
            <p:spPr bwMode="auto">
              <a:xfrm>
                <a:off x="4865" y="1604"/>
                <a:ext cx="752" cy="2397"/>
              </a:xfrm>
              <a:prstGeom prst="rect">
                <a:avLst/>
              </a:prstGeom>
              <a:solidFill>
                <a:srgbClr val="91919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32" name="Line 20"/>
              <p:cNvSpPr>
                <a:spLocks noChangeShapeType="1"/>
              </p:cNvSpPr>
              <p:nvPr/>
            </p:nvSpPr>
            <p:spPr bwMode="auto">
              <a:xfrm flipH="1" flipV="1">
                <a:off x="4766" y="3917"/>
                <a:ext cx="94" cy="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3" name="Line 21"/>
              <p:cNvSpPr>
                <a:spLocks noChangeShapeType="1"/>
              </p:cNvSpPr>
              <p:nvPr/>
            </p:nvSpPr>
            <p:spPr bwMode="auto">
              <a:xfrm flipH="1" flipV="1">
                <a:off x="4766" y="1512"/>
                <a:ext cx="94" cy="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4" name="Line 22"/>
              <p:cNvSpPr>
                <a:spLocks noChangeShapeType="1"/>
              </p:cNvSpPr>
              <p:nvPr/>
            </p:nvSpPr>
            <p:spPr bwMode="auto">
              <a:xfrm flipH="1" flipV="1">
                <a:off x="5528" y="1512"/>
                <a:ext cx="94" cy="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5" name="Line 23"/>
              <p:cNvSpPr>
                <a:spLocks noChangeShapeType="1"/>
              </p:cNvSpPr>
              <p:nvPr/>
            </p:nvSpPr>
            <p:spPr bwMode="auto">
              <a:xfrm flipV="1">
                <a:off x="4766" y="1512"/>
                <a:ext cx="0" cy="240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6" name="Line 24"/>
              <p:cNvSpPr>
                <a:spLocks noChangeShapeType="1"/>
              </p:cNvSpPr>
              <p:nvPr/>
            </p:nvSpPr>
            <p:spPr bwMode="auto">
              <a:xfrm flipH="1">
                <a:off x="4766" y="1512"/>
                <a:ext cx="76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38937" name="Line 25"/>
            <p:cNvSpPr>
              <a:spLocks noChangeShapeType="1"/>
            </p:cNvSpPr>
            <p:nvPr/>
          </p:nvSpPr>
          <p:spPr bwMode="auto">
            <a:xfrm>
              <a:off x="3150" y="3737"/>
              <a:ext cx="619" cy="0"/>
            </a:xfrm>
            <a:prstGeom prst="line">
              <a:avLst/>
            </a:prstGeom>
            <a:noFill/>
            <a:ln w="762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8" name="Line 26"/>
            <p:cNvSpPr>
              <a:spLocks noChangeShapeType="1"/>
            </p:cNvSpPr>
            <p:nvPr/>
          </p:nvSpPr>
          <p:spPr bwMode="auto">
            <a:xfrm>
              <a:off x="1847" y="2349"/>
              <a:ext cx="1340" cy="0"/>
            </a:xfrm>
            <a:prstGeom prst="line">
              <a:avLst/>
            </a:prstGeom>
            <a:noFill/>
            <a:ln w="762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9" name="Line 27"/>
            <p:cNvSpPr>
              <a:spLocks noChangeShapeType="1"/>
            </p:cNvSpPr>
            <p:nvPr/>
          </p:nvSpPr>
          <p:spPr bwMode="auto">
            <a:xfrm>
              <a:off x="1846" y="2824"/>
              <a:ext cx="1741" cy="0"/>
            </a:xfrm>
            <a:prstGeom prst="line">
              <a:avLst/>
            </a:prstGeom>
            <a:noFill/>
            <a:ln w="762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40" name="Line 28"/>
            <p:cNvSpPr>
              <a:spLocks noChangeShapeType="1"/>
            </p:cNvSpPr>
            <p:nvPr/>
          </p:nvSpPr>
          <p:spPr bwMode="auto">
            <a:xfrm>
              <a:off x="3094" y="3305"/>
              <a:ext cx="595" cy="6"/>
            </a:xfrm>
            <a:prstGeom prst="line">
              <a:avLst/>
            </a:prstGeom>
            <a:noFill/>
            <a:ln w="762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2544" name="Rectangle 29"/>
            <p:cNvSpPr>
              <a:spLocks noChangeArrowheads="1"/>
            </p:cNvSpPr>
            <p:nvPr/>
          </p:nvSpPr>
          <p:spPr bwMode="auto">
            <a:xfrm>
              <a:off x="878" y="2115"/>
              <a:ext cx="1030"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Alpha</a:t>
              </a:r>
            </a:p>
          </p:txBody>
        </p:sp>
        <p:sp>
          <p:nvSpPr>
            <p:cNvPr id="22545" name="Rectangle 30"/>
            <p:cNvSpPr>
              <a:spLocks noChangeArrowheads="1"/>
            </p:cNvSpPr>
            <p:nvPr/>
          </p:nvSpPr>
          <p:spPr bwMode="auto">
            <a:xfrm>
              <a:off x="1063" y="2636"/>
              <a:ext cx="833"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Beta</a:t>
              </a:r>
            </a:p>
          </p:txBody>
        </p:sp>
        <p:sp>
          <p:nvSpPr>
            <p:cNvPr id="22546" name="Rectangle 31"/>
            <p:cNvSpPr>
              <a:spLocks noChangeArrowheads="1"/>
            </p:cNvSpPr>
            <p:nvPr/>
          </p:nvSpPr>
          <p:spPr bwMode="auto">
            <a:xfrm>
              <a:off x="606" y="3120"/>
              <a:ext cx="1318"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Gamma</a:t>
              </a:r>
            </a:p>
          </p:txBody>
        </p:sp>
        <p:sp>
          <p:nvSpPr>
            <p:cNvPr id="22547" name="Rectangle 32"/>
            <p:cNvSpPr>
              <a:spLocks noChangeArrowheads="1"/>
            </p:cNvSpPr>
            <p:nvPr/>
          </p:nvSpPr>
          <p:spPr bwMode="auto">
            <a:xfrm>
              <a:off x="4510" y="3994"/>
              <a:ext cx="1499" cy="288"/>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sz="2400" b="1">
                  <a:solidFill>
                    <a:schemeClr val="tx1"/>
                  </a:solidFill>
                  <a:effectLst/>
                </a:rPr>
                <a:t>1 m Concrete</a:t>
              </a:r>
            </a:p>
          </p:txBody>
        </p:sp>
        <p:sp>
          <p:nvSpPr>
            <p:cNvPr id="38945" name="Line 33"/>
            <p:cNvSpPr>
              <a:spLocks noChangeShapeType="1"/>
            </p:cNvSpPr>
            <p:nvPr/>
          </p:nvSpPr>
          <p:spPr bwMode="auto">
            <a:xfrm flipV="1">
              <a:off x="4909" y="3284"/>
              <a:ext cx="579" cy="10"/>
            </a:xfrm>
            <a:prstGeom prst="line">
              <a:avLst/>
            </a:prstGeom>
            <a:noFill/>
            <a:ln w="76200">
              <a:solidFill>
                <a:schemeClr val="tx1"/>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46" name="Line 34"/>
            <p:cNvSpPr>
              <a:spLocks noChangeShapeType="1"/>
            </p:cNvSpPr>
            <p:nvPr/>
          </p:nvSpPr>
          <p:spPr bwMode="auto">
            <a:xfrm flipV="1">
              <a:off x="4909" y="3718"/>
              <a:ext cx="578" cy="8"/>
            </a:xfrm>
            <a:prstGeom prst="line">
              <a:avLst/>
            </a:prstGeom>
            <a:noFill/>
            <a:ln w="76200">
              <a:solidFill>
                <a:schemeClr val="tx1"/>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2550" name="Rectangle 35"/>
            <p:cNvSpPr>
              <a:spLocks noChangeArrowheads="1"/>
            </p:cNvSpPr>
            <p:nvPr/>
          </p:nvSpPr>
          <p:spPr bwMode="auto">
            <a:xfrm>
              <a:off x="555" y="3558"/>
              <a:ext cx="1372"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Neutron</a:t>
              </a:r>
            </a:p>
          </p:txBody>
        </p:sp>
      </p:grpSp>
      <p:sp>
        <p:nvSpPr>
          <p:cNvPr id="22535" name="Rectangle 37"/>
          <p:cNvSpPr>
            <a:spLocks noChangeArrowheads="1"/>
          </p:cNvSpPr>
          <p:nvPr/>
        </p:nvSpPr>
        <p:spPr bwMode="auto">
          <a:xfrm>
            <a:off x="457200" y="1295400"/>
            <a:ext cx="7804150" cy="1066800"/>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sz="3200" b="1">
                <a:solidFill>
                  <a:schemeClr val="tx2"/>
                </a:solidFill>
                <a:effectLst/>
              </a:rPr>
              <a:t>Any Radiation Consisting of Directly or</a:t>
            </a:r>
          </a:p>
          <a:p>
            <a:pPr algn="ctr" eaLnBrk="0" hangingPunct="0">
              <a:spcBef>
                <a:spcPct val="0"/>
              </a:spcBef>
            </a:pPr>
            <a:r>
              <a:rPr lang="en-US" sz="3200" b="1">
                <a:solidFill>
                  <a:schemeClr val="tx2"/>
                </a:solidFill>
                <a:effectLst/>
              </a:rPr>
              <a:t> Indirectly Ionizing Particles or Photons</a:t>
            </a:r>
          </a:p>
        </p:txBody>
      </p:sp>
    </p:spTree>
    <p:extLst>
      <p:ext uri="{BB962C8B-B14F-4D97-AF65-F5344CB8AC3E}">
        <p14:creationId xmlns:p14="http://schemas.microsoft.com/office/powerpoint/2010/main" val="9750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762000"/>
          </a:xfrm>
        </p:spPr>
        <p:txBody>
          <a:bodyPr/>
          <a:lstStyle/>
          <a:p>
            <a:r>
              <a:rPr lang="en-US" sz="4400" dirty="0" smtClean="0"/>
              <a:t>What is a gray (</a:t>
            </a:r>
            <a:r>
              <a:rPr lang="en-US" sz="4400" dirty="0" err="1" smtClean="0"/>
              <a:t>Gy</a:t>
            </a:r>
            <a:r>
              <a:rPr lang="en-US" sz="4400" dirty="0" smtClean="0"/>
              <a:t>) ?</a:t>
            </a:r>
            <a:endParaRPr lang="en-US" sz="4400" dirty="0"/>
          </a:p>
        </p:txBody>
      </p:sp>
      <p:sp>
        <p:nvSpPr>
          <p:cNvPr id="3" name="Content Placeholder 2"/>
          <p:cNvSpPr>
            <a:spLocks noGrp="1"/>
          </p:cNvSpPr>
          <p:nvPr>
            <p:ph idx="1"/>
          </p:nvPr>
        </p:nvSpPr>
        <p:spPr>
          <a:xfrm>
            <a:off x="914400" y="1219200"/>
            <a:ext cx="7315200" cy="5089525"/>
          </a:xfrm>
        </p:spPr>
        <p:txBody>
          <a:bodyPr/>
          <a:lstStyle/>
          <a:p>
            <a:r>
              <a:rPr lang="en-US" sz="2400" dirty="0" smtClean="0"/>
              <a:t>New international system (SI) unit of radiation dose, expressed as absorbed energy per unit mass of tissue.</a:t>
            </a:r>
          </a:p>
          <a:p>
            <a:r>
              <a:rPr lang="en-US" sz="2400" dirty="0" smtClean="0"/>
              <a:t>1 </a:t>
            </a:r>
            <a:r>
              <a:rPr lang="en-US" sz="2400" dirty="0" err="1" smtClean="0"/>
              <a:t>Gy</a:t>
            </a:r>
            <a:r>
              <a:rPr lang="en-US" sz="2400" dirty="0" smtClean="0"/>
              <a:t> = 1 Joule/kilogram = 100 rad.</a:t>
            </a:r>
          </a:p>
          <a:p>
            <a:r>
              <a:rPr lang="en-US" sz="2400" dirty="0" err="1" smtClean="0"/>
              <a:t>Gy</a:t>
            </a:r>
            <a:r>
              <a:rPr lang="en-US" sz="2400" dirty="0" smtClean="0"/>
              <a:t> can be used for any type of radiation (e.g., alpha, beta, neutron, gamma).</a:t>
            </a:r>
          </a:p>
          <a:p>
            <a:r>
              <a:rPr lang="en-US" sz="2400" dirty="0" smtClean="0"/>
              <a:t>BUT – It does not describe the biological effects of the different radiations</a:t>
            </a:r>
          </a:p>
          <a:p>
            <a:r>
              <a:rPr lang="en-US" sz="2400" dirty="0" smtClean="0"/>
              <a:t>Biological effects are measured in units of “</a:t>
            </a:r>
            <a:r>
              <a:rPr lang="en-US" sz="2400" dirty="0" err="1" smtClean="0"/>
              <a:t>sievert</a:t>
            </a:r>
            <a:r>
              <a:rPr lang="en-US" sz="2400" dirty="0" smtClean="0"/>
              <a:t>” or the older designation “rem”.</a:t>
            </a:r>
          </a:p>
          <a:p>
            <a:r>
              <a:rPr lang="en-US" sz="2400" dirty="0" smtClean="0"/>
              <a:t>Sievert is calculated as follows:  gray X </a:t>
            </a:r>
            <a:r>
              <a:rPr lang="en-US" sz="2400" dirty="0" err="1" smtClean="0"/>
              <a:t>the”radiation</a:t>
            </a:r>
            <a:r>
              <a:rPr lang="en-US" sz="2400" dirty="0" smtClean="0"/>
              <a:t> weighting factor” (AKA “quality factor”) associated with a specific type of radiation</a:t>
            </a:r>
            <a:r>
              <a:rPr lang="en-US" dirty="0" smtClean="0"/>
              <a:t>.</a:t>
            </a:r>
            <a:endParaRPr lang="en-US" dirty="0"/>
          </a:p>
        </p:txBody>
      </p:sp>
    </p:spTree>
    <p:extLst>
      <p:ext uri="{BB962C8B-B14F-4D97-AF65-F5344CB8AC3E}">
        <p14:creationId xmlns:p14="http://schemas.microsoft.com/office/powerpoint/2010/main" val="4176469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3886200" y="274638"/>
            <a:ext cx="4800600" cy="1143000"/>
          </a:xfrm>
        </p:spPr>
        <p:txBody>
          <a:bodyPr rtlCol="0">
            <a:normAutofit fontScale="90000"/>
          </a:bodyPr>
          <a:lstStyle/>
          <a:p>
            <a:pPr eaLnBrk="1" fontAlgn="auto" hangingPunct="1">
              <a:spcAft>
                <a:spcPts val="0"/>
              </a:spcAft>
              <a:defRPr/>
            </a:pPr>
            <a:r>
              <a:rPr lang="en-US" sz="3200" dirty="0"/>
              <a:t>Methods of detection:</a:t>
            </a:r>
            <a:r>
              <a:rPr lang="en-US" dirty="0"/>
              <a:t>  </a:t>
            </a:r>
            <a:r>
              <a:rPr lang="en-US" sz="3600" dirty="0"/>
              <a:t>RADIOLOGICAL</a:t>
            </a:r>
          </a:p>
        </p:txBody>
      </p:sp>
      <p:sp>
        <p:nvSpPr>
          <p:cNvPr id="15363" name="Rectangle 13"/>
          <p:cNvSpPr>
            <a:spLocks noGrp="1" noChangeArrowheads="1"/>
          </p:cNvSpPr>
          <p:nvPr>
            <p:ph sz="quarter" idx="13"/>
          </p:nvPr>
        </p:nvSpPr>
        <p:spPr>
          <a:xfrm>
            <a:off x="457200" y="1600200"/>
            <a:ext cx="5226050" cy="4525963"/>
          </a:xfrm>
        </p:spPr>
        <p:txBody>
          <a:bodyPr>
            <a:normAutofit/>
          </a:bodyPr>
          <a:lstStyle/>
          <a:p>
            <a:pPr eaLnBrk="1" hangingPunct="1"/>
            <a:r>
              <a:rPr lang="en-US" dirty="0" smtClean="0"/>
              <a:t>Alpha particles (common) - most harmful if inhaled or ingested. These can be stopped by a sheet of paper</a:t>
            </a:r>
          </a:p>
          <a:p>
            <a:pPr eaLnBrk="1" hangingPunct="1"/>
            <a:r>
              <a:rPr lang="en-US" dirty="0" smtClean="0"/>
              <a:t>Beta particles - smaller than alpha and stopped by regular PPE</a:t>
            </a:r>
          </a:p>
          <a:p>
            <a:pPr eaLnBrk="1" hangingPunct="1"/>
            <a:endParaRPr lang="en-US" dirty="0" smtClean="0"/>
          </a:p>
          <a:p>
            <a:pPr eaLnBrk="1" hangingPunct="1">
              <a:buFontTx/>
              <a:buNone/>
            </a:pPr>
            <a:r>
              <a:rPr lang="en-US" sz="2400" dirty="0" smtClean="0"/>
              <a:t>Personal Pocket Dosimeter</a:t>
            </a:r>
          </a:p>
          <a:p>
            <a:pPr eaLnBrk="1" hangingPunct="1">
              <a:buFontTx/>
              <a:buNone/>
            </a:pPr>
            <a:r>
              <a:rPr lang="en-US" sz="2400" dirty="0" smtClean="0"/>
              <a:t>         Detects Beta and</a:t>
            </a:r>
          </a:p>
          <a:p>
            <a:pPr eaLnBrk="1" hangingPunct="1">
              <a:buFontTx/>
              <a:buNone/>
            </a:pPr>
            <a:r>
              <a:rPr lang="en-US" sz="2400" dirty="0" smtClean="0"/>
              <a:t>	      X-ray Radiation</a:t>
            </a:r>
          </a:p>
        </p:txBody>
      </p:sp>
      <p:sp>
        <p:nvSpPr>
          <p:cNvPr id="15364" name="Rectangle 14"/>
          <p:cNvSpPr>
            <a:spLocks noGrp="1" noChangeArrowheads="1"/>
          </p:cNvSpPr>
          <p:nvPr>
            <p:ph sz="quarter" idx="14"/>
          </p:nvPr>
        </p:nvSpPr>
        <p:spPr>
          <a:xfrm>
            <a:off x="5791200" y="2041525"/>
            <a:ext cx="3048000" cy="5059363"/>
          </a:xfrm>
        </p:spPr>
        <p:txBody>
          <a:bodyPr/>
          <a:lstStyle/>
          <a:p>
            <a:pPr eaLnBrk="1" hangingPunct="1">
              <a:buFont typeface="Wingdings" pitchFamily="2" charset="2"/>
              <a:buNone/>
            </a:pPr>
            <a:r>
              <a:rPr lang="en-US" dirty="0" smtClean="0"/>
              <a:t>   </a:t>
            </a:r>
            <a:r>
              <a:rPr lang="en-US" sz="2400" dirty="0" smtClean="0"/>
              <a:t>Ludlum detects Alpha, Beta and Gamma radiation</a:t>
            </a:r>
          </a:p>
        </p:txBody>
      </p:sp>
      <p:pic>
        <p:nvPicPr>
          <p:cNvPr id="15365" name="Picture 18" descr="m4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54333">
            <a:off x="7391400" y="3200400"/>
            <a:ext cx="1038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0" descr="Image_254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76600"/>
            <a:ext cx="12287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2" descr="Image_289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181600"/>
            <a:ext cx="1228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
          <p:cNvSpPr>
            <a:spLocks noChangeArrowheads="1"/>
          </p:cNvSpPr>
          <p:nvPr/>
        </p:nvSpPr>
        <p:spPr bwMode="auto">
          <a:xfrm>
            <a:off x="5489575" y="6429375"/>
            <a:ext cx="9921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28600" indent="-182563" eaLnBrk="1" hangingPunct="1">
              <a:spcBef>
                <a:spcPct val="20000"/>
              </a:spcBef>
              <a:buClr>
                <a:srgbClr val="FF8600"/>
              </a:buClr>
            </a:pPr>
            <a:r>
              <a:rPr lang="en-US" sz="1000" dirty="0">
                <a:solidFill>
                  <a:srgbClr val="FFFFFF"/>
                </a:solidFill>
              </a:rPr>
              <a:t>STRAC.ORG</a:t>
            </a:r>
          </a:p>
        </p:txBody>
      </p:sp>
    </p:spTree>
    <p:extLst>
      <p:ext uri="{BB962C8B-B14F-4D97-AF65-F5344CB8AC3E}">
        <p14:creationId xmlns:p14="http://schemas.microsoft.com/office/powerpoint/2010/main" val="3280212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44638"/>
            <a:ext cx="7315200" cy="4170362"/>
          </a:xfrm>
        </p:spPr>
        <p:txBody>
          <a:bodyPr/>
          <a:lstStyle/>
          <a:p>
            <a:r>
              <a:rPr lang="en-US" dirty="0" smtClean="0"/>
              <a:t>Need to know your back-ground level.</a:t>
            </a:r>
            <a:br>
              <a:rPr lang="en-US" dirty="0" smtClean="0"/>
            </a:br>
            <a:r>
              <a:rPr lang="en-US" dirty="0"/>
              <a:t/>
            </a:r>
            <a:br>
              <a:rPr lang="en-US" dirty="0"/>
            </a:br>
            <a:r>
              <a:rPr lang="en-US" dirty="0" smtClean="0"/>
              <a:t>We don’t start from ZERO</a:t>
            </a:r>
            <a:br>
              <a:rPr lang="en-US" dirty="0" smtClean="0"/>
            </a:br>
            <a:endParaRPr lang="en-US" dirty="0"/>
          </a:p>
        </p:txBody>
      </p:sp>
      <p:sp>
        <p:nvSpPr>
          <p:cNvPr id="5" name="Content Placeholder 4"/>
          <p:cNvSpPr>
            <a:spLocks noGrp="1"/>
          </p:cNvSpPr>
          <p:nvPr>
            <p:ph idx="1"/>
          </p:nvPr>
        </p:nvSpPr>
        <p:spPr>
          <a:xfrm>
            <a:off x="914400" y="2209800"/>
            <a:ext cx="7315200" cy="4098925"/>
          </a:xfrm>
        </p:spPr>
        <p:txBody>
          <a:bodyPr/>
          <a:lstStyle/>
          <a:p>
            <a:pPr marL="46037" indent="0">
              <a:buNone/>
            </a:pPr>
            <a:endParaRPr lang="en-US" sz="4400" b="1" dirty="0"/>
          </a:p>
        </p:txBody>
      </p:sp>
    </p:spTree>
    <p:extLst>
      <p:ext uri="{BB962C8B-B14F-4D97-AF65-F5344CB8AC3E}">
        <p14:creationId xmlns:p14="http://schemas.microsoft.com/office/powerpoint/2010/main" val="769287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914400"/>
          </a:xfrm>
        </p:spPr>
        <p:txBody>
          <a:bodyPr rtlCol="0">
            <a:noAutofit/>
          </a:bodyPr>
          <a:lstStyle/>
          <a:p>
            <a:pPr eaLnBrk="1" fontAlgn="auto" hangingPunct="1">
              <a:spcAft>
                <a:spcPts val="0"/>
              </a:spcAft>
              <a:defRPr/>
            </a:pPr>
            <a:r>
              <a:rPr lang="en-US" sz="4800" dirty="0" smtClean="0"/>
              <a:t>Objectives:</a:t>
            </a:r>
            <a:endParaRPr lang="en-US" sz="4800" dirty="0"/>
          </a:p>
        </p:txBody>
      </p:sp>
      <p:sp>
        <p:nvSpPr>
          <p:cNvPr id="5123" name="Content Placeholder 2"/>
          <p:cNvSpPr>
            <a:spLocks noGrp="1"/>
          </p:cNvSpPr>
          <p:nvPr>
            <p:ph idx="1"/>
          </p:nvPr>
        </p:nvSpPr>
        <p:spPr>
          <a:xfrm>
            <a:off x="914400" y="2057400"/>
            <a:ext cx="7315200" cy="4251325"/>
          </a:xfrm>
        </p:spPr>
        <p:txBody>
          <a:bodyPr>
            <a:normAutofit/>
          </a:bodyPr>
          <a:lstStyle/>
          <a:p>
            <a:pPr eaLnBrk="1" hangingPunct="1"/>
            <a:r>
              <a:rPr lang="en-US" dirty="0" smtClean="0"/>
              <a:t>Provide information regarding the development of a regional disaster preparedness and response program to deal with all –hazards, natural and man-made including terrorist activities.</a:t>
            </a:r>
          </a:p>
          <a:p>
            <a:pPr eaLnBrk="1" hangingPunct="1"/>
            <a:r>
              <a:rPr lang="en-US" dirty="0" smtClean="0"/>
              <a:t>Review:  For This Discussion as it Applies to Nuclear and Radiation Events.</a:t>
            </a:r>
          </a:p>
          <a:p>
            <a:pPr lvl="1" eaLnBrk="1" hangingPunct="1"/>
            <a:r>
              <a:rPr lang="en-US" sz="2000" dirty="0" smtClean="0"/>
              <a:t>Local triage, training and techniques,</a:t>
            </a:r>
          </a:p>
          <a:p>
            <a:pPr lvl="1" eaLnBrk="1" hangingPunct="1"/>
            <a:r>
              <a:rPr lang="en-US" sz="2000" dirty="0" smtClean="0"/>
              <a:t>Identification screening capabilities</a:t>
            </a:r>
          </a:p>
          <a:p>
            <a:pPr lvl="1" eaLnBrk="1" hangingPunct="1"/>
            <a:r>
              <a:rPr lang="en-US" sz="2000" dirty="0" smtClean="0"/>
              <a:t>Decontamination capabilities and training</a:t>
            </a:r>
          </a:p>
          <a:p>
            <a:pPr lvl="1" eaLnBrk="1" hangingPunct="1"/>
            <a:r>
              <a:rPr lang="en-US" sz="2000" dirty="0" smtClean="0"/>
              <a:t>Facilities and personal protection</a:t>
            </a:r>
          </a:p>
          <a:p>
            <a:pPr lvl="2" eaLnBrk="1" hangingPunct="1"/>
            <a:r>
              <a:rPr lang="en-US" sz="2000" dirty="0" smtClean="0"/>
              <a:t>Community Reception Center</a:t>
            </a:r>
          </a:p>
          <a:p>
            <a:pPr lvl="1" eaLnBrk="1" hangingPunct="1"/>
            <a:r>
              <a:rPr lang="en-US" sz="2000" dirty="0" smtClean="0"/>
              <a:t>Psychological First Aid for Radiation Disasters</a:t>
            </a:r>
          </a:p>
          <a:p>
            <a:pPr lvl="1" eaLnBrk="1" hangingPunct="1"/>
            <a:r>
              <a:rPr lang="en-US" sz="2000" dirty="0" smtClean="0"/>
              <a:t>Laboratory Capabilities and Response </a:t>
            </a:r>
          </a:p>
        </p:txBody>
      </p:sp>
    </p:spTree>
    <p:extLst>
      <p:ext uri="{BB962C8B-B14F-4D97-AF65-F5344CB8AC3E}">
        <p14:creationId xmlns:p14="http://schemas.microsoft.com/office/powerpoint/2010/main" val="1821586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0"/>
          <p:cNvSpPr txBox="1">
            <a:spLocks noChangeArrowheads="1"/>
          </p:cNvSpPr>
          <p:nvPr/>
        </p:nvSpPr>
        <p:spPr bwMode="auto">
          <a:xfrm>
            <a:off x="2895600" y="0"/>
            <a:ext cx="33528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dirty="0"/>
              <a:t>Portal Alarm Flowchart for FPCONs</a:t>
            </a:r>
          </a:p>
        </p:txBody>
      </p:sp>
      <p:grpSp>
        <p:nvGrpSpPr>
          <p:cNvPr id="16387" name="Group 18"/>
          <p:cNvGrpSpPr>
            <a:grpSpLocks/>
          </p:cNvGrpSpPr>
          <p:nvPr/>
        </p:nvGrpSpPr>
        <p:grpSpPr bwMode="auto">
          <a:xfrm>
            <a:off x="909638" y="3200400"/>
            <a:ext cx="1757362" cy="457200"/>
            <a:chOff x="621" y="2160"/>
            <a:chExt cx="1107" cy="288"/>
          </a:xfrm>
        </p:grpSpPr>
        <p:sp>
          <p:nvSpPr>
            <p:cNvPr id="16447" name="AutoShape 4"/>
            <p:cNvSpPr>
              <a:spLocks noChangeArrowheads="1"/>
            </p:cNvSpPr>
            <p:nvPr/>
          </p:nvSpPr>
          <p:spPr bwMode="auto">
            <a:xfrm>
              <a:off x="624" y="2160"/>
              <a:ext cx="336"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48" name="AutoShape 6"/>
            <p:cNvSpPr>
              <a:spLocks noChangeArrowheads="1"/>
            </p:cNvSpPr>
            <p:nvPr/>
          </p:nvSpPr>
          <p:spPr bwMode="auto">
            <a:xfrm>
              <a:off x="1344" y="2160"/>
              <a:ext cx="336"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49" name="Text Box 14"/>
            <p:cNvSpPr txBox="1">
              <a:spLocks noChangeArrowheads="1"/>
            </p:cNvSpPr>
            <p:nvPr/>
          </p:nvSpPr>
          <p:spPr bwMode="auto">
            <a:xfrm>
              <a:off x="621" y="2160"/>
              <a:ext cx="3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YES</a:t>
              </a:r>
            </a:p>
          </p:txBody>
        </p:sp>
        <p:sp>
          <p:nvSpPr>
            <p:cNvPr id="16450" name="Text Box 15"/>
            <p:cNvSpPr txBox="1">
              <a:spLocks noChangeArrowheads="1"/>
            </p:cNvSpPr>
            <p:nvPr/>
          </p:nvSpPr>
          <p:spPr bwMode="auto">
            <a:xfrm>
              <a:off x="1344" y="2160"/>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b="1" dirty="0"/>
                <a:t>NO</a:t>
              </a:r>
            </a:p>
          </p:txBody>
        </p:sp>
      </p:grpSp>
      <p:grpSp>
        <p:nvGrpSpPr>
          <p:cNvPr id="16388" name="Group 17"/>
          <p:cNvGrpSpPr>
            <a:grpSpLocks/>
          </p:cNvGrpSpPr>
          <p:nvPr/>
        </p:nvGrpSpPr>
        <p:grpSpPr bwMode="auto">
          <a:xfrm>
            <a:off x="533400" y="3962400"/>
            <a:ext cx="1219200" cy="1143000"/>
            <a:chOff x="192" y="2592"/>
            <a:chExt cx="768" cy="720"/>
          </a:xfrm>
        </p:grpSpPr>
        <p:sp>
          <p:nvSpPr>
            <p:cNvPr id="16445" name="AutoShape 5"/>
            <p:cNvSpPr>
              <a:spLocks noChangeArrowheads="1"/>
            </p:cNvSpPr>
            <p:nvPr/>
          </p:nvSpPr>
          <p:spPr bwMode="auto">
            <a:xfrm>
              <a:off x="192" y="2592"/>
              <a:ext cx="768" cy="72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46" name="Text Box 16"/>
            <p:cNvSpPr txBox="1">
              <a:spLocks noChangeArrowheads="1"/>
            </p:cNvSpPr>
            <p:nvPr/>
          </p:nvSpPr>
          <p:spPr bwMode="auto">
            <a:xfrm>
              <a:off x="240" y="2688"/>
              <a:ext cx="68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Above 250,000 CPM</a:t>
              </a:r>
            </a:p>
          </p:txBody>
        </p:sp>
      </p:grpSp>
      <p:grpSp>
        <p:nvGrpSpPr>
          <p:cNvPr id="16389" name="Group 21"/>
          <p:cNvGrpSpPr>
            <a:grpSpLocks/>
          </p:cNvGrpSpPr>
          <p:nvPr/>
        </p:nvGrpSpPr>
        <p:grpSpPr bwMode="auto">
          <a:xfrm>
            <a:off x="300038" y="5257800"/>
            <a:ext cx="1757362" cy="457200"/>
            <a:chOff x="621" y="2160"/>
            <a:chExt cx="1107" cy="288"/>
          </a:xfrm>
        </p:grpSpPr>
        <p:sp>
          <p:nvSpPr>
            <p:cNvPr id="16441" name="AutoShape 22"/>
            <p:cNvSpPr>
              <a:spLocks noChangeArrowheads="1"/>
            </p:cNvSpPr>
            <p:nvPr/>
          </p:nvSpPr>
          <p:spPr bwMode="auto">
            <a:xfrm>
              <a:off x="624" y="2160"/>
              <a:ext cx="336"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42" name="AutoShape 23"/>
            <p:cNvSpPr>
              <a:spLocks noChangeArrowheads="1"/>
            </p:cNvSpPr>
            <p:nvPr/>
          </p:nvSpPr>
          <p:spPr bwMode="auto">
            <a:xfrm>
              <a:off x="1344" y="2160"/>
              <a:ext cx="336"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43" name="Text Box 24"/>
            <p:cNvSpPr txBox="1">
              <a:spLocks noChangeArrowheads="1"/>
            </p:cNvSpPr>
            <p:nvPr/>
          </p:nvSpPr>
          <p:spPr bwMode="auto">
            <a:xfrm>
              <a:off x="621" y="2160"/>
              <a:ext cx="3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YES</a:t>
              </a:r>
            </a:p>
          </p:txBody>
        </p:sp>
        <p:sp>
          <p:nvSpPr>
            <p:cNvPr id="16444" name="Text Box 25"/>
            <p:cNvSpPr txBox="1">
              <a:spLocks noChangeArrowheads="1"/>
            </p:cNvSpPr>
            <p:nvPr/>
          </p:nvSpPr>
          <p:spPr bwMode="auto">
            <a:xfrm>
              <a:off x="1344" y="2160"/>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b="1" dirty="0"/>
                <a:t>NO</a:t>
              </a:r>
            </a:p>
          </p:txBody>
        </p:sp>
      </p:grpSp>
      <p:grpSp>
        <p:nvGrpSpPr>
          <p:cNvPr id="16390" name="Group 63"/>
          <p:cNvGrpSpPr>
            <a:grpSpLocks/>
          </p:cNvGrpSpPr>
          <p:nvPr/>
        </p:nvGrpSpPr>
        <p:grpSpPr bwMode="auto">
          <a:xfrm>
            <a:off x="304800" y="769938"/>
            <a:ext cx="2743200" cy="990600"/>
            <a:chOff x="768" y="720"/>
            <a:chExt cx="672" cy="432"/>
          </a:xfrm>
        </p:grpSpPr>
        <p:grpSp>
          <p:nvGrpSpPr>
            <p:cNvPr id="16437" name="Group 20"/>
            <p:cNvGrpSpPr>
              <a:grpSpLocks/>
            </p:cNvGrpSpPr>
            <p:nvPr/>
          </p:nvGrpSpPr>
          <p:grpSpPr bwMode="auto">
            <a:xfrm>
              <a:off x="768" y="720"/>
              <a:ext cx="672" cy="240"/>
              <a:chOff x="864" y="960"/>
              <a:chExt cx="672" cy="240"/>
            </a:xfrm>
          </p:grpSpPr>
          <p:sp>
            <p:nvSpPr>
              <p:cNvPr id="16439" name="AutoShape 2"/>
              <p:cNvSpPr>
                <a:spLocks noChangeArrowheads="1"/>
              </p:cNvSpPr>
              <p:nvPr/>
            </p:nvSpPr>
            <p:spPr bwMode="auto">
              <a:xfrm>
                <a:off x="912" y="960"/>
                <a:ext cx="576" cy="24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40" name="Text Box 12"/>
              <p:cNvSpPr txBox="1">
                <a:spLocks noChangeArrowheads="1"/>
              </p:cNvSpPr>
              <p:nvPr/>
            </p:nvSpPr>
            <p:spPr bwMode="auto">
              <a:xfrm>
                <a:off x="864" y="960"/>
                <a:ext cx="67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200" b="1" dirty="0"/>
                  <a:t>Threat Level </a:t>
                </a:r>
              </a:p>
              <a:p>
                <a:pPr algn="ctr">
                  <a:spcBef>
                    <a:spcPct val="50000"/>
                  </a:spcBef>
                </a:pPr>
                <a:r>
                  <a:rPr lang="en-US" sz="1200" b="1" dirty="0"/>
                  <a:t>Low or Alpha</a:t>
                </a:r>
              </a:p>
            </p:txBody>
          </p:sp>
        </p:grpSp>
        <p:sp>
          <p:nvSpPr>
            <p:cNvPr id="16438" name="Line 31"/>
            <p:cNvSpPr>
              <a:spLocks noChangeShapeType="1"/>
            </p:cNvSpPr>
            <p:nvPr/>
          </p:nvSpPr>
          <p:spPr bwMode="auto">
            <a:xfrm>
              <a:off x="1104" y="96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6391" name="Group 56"/>
          <p:cNvGrpSpPr>
            <a:grpSpLocks/>
          </p:cNvGrpSpPr>
          <p:nvPr/>
        </p:nvGrpSpPr>
        <p:grpSpPr bwMode="auto">
          <a:xfrm>
            <a:off x="1066800" y="1828800"/>
            <a:ext cx="1371600" cy="1371600"/>
            <a:chOff x="720" y="1152"/>
            <a:chExt cx="768" cy="864"/>
          </a:xfrm>
        </p:grpSpPr>
        <p:grpSp>
          <p:nvGrpSpPr>
            <p:cNvPr id="16432" name="Group 19"/>
            <p:cNvGrpSpPr>
              <a:grpSpLocks/>
            </p:cNvGrpSpPr>
            <p:nvPr/>
          </p:nvGrpSpPr>
          <p:grpSpPr bwMode="auto">
            <a:xfrm>
              <a:off x="720" y="1152"/>
              <a:ext cx="768" cy="672"/>
              <a:chOff x="720" y="1344"/>
              <a:chExt cx="768" cy="672"/>
            </a:xfrm>
          </p:grpSpPr>
          <p:sp>
            <p:nvSpPr>
              <p:cNvPr id="16435" name="Text Box 13"/>
              <p:cNvSpPr txBox="1">
                <a:spLocks noChangeArrowheads="1"/>
              </p:cNvSpPr>
              <p:nvPr/>
            </p:nvSpPr>
            <p:spPr bwMode="auto">
              <a:xfrm>
                <a:off x="816" y="1440"/>
                <a:ext cx="63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dirty="0"/>
                  <a:t>Alarm</a:t>
                </a:r>
              </a:p>
              <a:p>
                <a:r>
                  <a:rPr lang="en-US" sz="1400" b="1" dirty="0"/>
                  <a:t>Activated ?</a:t>
                </a:r>
              </a:p>
            </p:txBody>
          </p:sp>
          <p:sp>
            <p:nvSpPr>
              <p:cNvPr id="16436" name="AutoShape 3"/>
              <p:cNvSpPr>
                <a:spLocks noChangeArrowheads="1"/>
              </p:cNvSpPr>
              <p:nvPr/>
            </p:nvSpPr>
            <p:spPr bwMode="auto">
              <a:xfrm>
                <a:off x="720" y="1344"/>
                <a:ext cx="768" cy="672"/>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6433" name="Line 32"/>
            <p:cNvSpPr>
              <a:spLocks noChangeShapeType="1"/>
            </p:cNvSpPr>
            <p:nvPr/>
          </p:nvSpPr>
          <p:spPr bwMode="auto">
            <a:xfrm flipH="1">
              <a:off x="768" y="1680"/>
              <a:ext cx="144"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34" name="Line 33"/>
            <p:cNvSpPr>
              <a:spLocks noChangeShapeType="1"/>
            </p:cNvSpPr>
            <p:nvPr/>
          </p:nvSpPr>
          <p:spPr bwMode="auto">
            <a:xfrm>
              <a:off x="1296" y="1680"/>
              <a:ext cx="19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6392" name="Line 34"/>
          <p:cNvSpPr>
            <a:spLocks noChangeShapeType="1"/>
          </p:cNvSpPr>
          <p:nvPr/>
        </p:nvSpPr>
        <p:spPr bwMode="auto">
          <a:xfrm flipH="1">
            <a:off x="609600" y="4876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35"/>
          <p:cNvSpPr>
            <a:spLocks noChangeShapeType="1"/>
          </p:cNvSpPr>
          <p:nvPr/>
        </p:nvSpPr>
        <p:spPr bwMode="auto">
          <a:xfrm>
            <a:off x="1371600" y="48768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6394" name="Group 41"/>
          <p:cNvGrpSpPr>
            <a:grpSpLocks/>
          </p:cNvGrpSpPr>
          <p:nvPr/>
        </p:nvGrpSpPr>
        <p:grpSpPr bwMode="auto">
          <a:xfrm>
            <a:off x="304800" y="5715000"/>
            <a:ext cx="3825875" cy="809625"/>
            <a:chOff x="192" y="3600"/>
            <a:chExt cx="2410" cy="510"/>
          </a:xfrm>
        </p:grpSpPr>
        <p:grpSp>
          <p:nvGrpSpPr>
            <p:cNvPr id="16424" name="Group 27"/>
            <p:cNvGrpSpPr>
              <a:grpSpLocks/>
            </p:cNvGrpSpPr>
            <p:nvPr/>
          </p:nvGrpSpPr>
          <p:grpSpPr bwMode="auto">
            <a:xfrm>
              <a:off x="192" y="3744"/>
              <a:ext cx="538" cy="366"/>
              <a:chOff x="192" y="3744"/>
              <a:chExt cx="538" cy="366"/>
            </a:xfrm>
          </p:grpSpPr>
          <p:sp>
            <p:nvSpPr>
              <p:cNvPr id="16430" name="AutoShape 9"/>
              <p:cNvSpPr>
                <a:spLocks noChangeArrowheads="1"/>
              </p:cNvSpPr>
              <p:nvPr/>
            </p:nvSpPr>
            <p:spPr bwMode="auto">
              <a:xfrm>
                <a:off x="192" y="3792"/>
                <a:ext cx="528"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31" name="Text Box 26"/>
              <p:cNvSpPr txBox="1">
                <a:spLocks noChangeArrowheads="1"/>
              </p:cNvSpPr>
              <p:nvPr/>
            </p:nvSpPr>
            <p:spPr bwMode="auto">
              <a:xfrm>
                <a:off x="192" y="3744"/>
                <a:ext cx="53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Notify RSO</a:t>
                </a:r>
              </a:p>
            </p:txBody>
          </p:sp>
        </p:grpSp>
        <p:grpSp>
          <p:nvGrpSpPr>
            <p:cNvPr id="16425" name="Group 29"/>
            <p:cNvGrpSpPr>
              <a:grpSpLocks/>
            </p:cNvGrpSpPr>
            <p:nvPr/>
          </p:nvGrpSpPr>
          <p:grpSpPr bwMode="auto">
            <a:xfrm>
              <a:off x="1152" y="3792"/>
              <a:ext cx="1450" cy="288"/>
              <a:chOff x="1152" y="3792"/>
              <a:chExt cx="1450" cy="288"/>
            </a:xfrm>
          </p:grpSpPr>
          <p:sp>
            <p:nvSpPr>
              <p:cNvPr id="16428" name="AutoShape 8"/>
              <p:cNvSpPr>
                <a:spLocks noChangeArrowheads="1"/>
              </p:cNvSpPr>
              <p:nvPr/>
            </p:nvSpPr>
            <p:spPr bwMode="auto">
              <a:xfrm>
                <a:off x="1296" y="3792"/>
                <a:ext cx="1104"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9" name="Text Box 28"/>
              <p:cNvSpPr txBox="1">
                <a:spLocks noChangeArrowheads="1"/>
              </p:cNvSpPr>
              <p:nvPr/>
            </p:nvSpPr>
            <p:spPr bwMode="auto">
              <a:xfrm>
                <a:off x="1152" y="3840"/>
                <a:ext cx="14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Continue PT Care</a:t>
                </a:r>
              </a:p>
            </p:txBody>
          </p:sp>
        </p:grpSp>
        <p:sp>
          <p:nvSpPr>
            <p:cNvPr id="16426" name="Line 36"/>
            <p:cNvSpPr>
              <a:spLocks noChangeShapeType="1"/>
            </p:cNvSpPr>
            <p:nvPr/>
          </p:nvSpPr>
          <p:spPr bwMode="auto">
            <a:xfrm>
              <a:off x="384" y="360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27" name="Line 37"/>
            <p:cNvSpPr>
              <a:spLocks noChangeShapeType="1"/>
            </p:cNvSpPr>
            <p:nvPr/>
          </p:nvSpPr>
          <p:spPr bwMode="auto">
            <a:xfrm>
              <a:off x="1104" y="3600"/>
              <a:ext cx="38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6395" name="Line 38"/>
          <p:cNvSpPr>
            <a:spLocks noChangeShapeType="1"/>
          </p:cNvSpPr>
          <p:nvPr/>
        </p:nvSpPr>
        <p:spPr bwMode="auto">
          <a:xfrm>
            <a:off x="2362200" y="3657600"/>
            <a:ext cx="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Line 39"/>
          <p:cNvSpPr>
            <a:spLocks noChangeShapeType="1"/>
          </p:cNvSpPr>
          <p:nvPr/>
        </p:nvSpPr>
        <p:spPr bwMode="auto">
          <a:xfrm flipH="1">
            <a:off x="1143000" y="3657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6397" name="Group 43"/>
          <p:cNvGrpSpPr>
            <a:grpSpLocks/>
          </p:cNvGrpSpPr>
          <p:nvPr/>
        </p:nvGrpSpPr>
        <p:grpSpPr bwMode="auto">
          <a:xfrm>
            <a:off x="5562600" y="3843338"/>
            <a:ext cx="854075" cy="582612"/>
            <a:chOff x="192" y="3744"/>
            <a:chExt cx="538" cy="362"/>
          </a:xfrm>
        </p:grpSpPr>
        <p:sp>
          <p:nvSpPr>
            <p:cNvPr id="16422" name="AutoShape 44"/>
            <p:cNvSpPr>
              <a:spLocks noChangeArrowheads="1"/>
            </p:cNvSpPr>
            <p:nvPr/>
          </p:nvSpPr>
          <p:spPr bwMode="auto">
            <a:xfrm>
              <a:off x="192" y="3792"/>
              <a:ext cx="528"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3" name="Text Box 45"/>
            <p:cNvSpPr txBox="1">
              <a:spLocks noChangeArrowheads="1"/>
            </p:cNvSpPr>
            <p:nvPr/>
          </p:nvSpPr>
          <p:spPr bwMode="auto">
            <a:xfrm>
              <a:off x="192" y="3744"/>
              <a:ext cx="538"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Notify RSO</a:t>
              </a:r>
            </a:p>
          </p:txBody>
        </p:sp>
      </p:grpSp>
      <p:grpSp>
        <p:nvGrpSpPr>
          <p:cNvPr id="16398" name="Group 46"/>
          <p:cNvGrpSpPr>
            <a:grpSpLocks/>
          </p:cNvGrpSpPr>
          <p:nvPr/>
        </p:nvGrpSpPr>
        <p:grpSpPr bwMode="auto">
          <a:xfrm>
            <a:off x="6553200" y="3921125"/>
            <a:ext cx="2301875" cy="463550"/>
            <a:chOff x="1152" y="3792"/>
            <a:chExt cx="1450" cy="288"/>
          </a:xfrm>
        </p:grpSpPr>
        <p:sp>
          <p:nvSpPr>
            <p:cNvPr id="16420" name="AutoShape 47"/>
            <p:cNvSpPr>
              <a:spLocks noChangeArrowheads="1"/>
            </p:cNvSpPr>
            <p:nvPr/>
          </p:nvSpPr>
          <p:spPr bwMode="auto">
            <a:xfrm>
              <a:off x="1296" y="3792"/>
              <a:ext cx="1104"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21" name="Text Box 48"/>
            <p:cNvSpPr txBox="1">
              <a:spLocks noChangeArrowheads="1"/>
            </p:cNvSpPr>
            <p:nvPr/>
          </p:nvSpPr>
          <p:spPr bwMode="auto">
            <a:xfrm>
              <a:off x="1152" y="3840"/>
              <a:ext cx="1450"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Continue PT Care</a:t>
              </a:r>
            </a:p>
          </p:txBody>
        </p:sp>
      </p:grpSp>
      <p:sp>
        <p:nvSpPr>
          <p:cNvPr id="16399" name="Line 49"/>
          <p:cNvSpPr>
            <a:spLocks noChangeShapeType="1"/>
          </p:cNvSpPr>
          <p:nvPr/>
        </p:nvSpPr>
        <p:spPr bwMode="auto">
          <a:xfrm>
            <a:off x="5867400" y="3613150"/>
            <a:ext cx="1588" cy="307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0" name="Line 50"/>
          <p:cNvSpPr>
            <a:spLocks noChangeShapeType="1"/>
          </p:cNvSpPr>
          <p:nvPr/>
        </p:nvSpPr>
        <p:spPr bwMode="auto">
          <a:xfrm>
            <a:off x="7086600" y="3613150"/>
            <a:ext cx="1588" cy="307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6401" name="Group 51"/>
          <p:cNvGrpSpPr>
            <a:grpSpLocks/>
          </p:cNvGrpSpPr>
          <p:nvPr/>
        </p:nvGrpSpPr>
        <p:grpSpPr bwMode="auto">
          <a:xfrm>
            <a:off x="5634038" y="3149600"/>
            <a:ext cx="1757362" cy="463550"/>
            <a:chOff x="621" y="2160"/>
            <a:chExt cx="1107" cy="288"/>
          </a:xfrm>
        </p:grpSpPr>
        <p:sp>
          <p:nvSpPr>
            <p:cNvPr id="16416" name="AutoShape 52"/>
            <p:cNvSpPr>
              <a:spLocks noChangeArrowheads="1"/>
            </p:cNvSpPr>
            <p:nvPr/>
          </p:nvSpPr>
          <p:spPr bwMode="auto">
            <a:xfrm>
              <a:off x="624" y="2160"/>
              <a:ext cx="336"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17" name="AutoShape 53"/>
            <p:cNvSpPr>
              <a:spLocks noChangeArrowheads="1"/>
            </p:cNvSpPr>
            <p:nvPr/>
          </p:nvSpPr>
          <p:spPr bwMode="auto">
            <a:xfrm>
              <a:off x="1344" y="2160"/>
              <a:ext cx="336" cy="288"/>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18" name="Text Box 54"/>
            <p:cNvSpPr txBox="1">
              <a:spLocks noChangeArrowheads="1"/>
            </p:cNvSpPr>
            <p:nvPr/>
          </p:nvSpPr>
          <p:spPr bwMode="auto">
            <a:xfrm>
              <a:off x="621" y="2160"/>
              <a:ext cx="364"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t>YES</a:t>
              </a:r>
            </a:p>
          </p:txBody>
        </p:sp>
        <p:sp>
          <p:nvSpPr>
            <p:cNvPr id="16419" name="Text Box 55"/>
            <p:cNvSpPr txBox="1">
              <a:spLocks noChangeArrowheads="1"/>
            </p:cNvSpPr>
            <p:nvPr/>
          </p:nvSpPr>
          <p:spPr bwMode="auto">
            <a:xfrm>
              <a:off x="1344" y="2160"/>
              <a:ext cx="384"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b="1" dirty="0"/>
                <a:t>NO</a:t>
              </a:r>
            </a:p>
          </p:txBody>
        </p:sp>
      </p:grpSp>
      <p:grpSp>
        <p:nvGrpSpPr>
          <p:cNvPr id="16402" name="Group 57"/>
          <p:cNvGrpSpPr>
            <a:grpSpLocks/>
          </p:cNvGrpSpPr>
          <p:nvPr/>
        </p:nvGrpSpPr>
        <p:grpSpPr bwMode="auto">
          <a:xfrm>
            <a:off x="5715000" y="1760538"/>
            <a:ext cx="1371600" cy="1389062"/>
            <a:chOff x="720" y="1152"/>
            <a:chExt cx="768" cy="864"/>
          </a:xfrm>
        </p:grpSpPr>
        <p:grpSp>
          <p:nvGrpSpPr>
            <p:cNvPr id="16411" name="Group 58"/>
            <p:cNvGrpSpPr>
              <a:grpSpLocks/>
            </p:cNvGrpSpPr>
            <p:nvPr/>
          </p:nvGrpSpPr>
          <p:grpSpPr bwMode="auto">
            <a:xfrm>
              <a:off x="720" y="1152"/>
              <a:ext cx="768" cy="672"/>
              <a:chOff x="720" y="1344"/>
              <a:chExt cx="768" cy="672"/>
            </a:xfrm>
          </p:grpSpPr>
          <p:sp>
            <p:nvSpPr>
              <p:cNvPr id="16414" name="Text Box 59"/>
              <p:cNvSpPr txBox="1">
                <a:spLocks noChangeArrowheads="1"/>
              </p:cNvSpPr>
              <p:nvPr/>
            </p:nvSpPr>
            <p:spPr bwMode="auto">
              <a:xfrm>
                <a:off x="816" y="1440"/>
                <a:ext cx="634" cy="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dirty="0"/>
                  <a:t>Alarm</a:t>
                </a:r>
              </a:p>
              <a:p>
                <a:pPr algn="ctr"/>
                <a:r>
                  <a:rPr lang="en-US" sz="1400" b="1" dirty="0"/>
                  <a:t>Activated ?</a:t>
                </a:r>
              </a:p>
            </p:txBody>
          </p:sp>
          <p:sp>
            <p:nvSpPr>
              <p:cNvPr id="16415" name="AutoShape 60"/>
              <p:cNvSpPr>
                <a:spLocks noChangeArrowheads="1"/>
              </p:cNvSpPr>
              <p:nvPr/>
            </p:nvSpPr>
            <p:spPr bwMode="auto">
              <a:xfrm>
                <a:off x="720" y="1344"/>
                <a:ext cx="768" cy="672"/>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6412" name="Line 61"/>
            <p:cNvSpPr>
              <a:spLocks noChangeShapeType="1"/>
            </p:cNvSpPr>
            <p:nvPr/>
          </p:nvSpPr>
          <p:spPr bwMode="auto">
            <a:xfrm flipH="1">
              <a:off x="768" y="1680"/>
              <a:ext cx="144"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13" name="Line 62"/>
            <p:cNvSpPr>
              <a:spLocks noChangeShapeType="1"/>
            </p:cNvSpPr>
            <p:nvPr/>
          </p:nvSpPr>
          <p:spPr bwMode="auto">
            <a:xfrm>
              <a:off x="1296" y="1680"/>
              <a:ext cx="19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6403" name="Group 71"/>
          <p:cNvGrpSpPr>
            <a:grpSpLocks/>
          </p:cNvGrpSpPr>
          <p:nvPr/>
        </p:nvGrpSpPr>
        <p:grpSpPr bwMode="auto">
          <a:xfrm>
            <a:off x="4876800" y="762000"/>
            <a:ext cx="3352800" cy="998538"/>
            <a:chOff x="3120" y="720"/>
            <a:chExt cx="2112" cy="432"/>
          </a:xfrm>
        </p:grpSpPr>
        <p:sp>
          <p:nvSpPr>
            <p:cNvPr id="16408" name="AutoShape 66"/>
            <p:cNvSpPr>
              <a:spLocks noChangeArrowheads="1"/>
            </p:cNvSpPr>
            <p:nvPr/>
          </p:nvSpPr>
          <p:spPr bwMode="auto">
            <a:xfrm>
              <a:off x="3216" y="720"/>
              <a:ext cx="1920" cy="24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409" name="Text Box 67"/>
            <p:cNvSpPr txBox="1">
              <a:spLocks noChangeArrowheads="1"/>
            </p:cNvSpPr>
            <p:nvPr/>
          </p:nvSpPr>
          <p:spPr bwMode="auto">
            <a:xfrm>
              <a:off x="3120" y="720"/>
              <a:ext cx="2112"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sz="1400" b="1" dirty="0"/>
            </a:p>
          </p:txBody>
        </p:sp>
        <p:sp>
          <p:nvSpPr>
            <p:cNvPr id="16410" name="Line 68"/>
            <p:cNvSpPr>
              <a:spLocks noChangeShapeType="1"/>
            </p:cNvSpPr>
            <p:nvPr/>
          </p:nvSpPr>
          <p:spPr bwMode="auto">
            <a:xfrm>
              <a:off x="4078" y="960"/>
              <a:ext cx="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6404" name="Text Box 73"/>
          <p:cNvSpPr txBox="1">
            <a:spLocks noChangeArrowheads="1"/>
          </p:cNvSpPr>
          <p:nvPr/>
        </p:nvSpPr>
        <p:spPr bwMode="auto">
          <a:xfrm>
            <a:off x="4572000" y="4697413"/>
            <a:ext cx="4267200" cy="2216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b="1" dirty="0"/>
              <a:t>Contacts:</a:t>
            </a:r>
          </a:p>
          <a:p>
            <a:pPr>
              <a:spcBef>
                <a:spcPct val="50000"/>
              </a:spcBef>
            </a:pPr>
            <a:r>
              <a:rPr lang="en-US" sz="1200" b="1" dirty="0"/>
              <a:t>RSO </a:t>
            </a:r>
            <a:r>
              <a:rPr lang="en-US" sz="1200" b="1" dirty="0" err="1"/>
              <a:t>pgr</a:t>
            </a:r>
            <a:r>
              <a:rPr lang="en-US" sz="1200" b="1" dirty="0"/>
              <a:t> #</a:t>
            </a:r>
          </a:p>
          <a:p>
            <a:pPr>
              <a:spcBef>
                <a:spcPct val="50000"/>
              </a:spcBef>
            </a:pPr>
            <a:r>
              <a:rPr lang="en-US" sz="1200" b="1" dirty="0"/>
              <a:t>Radiation Safety Officer (RSO):    </a:t>
            </a:r>
          </a:p>
          <a:p>
            <a:pPr>
              <a:spcBef>
                <a:spcPct val="50000"/>
              </a:spcBef>
            </a:pPr>
            <a:r>
              <a:rPr lang="en-US" sz="1200" b="1" dirty="0"/>
              <a:t>Radiation Safety Element Chief:  </a:t>
            </a:r>
          </a:p>
          <a:p>
            <a:pPr>
              <a:spcBef>
                <a:spcPct val="50000"/>
              </a:spcBef>
            </a:pPr>
            <a:r>
              <a:rPr lang="en-US" sz="1200" b="1" dirty="0" err="1"/>
              <a:t>Dosimetry</a:t>
            </a:r>
            <a:r>
              <a:rPr lang="en-US" sz="1200" b="1" dirty="0"/>
              <a:t> Manager:  </a:t>
            </a:r>
          </a:p>
          <a:p>
            <a:pPr>
              <a:spcBef>
                <a:spcPct val="50000"/>
              </a:spcBef>
            </a:pPr>
            <a:r>
              <a:rPr lang="en-US" sz="1200" b="1" dirty="0"/>
              <a:t>Radiation Safety Technician: </a:t>
            </a:r>
          </a:p>
          <a:p>
            <a:pPr>
              <a:spcBef>
                <a:spcPct val="50000"/>
              </a:spcBef>
            </a:pPr>
            <a:r>
              <a:rPr lang="en-US" sz="1200" b="1" dirty="0"/>
              <a:t>Radiological Contamination Control (RCC) </a:t>
            </a:r>
          </a:p>
          <a:p>
            <a:pPr>
              <a:spcBef>
                <a:spcPct val="50000"/>
              </a:spcBef>
            </a:pPr>
            <a:r>
              <a:rPr lang="en-US" sz="1200" b="1" dirty="0"/>
              <a:t>			</a:t>
            </a:r>
            <a:r>
              <a:rPr lang="en-US" sz="1000" b="1" dirty="0"/>
              <a:t>STRAC.ORG</a:t>
            </a:r>
            <a:r>
              <a:rPr lang="en-US" sz="1200" b="1" dirty="0"/>
              <a:t> </a:t>
            </a:r>
          </a:p>
        </p:txBody>
      </p:sp>
      <p:sp>
        <p:nvSpPr>
          <p:cNvPr id="16405" name="Line 74"/>
          <p:cNvSpPr>
            <a:spLocks noChangeShapeType="1"/>
          </p:cNvSpPr>
          <p:nvPr/>
        </p:nvSpPr>
        <p:spPr bwMode="auto">
          <a:xfrm>
            <a:off x="1143000" y="6248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Line 75"/>
          <p:cNvSpPr>
            <a:spLocks noChangeShapeType="1"/>
          </p:cNvSpPr>
          <p:nvPr/>
        </p:nvSpPr>
        <p:spPr bwMode="auto">
          <a:xfrm>
            <a:off x="6400800" y="4114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Text Box 80"/>
          <p:cNvSpPr txBox="1">
            <a:spLocks noChangeArrowheads="1"/>
          </p:cNvSpPr>
          <p:nvPr/>
        </p:nvSpPr>
        <p:spPr bwMode="auto">
          <a:xfrm>
            <a:off x="5165725" y="685800"/>
            <a:ext cx="29702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t>                     </a:t>
            </a:r>
            <a:r>
              <a:rPr lang="en-US" sz="1200" b="1" dirty="0" smtClean="0"/>
              <a:t>Threat </a:t>
            </a:r>
            <a:r>
              <a:rPr lang="en-US" sz="1200" b="1" dirty="0"/>
              <a:t>Level</a:t>
            </a:r>
          </a:p>
          <a:p>
            <a:r>
              <a:rPr lang="en-US" sz="1200" dirty="0"/>
              <a:t>Guarded/Bravo/Explosion, Elevated/Charlie</a:t>
            </a:r>
            <a:r>
              <a:rPr lang="en-US" sz="1200" dirty="0" smtClean="0"/>
              <a:t>, </a:t>
            </a:r>
            <a:r>
              <a:rPr lang="en-US" sz="1200" dirty="0"/>
              <a:t>High/Delta, Severe</a:t>
            </a:r>
          </a:p>
        </p:txBody>
      </p:sp>
    </p:spTree>
    <p:extLst>
      <p:ext uri="{BB962C8B-B14F-4D97-AF65-F5344CB8AC3E}">
        <p14:creationId xmlns:p14="http://schemas.microsoft.com/office/powerpoint/2010/main" val="3805244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657600" y="457200"/>
            <a:ext cx="4572000" cy="914400"/>
          </a:xfrm>
        </p:spPr>
        <p:txBody>
          <a:bodyPr rtlCol="0">
            <a:normAutofit fontScale="90000"/>
          </a:bodyPr>
          <a:lstStyle/>
          <a:p>
            <a:pPr eaLnBrk="1" fontAlgn="auto" hangingPunct="1">
              <a:spcAft>
                <a:spcPts val="0"/>
              </a:spcAft>
              <a:defRPr/>
            </a:pPr>
            <a:r>
              <a:rPr lang="en-US" sz="2800" b="1"/>
              <a:t>Hospital Decontamination Response Annual Review</a:t>
            </a:r>
          </a:p>
        </p:txBody>
      </p:sp>
      <p:pic>
        <p:nvPicPr>
          <p:cNvPr id="18435" name="Picture 4" descr="hazmat class in suit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73914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p:cNvSpPr txBox="1">
            <a:spLocks noChangeArrowheads="1"/>
          </p:cNvSpPr>
          <p:nvPr/>
        </p:nvSpPr>
        <p:spPr bwMode="auto">
          <a:xfrm flipH="1">
            <a:off x="7162800" y="640080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t>STRAC.ORG</a:t>
            </a:r>
          </a:p>
        </p:txBody>
      </p:sp>
    </p:spTree>
    <p:extLst>
      <p:ext uri="{BB962C8B-B14F-4D97-AF65-F5344CB8AC3E}">
        <p14:creationId xmlns:p14="http://schemas.microsoft.com/office/powerpoint/2010/main" val="736120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81400" y="381000"/>
            <a:ext cx="5105400" cy="990600"/>
          </a:xfrm>
        </p:spPr>
        <p:txBody>
          <a:bodyPr/>
          <a:lstStyle/>
          <a:p>
            <a:pPr eaLnBrk="1" hangingPunct="1"/>
            <a:r>
              <a:rPr lang="en-US" smtClean="0"/>
              <a:t>Level C PPE</a:t>
            </a:r>
          </a:p>
        </p:txBody>
      </p:sp>
      <p:sp>
        <p:nvSpPr>
          <p:cNvPr id="77827" name="Rectangle 3"/>
          <p:cNvSpPr>
            <a:spLocks noGrp="1" noChangeArrowheads="1"/>
          </p:cNvSpPr>
          <p:nvPr>
            <p:ph idx="1"/>
          </p:nvPr>
        </p:nvSpPr>
        <p:spPr>
          <a:xfrm>
            <a:off x="457200" y="1600200"/>
            <a:ext cx="5334000" cy="4525963"/>
          </a:xfrm>
        </p:spPr>
        <p:txBody>
          <a:bodyPr rtlCol="0">
            <a:normAutofit lnSpcReduction="10000"/>
          </a:bodyPr>
          <a:lstStyle/>
          <a:p>
            <a:pPr indent="-182880" eaLnBrk="1" fontAlgn="auto" hangingPunct="1">
              <a:lnSpc>
                <a:spcPct val="90000"/>
              </a:lnSpc>
              <a:spcAft>
                <a:spcPts val="0"/>
              </a:spcAft>
              <a:buFont typeface="Wingdings" charset="2"/>
              <a:buChar char="§"/>
              <a:defRPr/>
            </a:pPr>
            <a:r>
              <a:rPr lang="en-US" sz="2400"/>
              <a:t>Provides a lower level of skin and respiratory protection:</a:t>
            </a:r>
          </a:p>
          <a:p>
            <a:pPr marL="502920" lvl="1" indent="-182880" eaLnBrk="1" fontAlgn="auto" hangingPunct="1">
              <a:lnSpc>
                <a:spcPct val="90000"/>
              </a:lnSpc>
              <a:spcAft>
                <a:spcPts val="0"/>
              </a:spcAft>
              <a:buFont typeface="Wingdings" charset="2"/>
              <a:buChar char="§"/>
              <a:defRPr/>
            </a:pPr>
            <a:r>
              <a:rPr lang="en-US" sz="2400"/>
              <a:t>Liquid splash protection suit with or without a hood (chemical resistant) </a:t>
            </a:r>
          </a:p>
          <a:p>
            <a:pPr marL="502920" lvl="1" indent="-182880" eaLnBrk="1" fontAlgn="auto" hangingPunct="1">
              <a:lnSpc>
                <a:spcPct val="90000"/>
              </a:lnSpc>
              <a:spcAft>
                <a:spcPts val="0"/>
              </a:spcAft>
              <a:buFont typeface="Wingdings" charset="2"/>
              <a:buChar char="§"/>
              <a:defRPr/>
            </a:pPr>
            <a:r>
              <a:rPr lang="en-US" sz="2400"/>
              <a:t>Air-Purifying Respirator (filters vary)</a:t>
            </a:r>
          </a:p>
          <a:p>
            <a:pPr marL="502920" lvl="1" indent="-182880" eaLnBrk="1" fontAlgn="auto" hangingPunct="1">
              <a:lnSpc>
                <a:spcPct val="90000"/>
              </a:lnSpc>
              <a:spcAft>
                <a:spcPts val="0"/>
              </a:spcAft>
              <a:buFont typeface="Wingdings" charset="2"/>
              <a:buChar char="§"/>
              <a:defRPr/>
            </a:pPr>
            <a:r>
              <a:rPr lang="en-US" sz="2400"/>
              <a:t>Chemical resistant gloves and boots</a:t>
            </a:r>
          </a:p>
          <a:p>
            <a:pPr indent="-182880" eaLnBrk="1" fontAlgn="auto" hangingPunct="1">
              <a:lnSpc>
                <a:spcPct val="90000"/>
              </a:lnSpc>
              <a:spcAft>
                <a:spcPts val="0"/>
              </a:spcAft>
              <a:buFont typeface="Wingdings" charset="2"/>
              <a:buChar char="§"/>
              <a:defRPr/>
            </a:pPr>
            <a:r>
              <a:rPr lang="en-US" sz="2400"/>
              <a:t>Weakness: bulky, heavy, increased potential for heat stress and slip, trip or fall injuries and may not reduce exposure to all agents</a:t>
            </a:r>
          </a:p>
        </p:txBody>
      </p:sp>
      <p:pic>
        <p:nvPicPr>
          <p:cNvPr id="22532" name="Picture 5" descr="F26150~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1054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Decon Picture 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
          <p:cNvSpPr txBox="1">
            <a:spLocks noChangeArrowheads="1"/>
          </p:cNvSpPr>
          <p:nvPr/>
        </p:nvSpPr>
        <p:spPr bwMode="auto">
          <a:xfrm>
            <a:off x="6615113" y="6434138"/>
            <a:ext cx="1157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t>STRAC.ORG</a:t>
            </a:r>
          </a:p>
        </p:txBody>
      </p:sp>
    </p:spTree>
    <p:extLst>
      <p:ext uri="{BB962C8B-B14F-4D97-AF65-F5344CB8AC3E}">
        <p14:creationId xmlns:p14="http://schemas.microsoft.com/office/powerpoint/2010/main" val="1724948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146" name="Picture 2" descr="C:\Users\Chuck\Pictures\Decon 3 SA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71500"/>
            <a:ext cx="6094282" cy="562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19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505200" y="381000"/>
            <a:ext cx="5638800" cy="1143000"/>
          </a:xfrm>
        </p:spPr>
        <p:txBody>
          <a:bodyPr rtlCol="0">
            <a:normAutofit fontScale="90000"/>
          </a:bodyPr>
          <a:lstStyle/>
          <a:p>
            <a:pPr eaLnBrk="1" fontAlgn="auto" hangingPunct="1">
              <a:spcAft>
                <a:spcPts val="0"/>
              </a:spcAft>
              <a:defRPr/>
            </a:pPr>
            <a:r>
              <a:rPr lang="en-US" sz="3600"/>
              <a:t>Hospital Decontamination Zone</a:t>
            </a:r>
          </a:p>
        </p:txBody>
      </p:sp>
      <p:pic>
        <p:nvPicPr>
          <p:cNvPr id="19459" name="Picture 5" descr="decon set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8580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
          <p:cNvSpPr txBox="1">
            <a:spLocks noChangeArrowheads="1"/>
          </p:cNvSpPr>
          <p:nvPr/>
        </p:nvSpPr>
        <p:spPr bwMode="auto">
          <a:xfrm>
            <a:off x="7315200" y="6488113"/>
            <a:ext cx="946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t>STRAC.ORG</a:t>
            </a:r>
          </a:p>
        </p:txBody>
      </p:sp>
    </p:spTree>
    <p:extLst>
      <p:ext uri="{BB962C8B-B14F-4D97-AF65-F5344CB8AC3E}">
        <p14:creationId xmlns:p14="http://schemas.microsoft.com/office/powerpoint/2010/main" val="1101451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8090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p:txBody>
          <a:bodyPr>
            <a:normAutofit fontScale="90000"/>
          </a:bodyPr>
          <a:lstStyle/>
          <a:p>
            <a:r>
              <a:rPr lang="en-US" smtClean="0"/>
              <a:t>Regional Mass Casualty/Decon Trailers</a:t>
            </a:r>
          </a:p>
        </p:txBody>
      </p:sp>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54413"/>
            <a:ext cx="54864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AutoShape 5"/>
          <p:cNvSpPr>
            <a:spLocks noChangeArrowheads="1"/>
          </p:cNvSpPr>
          <p:nvPr/>
        </p:nvSpPr>
        <p:spPr bwMode="auto">
          <a:xfrm>
            <a:off x="5791200" y="4876800"/>
            <a:ext cx="457200" cy="381000"/>
          </a:xfrm>
          <a:prstGeom prst="star5">
            <a:avLst/>
          </a:prstGeom>
          <a:solidFill>
            <a:srgbClr val="FFFF00"/>
          </a:solidFill>
          <a:ln w="12700">
            <a:solidFill>
              <a:schemeClr val="bg1"/>
            </a:solidFill>
            <a:miter lim="800000"/>
            <a:headEnd/>
            <a:tailEnd/>
          </a:ln>
          <a:effectLst/>
        </p:spPr>
        <p:txBody>
          <a:bodyPr wrap="none" anchor="ctr"/>
          <a:lstStyle/>
          <a:p>
            <a:pPr>
              <a:defRPr/>
            </a:pPr>
            <a:endParaRPr lang="en-US" dirty="0"/>
          </a:p>
        </p:txBody>
      </p:sp>
      <p:sp>
        <p:nvSpPr>
          <p:cNvPr id="115718" name="AutoShape 6"/>
          <p:cNvSpPr>
            <a:spLocks noChangeArrowheads="1"/>
          </p:cNvSpPr>
          <p:nvPr/>
        </p:nvSpPr>
        <p:spPr bwMode="auto">
          <a:xfrm>
            <a:off x="6858000" y="4267200"/>
            <a:ext cx="457200" cy="381000"/>
          </a:xfrm>
          <a:prstGeom prst="star5">
            <a:avLst/>
          </a:prstGeom>
          <a:solidFill>
            <a:srgbClr val="FFFF00"/>
          </a:solidFill>
          <a:ln w="12700">
            <a:solidFill>
              <a:schemeClr val="bg1"/>
            </a:solidFill>
            <a:miter lim="800000"/>
            <a:headEnd/>
            <a:tailEnd/>
          </a:ln>
          <a:effectLst/>
        </p:spPr>
        <p:txBody>
          <a:bodyPr wrap="none" anchor="ctr"/>
          <a:lstStyle/>
          <a:p>
            <a:pPr>
              <a:defRPr/>
            </a:pPr>
            <a:endParaRPr lang="en-US" dirty="0"/>
          </a:p>
        </p:txBody>
      </p:sp>
      <p:sp>
        <p:nvSpPr>
          <p:cNvPr id="115719" name="AutoShape 7"/>
          <p:cNvSpPr>
            <a:spLocks noChangeArrowheads="1"/>
          </p:cNvSpPr>
          <p:nvPr/>
        </p:nvSpPr>
        <p:spPr bwMode="auto">
          <a:xfrm>
            <a:off x="7620000" y="5181600"/>
            <a:ext cx="457200" cy="381000"/>
          </a:xfrm>
          <a:prstGeom prst="star5">
            <a:avLst/>
          </a:prstGeom>
          <a:solidFill>
            <a:srgbClr val="FFFF00"/>
          </a:solidFill>
          <a:ln w="12700">
            <a:solidFill>
              <a:schemeClr val="bg1"/>
            </a:solidFill>
            <a:miter lim="800000"/>
            <a:headEnd/>
            <a:tailEnd/>
          </a:ln>
          <a:effectLst/>
        </p:spPr>
        <p:txBody>
          <a:bodyPr wrap="none" anchor="ctr"/>
          <a:lstStyle/>
          <a:p>
            <a:pPr>
              <a:defRPr/>
            </a:pPr>
            <a:endParaRPr lang="en-US" dirty="0"/>
          </a:p>
        </p:txBody>
      </p:sp>
      <p:sp>
        <p:nvSpPr>
          <p:cNvPr id="115720" name="AutoShape 8"/>
          <p:cNvSpPr>
            <a:spLocks noChangeArrowheads="1"/>
          </p:cNvSpPr>
          <p:nvPr/>
        </p:nvSpPr>
        <p:spPr bwMode="auto">
          <a:xfrm>
            <a:off x="8686800" y="5410200"/>
            <a:ext cx="457200" cy="381000"/>
          </a:xfrm>
          <a:prstGeom prst="star5">
            <a:avLst/>
          </a:prstGeom>
          <a:solidFill>
            <a:srgbClr val="FFFF00"/>
          </a:solidFill>
          <a:ln w="12700">
            <a:solidFill>
              <a:schemeClr val="bg1"/>
            </a:solidFill>
            <a:miter lim="800000"/>
            <a:headEnd/>
            <a:tailEnd/>
          </a:ln>
          <a:effectLst/>
        </p:spPr>
        <p:txBody>
          <a:bodyPr wrap="none" anchor="ctr"/>
          <a:lstStyle/>
          <a:p>
            <a:pPr>
              <a:defRPr/>
            </a:pPr>
            <a:endParaRPr lang="en-US" dirty="0"/>
          </a:p>
        </p:txBody>
      </p:sp>
      <p:sp>
        <p:nvSpPr>
          <p:cNvPr id="21513" name="TextBox 1"/>
          <p:cNvSpPr txBox="1">
            <a:spLocks noChangeArrowheads="1"/>
          </p:cNvSpPr>
          <p:nvPr/>
        </p:nvSpPr>
        <p:spPr bwMode="auto">
          <a:xfrm>
            <a:off x="1295400" y="6324600"/>
            <a:ext cx="946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t>STRAC.ORG</a:t>
            </a:r>
          </a:p>
        </p:txBody>
      </p:sp>
    </p:spTree>
    <p:extLst>
      <p:ext uri="{BB962C8B-B14F-4D97-AF65-F5344CB8AC3E}">
        <p14:creationId xmlns:p14="http://schemas.microsoft.com/office/powerpoint/2010/main" val="2933142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0" name="Rectangle 38"/>
          <p:cNvSpPr>
            <a:spLocks noGrp="1" noChangeArrowheads="1"/>
          </p:cNvSpPr>
          <p:nvPr>
            <p:ph type="title"/>
          </p:nvPr>
        </p:nvSpPr>
        <p:spPr>
          <a:xfrm>
            <a:off x="1828800" y="152400"/>
            <a:ext cx="6858000" cy="1143000"/>
          </a:xfrm>
        </p:spPr>
        <p:txBody>
          <a:bodyPr/>
          <a:lstStyle/>
          <a:p>
            <a:pPr eaLnBrk="1" hangingPunct="1">
              <a:defRPr/>
            </a:pPr>
            <a:r>
              <a:rPr lang="en-US" sz="4800" smtClean="0"/>
              <a:t>Ionizing Radiation</a:t>
            </a:r>
          </a:p>
        </p:txBody>
      </p:sp>
      <p:sp>
        <p:nvSpPr>
          <p:cNvPr id="22530" name="Slide Number Placeholder 3"/>
          <p:cNvSpPr>
            <a:spLocks noGrp="1"/>
          </p:cNvSpPr>
          <p:nvPr>
            <p:ph type="sldNum" sz="quarter" idx="11"/>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AE5A9478-887C-4F01-B0D0-CFEF2D031EBC}" type="slidenum">
              <a:rPr lang="en-US" sz="1400">
                <a:solidFill>
                  <a:schemeClr val="tx1"/>
                </a:solidFill>
              </a:rPr>
              <a:pPr eaLnBrk="1" hangingPunct="1"/>
              <a:t>26</a:t>
            </a:fld>
            <a:endParaRPr lang="en-US" sz="1400">
              <a:solidFill>
                <a:schemeClr val="tx1"/>
              </a:solidFill>
            </a:endParaRPr>
          </a:p>
        </p:txBody>
      </p:sp>
      <p:sp>
        <p:nvSpPr>
          <p:cNvPr id="38914" name="Rectangle 2"/>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15" name="Rectangle 3"/>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22533" name="Group 4"/>
          <p:cNvGrpSpPr>
            <a:grpSpLocks/>
          </p:cNvGrpSpPr>
          <p:nvPr/>
        </p:nvGrpSpPr>
        <p:grpSpPr bwMode="auto">
          <a:xfrm>
            <a:off x="782638" y="1924050"/>
            <a:ext cx="7697787" cy="4781550"/>
            <a:chOff x="555" y="1270"/>
            <a:chExt cx="5454" cy="3012"/>
          </a:xfrm>
        </p:grpSpPr>
        <p:sp>
          <p:nvSpPr>
            <p:cNvPr id="38917" name="Line 5"/>
            <p:cNvSpPr>
              <a:spLocks noChangeShapeType="1"/>
            </p:cNvSpPr>
            <p:nvPr/>
          </p:nvSpPr>
          <p:spPr bwMode="auto">
            <a:xfrm flipV="1">
              <a:off x="1856" y="3317"/>
              <a:ext cx="2949" cy="1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18" name="Line 6"/>
            <p:cNvSpPr>
              <a:spLocks noChangeShapeType="1"/>
            </p:cNvSpPr>
            <p:nvPr/>
          </p:nvSpPr>
          <p:spPr bwMode="auto">
            <a:xfrm flipV="1">
              <a:off x="1856" y="3726"/>
              <a:ext cx="2949" cy="9"/>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nvGrpSpPr>
            <p:cNvPr id="22538" name="Group 7"/>
            <p:cNvGrpSpPr>
              <a:grpSpLocks/>
            </p:cNvGrpSpPr>
            <p:nvPr/>
          </p:nvGrpSpPr>
          <p:grpSpPr bwMode="auto">
            <a:xfrm>
              <a:off x="2912" y="1270"/>
              <a:ext cx="924" cy="2764"/>
              <a:chOff x="2912" y="1270"/>
              <a:chExt cx="924" cy="2764"/>
            </a:xfrm>
          </p:grpSpPr>
          <p:sp>
            <p:nvSpPr>
              <p:cNvPr id="38920" name="Freeform 8"/>
              <p:cNvSpPr>
                <a:spLocks/>
              </p:cNvSpPr>
              <p:nvPr/>
            </p:nvSpPr>
            <p:spPr bwMode="auto">
              <a:xfrm>
                <a:off x="2919" y="1272"/>
                <a:ext cx="904" cy="2762"/>
              </a:xfrm>
              <a:custGeom>
                <a:avLst/>
                <a:gdLst>
                  <a:gd name="T0" fmla="*/ 243 w 905"/>
                  <a:gd name="T1" fmla="*/ 2761 h 2762"/>
                  <a:gd name="T2" fmla="*/ 866 w 905"/>
                  <a:gd name="T3" fmla="*/ 2761 h 2762"/>
                  <a:gd name="T4" fmla="*/ 790 w 905"/>
                  <a:gd name="T5" fmla="*/ 2269 h 2762"/>
                  <a:gd name="T6" fmla="*/ 790 w 905"/>
                  <a:gd name="T7" fmla="*/ 2134 h 2762"/>
                  <a:gd name="T8" fmla="*/ 873 w 905"/>
                  <a:gd name="T9" fmla="*/ 1839 h 2762"/>
                  <a:gd name="T10" fmla="*/ 904 w 905"/>
                  <a:gd name="T11" fmla="*/ 1630 h 2762"/>
                  <a:gd name="T12" fmla="*/ 889 w 905"/>
                  <a:gd name="T13" fmla="*/ 1485 h 2762"/>
                  <a:gd name="T14" fmla="*/ 836 w 905"/>
                  <a:gd name="T15" fmla="*/ 1189 h 2762"/>
                  <a:gd name="T16" fmla="*/ 691 w 905"/>
                  <a:gd name="T17" fmla="*/ 812 h 2762"/>
                  <a:gd name="T18" fmla="*/ 647 w 905"/>
                  <a:gd name="T19" fmla="*/ 586 h 2762"/>
                  <a:gd name="T20" fmla="*/ 547 w 905"/>
                  <a:gd name="T21" fmla="*/ 451 h 2762"/>
                  <a:gd name="T22" fmla="*/ 335 w 905"/>
                  <a:gd name="T23" fmla="*/ 28 h 2762"/>
                  <a:gd name="T24" fmla="*/ 282 w 905"/>
                  <a:gd name="T25" fmla="*/ 6 h 2762"/>
                  <a:gd name="T26" fmla="*/ 222 w 905"/>
                  <a:gd name="T27" fmla="*/ 23 h 2762"/>
                  <a:gd name="T28" fmla="*/ 176 w 905"/>
                  <a:gd name="T29" fmla="*/ 128 h 2762"/>
                  <a:gd name="T30" fmla="*/ 77 w 905"/>
                  <a:gd name="T31" fmla="*/ 0 h 2762"/>
                  <a:gd name="T32" fmla="*/ 23 w 905"/>
                  <a:gd name="T33" fmla="*/ 23 h 2762"/>
                  <a:gd name="T34" fmla="*/ 0 w 905"/>
                  <a:gd name="T35" fmla="*/ 105 h 2762"/>
                  <a:gd name="T36" fmla="*/ 23 w 905"/>
                  <a:gd name="T37" fmla="*/ 209 h 2762"/>
                  <a:gd name="T38" fmla="*/ 32 w 905"/>
                  <a:gd name="T39" fmla="*/ 307 h 2762"/>
                  <a:gd name="T40" fmla="*/ 77 w 905"/>
                  <a:gd name="T41" fmla="*/ 407 h 2762"/>
                  <a:gd name="T42" fmla="*/ 146 w 905"/>
                  <a:gd name="T43" fmla="*/ 504 h 2762"/>
                  <a:gd name="T44" fmla="*/ 146 w 905"/>
                  <a:gd name="T45" fmla="*/ 634 h 2762"/>
                  <a:gd name="T46" fmla="*/ 191 w 905"/>
                  <a:gd name="T47" fmla="*/ 731 h 2762"/>
                  <a:gd name="T48" fmla="*/ 274 w 905"/>
                  <a:gd name="T49" fmla="*/ 882 h 2762"/>
                  <a:gd name="T50" fmla="*/ 282 w 905"/>
                  <a:gd name="T51" fmla="*/ 1034 h 2762"/>
                  <a:gd name="T52" fmla="*/ 320 w 905"/>
                  <a:gd name="T53" fmla="*/ 1165 h 2762"/>
                  <a:gd name="T54" fmla="*/ 342 w 905"/>
                  <a:gd name="T55" fmla="*/ 1229 h 2762"/>
                  <a:gd name="T56" fmla="*/ 342 w 905"/>
                  <a:gd name="T57" fmla="*/ 1682 h 2762"/>
                  <a:gd name="T58" fmla="*/ 288 w 905"/>
                  <a:gd name="T59" fmla="*/ 1747 h 2762"/>
                  <a:gd name="T60" fmla="*/ 191 w 905"/>
                  <a:gd name="T61" fmla="*/ 1891 h 2762"/>
                  <a:gd name="T62" fmla="*/ 154 w 905"/>
                  <a:gd name="T63" fmla="*/ 2025 h 2762"/>
                  <a:gd name="T64" fmla="*/ 138 w 905"/>
                  <a:gd name="T65" fmla="*/ 2106 h 2762"/>
                  <a:gd name="T66" fmla="*/ 138 w 905"/>
                  <a:gd name="T67" fmla="*/ 2211 h 2762"/>
                  <a:gd name="T68" fmla="*/ 169 w 905"/>
                  <a:gd name="T69" fmla="*/ 2343 h 2762"/>
                  <a:gd name="T70" fmla="*/ 243 w 905"/>
                  <a:gd name="T71" fmla="*/ 2506 h 2762"/>
                  <a:gd name="T72" fmla="*/ 243 w 905"/>
                  <a:gd name="T73" fmla="*/ 2761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5" h="2762">
                    <a:moveTo>
                      <a:pt x="243" y="2761"/>
                    </a:moveTo>
                    <a:lnTo>
                      <a:pt x="866" y="2761"/>
                    </a:lnTo>
                    <a:lnTo>
                      <a:pt x="790" y="2269"/>
                    </a:lnTo>
                    <a:lnTo>
                      <a:pt x="790" y="2134"/>
                    </a:lnTo>
                    <a:lnTo>
                      <a:pt x="873" y="1839"/>
                    </a:lnTo>
                    <a:lnTo>
                      <a:pt x="904" y="1630"/>
                    </a:lnTo>
                    <a:lnTo>
                      <a:pt x="889" y="1485"/>
                    </a:lnTo>
                    <a:lnTo>
                      <a:pt x="836" y="1189"/>
                    </a:lnTo>
                    <a:lnTo>
                      <a:pt x="691" y="812"/>
                    </a:lnTo>
                    <a:lnTo>
                      <a:pt x="647" y="586"/>
                    </a:lnTo>
                    <a:lnTo>
                      <a:pt x="547" y="451"/>
                    </a:lnTo>
                    <a:lnTo>
                      <a:pt x="335" y="28"/>
                    </a:lnTo>
                    <a:lnTo>
                      <a:pt x="282" y="6"/>
                    </a:lnTo>
                    <a:lnTo>
                      <a:pt x="222" y="23"/>
                    </a:lnTo>
                    <a:lnTo>
                      <a:pt x="176" y="128"/>
                    </a:lnTo>
                    <a:lnTo>
                      <a:pt x="77" y="0"/>
                    </a:lnTo>
                    <a:lnTo>
                      <a:pt x="23" y="23"/>
                    </a:lnTo>
                    <a:lnTo>
                      <a:pt x="0" y="105"/>
                    </a:lnTo>
                    <a:lnTo>
                      <a:pt x="23" y="209"/>
                    </a:lnTo>
                    <a:lnTo>
                      <a:pt x="32" y="307"/>
                    </a:lnTo>
                    <a:lnTo>
                      <a:pt x="77" y="407"/>
                    </a:lnTo>
                    <a:lnTo>
                      <a:pt x="146" y="504"/>
                    </a:lnTo>
                    <a:lnTo>
                      <a:pt x="146" y="634"/>
                    </a:lnTo>
                    <a:lnTo>
                      <a:pt x="191" y="731"/>
                    </a:lnTo>
                    <a:lnTo>
                      <a:pt x="274" y="882"/>
                    </a:lnTo>
                    <a:lnTo>
                      <a:pt x="282" y="1034"/>
                    </a:lnTo>
                    <a:lnTo>
                      <a:pt x="320" y="1165"/>
                    </a:lnTo>
                    <a:lnTo>
                      <a:pt x="342" y="1229"/>
                    </a:lnTo>
                    <a:lnTo>
                      <a:pt x="342" y="1682"/>
                    </a:lnTo>
                    <a:lnTo>
                      <a:pt x="288" y="1747"/>
                    </a:lnTo>
                    <a:lnTo>
                      <a:pt x="191" y="1891"/>
                    </a:lnTo>
                    <a:lnTo>
                      <a:pt x="154" y="2025"/>
                    </a:lnTo>
                    <a:lnTo>
                      <a:pt x="138" y="2106"/>
                    </a:lnTo>
                    <a:lnTo>
                      <a:pt x="138" y="2211"/>
                    </a:lnTo>
                    <a:lnTo>
                      <a:pt x="169" y="2343"/>
                    </a:lnTo>
                    <a:lnTo>
                      <a:pt x="243" y="2506"/>
                    </a:lnTo>
                    <a:lnTo>
                      <a:pt x="243" y="2761"/>
                    </a:lnTo>
                  </a:path>
                </a:pathLst>
              </a:custGeom>
              <a:solidFill>
                <a:srgbClr val="FFC281"/>
              </a:solidFill>
              <a:ln w="12700" cap="rnd" cmpd="sng">
                <a:solidFill>
                  <a:srgbClr val="FFC28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1" name="Freeform 9"/>
              <p:cNvSpPr>
                <a:spLocks/>
              </p:cNvSpPr>
              <p:nvPr/>
            </p:nvSpPr>
            <p:spPr bwMode="auto">
              <a:xfrm>
                <a:off x="3256" y="2156"/>
                <a:ext cx="580" cy="1865"/>
              </a:xfrm>
              <a:custGeom>
                <a:avLst/>
                <a:gdLst>
                  <a:gd name="T0" fmla="*/ 108 w 581"/>
                  <a:gd name="T1" fmla="*/ 1699 h 1865"/>
                  <a:gd name="T2" fmla="*/ 151 w 581"/>
                  <a:gd name="T3" fmla="*/ 1564 h 1865"/>
                  <a:gd name="T4" fmla="*/ 157 w 581"/>
                  <a:gd name="T5" fmla="*/ 1492 h 1865"/>
                  <a:gd name="T6" fmla="*/ 101 w 581"/>
                  <a:gd name="T7" fmla="*/ 1421 h 1865"/>
                  <a:gd name="T8" fmla="*/ 108 w 581"/>
                  <a:gd name="T9" fmla="*/ 1388 h 1865"/>
                  <a:gd name="T10" fmla="*/ 166 w 581"/>
                  <a:gd name="T11" fmla="*/ 1197 h 1865"/>
                  <a:gd name="T12" fmla="*/ 87 w 581"/>
                  <a:gd name="T13" fmla="*/ 1202 h 1865"/>
                  <a:gd name="T14" fmla="*/ 244 w 581"/>
                  <a:gd name="T15" fmla="*/ 935 h 1865"/>
                  <a:gd name="T16" fmla="*/ 344 w 581"/>
                  <a:gd name="T17" fmla="*/ 1066 h 1865"/>
                  <a:gd name="T18" fmla="*/ 244 w 581"/>
                  <a:gd name="T19" fmla="*/ 782 h 1865"/>
                  <a:gd name="T20" fmla="*/ 157 w 581"/>
                  <a:gd name="T21" fmla="*/ 842 h 1865"/>
                  <a:gd name="T22" fmla="*/ 101 w 581"/>
                  <a:gd name="T23" fmla="*/ 339 h 1865"/>
                  <a:gd name="T24" fmla="*/ 144 w 581"/>
                  <a:gd name="T25" fmla="*/ 261 h 1865"/>
                  <a:gd name="T26" fmla="*/ 244 w 581"/>
                  <a:gd name="T27" fmla="*/ 272 h 1865"/>
                  <a:gd name="T28" fmla="*/ 273 w 581"/>
                  <a:gd name="T29" fmla="*/ 218 h 1865"/>
                  <a:gd name="T30" fmla="*/ 266 w 581"/>
                  <a:gd name="T31" fmla="*/ 48 h 1865"/>
                  <a:gd name="T32" fmla="*/ 394 w 581"/>
                  <a:gd name="T33" fmla="*/ 601 h 1865"/>
                  <a:gd name="T34" fmla="*/ 443 w 581"/>
                  <a:gd name="T35" fmla="*/ 847 h 1865"/>
                  <a:gd name="T36" fmla="*/ 473 w 581"/>
                  <a:gd name="T37" fmla="*/ 1033 h 1865"/>
                  <a:gd name="T38" fmla="*/ 551 w 581"/>
                  <a:gd name="T39" fmla="*/ 787 h 1865"/>
                  <a:gd name="T40" fmla="*/ 509 w 581"/>
                  <a:gd name="T41" fmla="*/ 299 h 1865"/>
                  <a:gd name="T42" fmla="*/ 580 w 581"/>
                  <a:gd name="T43" fmla="*/ 726 h 1865"/>
                  <a:gd name="T44" fmla="*/ 545 w 581"/>
                  <a:gd name="T45" fmla="*/ 994 h 1865"/>
                  <a:gd name="T46" fmla="*/ 467 w 581"/>
                  <a:gd name="T47" fmla="*/ 1301 h 1865"/>
                  <a:gd name="T48" fmla="*/ 487 w 581"/>
                  <a:gd name="T49" fmla="*/ 1519 h 1865"/>
                  <a:gd name="T50" fmla="*/ 517 w 581"/>
                  <a:gd name="T51" fmla="*/ 1793 h 1865"/>
                  <a:gd name="T52" fmla="*/ 373 w 581"/>
                  <a:gd name="T53" fmla="*/ 1661 h 1865"/>
                  <a:gd name="T54" fmla="*/ 451 w 581"/>
                  <a:gd name="T55" fmla="*/ 1646 h 1865"/>
                  <a:gd name="T56" fmla="*/ 458 w 581"/>
                  <a:gd name="T57" fmla="*/ 1537 h 1865"/>
                  <a:gd name="T58" fmla="*/ 401 w 581"/>
                  <a:gd name="T59" fmla="*/ 1318 h 1865"/>
                  <a:gd name="T60" fmla="*/ 458 w 581"/>
                  <a:gd name="T61" fmla="*/ 1103 h 1865"/>
                  <a:gd name="T62" fmla="*/ 366 w 581"/>
                  <a:gd name="T63" fmla="*/ 1208 h 1865"/>
                  <a:gd name="T64" fmla="*/ 258 w 581"/>
                  <a:gd name="T65" fmla="*/ 1574 h 1865"/>
                  <a:gd name="T66" fmla="*/ 65 w 581"/>
                  <a:gd name="T67" fmla="*/ 1760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1" h="1865">
                    <a:moveTo>
                      <a:pt x="65" y="1760"/>
                    </a:moveTo>
                    <a:lnTo>
                      <a:pt x="108" y="1699"/>
                    </a:lnTo>
                    <a:lnTo>
                      <a:pt x="108" y="1640"/>
                    </a:lnTo>
                    <a:lnTo>
                      <a:pt x="151" y="1564"/>
                    </a:lnTo>
                    <a:lnTo>
                      <a:pt x="0" y="1597"/>
                    </a:lnTo>
                    <a:lnTo>
                      <a:pt x="157" y="1492"/>
                    </a:lnTo>
                    <a:lnTo>
                      <a:pt x="21" y="1514"/>
                    </a:lnTo>
                    <a:lnTo>
                      <a:pt x="101" y="1421"/>
                    </a:lnTo>
                    <a:lnTo>
                      <a:pt x="15" y="1443"/>
                    </a:lnTo>
                    <a:lnTo>
                      <a:pt x="108" y="1388"/>
                    </a:lnTo>
                    <a:lnTo>
                      <a:pt x="166" y="1262"/>
                    </a:lnTo>
                    <a:lnTo>
                      <a:pt x="166" y="1197"/>
                    </a:lnTo>
                    <a:lnTo>
                      <a:pt x="151" y="1169"/>
                    </a:lnTo>
                    <a:lnTo>
                      <a:pt x="87" y="1202"/>
                    </a:lnTo>
                    <a:lnTo>
                      <a:pt x="144" y="1001"/>
                    </a:lnTo>
                    <a:lnTo>
                      <a:pt x="244" y="935"/>
                    </a:lnTo>
                    <a:lnTo>
                      <a:pt x="294" y="966"/>
                    </a:lnTo>
                    <a:lnTo>
                      <a:pt x="344" y="1066"/>
                    </a:lnTo>
                    <a:lnTo>
                      <a:pt x="337" y="902"/>
                    </a:lnTo>
                    <a:lnTo>
                      <a:pt x="244" y="782"/>
                    </a:lnTo>
                    <a:lnTo>
                      <a:pt x="208" y="782"/>
                    </a:lnTo>
                    <a:lnTo>
                      <a:pt x="157" y="842"/>
                    </a:lnTo>
                    <a:lnTo>
                      <a:pt x="157" y="524"/>
                    </a:lnTo>
                    <a:lnTo>
                      <a:pt x="101" y="339"/>
                    </a:lnTo>
                    <a:lnTo>
                      <a:pt x="87" y="136"/>
                    </a:lnTo>
                    <a:lnTo>
                      <a:pt x="144" y="261"/>
                    </a:lnTo>
                    <a:lnTo>
                      <a:pt x="179" y="272"/>
                    </a:lnTo>
                    <a:lnTo>
                      <a:pt x="244" y="272"/>
                    </a:lnTo>
                    <a:lnTo>
                      <a:pt x="273" y="251"/>
                    </a:lnTo>
                    <a:lnTo>
                      <a:pt x="273" y="218"/>
                    </a:lnTo>
                    <a:lnTo>
                      <a:pt x="216" y="0"/>
                    </a:lnTo>
                    <a:lnTo>
                      <a:pt x="266" y="48"/>
                    </a:lnTo>
                    <a:lnTo>
                      <a:pt x="344" y="332"/>
                    </a:lnTo>
                    <a:lnTo>
                      <a:pt x="394" y="601"/>
                    </a:lnTo>
                    <a:lnTo>
                      <a:pt x="401" y="753"/>
                    </a:lnTo>
                    <a:lnTo>
                      <a:pt x="443" y="847"/>
                    </a:lnTo>
                    <a:lnTo>
                      <a:pt x="451" y="1017"/>
                    </a:lnTo>
                    <a:lnTo>
                      <a:pt x="473" y="1033"/>
                    </a:lnTo>
                    <a:lnTo>
                      <a:pt x="517" y="1005"/>
                    </a:lnTo>
                    <a:lnTo>
                      <a:pt x="551" y="787"/>
                    </a:lnTo>
                    <a:lnTo>
                      <a:pt x="551" y="645"/>
                    </a:lnTo>
                    <a:lnTo>
                      <a:pt x="509" y="299"/>
                    </a:lnTo>
                    <a:lnTo>
                      <a:pt x="573" y="634"/>
                    </a:lnTo>
                    <a:lnTo>
                      <a:pt x="580" y="726"/>
                    </a:lnTo>
                    <a:lnTo>
                      <a:pt x="573" y="830"/>
                    </a:lnTo>
                    <a:lnTo>
                      <a:pt x="545" y="994"/>
                    </a:lnTo>
                    <a:lnTo>
                      <a:pt x="480" y="1214"/>
                    </a:lnTo>
                    <a:lnTo>
                      <a:pt x="467" y="1301"/>
                    </a:lnTo>
                    <a:lnTo>
                      <a:pt x="467" y="1405"/>
                    </a:lnTo>
                    <a:lnTo>
                      <a:pt x="487" y="1519"/>
                    </a:lnTo>
                    <a:lnTo>
                      <a:pt x="502" y="1630"/>
                    </a:lnTo>
                    <a:lnTo>
                      <a:pt x="517" y="1793"/>
                    </a:lnTo>
                    <a:lnTo>
                      <a:pt x="523" y="1864"/>
                    </a:lnTo>
                    <a:lnTo>
                      <a:pt x="373" y="1661"/>
                    </a:lnTo>
                    <a:lnTo>
                      <a:pt x="422" y="1666"/>
                    </a:lnTo>
                    <a:lnTo>
                      <a:pt x="451" y="1646"/>
                    </a:lnTo>
                    <a:lnTo>
                      <a:pt x="467" y="1597"/>
                    </a:lnTo>
                    <a:lnTo>
                      <a:pt x="458" y="1537"/>
                    </a:lnTo>
                    <a:lnTo>
                      <a:pt x="401" y="1394"/>
                    </a:lnTo>
                    <a:lnTo>
                      <a:pt x="401" y="1318"/>
                    </a:lnTo>
                    <a:lnTo>
                      <a:pt x="458" y="1131"/>
                    </a:lnTo>
                    <a:lnTo>
                      <a:pt x="458" y="1103"/>
                    </a:lnTo>
                    <a:lnTo>
                      <a:pt x="443" y="1093"/>
                    </a:lnTo>
                    <a:lnTo>
                      <a:pt x="366" y="1208"/>
                    </a:lnTo>
                    <a:lnTo>
                      <a:pt x="330" y="1394"/>
                    </a:lnTo>
                    <a:lnTo>
                      <a:pt x="258" y="1574"/>
                    </a:lnTo>
                    <a:lnTo>
                      <a:pt x="144" y="1727"/>
                    </a:lnTo>
                    <a:lnTo>
                      <a:pt x="65" y="176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2" name="Freeform 10"/>
              <p:cNvSpPr>
                <a:spLocks/>
              </p:cNvSpPr>
              <p:nvPr/>
            </p:nvSpPr>
            <p:spPr bwMode="auto">
              <a:xfrm>
                <a:off x="3050" y="2281"/>
                <a:ext cx="294" cy="1701"/>
              </a:xfrm>
              <a:custGeom>
                <a:avLst/>
                <a:gdLst>
                  <a:gd name="T0" fmla="*/ 113 w 294"/>
                  <a:gd name="T1" fmla="*/ 1700 h 1701"/>
                  <a:gd name="T2" fmla="*/ 113 w 294"/>
                  <a:gd name="T3" fmla="*/ 1483 h 1701"/>
                  <a:gd name="T4" fmla="*/ 22 w 294"/>
                  <a:gd name="T5" fmla="*/ 1263 h 1701"/>
                  <a:gd name="T6" fmla="*/ 7 w 294"/>
                  <a:gd name="T7" fmla="*/ 1127 h 1701"/>
                  <a:gd name="T8" fmla="*/ 22 w 294"/>
                  <a:gd name="T9" fmla="*/ 1023 h 1701"/>
                  <a:gd name="T10" fmla="*/ 64 w 294"/>
                  <a:gd name="T11" fmla="*/ 896 h 1701"/>
                  <a:gd name="T12" fmla="*/ 163 w 294"/>
                  <a:gd name="T13" fmla="*/ 728 h 1701"/>
                  <a:gd name="T14" fmla="*/ 263 w 294"/>
                  <a:gd name="T15" fmla="*/ 645 h 1701"/>
                  <a:gd name="T16" fmla="*/ 256 w 294"/>
                  <a:gd name="T17" fmla="*/ 711 h 1701"/>
                  <a:gd name="T18" fmla="*/ 221 w 294"/>
                  <a:gd name="T19" fmla="*/ 816 h 1701"/>
                  <a:gd name="T20" fmla="*/ 263 w 294"/>
                  <a:gd name="T21" fmla="*/ 717 h 1701"/>
                  <a:gd name="T22" fmla="*/ 285 w 294"/>
                  <a:gd name="T23" fmla="*/ 634 h 1701"/>
                  <a:gd name="T24" fmla="*/ 293 w 294"/>
                  <a:gd name="T25" fmla="*/ 526 h 1701"/>
                  <a:gd name="T26" fmla="*/ 293 w 294"/>
                  <a:gd name="T27" fmla="*/ 421 h 1701"/>
                  <a:gd name="T28" fmla="*/ 243 w 294"/>
                  <a:gd name="T29" fmla="*/ 246 h 1701"/>
                  <a:gd name="T30" fmla="*/ 227 w 294"/>
                  <a:gd name="T31" fmla="*/ 87 h 1701"/>
                  <a:gd name="T32" fmla="*/ 227 w 294"/>
                  <a:gd name="T33" fmla="*/ 0 h 1701"/>
                  <a:gd name="T34" fmla="*/ 206 w 294"/>
                  <a:gd name="T35" fmla="*/ 82 h 1701"/>
                  <a:gd name="T36" fmla="*/ 206 w 294"/>
                  <a:gd name="T37" fmla="*/ 186 h 1701"/>
                  <a:gd name="T38" fmla="*/ 170 w 294"/>
                  <a:gd name="T39" fmla="*/ 126 h 1701"/>
                  <a:gd name="T40" fmla="*/ 149 w 294"/>
                  <a:gd name="T41" fmla="*/ 11 h 1701"/>
                  <a:gd name="T42" fmla="*/ 163 w 294"/>
                  <a:gd name="T43" fmla="*/ 136 h 1701"/>
                  <a:gd name="T44" fmla="*/ 206 w 294"/>
                  <a:gd name="T45" fmla="*/ 225 h 1701"/>
                  <a:gd name="T46" fmla="*/ 184 w 294"/>
                  <a:gd name="T47" fmla="*/ 351 h 1701"/>
                  <a:gd name="T48" fmla="*/ 170 w 294"/>
                  <a:gd name="T49" fmla="*/ 498 h 1701"/>
                  <a:gd name="T50" fmla="*/ 170 w 294"/>
                  <a:gd name="T51" fmla="*/ 597 h 1701"/>
                  <a:gd name="T52" fmla="*/ 170 w 294"/>
                  <a:gd name="T53" fmla="*/ 695 h 1701"/>
                  <a:gd name="T54" fmla="*/ 113 w 294"/>
                  <a:gd name="T55" fmla="*/ 783 h 1701"/>
                  <a:gd name="T56" fmla="*/ 42 w 294"/>
                  <a:gd name="T57" fmla="*/ 903 h 1701"/>
                  <a:gd name="T58" fmla="*/ 0 w 294"/>
                  <a:gd name="T59" fmla="*/ 1077 h 1701"/>
                  <a:gd name="T60" fmla="*/ 0 w 294"/>
                  <a:gd name="T61" fmla="*/ 1209 h 1701"/>
                  <a:gd name="T62" fmla="*/ 35 w 294"/>
                  <a:gd name="T63" fmla="*/ 1345 h 1701"/>
                  <a:gd name="T64" fmla="*/ 99 w 294"/>
                  <a:gd name="T65" fmla="*/ 1483 h 1701"/>
                  <a:gd name="T66" fmla="*/ 113 w 294"/>
                  <a:gd name="T67" fmla="*/ 1700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1701">
                    <a:moveTo>
                      <a:pt x="113" y="1700"/>
                    </a:moveTo>
                    <a:lnTo>
                      <a:pt x="113" y="1483"/>
                    </a:lnTo>
                    <a:lnTo>
                      <a:pt x="22" y="1263"/>
                    </a:lnTo>
                    <a:lnTo>
                      <a:pt x="7" y="1127"/>
                    </a:lnTo>
                    <a:lnTo>
                      <a:pt x="22" y="1023"/>
                    </a:lnTo>
                    <a:lnTo>
                      <a:pt x="64" y="896"/>
                    </a:lnTo>
                    <a:lnTo>
                      <a:pt x="163" y="728"/>
                    </a:lnTo>
                    <a:lnTo>
                      <a:pt x="263" y="645"/>
                    </a:lnTo>
                    <a:lnTo>
                      <a:pt x="256" y="711"/>
                    </a:lnTo>
                    <a:lnTo>
                      <a:pt x="221" y="816"/>
                    </a:lnTo>
                    <a:lnTo>
                      <a:pt x="263" y="717"/>
                    </a:lnTo>
                    <a:lnTo>
                      <a:pt x="285" y="634"/>
                    </a:lnTo>
                    <a:lnTo>
                      <a:pt x="293" y="526"/>
                    </a:lnTo>
                    <a:lnTo>
                      <a:pt x="293" y="421"/>
                    </a:lnTo>
                    <a:lnTo>
                      <a:pt x="243" y="246"/>
                    </a:lnTo>
                    <a:lnTo>
                      <a:pt x="227" y="87"/>
                    </a:lnTo>
                    <a:lnTo>
                      <a:pt x="227" y="0"/>
                    </a:lnTo>
                    <a:lnTo>
                      <a:pt x="206" y="82"/>
                    </a:lnTo>
                    <a:lnTo>
                      <a:pt x="206" y="186"/>
                    </a:lnTo>
                    <a:lnTo>
                      <a:pt x="170" y="126"/>
                    </a:lnTo>
                    <a:lnTo>
                      <a:pt x="149" y="11"/>
                    </a:lnTo>
                    <a:lnTo>
                      <a:pt x="163" y="136"/>
                    </a:lnTo>
                    <a:lnTo>
                      <a:pt x="206" y="225"/>
                    </a:lnTo>
                    <a:lnTo>
                      <a:pt x="184" y="351"/>
                    </a:lnTo>
                    <a:lnTo>
                      <a:pt x="170" y="498"/>
                    </a:lnTo>
                    <a:lnTo>
                      <a:pt x="170" y="597"/>
                    </a:lnTo>
                    <a:lnTo>
                      <a:pt x="170" y="695"/>
                    </a:lnTo>
                    <a:lnTo>
                      <a:pt x="113" y="783"/>
                    </a:lnTo>
                    <a:lnTo>
                      <a:pt x="42" y="903"/>
                    </a:lnTo>
                    <a:lnTo>
                      <a:pt x="0" y="1077"/>
                    </a:lnTo>
                    <a:lnTo>
                      <a:pt x="0" y="1209"/>
                    </a:lnTo>
                    <a:lnTo>
                      <a:pt x="35" y="1345"/>
                    </a:lnTo>
                    <a:lnTo>
                      <a:pt x="99" y="1483"/>
                    </a:lnTo>
                    <a:lnTo>
                      <a:pt x="113" y="170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3" name="Freeform 11"/>
              <p:cNvSpPr>
                <a:spLocks/>
              </p:cNvSpPr>
              <p:nvPr/>
            </p:nvSpPr>
            <p:spPr bwMode="auto">
              <a:xfrm>
                <a:off x="3042" y="1746"/>
                <a:ext cx="451" cy="614"/>
              </a:xfrm>
              <a:custGeom>
                <a:avLst/>
                <a:gdLst>
                  <a:gd name="T0" fmla="*/ 100 w 452"/>
                  <a:gd name="T1" fmla="*/ 60 h 614"/>
                  <a:gd name="T2" fmla="*/ 149 w 452"/>
                  <a:gd name="T3" fmla="*/ 87 h 614"/>
                  <a:gd name="T4" fmla="*/ 171 w 452"/>
                  <a:gd name="T5" fmla="*/ 87 h 614"/>
                  <a:gd name="T6" fmla="*/ 158 w 452"/>
                  <a:gd name="T7" fmla="*/ 0 h 614"/>
                  <a:gd name="T8" fmla="*/ 207 w 452"/>
                  <a:gd name="T9" fmla="*/ 126 h 614"/>
                  <a:gd name="T10" fmla="*/ 258 w 452"/>
                  <a:gd name="T11" fmla="*/ 181 h 614"/>
                  <a:gd name="T12" fmla="*/ 336 w 452"/>
                  <a:gd name="T13" fmla="*/ 181 h 614"/>
                  <a:gd name="T14" fmla="*/ 371 w 452"/>
                  <a:gd name="T15" fmla="*/ 192 h 614"/>
                  <a:gd name="T16" fmla="*/ 307 w 452"/>
                  <a:gd name="T17" fmla="*/ 219 h 614"/>
                  <a:gd name="T18" fmla="*/ 285 w 452"/>
                  <a:gd name="T19" fmla="*/ 267 h 614"/>
                  <a:gd name="T20" fmla="*/ 285 w 452"/>
                  <a:gd name="T21" fmla="*/ 328 h 614"/>
                  <a:gd name="T22" fmla="*/ 307 w 452"/>
                  <a:gd name="T23" fmla="*/ 404 h 614"/>
                  <a:gd name="T24" fmla="*/ 358 w 452"/>
                  <a:gd name="T25" fmla="*/ 388 h 614"/>
                  <a:gd name="T26" fmla="*/ 394 w 452"/>
                  <a:gd name="T27" fmla="*/ 388 h 614"/>
                  <a:gd name="T28" fmla="*/ 436 w 452"/>
                  <a:gd name="T29" fmla="*/ 415 h 614"/>
                  <a:gd name="T30" fmla="*/ 451 w 452"/>
                  <a:gd name="T31" fmla="*/ 448 h 614"/>
                  <a:gd name="T32" fmla="*/ 400 w 452"/>
                  <a:gd name="T33" fmla="*/ 411 h 614"/>
                  <a:gd name="T34" fmla="*/ 365 w 452"/>
                  <a:gd name="T35" fmla="*/ 415 h 614"/>
                  <a:gd name="T36" fmla="*/ 301 w 452"/>
                  <a:gd name="T37" fmla="*/ 438 h 614"/>
                  <a:gd name="T38" fmla="*/ 251 w 452"/>
                  <a:gd name="T39" fmla="*/ 503 h 614"/>
                  <a:gd name="T40" fmla="*/ 221 w 452"/>
                  <a:gd name="T41" fmla="*/ 613 h 614"/>
                  <a:gd name="T42" fmla="*/ 235 w 452"/>
                  <a:gd name="T43" fmla="*/ 464 h 614"/>
                  <a:gd name="T44" fmla="*/ 200 w 452"/>
                  <a:gd name="T45" fmla="*/ 344 h 614"/>
                  <a:gd name="T46" fmla="*/ 178 w 452"/>
                  <a:gd name="T47" fmla="*/ 351 h 614"/>
                  <a:gd name="T48" fmla="*/ 165 w 452"/>
                  <a:gd name="T49" fmla="*/ 388 h 614"/>
                  <a:gd name="T50" fmla="*/ 149 w 452"/>
                  <a:gd name="T51" fmla="*/ 480 h 614"/>
                  <a:gd name="T52" fmla="*/ 135 w 452"/>
                  <a:gd name="T53" fmla="*/ 404 h 614"/>
                  <a:gd name="T54" fmla="*/ 107 w 452"/>
                  <a:gd name="T55" fmla="*/ 378 h 614"/>
                  <a:gd name="T56" fmla="*/ 22 w 452"/>
                  <a:gd name="T57" fmla="*/ 207 h 614"/>
                  <a:gd name="T58" fmla="*/ 0 w 452"/>
                  <a:gd name="T59" fmla="*/ 137 h 614"/>
                  <a:gd name="T60" fmla="*/ 0 w 452"/>
                  <a:gd name="T61" fmla="*/ 87 h 614"/>
                  <a:gd name="T62" fmla="*/ 15 w 452"/>
                  <a:gd name="T63" fmla="*/ 45 h 614"/>
                  <a:gd name="T64" fmla="*/ 15 w 452"/>
                  <a:gd name="T65" fmla="*/ 98 h 614"/>
                  <a:gd name="T66" fmla="*/ 22 w 452"/>
                  <a:gd name="T67" fmla="*/ 169 h 614"/>
                  <a:gd name="T68" fmla="*/ 64 w 452"/>
                  <a:gd name="T69" fmla="*/ 224 h 614"/>
                  <a:gd name="T70" fmla="*/ 100 w 452"/>
                  <a:gd name="T71" fmla="*/ 234 h 614"/>
                  <a:gd name="T72" fmla="*/ 114 w 452"/>
                  <a:gd name="T73" fmla="*/ 224 h 614"/>
                  <a:gd name="T74" fmla="*/ 100 w 452"/>
                  <a:gd name="T75" fmla="*/ 186 h 614"/>
                  <a:gd name="T76" fmla="*/ 56 w 452"/>
                  <a:gd name="T77" fmla="*/ 104 h 614"/>
                  <a:gd name="T78" fmla="*/ 50 w 452"/>
                  <a:gd name="T79" fmla="*/ 60 h 614"/>
                  <a:gd name="T80" fmla="*/ 72 w 452"/>
                  <a:gd name="T81" fmla="*/ 115 h 614"/>
                  <a:gd name="T82" fmla="*/ 171 w 452"/>
                  <a:gd name="T83" fmla="*/ 284 h 614"/>
                  <a:gd name="T84" fmla="*/ 207 w 452"/>
                  <a:gd name="T85" fmla="*/ 301 h 614"/>
                  <a:gd name="T86" fmla="*/ 235 w 452"/>
                  <a:gd name="T87" fmla="*/ 301 h 614"/>
                  <a:gd name="T88" fmla="*/ 243 w 452"/>
                  <a:gd name="T89" fmla="*/ 279 h 614"/>
                  <a:gd name="T90" fmla="*/ 235 w 452"/>
                  <a:gd name="T91" fmla="*/ 224 h 614"/>
                  <a:gd name="T92" fmla="*/ 192 w 452"/>
                  <a:gd name="T93" fmla="*/ 192 h 614"/>
                  <a:gd name="T94" fmla="*/ 100 w 452"/>
                  <a:gd name="T95" fmla="*/ 6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2" h="614">
                    <a:moveTo>
                      <a:pt x="100" y="60"/>
                    </a:moveTo>
                    <a:lnTo>
                      <a:pt x="149" y="87"/>
                    </a:lnTo>
                    <a:lnTo>
                      <a:pt x="171" y="87"/>
                    </a:lnTo>
                    <a:lnTo>
                      <a:pt x="158" y="0"/>
                    </a:lnTo>
                    <a:lnTo>
                      <a:pt x="207" y="126"/>
                    </a:lnTo>
                    <a:lnTo>
                      <a:pt x="258" y="181"/>
                    </a:lnTo>
                    <a:lnTo>
                      <a:pt x="336" y="181"/>
                    </a:lnTo>
                    <a:lnTo>
                      <a:pt x="371" y="192"/>
                    </a:lnTo>
                    <a:lnTo>
                      <a:pt x="307" y="219"/>
                    </a:lnTo>
                    <a:lnTo>
                      <a:pt x="285" y="267"/>
                    </a:lnTo>
                    <a:lnTo>
                      <a:pt x="285" y="328"/>
                    </a:lnTo>
                    <a:lnTo>
                      <a:pt x="307" y="404"/>
                    </a:lnTo>
                    <a:lnTo>
                      <a:pt x="358" y="388"/>
                    </a:lnTo>
                    <a:lnTo>
                      <a:pt x="394" y="388"/>
                    </a:lnTo>
                    <a:lnTo>
                      <a:pt x="436" y="415"/>
                    </a:lnTo>
                    <a:lnTo>
                      <a:pt x="451" y="448"/>
                    </a:lnTo>
                    <a:lnTo>
                      <a:pt x="400" y="411"/>
                    </a:lnTo>
                    <a:lnTo>
                      <a:pt x="365" y="415"/>
                    </a:lnTo>
                    <a:lnTo>
                      <a:pt x="301" y="438"/>
                    </a:lnTo>
                    <a:lnTo>
                      <a:pt x="251" y="503"/>
                    </a:lnTo>
                    <a:lnTo>
                      <a:pt x="221" y="613"/>
                    </a:lnTo>
                    <a:lnTo>
                      <a:pt x="235" y="464"/>
                    </a:lnTo>
                    <a:lnTo>
                      <a:pt x="200" y="344"/>
                    </a:lnTo>
                    <a:lnTo>
                      <a:pt x="178" y="351"/>
                    </a:lnTo>
                    <a:lnTo>
                      <a:pt x="165" y="388"/>
                    </a:lnTo>
                    <a:lnTo>
                      <a:pt x="149" y="480"/>
                    </a:lnTo>
                    <a:lnTo>
                      <a:pt x="135" y="404"/>
                    </a:lnTo>
                    <a:lnTo>
                      <a:pt x="107" y="378"/>
                    </a:lnTo>
                    <a:lnTo>
                      <a:pt x="22" y="207"/>
                    </a:lnTo>
                    <a:lnTo>
                      <a:pt x="0" y="137"/>
                    </a:lnTo>
                    <a:lnTo>
                      <a:pt x="0" y="87"/>
                    </a:lnTo>
                    <a:lnTo>
                      <a:pt x="15" y="45"/>
                    </a:lnTo>
                    <a:lnTo>
                      <a:pt x="15" y="98"/>
                    </a:lnTo>
                    <a:lnTo>
                      <a:pt x="22" y="169"/>
                    </a:lnTo>
                    <a:lnTo>
                      <a:pt x="64" y="224"/>
                    </a:lnTo>
                    <a:lnTo>
                      <a:pt x="100" y="234"/>
                    </a:lnTo>
                    <a:lnTo>
                      <a:pt x="114" y="224"/>
                    </a:lnTo>
                    <a:lnTo>
                      <a:pt x="100" y="186"/>
                    </a:lnTo>
                    <a:lnTo>
                      <a:pt x="56" y="104"/>
                    </a:lnTo>
                    <a:lnTo>
                      <a:pt x="50" y="60"/>
                    </a:lnTo>
                    <a:lnTo>
                      <a:pt x="72" y="115"/>
                    </a:lnTo>
                    <a:lnTo>
                      <a:pt x="171" y="284"/>
                    </a:lnTo>
                    <a:lnTo>
                      <a:pt x="207" y="301"/>
                    </a:lnTo>
                    <a:lnTo>
                      <a:pt x="235" y="301"/>
                    </a:lnTo>
                    <a:lnTo>
                      <a:pt x="243" y="279"/>
                    </a:lnTo>
                    <a:lnTo>
                      <a:pt x="235" y="224"/>
                    </a:lnTo>
                    <a:lnTo>
                      <a:pt x="192" y="192"/>
                    </a:lnTo>
                    <a:lnTo>
                      <a:pt x="100" y="6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4" name="Freeform 12"/>
              <p:cNvSpPr>
                <a:spLocks/>
              </p:cNvSpPr>
              <p:nvPr/>
            </p:nvSpPr>
            <p:spPr bwMode="auto">
              <a:xfrm>
                <a:off x="2913" y="1270"/>
                <a:ext cx="336" cy="509"/>
              </a:xfrm>
              <a:custGeom>
                <a:avLst/>
                <a:gdLst>
                  <a:gd name="T0" fmla="*/ 78 w 337"/>
                  <a:gd name="T1" fmla="*/ 0 h 509"/>
                  <a:gd name="T2" fmla="*/ 43 w 337"/>
                  <a:gd name="T3" fmla="*/ 16 h 509"/>
                  <a:gd name="T4" fmla="*/ 22 w 337"/>
                  <a:gd name="T5" fmla="*/ 54 h 509"/>
                  <a:gd name="T6" fmla="*/ 22 w 337"/>
                  <a:gd name="T7" fmla="*/ 99 h 509"/>
                  <a:gd name="T8" fmla="*/ 43 w 337"/>
                  <a:gd name="T9" fmla="*/ 159 h 509"/>
                  <a:gd name="T10" fmla="*/ 78 w 337"/>
                  <a:gd name="T11" fmla="*/ 192 h 509"/>
                  <a:gd name="T12" fmla="*/ 129 w 337"/>
                  <a:gd name="T13" fmla="*/ 207 h 509"/>
                  <a:gd name="T14" fmla="*/ 151 w 337"/>
                  <a:gd name="T15" fmla="*/ 203 h 509"/>
                  <a:gd name="T16" fmla="*/ 185 w 337"/>
                  <a:gd name="T17" fmla="*/ 165 h 509"/>
                  <a:gd name="T18" fmla="*/ 185 w 337"/>
                  <a:gd name="T19" fmla="*/ 121 h 509"/>
                  <a:gd name="T20" fmla="*/ 229 w 337"/>
                  <a:gd name="T21" fmla="*/ 33 h 509"/>
                  <a:gd name="T22" fmla="*/ 193 w 337"/>
                  <a:gd name="T23" fmla="*/ 121 h 509"/>
                  <a:gd name="T24" fmla="*/ 193 w 337"/>
                  <a:gd name="T25" fmla="*/ 203 h 509"/>
                  <a:gd name="T26" fmla="*/ 222 w 337"/>
                  <a:gd name="T27" fmla="*/ 301 h 509"/>
                  <a:gd name="T28" fmla="*/ 336 w 337"/>
                  <a:gd name="T29" fmla="*/ 362 h 509"/>
                  <a:gd name="T30" fmla="*/ 272 w 337"/>
                  <a:gd name="T31" fmla="*/ 371 h 509"/>
                  <a:gd name="T32" fmla="*/ 278 w 337"/>
                  <a:gd name="T33" fmla="*/ 464 h 509"/>
                  <a:gd name="T34" fmla="*/ 236 w 337"/>
                  <a:gd name="T35" fmla="*/ 389 h 509"/>
                  <a:gd name="T36" fmla="*/ 208 w 337"/>
                  <a:gd name="T37" fmla="*/ 433 h 509"/>
                  <a:gd name="T38" fmla="*/ 208 w 337"/>
                  <a:gd name="T39" fmla="*/ 508 h 509"/>
                  <a:gd name="T40" fmla="*/ 171 w 337"/>
                  <a:gd name="T41" fmla="*/ 464 h 509"/>
                  <a:gd name="T42" fmla="*/ 50 w 337"/>
                  <a:gd name="T43" fmla="*/ 239 h 509"/>
                  <a:gd name="T44" fmla="*/ 50 w 337"/>
                  <a:gd name="T45" fmla="*/ 317 h 509"/>
                  <a:gd name="T46" fmla="*/ 78 w 337"/>
                  <a:gd name="T47" fmla="*/ 400 h 509"/>
                  <a:gd name="T48" fmla="*/ 151 w 337"/>
                  <a:gd name="T49" fmla="*/ 503 h 509"/>
                  <a:gd name="T50" fmla="*/ 63 w 337"/>
                  <a:gd name="T51" fmla="*/ 400 h 509"/>
                  <a:gd name="T52" fmla="*/ 36 w 337"/>
                  <a:gd name="T53" fmla="*/ 327 h 509"/>
                  <a:gd name="T54" fmla="*/ 22 w 337"/>
                  <a:gd name="T55" fmla="*/ 273 h 509"/>
                  <a:gd name="T56" fmla="*/ 29 w 337"/>
                  <a:gd name="T57" fmla="*/ 220 h 509"/>
                  <a:gd name="T58" fmla="*/ 0 w 337"/>
                  <a:gd name="T59" fmla="*/ 143 h 509"/>
                  <a:gd name="T60" fmla="*/ 0 w 337"/>
                  <a:gd name="T61" fmla="*/ 54 h 509"/>
                  <a:gd name="T62" fmla="*/ 29 w 337"/>
                  <a:gd name="T63" fmla="*/ 12 h 509"/>
                  <a:gd name="T64" fmla="*/ 78 w 337"/>
                  <a:gd name="T6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509">
                    <a:moveTo>
                      <a:pt x="78" y="0"/>
                    </a:moveTo>
                    <a:lnTo>
                      <a:pt x="43" y="16"/>
                    </a:lnTo>
                    <a:lnTo>
                      <a:pt x="22" y="54"/>
                    </a:lnTo>
                    <a:lnTo>
                      <a:pt x="22" y="99"/>
                    </a:lnTo>
                    <a:lnTo>
                      <a:pt x="43" y="159"/>
                    </a:lnTo>
                    <a:lnTo>
                      <a:pt x="78" y="192"/>
                    </a:lnTo>
                    <a:lnTo>
                      <a:pt x="129" y="207"/>
                    </a:lnTo>
                    <a:lnTo>
                      <a:pt x="151" y="203"/>
                    </a:lnTo>
                    <a:lnTo>
                      <a:pt x="185" y="165"/>
                    </a:lnTo>
                    <a:lnTo>
                      <a:pt x="185" y="121"/>
                    </a:lnTo>
                    <a:lnTo>
                      <a:pt x="229" y="33"/>
                    </a:lnTo>
                    <a:lnTo>
                      <a:pt x="193" y="121"/>
                    </a:lnTo>
                    <a:lnTo>
                      <a:pt x="193" y="203"/>
                    </a:lnTo>
                    <a:lnTo>
                      <a:pt x="222" y="301"/>
                    </a:lnTo>
                    <a:lnTo>
                      <a:pt x="336" y="362"/>
                    </a:lnTo>
                    <a:lnTo>
                      <a:pt x="272" y="371"/>
                    </a:lnTo>
                    <a:lnTo>
                      <a:pt x="278" y="464"/>
                    </a:lnTo>
                    <a:lnTo>
                      <a:pt x="236" y="389"/>
                    </a:lnTo>
                    <a:lnTo>
                      <a:pt x="208" y="433"/>
                    </a:lnTo>
                    <a:lnTo>
                      <a:pt x="208" y="508"/>
                    </a:lnTo>
                    <a:lnTo>
                      <a:pt x="171" y="464"/>
                    </a:lnTo>
                    <a:lnTo>
                      <a:pt x="50" y="239"/>
                    </a:lnTo>
                    <a:lnTo>
                      <a:pt x="50" y="317"/>
                    </a:lnTo>
                    <a:lnTo>
                      <a:pt x="78" y="400"/>
                    </a:lnTo>
                    <a:lnTo>
                      <a:pt x="151" y="503"/>
                    </a:lnTo>
                    <a:lnTo>
                      <a:pt x="63" y="400"/>
                    </a:lnTo>
                    <a:lnTo>
                      <a:pt x="36" y="327"/>
                    </a:lnTo>
                    <a:lnTo>
                      <a:pt x="22" y="273"/>
                    </a:lnTo>
                    <a:lnTo>
                      <a:pt x="29" y="220"/>
                    </a:lnTo>
                    <a:lnTo>
                      <a:pt x="0" y="143"/>
                    </a:lnTo>
                    <a:lnTo>
                      <a:pt x="0" y="54"/>
                    </a:lnTo>
                    <a:lnTo>
                      <a:pt x="29" y="12"/>
                    </a:lnTo>
                    <a:lnTo>
                      <a:pt x="7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5" name="Freeform 13"/>
              <p:cNvSpPr>
                <a:spLocks/>
              </p:cNvSpPr>
              <p:nvPr/>
            </p:nvSpPr>
            <p:spPr bwMode="auto">
              <a:xfrm>
                <a:off x="3014" y="1276"/>
                <a:ext cx="93" cy="137"/>
              </a:xfrm>
              <a:custGeom>
                <a:avLst/>
                <a:gdLst>
                  <a:gd name="T0" fmla="*/ 0 w 94"/>
                  <a:gd name="T1" fmla="*/ 0 h 137"/>
                  <a:gd name="T2" fmla="*/ 28 w 94"/>
                  <a:gd name="T3" fmla="*/ 54 h 137"/>
                  <a:gd name="T4" fmla="*/ 93 w 94"/>
                  <a:gd name="T5" fmla="*/ 136 h 137"/>
                  <a:gd name="T6" fmla="*/ 93 w 94"/>
                  <a:gd name="T7" fmla="*/ 104 h 137"/>
                  <a:gd name="T8" fmla="*/ 50 w 94"/>
                  <a:gd name="T9" fmla="*/ 54 h 137"/>
                  <a:gd name="T10" fmla="*/ 0 w 94"/>
                  <a:gd name="T11" fmla="*/ 0 h 137"/>
                </a:gdLst>
                <a:ahLst/>
                <a:cxnLst>
                  <a:cxn ang="0">
                    <a:pos x="T0" y="T1"/>
                  </a:cxn>
                  <a:cxn ang="0">
                    <a:pos x="T2" y="T3"/>
                  </a:cxn>
                  <a:cxn ang="0">
                    <a:pos x="T4" y="T5"/>
                  </a:cxn>
                  <a:cxn ang="0">
                    <a:pos x="T6" y="T7"/>
                  </a:cxn>
                  <a:cxn ang="0">
                    <a:pos x="T8" y="T9"/>
                  </a:cxn>
                  <a:cxn ang="0">
                    <a:pos x="T10" y="T11"/>
                  </a:cxn>
                </a:cxnLst>
                <a:rect l="0" t="0" r="r" b="b"/>
                <a:pathLst>
                  <a:path w="94" h="137">
                    <a:moveTo>
                      <a:pt x="0" y="0"/>
                    </a:moveTo>
                    <a:lnTo>
                      <a:pt x="28" y="54"/>
                    </a:lnTo>
                    <a:lnTo>
                      <a:pt x="93" y="136"/>
                    </a:lnTo>
                    <a:lnTo>
                      <a:pt x="93" y="104"/>
                    </a:lnTo>
                    <a:lnTo>
                      <a:pt x="50" y="54"/>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26" name="Freeform 14"/>
              <p:cNvSpPr>
                <a:spLocks/>
              </p:cNvSpPr>
              <p:nvPr/>
            </p:nvSpPr>
            <p:spPr bwMode="auto">
              <a:xfrm>
                <a:off x="3162" y="1276"/>
                <a:ext cx="595" cy="1176"/>
              </a:xfrm>
              <a:custGeom>
                <a:avLst/>
                <a:gdLst>
                  <a:gd name="T0" fmla="*/ 0 w 595"/>
                  <a:gd name="T1" fmla="*/ 16 h 1176"/>
                  <a:gd name="T2" fmla="*/ 37 w 595"/>
                  <a:gd name="T3" fmla="*/ 10 h 1176"/>
                  <a:gd name="T4" fmla="*/ 79 w 595"/>
                  <a:gd name="T5" fmla="*/ 27 h 1176"/>
                  <a:gd name="T6" fmla="*/ 122 w 595"/>
                  <a:gd name="T7" fmla="*/ 98 h 1176"/>
                  <a:gd name="T8" fmla="*/ 186 w 595"/>
                  <a:gd name="T9" fmla="*/ 233 h 1176"/>
                  <a:gd name="T10" fmla="*/ 337 w 595"/>
                  <a:gd name="T11" fmla="*/ 510 h 1176"/>
                  <a:gd name="T12" fmla="*/ 387 w 595"/>
                  <a:gd name="T13" fmla="*/ 591 h 1176"/>
                  <a:gd name="T14" fmla="*/ 445 w 595"/>
                  <a:gd name="T15" fmla="*/ 843 h 1176"/>
                  <a:gd name="T16" fmla="*/ 594 w 595"/>
                  <a:gd name="T17" fmla="*/ 1175 h 1176"/>
                  <a:gd name="T18" fmla="*/ 458 w 595"/>
                  <a:gd name="T19" fmla="*/ 837 h 1176"/>
                  <a:gd name="T20" fmla="*/ 423 w 595"/>
                  <a:gd name="T21" fmla="*/ 579 h 1176"/>
                  <a:gd name="T22" fmla="*/ 401 w 595"/>
                  <a:gd name="T23" fmla="*/ 541 h 1176"/>
                  <a:gd name="T24" fmla="*/ 323 w 595"/>
                  <a:gd name="T25" fmla="*/ 458 h 1176"/>
                  <a:gd name="T26" fmla="*/ 172 w 595"/>
                  <a:gd name="T27" fmla="*/ 186 h 1176"/>
                  <a:gd name="T28" fmla="*/ 93 w 595"/>
                  <a:gd name="T29" fmla="*/ 21 h 1176"/>
                  <a:gd name="T30" fmla="*/ 50 w 595"/>
                  <a:gd name="T31" fmla="*/ 0 h 1176"/>
                  <a:gd name="T32" fmla="*/ 28 w 595"/>
                  <a:gd name="T33" fmla="*/ 0 h 1176"/>
                  <a:gd name="T34" fmla="*/ 0 w 595"/>
                  <a:gd name="T35" fmla="*/ 1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5" h="1176">
                    <a:moveTo>
                      <a:pt x="0" y="16"/>
                    </a:moveTo>
                    <a:lnTo>
                      <a:pt x="37" y="10"/>
                    </a:lnTo>
                    <a:lnTo>
                      <a:pt x="79" y="27"/>
                    </a:lnTo>
                    <a:lnTo>
                      <a:pt x="122" y="98"/>
                    </a:lnTo>
                    <a:lnTo>
                      <a:pt x="186" y="233"/>
                    </a:lnTo>
                    <a:lnTo>
                      <a:pt x="337" y="510"/>
                    </a:lnTo>
                    <a:lnTo>
                      <a:pt x="387" y="591"/>
                    </a:lnTo>
                    <a:lnTo>
                      <a:pt x="445" y="843"/>
                    </a:lnTo>
                    <a:lnTo>
                      <a:pt x="594" y="1175"/>
                    </a:lnTo>
                    <a:lnTo>
                      <a:pt x="458" y="837"/>
                    </a:lnTo>
                    <a:lnTo>
                      <a:pt x="423" y="579"/>
                    </a:lnTo>
                    <a:lnTo>
                      <a:pt x="401" y="541"/>
                    </a:lnTo>
                    <a:lnTo>
                      <a:pt x="323" y="458"/>
                    </a:lnTo>
                    <a:lnTo>
                      <a:pt x="172" y="186"/>
                    </a:lnTo>
                    <a:lnTo>
                      <a:pt x="93" y="21"/>
                    </a:lnTo>
                    <a:lnTo>
                      <a:pt x="50" y="0"/>
                    </a:lnTo>
                    <a:lnTo>
                      <a:pt x="28" y="0"/>
                    </a:lnTo>
                    <a:lnTo>
                      <a:pt x="0"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grpSp>
          <p:nvGrpSpPr>
            <p:cNvPr id="22539" name="Group 15"/>
            <p:cNvGrpSpPr>
              <a:grpSpLocks/>
            </p:cNvGrpSpPr>
            <p:nvPr/>
          </p:nvGrpSpPr>
          <p:grpSpPr bwMode="auto">
            <a:xfrm>
              <a:off x="4766" y="1512"/>
              <a:ext cx="856" cy="2493"/>
              <a:chOff x="4766" y="1512"/>
              <a:chExt cx="856" cy="2493"/>
            </a:xfrm>
          </p:grpSpPr>
          <p:sp>
            <p:nvSpPr>
              <p:cNvPr id="38928" name="AutoShape 16"/>
              <p:cNvSpPr>
                <a:spLocks noChangeArrowheads="1"/>
              </p:cNvSpPr>
              <p:nvPr/>
            </p:nvSpPr>
            <p:spPr bwMode="auto">
              <a:xfrm rot="10800000">
                <a:off x="4766" y="3917"/>
                <a:ext cx="94" cy="88"/>
              </a:xfrm>
              <a:prstGeom prst="rtTriangle">
                <a:avLst/>
              </a:prstGeom>
              <a:solidFill>
                <a:srgbClr val="9191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29" name="AutoShape 17"/>
              <p:cNvSpPr>
                <a:spLocks noChangeArrowheads="1"/>
              </p:cNvSpPr>
              <p:nvPr/>
            </p:nvSpPr>
            <p:spPr bwMode="auto">
              <a:xfrm>
                <a:off x="5528" y="1512"/>
                <a:ext cx="94" cy="88"/>
              </a:xfrm>
              <a:prstGeom prst="rtTriangle">
                <a:avLst/>
              </a:prstGeom>
              <a:solidFill>
                <a:srgbClr val="9191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30" name="Rectangle 18"/>
              <p:cNvSpPr>
                <a:spLocks noChangeArrowheads="1"/>
              </p:cNvSpPr>
              <p:nvPr/>
            </p:nvSpPr>
            <p:spPr bwMode="auto">
              <a:xfrm>
                <a:off x="4766" y="1512"/>
                <a:ext cx="761" cy="2405"/>
              </a:xfrm>
              <a:prstGeom prst="rect">
                <a:avLst/>
              </a:prstGeom>
              <a:solidFill>
                <a:srgbClr val="9191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31" name="Rectangle 19"/>
              <p:cNvSpPr>
                <a:spLocks noChangeArrowheads="1"/>
              </p:cNvSpPr>
              <p:nvPr/>
            </p:nvSpPr>
            <p:spPr bwMode="auto">
              <a:xfrm>
                <a:off x="4865" y="1604"/>
                <a:ext cx="752" cy="2397"/>
              </a:xfrm>
              <a:prstGeom prst="rect">
                <a:avLst/>
              </a:prstGeom>
              <a:solidFill>
                <a:srgbClr val="91919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8932" name="Line 20"/>
              <p:cNvSpPr>
                <a:spLocks noChangeShapeType="1"/>
              </p:cNvSpPr>
              <p:nvPr/>
            </p:nvSpPr>
            <p:spPr bwMode="auto">
              <a:xfrm flipH="1" flipV="1">
                <a:off x="4766" y="3917"/>
                <a:ext cx="94" cy="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3" name="Line 21"/>
              <p:cNvSpPr>
                <a:spLocks noChangeShapeType="1"/>
              </p:cNvSpPr>
              <p:nvPr/>
            </p:nvSpPr>
            <p:spPr bwMode="auto">
              <a:xfrm flipH="1" flipV="1">
                <a:off x="4766" y="1512"/>
                <a:ext cx="94" cy="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4" name="Line 22"/>
              <p:cNvSpPr>
                <a:spLocks noChangeShapeType="1"/>
              </p:cNvSpPr>
              <p:nvPr/>
            </p:nvSpPr>
            <p:spPr bwMode="auto">
              <a:xfrm flipH="1" flipV="1">
                <a:off x="5528" y="1512"/>
                <a:ext cx="94" cy="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5" name="Line 23"/>
              <p:cNvSpPr>
                <a:spLocks noChangeShapeType="1"/>
              </p:cNvSpPr>
              <p:nvPr/>
            </p:nvSpPr>
            <p:spPr bwMode="auto">
              <a:xfrm flipV="1">
                <a:off x="4766" y="1512"/>
                <a:ext cx="0" cy="240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6" name="Line 24"/>
              <p:cNvSpPr>
                <a:spLocks noChangeShapeType="1"/>
              </p:cNvSpPr>
              <p:nvPr/>
            </p:nvSpPr>
            <p:spPr bwMode="auto">
              <a:xfrm flipH="1">
                <a:off x="4766" y="1512"/>
                <a:ext cx="76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38937" name="Line 25"/>
            <p:cNvSpPr>
              <a:spLocks noChangeShapeType="1"/>
            </p:cNvSpPr>
            <p:nvPr/>
          </p:nvSpPr>
          <p:spPr bwMode="auto">
            <a:xfrm>
              <a:off x="3150" y="3737"/>
              <a:ext cx="619" cy="0"/>
            </a:xfrm>
            <a:prstGeom prst="line">
              <a:avLst/>
            </a:prstGeom>
            <a:noFill/>
            <a:ln w="762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8" name="Line 26"/>
            <p:cNvSpPr>
              <a:spLocks noChangeShapeType="1"/>
            </p:cNvSpPr>
            <p:nvPr/>
          </p:nvSpPr>
          <p:spPr bwMode="auto">
            <a:xfrm>
              <a:off x="1847" y="2349"/>
              <a:ext cx="1340" cy="0"/>
            </a:xfrm>
            <a:prstGeom prst="line">
              <a:avLst/>
            </a:prstGeom>
            <a:noFill/>
            <a:ln w="762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39" name="Line 27"/>
            <p:cNvSpPr>
              <a:spLocks noChangeShapeType="1"/>
            </p:cNvSpPr>
            <p:nvPr/>
          </p:nvSpPr>
          <p:spPr bwMode="auto">
            <a:xfrm>
              <a:off x="1846" y="2824"/>
              <a:ext cx="1741" cy="0"/>
            </a:xfrm>
            <a:prstGeom prst="line">
              <a:avLst/>
            </a:prstGeom>
            <a:noFill/>
            <a:ln w="762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40" name="Line 28"/>
            <p:cNvSpPr>
              <a:spLocks noChangeShapeType="1"/>
            </p:cNvSpPr>
            <p:nvPr/>
          </p:nvSpPr>
          <p:spPr bwMode="auto">
            <a:xfrm>
              <a:off x="3094" y="3305"/>
              <a:ext cx="595" cy="6"/>
            </a:xfrm>
            <a:prstGeom prst="line">
              <a:avLst/>
            </a:prstGeom>
            <a:noFill/>
            <a:ln w="762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2544" name="Rectangle 29"/>
            <p:cNvSpPr>
              <a:spLocks noChangeArrowheads="1"/>
            </p:cNvSpPr>
            <p:nvPr/>
          </p:nvSpPr>
          <p:spPr bwMode="auto">
            <a:xfrm>
              <a:off x="878" y="2115"/>
              <a:ext cx="1030"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Alpha</a:t>
              </a:r>
            </a:p>
          </p:txBody>
        </p:sp>
        <p:sp>
          <p:nvSpPr>
            <p:cNvPr id="22545" name="Rectangle 30"/>
            <p:cNvSpPr>
              <a:spLocks noChangeArrowheads="1"/>
            </p:cNvSpPr>
            <p:nvPr/>
          </p:nvSpPr>
          <p:spPr bwMode="auto">
            <a:xfrm>
              <a:off x="1063" y="2636"/>
              <a:ext cx="833"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Beta</a:t>
              </a:r>
            </a:p>
          </p:txBody>
        </p:sp>
        <p:sp>
          <p:nvSpPr>
            <p:cNvPr id="22546" name="Rectangle 31"/>
            <p:cNvSpPr>
              <a:spLocks noChangeArrowheads="1"/>
            </p:cNvSpPr>
            <p:nvPr/>
          </p:nvSpPr>
          <p:spPr bwMode="auto">
            <a:xfrm>
              <a:off x="606" y="3120"/>
              <a:ext cx="1318"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Gamma</a:t>
              </a:r>
            </a:p>
          </p:txBody>
        </p:sp>
        <p:sp>
          <p:nvSpPr>
            <p:cNvPr id="22547" name="Rectangle 32"/>
            <p:cNvSpPr>
              <a:spLocks noChangeArrowheads="1"/>
            </p:cNvSpPr>
            <p:nvPr/>
          </p:nvSpPr>
          <p:spPr bwMode="auto">
            <a:xfrm>
              <a:off x="4510" y="3994"/>
              <a:ext cx="1499" cy="288"/>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sz="2400" b="1">
                  <a:solidFill>
                    <a:schemeClr val="tx1"/>
                  </a:solidFill>
                  <a:effectLst/>
                </a:rPr>
                <a:t>1 m Concrete</a:t>
              </a:r>
            </a:p>
          </p:txBody>
        </p:sp>
        <p:sp>
          <p:nvSpPr>
            <p:cNvPr id="38945" name="Line 33"/>
            <p:cNvSpPr>
              <a:spLocks noChangeShapeType="1"/>
            </p:cNvSpPr>
            <p:nvPr/>
          </p:nvSpPr>
          <p:spPr bwMode="auto">
            <a:xfrm flipV="1">
              <a:off x="4909" y="3284"/>
              <a:ext cx="579" cy="10"/>
            </a:xfrm>
            <a:prstGeom prst="line">
              <a:avLst/>
            </a:prstGeom>
            <a:noFill/>
            <a:ln w="76200">
              <a:solidFill>
                <a:schemeClr val="tx1"/>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946" name="Line 34"/>
            <p:cNvSpPr>
              <a:spLocks noChangeShapeType="1"/>
            </p:cNvSpPr>
            <p:nvPr/>
          </p:nvSpPr>
          <p:spPr bwMode="auto">
            <a:xfrm flipV="1">
              <a:off x="4909" y="3718"/>
              <a:ext cx="578" cy="8"/>
            </a:xfrm>
            <a:prstGeom prst="line">
              <a:avLst/>
            </a:prstGeom>
            <a:noFill/>
            <a:ln w="76200">
              <a:solidFill>
                <a:schemeClr val="tx1"/>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2550" name="Rectangle 35"/>
            <p:cNvSpPr>
              <a:spLocks noChangeArrowheads="1"/>
            </p:cNvSpPr>
            <p:nvPr/>
          </p:nvSpPr>
          <p:spPr bwMode="auto">
            <a:xfrm>
              <a:off x="555" y="3558"/>
              <a:ext cx="1372" cy="404"/>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b="1">
                  <a:solidFill>
                    <a:schemeClr val="tx1"/>
                  </a:solidFill>
                  <a:effectLst/>
                </a:rPr>
                <a:t>Neutron</a:t>
              </a:r>
            </a:p>
          </p:txBody>
        </p:sp>
      </p:grpSp>
      <p:sp>
        <p:nvSpPr>
          <p:cNvPr id="22535" name="Rectangle 37"/>
          <p:cNvSpPr>
            <a:spLocks noChangeArrowheads="1"/>
          </p:cNvSpPr>
          <p:nvPr/>
        </p:nvSpPr>
        <p:spPr bwMode="auto">
          <a:xfrm>
            <a:off x="457200" y="1295400"/>
            <a:ext cx="7804150" cy="1066800"/>
          </a:xfrm>
          <a:prstGeom prst="rect">
            <a:avLst/>
          </a:prstGeom>
          <a:noFill/>
          <a:ln>
            <a:noFill/>
          </a:ln>
          <a:effectLst>
            <a:outerShdw dist="8980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lgn="ctr" eaLnBrk="0" hangingPunct="0">
              <a:spcBef>
                <a:spcPct val="0"/>
              </a:spcBef>
            </a:pPr>
            <a:r>
              <a:rPr lang="en-US" sz="3200" b="1">
                <a:solidFill>
                  <a:schemeClr val="tx2"/>
                </a:solidFill>
                <a:effectLst/>
              </a:rPr>
              <a:t>Any Radiation Consisting of Directly or</a:t>
            </a:r>
          </a:p>
          <a:p>
            <a:pPr algn="ctr" eaLnBrk="0" hangingPunct="0">
              <a:spcBef>
                <a:spcPct val="0"/>
              </a:spcBef>
            </a:pPr>
            <a:r>
              <a:rPr lang="en-US" sz="3200" b="1">
                <a:solidFill>
                  <a:schemeClr val="tx2"/>
                </a:solidFill>
                <a:effectLst/>
              </a:rPr>
              <a:t> Indirectly Ionizing Particles or Photons</a:t>
            </a:r>
          </a:p>
        </p:txBody>
      </p:sp>
    </p:spTree>
    <p:extLst>
      <p:ext uri="{BB962C8B-B14F-4D97-AF65-F5344CB8AC3E}">
        <p14:creationId xmlns:p14="http://schemas.microsoft.com/office/powerpoint/2010/main" val="325633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685800"/>
          </a:xfrm>
        </p:spPr>
        <p:txBody>
          <a:bodyPr>
            <a:normAutofit fontScale="90000"/>
          </a:bodyPr>
          <a:lstStyle/>
          <a:p>
            <a:r>
              <a:rPr lang="en-US" dirty="0" smtClean="0"/>
              <a:t>What is a gray (</a:t>
            </a:r>
            <a:r>
              <a:rPr lang="en-US" dirty="0" err="1" smtClean="0"/>
              <a:t>Gy</a:t>
            </a:r>
            <a:r>
              <a:rPr lang="en-US" dirty="0" smtClean="0"/>
              <a:t>) ?</a:t>
            </a:r>
            <a:endParaRPr lang="en-US" dirty="0"/>
          </a:p>
        </p:txBody>
      </p:sp>
      <p:sp>
        <p:nvSpPr>
          <p:cNvPr id="3" name="Content Placeholder 2"/>
          <p:cNvSpPr>
            <a:spLocks noGrp="1"/>
          </p:cNvSpPr>
          <p:nvPr>
            <p:ph idx="1"/>
          </p:nvPr>
        </p:nvSpPr>
        <p:spPr>
          <a:xfrm>
            <a:off x="914400" y="1981200"/>
            <a:ext cx="7315200" cy="4327525"/>
          </a:xfrm>
        </p:spPr>
        <p:txBody>
          <a:bodyPr>
            <a:normAutofit/>
          </a:bodyPr>
          <a:lstStyle/>
          <a:p>
            <a:r>
              <a:rPr lang="en-US" dirty="0" smtClean="0"/>
              <a:t>New international system (SI) unit of radiation dose,</a:t>
            </a:r>
          </a:p>
          <a:p>
            <a:pPr marL="46037" indent="0">
              <a:buNone/>
            </a:pPr>
            <a:r>
              <a:rPr lang="en-US" dirty="0" smtClean="0"/>
              <a:t>   expressed as absorbed energy per unit mass of tissue.</a:t>
            </a:r>
          </a:p>
          <a:p>
            <a:r>
              <a:rPr lang="en-US" dirty="0" smtClean="0"/>
              <a:t>1 </a:t>
            </a:r>
            <a:r>
              <a:rPr lang="en-US" dirty="0" err="1" smtClean="0"/>
              <a:t>Gy</a:t>
            </a:r>
            <a:r>
              <a:rPr lang="en-US" dirty="0" smtClean="0"/>
              <a:t> = 1 Joule/kilogram = 100 rad.</a:t>
            </a:r>
          </a:p>
          <a:p>
            <a:r>
              <a:rPr lang="en-US" dirty="0" err="1" smtClean="0"/>
              <a:t>Gy</a:t>
            </a:r>
            <a:r>
              <a:rPr lang="en-US" dirty="0" smtClean="0"/>
              <a:t> can be used for any type of radiation (e.g., alpha, beta, neutron, gamma).</a:t>
            </a:r>
          </a:p>
          <a:p>
            <a:r>
              <a:rPr lang="en-US" dirty="0" smtClean="0"/>
              <a:t>BUT – It does not describe the biological effects of the different radiations</a:t>
            </a:r>
          </a:p>
          <a:p>
            <a:r>
              <a:rPr lang="en-US" dirty="0" smtClean="0"/>
              <a:t>Biological effects are measured in units of “</a:t>
            </a:r>
            <a:r>
              <a:rPr lang="en-US" dirty="0" err="1" smtClean="0"/>
              <a:t>sievert</a:t>
            </a:r>
            <a:r>
              <a:rPr lang="en-US" dirty="0" smtClean="0"/>
              <a:t>” or the older designation “rem”.</a:t>
            </a:r>
          </a:p>
          <a:p>
            <a:r>
              <a:rPr lang="en-US" dirty="0" smtClean="0"/>
              <a:t>Sievert is calculated as follows:  gray X </a:t>
            </a:r>
            <a:r>
              <a:rPr lang="en-US" dirty="0" err="1" smtClean="0"/>
              <a:t>the”radiation</a:t>
            </a:r>
            <a:r>
              <a:rPr lang="en-US" dirty="0" smtClean="0"/>
              <a:t> weighting factor” (AKA “quality factor”) associated with a specific type of radiation.</a:t>
            </a:r>
            <a:endParaRPr lang="en-US" dirty="0"/>
          </a:p>
        </p:txBody>
      </p:sp>
    </p:spTree>
    <p:extLst>
      <p:ext uri="{BB962C8B-B14F-4D97-AF65-F5344CB8AC3E}">
        <p14:creationId xmlns:p14="http://schemas.microsoft.com/office/powerpoint/2010/main" val="2261453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Triage in Acute Radiation Syndrome (ARS)</a:t>
            </a:r>
          </a:p>
        </p:txBody>
      </p:sp>
      <p:sp>
        <p:nvSpPr>
          <p:cNvPr id="27651" name="Rectangle 3"/>
          <p:cNvSpPr>
            <a:spLocks noGrp="1" noChangeArrowheads="1"/>
          </p:cNvSpPr>
          <p:nvPr>
            <p:ph idx="1"/>
          </p:nvPr>
        </p:nvSpPr>
        <p:spPr/>
        <p:txBody>
          <a:bodyPr/>
          <a:lstStyle/>
          <a:p>
            <a:pPr eaLnBrk="1" hangingPunct="1">
              <a:lnSpc>
                <a:spcPct val="80000"/>
              </a:lnSpc>
            </a:pPr>
            <a:r>
              <a:rPr lang="en-US" sz="2800" smtClean="0"/>
              <a:t>Time, Distance, Shielding affect signs and symptoms of ARS</a:t>
            </a:r>
          </a:p>
          <a:p>
            <a:pPr eaLnBrk="1" hangingPunct="1">
              <a:lnSpc>
                <a:spcPct val="80000"/>
              </a:lnSpc>
            </a:pPr>
            <a:r>
              <a:rPr lang="en-US" sz="2800" smtClean="0"/>
              <a:t>Increased mortality with combined injuries</a:t>
            </a:r>
          </a:p>
          <a:p>
            <a:pPr eaLnBrk="1" hangingPunct="1">
              <a:lnSpc>
                <a:spcPct val="80000"/>
              </a:lnSpc>
            </a:pPr>
            <a:r>
              <a:rPr lang="en-US" sz="2800" smtClean="0"/>
              <a:t>Don’t delay life-saving care by decon</a:t>
            </a:r>
          </a:p>
          <a:p>
            <a:pPr eaLnBrk="1" hangingPunct="1">
              <a:lnSpc>
                <a:spcPct val="80000"/>
              </a:lnSpc>
            </a:pPr>
            <a:r>
              <a:rPr lang="en-US" sz="2800" smtClean="0"/>
              <a:t>Do Surgery early (within first 48-72 hours) or after 6 weeks</a:t>
            </a:r>
          </a:p>
          <a:p>
            <a:pPr eaLnBrk="1" hangingPunct="1">
              <a:lnSpc>
                <a:spcPct val="80000"/>
              </a:lnSpc>
            </a:pPr>
            <a:r>
              <a:rPr lang="en-US" sz="2800" smtClean="0"/>
              <a:t>Radiation effects G-I and Hematopoietic system</a:t>
            </a:r>
          </a:p>
          <a:p>
            <a:pPr eaLnBrk="1" hangingPunct="1">
              <a:lnSpc>
                <a:spcPct val="80000"/>
              </a:lnSpc>
              <a:buFontTx/>
              <a:buNone/>
            </a:pPr>
            <a:r>
              <a:rPr lang="en-US" sz="800" smtClean="0"/>
              <a:t>				</a:t>
            </a:r>
          </a:p>
          <a:p>
            <a:pPr eaLnBrk="1" hangingPunct="1">
              <a:lnSpc>
                <a:spcPct val="80000"/>
              </a:lnSpc>
              <a:buFontTx/>
              <a:buNone/>
            </a:pPr>
            <a:r>
              <a:rPr lang="en-US" sz="800" smtClean="0"/>
              <a:t>				Berger ME, Leonard RB, Ricks RC, Wiley AL, Lowry PC, Flynn DF (See Ref. List)</a:t>
            </a:r>
          </a:p>
        </p:txBody>
      </p:sp>
    </p:spTree>
    <p:extLst>
      <p:ext uri="{BB962C8B-B14F-4D97-AF65-F5344CB8AC3E}">
        <p14:creationId xmlns:p14="http://schemas.microsoft.com/office/powerpoint/2010/main" val="1214732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52600" y="152400"/>
            <a:ext cx="7772400" cy="1143000"/>
          </a:xfrm>
        </p:spPr>
        <p:txBody>
          <a:bodyPr/>
          <a:lstStyle/>
          <a:p>
            <a:pPr eaLnBrk="1" hangingPunct="1">
              <a:defRPr/>
            </a:pPr>
            <a:r>
              <a:rPr lang="en-US" sz="3200" smtClean="0"/>
              <a:t>Priorities in Combined-Injury Triage- Radiation Doses</a:t>
            </a:r>
          </a:p>
        </p:txBody>
      </p:sp>
      <p:sp>
        <p:nvSpPr>
          <p:cNvPr id="38914" name="Slide Number Placeholder 3"/>
          <p:cNvSpPr>
            <a:spLocks noGrp="1"/>
          </p:cNvSpPr>
          <p:nvPr>
            <p:ph type="sldNum" sz="quarter" idx="11"/>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66EA5F2F-5889-40B4-AF76-3FA118C32303}" type="slidenum">
              <a:rPr lang="en-US" sz="1400">
                <a:solidFill>
                  <a:schemeClr val="tx1"/>
                </a:solidFill>
              </a:rPr>
              <a:pPr eaLnBrk="1" hangingPunct="1"/>
              <a:t>29</a:t>
            </a:fld>
            <a:endParaRPr lang="en-US" sz="1400">
              <a:solidFill>
                <a:schemeClr val="tx1"/>
              </a:solidFill>
            </a:endParaRPr>
          </a:p>
        </p:txBody>
      </p:sp>
      <p:sp>
        <p:nvSpPr>
          <p:cNvPr id="38916" name="Text Box 3"/>
          <p:cNvSpPr txBox="1">
            <a:spLocks noChangeArrowheads="1"/>
          </p:cNvSpPr>
          <p:nvPr/>
        </p:nvSpPr>
        <p:spPr bwMode="auto">
          <a:xfrm>
            <a:off x="228600" y="1739900"/>
            <a:ext cx="9144000" cy="4171950"/>
          </a:xfrm>
          <a:prstGeom prst="rect">
            <a:avLst/>
          </a:prstGeom>
          <a:noFill/>
          <a:ln>
            <a:noFill/>
          </a:ln>
          <a:effectLst>
            <a:outerShdw dist="53882" dir="2700000" algn="ctr" rotWithShape="0">
              <a:schemeClr val="bg2">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a:spcBef>
                <a:spcPct val="0"/>
              </a:spcBef>
            </a:pPr>
            <a:r>
              <a:rPr lang="en-US" sz="2400" b="1">
                <a:solidFill>
                  <a:schemeClr val="tx2"/>
                </a:solidFill>
                <a:effectLst/>
              </a:rPr>
              <a:t>Conventional Triage	Changes in Expected Triage</a:t>
            </a:r>
          </a:p>
          <a:p>
            <a:pPr>
              <a:spcBef>
                <a:spcPct val="0"/>
              </a:spcBef>
            </a:pPr>
            <a:r>
              <a:rPr lang="en-US" sz="2400" b="1">
                <a:solidFill>
                  <a:schemeClr val="tx2"/>
                </a:solidFill>
                <a:effectLst/>
              </a:rPr>
              <a:t>(No Radiation Exists)       Following Radiation Exposure</a:t>
            </a:r>
          </a:p>
          <a:p>
            <a:pPr>
              <a:spcBef>
                <a:spcPct val="0"/>
              </a:spcBef>
            </a:pPr>
            <a:endParaRPr lang="en-US" sz="2400" b="1">
              <a:solidFill>
                <a:schemeClr val="tx2"/>
              </a:solidFill>
              <a:effectLst/>
            </a:endParaRPr>
          </a:p>
          <a:p>
            <a:pPr>
              <a:spcBef>
                <a:spcPct val="0"/>
              </a:spcBef>
            </a:pPr>
            <a:r>
              <a:rPr lang="en-US" sz="2400" b="1">
                <a:solidFill>
                  <a:schemeClr val="tx2"/>
                </a:solidFill>
                <a:effectLst/>
              </a:rPr>
              <a:t>			          &lt;1.5Gy    1.5 – 4.5Gy       &gt;4.5Gy</a:t>
            </a:r>
          </a:p>
          <a:p>
            <a:pPr>
              <a:spcBef>
                <a:spcPct val="0"/>
              </a:spcBef>
            </a:pPr>
            <a:r>
              <a:rPr lang="en-US" sz="2400" b="1">
                <a:solidFill>
                  <a:schemeClr val="tx2"/>
                </a:solidFill>
                <a:effectLst/>
              </a:rPr>
              <a:t>                                            &gt;3 hr        1 – 3 hr            &lt; 1 hr</a:t>
            </a:r>
          </a:p>
          <a:p>
            <a:pPr>
              <a:spcBef>
                <a:spcPct val="0"/>
              </a:spcBef>
            </a:pPr>
            <a:r>
              <a:rPr lang="en-US" sz="2400" b="1">
                <a:solidFill>
                  <a:schemeClr val="tx2"/>
                </a:solidFill>
                <a:effectLst/>
              </a:rPr>
              <a:t>				onset        onset               onset</a:t>
            </a:r>
          </a:p>
          <a:p>
            <a:pPr>
              <a:spcBef>
                <a:spcPct val="0"/>
              </a:spcBef>
            </a:pPr>
            <a:r>
              <a:rPr lang="en-US" sz="2400" b="1">
                <a:solidFill>
                  <a:schemeClr val="tx1"/>
                </a:solidFill>
                <a:effectLst/>
              </a:rPr>
              <a:t>	</a:t>
            </a:r>
          </a:p>
          <a:p>
            <a:pPr>
              <a:spcBef>
                <a:spcPct val="0"/>
              </a:spcBef>
            </a:pPr>
            <a:r>
              <a:rPr lang="en-US" sz="2000">
                <a:solidFill>
                  <a:schemeClr val="tx1"/>
                </a:solidFill>
                <a:effectLst/>
              </a:rPr>
              <a:t>Immediate		           Immediate      Immediate             Expectant</a:t>
            </a:r>
          </a:p>
          <a:p>
            <a:pPr>
              <a:spcBef>
                <a:spcPct val="0"/>
              </a:spcBef>
            </a:pPr>
            <a:r>
              <a:rPr lang="en-US" sz="2000">
                <a:solidFill>
                  <a:schemeClr val="tx1"/>
                </a:solidFill>
                <a:effectLst/>
              </a:rPr>
              <a:t>Delayed		           Delayed          Expectant             Expectant</a:t>
            </a:r>
          </a:p>
          <a:p>
            <a:pPr>
              <a:spcBef>
                <a:spcPct val="0"/>
              </a:spcBef>
            </a:pPr>
            <a:r>
              <a:rPr lang="en-US" sz="2000">
                <a:solidFill>
                  <a:schemeClr val="tx1"/>
                </a:solidFill>
                <a:effectLst/>
              </a:rPr>
              <a:t>Minimal			           Minimal           Expectant             Expectant</a:t>
            </a:r>
          </a:p>
          <a:p>
            <a:pPr>
              <a:spcBef>
                <a:spcPct val="0"/>
              </a:spcBef>
            </a:pPr>
            <a:r>
              <a:rPr lang="en-US" sz="2000">
                <a:solidFill>
                  <a:schemeClr val="tx1"/>
                </a:solidFill>
                <a:effectLst/>
              </a:rPr>
              <a:t>Expectant		           Expectant        Expectant             Expectant</a:t>
            </a:r>
          </a:p>
          <a:p>
            <a:pPr>
              <a:spcBef>
                <a:spcPct val="0"/>
              </a:spcBef>
            </a:pPr>
            <a:endParaRPr lang="en-US" sz="2000">
              <a:solidFill>
                <a:schemeClr val="tx1"/>
              </a:solidFill>
              <a:effectLst/>
            </a:endParaRPr>
          </a:p>
        </p:txBody>
      </p:sp>
      <p:sp>
        <p:nvSpPr>
          <p:cNvPr id="38917" name="Text Box 4"/>
          <p:cNvSpPr txBox="1">
            <a:spLocks noChangeArrowheads="1"/>
          </p:cNvSpPr>
          <p:nvPr/>
        </p:nvSpPr>
        <p:spPr bwMode="auto">
          <a:xfrm>
            <a:off x="739775" y="5562600"/>
            <a:ext cx="7664450" cy="366713"/>
          </a:xfrm>
          <a:prstGeom prst="rect">
            <a:avLst/>
          </a:prstGeom>
          <a:noFill/>
          <a:ln>
            <a:noFill/>
          </a:ln>
          <a:effectLst>
            <a:outerShdw dist="53882" dir="2700000" algn="ctr" rotWithShape="0">
              <a:schemeClr val="bg2">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algn="ctr">
              <a:spcBef>
                <a:spcPct val="0"/>
              </a:spcBef>
            </a:pPr>
            <a:r>
              <a:rPr lang="en-US" sz="1800" b="1">
                <a:solidFill>
                  <a:schemeClr val="tx2"/>
                </a:solidFill>
                <a:effectLst/>
              </a:rPr>
              <a:t>Modified from </a:t>
            </a:r>
            <a:r>
              <a:rPr lang="en-US" sz="1800" b="1" i="1">
                <a:solidFill>
                  <a:schemeClr val="tx2"/>
                </a:solidFill>
                <a:effectLst/>
              </a:rPr>
              <a:t>Medical Consequences of Nuclear Warfare</a:t>
            </a:r>
            <a:r>
              <a:rPr lang="en-US" sz="1800" b="1">
                <a:solidFill>
                  <a:schemeClr val="tx2"/>
                </a:solidFill>
                <a:effectLst/>
              </a:rPr>
              <a:t>, 1989, p. 39</a:t>
            </a:r>
          </a:p>
        </p:txBody>
      </p:sp>
    </p:spTree>
    <p:extLst>
      <p:ext uri="{BB962C8B-B14F-4D97-AF65-F5344CB8AC3E}">
        <p14:creationId xmlns:p14="http://schemas.microsoft.com/office/powerpoint/2010/main" val="108822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1066800"/>
            <a:ext cx="7315200" cy="914400"/>
          </a:xfrm>
        </p:spPr>
        <p:txBody>
          <a:bodyPr/>
          <a:lstStyle/>
          <a:p>
            <a:pPr eaLnBrk="1" hangingPunct="1"/>
            <a:r>
              <a:rPr lang="en-US" dirty="0" smtClean="0"/>
              <a:t>How It Started</a:t>
            </a:r>
          </a:p>
        </p:txBody>
      </p:sp>
      <p:sp>
        <p:nvSpPr>
          <p:cNvPr id="6147" name="Content Placeholder 2"/>
          <p:cNvSpPr>
            <a:spLocks noGrp="1"/>
          </p:cNvSpPr>
          <p:nvPr>
            <p:ph idx="1"/>
          </p:nvPr>
        </p:nvSpPr>
        <p:spPr>
          <a:xfrm>
            <a:off x="914400" y="2286000"/>
            <a:ext cx="7315200" cy="4022725"/>
          </a:xfrm>
        </p:spPr>
        <p:txBody>
          <a:bodyPr>
            <a:normAutofit/>
          </a:bodyPr>
          <a:lstStyle/>
          <a:p>
            <a:pPr eaLnBrk="1" hangingPunct="1"/>
            <a:r>
              <a:rPr lang="en-US" dirty="0" smtClean="0"/>
              <a:t>1982 – “We don’t have to worry about disasters, the military will take care of us”</a:t>
            </a:r>
          </a:p>
          <a:p>
            <a:pPr eaLnBrk="1" hangingPunct="1"/>
            <a:r>
              <a:rPr lang="en-US" dirty="0" smtClean="0"/>
              <a:t>No local </a:t>
            </a:r>
            <a:r>
              <a:rPr lang="en-US" dirty="0" err="1" smtClean="0"/>
              <a:t>HazMat</a:t>
            </a:r>
            <a:r>
              <a:rPr lang="en-US" smtClean="0"/>
              <a:t> Response Teams - started 1980s</a:t>
            </a:r>
          </a:p>
          <a:p>
            <a:pPr eaLnBrk="1" hangingPunct="1"/>
            <a:r>
              <a:rPr lang="en-US" smtClean="0"/>
              <a:t>Bexar County Medical Society </a:t>
            </a:r>
          </a:p>
          <a:p>
            <a:pPr lvl="1" eaLnBrk="1" hangingPunct="1"/>
            <a:r>
              <a:rPr lang="en-US" smtClean="0"/>
              <a:t>Emergency preparedness Committee</a:t>
            </a:r>
          </a:p>
          <a:p>
            <a:pPr lvl="1" eaLnBrk="1" hangingPunct="1"/>
            <a:r>
              <a:rPr lang="en-US" smtClean="0"/>
              <a:t>EMS Committee</a:t>
            </a:r>
          </a:p>
          <a:p>
            <a:pPr eaLnBrk="1" hangingPunct="1"/>
            <a:r>
              <a:rPr lang="en-US" smtClean="0"/>
              <a:t>Greater San Antonio Hospital Council –1996-2010</a:t>
            </a:r>
          </a:p>
          <a:p>
            <a:pPr eaLnBrk="1" hangingPunct="1"/>
            <a:r>
              <a:rPr lang="en-US" smtClean="0"/>
              <a:t>Texas Trauma System developed – 1989-1990</a:t>
            </a:r>
          </a:p>
          <a:p>
            <a:pPr eaLnBrk="1" hangingPunct="1"/>
            <a:r>
              <a:rPr lang="en-US" smtClean="0"/>
              <a:t>STRAC (Trauma Service Area –P) - 1993</a:t>
            </a:r>
          </a:p>
          <a:p>
            <a:pPr eaLnBrk="1" hangingPunct="1"/>
            <a:r>
              <a:rPr lang="en-US" smtClean="0"/>
              <a:t>9-11 </a:t>
            </a:r>
          </a:p>
          <a:p>
            <a:pPr eaLnBrk="1" hangingPunct="1"/>
            <a:r>
              <a:rPr lang="en-US" smtClean="0"/>
              <a:t>EHDG</a:t>
            </a:r>
          </a:p>
          <a:p>
            <a:pPr eaLnBrk="1" hangingPunct="1"/>
            <a:endParaRPr lang="en-US" smtClean="0"/>
          </a:p>
        </p:txBody>
      </p:sp>
    </p:spTree>
    <p:extLst>
      <p:ext uri="{BB962C8B-B14F-4D97-AF65-F5344CB8AC3E}">
        <p14:creationId xmlns:p14="http://schemas.microsoft.com/office/powerpoint/2010/main" val="7445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G-I Tract, ARS</a:t>
            </a:r>
            <a:br>
              <a:rPr lang="en-US" smtClean="0"/>
            </a:br>
            <a:r>
              <a:rPr lang="en-US" smtClean="0"/>
              <a:t>Vomiting</a:t>
            </a:r>
          </a:p>
        </p:txBody>
      </p:sp>
      <p:sp>
        <p:nvSpPr>
          <p:cNvPr id="28675" name="Rectangle 3"/>
          <p:cNvSpPr>
            <a:spLocks noGrp="1" noChangeArrowheads="1"/>
          </p:cNvSpPr>
          <p:nvPr>
            <p:ph idx="1"/>
          </p:nvPr>
        </p:nvSpPr>
        <p:spPr/>
        <p:txBody>
          <a:bodyPr/>
          <a:lstStyle/>
          <a:p>
            <a:pPr eaLnBrk="1" hangingPunct="1">
              <a:lnSpc>
                <a:spcPct val="90000"/>
              </a:lnSpc>
            </a:pPr>
            <a:r>
              <a:rPr lang="en-US" sz="2400" smtClean="0"/>
              <a:t>Less than 10% vomit if 1 Gray or less radiation dose</a:t>
            </a:r>
          </a:p>
          <a:p>
            <a:pPr eaLnBrk="1" hangingPunct="1">
              <a:lnSpc>
                <a:spcPct val="90000"/>
              </a:lnSpc>
            </a:pPr>
            <a:r>
              <a:rPr lang="en-US" sz="2400" smtClean="0"/>
              <a:t>Most will vomit with more than 2 Gray</a:t>
            </a:r>
          </a:p>
          <a:p>
            <a:pPr eaLnBrk="1" hangingPunct="1">
              <a:lnSpc>
                <a:spcPct val="90000"/>
              </a:lnSpc>
            </a:pPr>
            <a:r>
              <a:rPr lang="en-US" sz="2400" smtClean="0"/>
              <a:t>Time of onset indicates degree of radiation dose</a:t>
            </a:r>
          </a:p>
          <a:p>
            <a:pPr lvl="1" eaLnBrk="1" hangingPunct="1">
              <a:lnSpc>
                <a:spcPct val="90000"/>
              </a:lnSpc>
            </a:pPr>
            <a:r>
              <a:rPr lang="en-US" sz="2000" smtClean="0"/>
              <a:t>&lt; 10 minutes		&gt; 8 Gy</a:t>
            </a:r>
          </a:p>
          <a:p>
            <a:pPr lvl="1" eaLnBrk="1" hangingPunct="1">
              <a:lnSpc>
                <a:spcPct val="90000"/>
              </a:lnSpc>
            </a:pPr>
            <a:r>
              <a:rPr lang="en-US" sz="2000" smtClean="0"/>
              <a:t>10-30 minutes		6-8 Gy</a:t>
            </a:r>
          </a:p>
          <a:p>
            <a:pPr lvl="1" eaLnBrk="1" hangingPunct="1">
              <a:lnSpc>
                <a:spcPct val="90000"/>
              </a:lnSpc>
            </a:pPr>
            <a:r>
              <a:rPr lang="en-US" sz="2000" smtClean="0"/>
              <a:t>Less than one hour	4-6 Gy</a:t>
            </a:r>
          </a:p>
          <a:p>
            <a:pPr lvl="1" eaLnBrk="1" hangingPunct="1">
              <a:lnSpc>
                <a:spcPct val="90000"/>
              </a:lnSpc>
            </a:pPr>
            <a:r>
              <a:rPr lang="en-US" sz="2000" smtClean="0"/>
              <a:t>1-2 hours		2-4 GY</a:t>
            </a:r>
          </a:p>
          <a:p>
            <a:pPr lvl="1" eaLnBrk="1" hangingPunct="1">
              <a:lnSpc>
                <a:spcPct val="90000"/>
              </a:lnSpc>
            </a:pPr>
            <a:r>
              <a:rPr lang="en-US" sz="2000" smtClean="0"/>
              <a:t>More than 2 hours	&lt; than 2 Gy</a:t>
            </a:r>
          </a:p>
          <a:p>
            <a:pPr lvl="1" eaLnBrk="1" hangingPunct="1">
              <a:lnSpc>
                <a:spcPct val="90000"/>
              </a:lnSpc>
              <a:buFontTx/>
              <a:buNone/>
            </a:pPr>
            <a:endParaRPr lang="en-US" sz="900" smtClean="0"/>
          </a:p>
          <a:p>
            <a:pPr lvl="1" eaLnBrk="1" hangingPunct="1">
              <a:lnSpc>
                <a:spcPct val="90000"/>
              </a:lnSpc>
              <a:buFontTx/>
              <a:buNone/>
            </a:pPr>
            <a:r>
              <a:rPr lang="en-US" sz="900" smtClean="0"/>
              <a:t>							Berger ME, Et Al (See Ref. List)</a:t>
            </a:r>
          </a:p>
          <a:p>
            <a:pPr eaLnBrk="1" hangingPunct="1">
              <a:lnSpc>
                <a:spcPct val="90000"/>
              </a:lnSpc>
            </a:pPr>
            <a:endParaRPr lang="en-US" sz="2400" smtClean="0"/>
          </a:p>
        </p:txBody>
      </p:sp>
    </p:spTree>
    <p:extLst>
      <p:ext uri="{BB962C8B-B14F-4D97-AF65-F5344CB8AC3E}">
        <p14:creationId xmlns:p14="http://schemas.microsoft.com/office/powerpoint/2010/main" val="3675167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ARS, Diarrhea</a:t>
            </a:r>
          </a:p>
        </p:txBody>
      </p:sp>
      <p:sp>
        <p:nvSpPr>
          <p:cNvPr id="29699" name="Rectangle 3"/>
          <p:cNvSpPr>
            <a:spLocks noGrp="1" noChangeArrowheads="1"/>
          </p:cNvSpPr>
          <p:nvPr>
            <p:ph idx="1"/>
          </p:nvPr>
        </p:nvSpPr>
        <p:spPr/>
        <p:txBody>
          <a:bodyPr/>
          <a:lstStyle/>
          <a:p>
            <a:pPr eaLnBrk="1" hangingPunct="1"/>
            <a:r>
              <a:rPr lang="en-US" smtClean="0"/>
              <a:t>Early onset is associated with radiation doses &gt; 9 Gy.</a:t>
            </a:r>
          </a:p>
          <a:p>
            <a:pPr eaLnBrk="1" hangingPunct="1"/>
            <a:r>
              <a:rPr lang="en-US" smtClean="0"/>
              <a:t>May have significant fluid loss with vomiting and diarrhea.</a:t>
            </a:r>
          </a:p>
          <a:p>
            <a:pPr eaLnBrk="1" hangingPunct="1"/>
            <a:r>
              <a:rPr lang="en-US" smtClean="0"/>
              <a:t>Not all vomiting is due to radiation, think psychological, but rule out ARS.</a:t>
            </a:r>
          </a:p>
          <a:p>
            <a:pPr eaLnBrk="1" hangingPunct="1">
              <a:buFontTx/>
              <a:buNone/>
            </a:pPr>
            <a:r>
              <a:rPr lang="en-US" sz="900" smtClean="0"/>
              <a:t>                                                                                                                                           Berger ME, Et AL, (See ref. List)</a:t>
            </a:r>
          </a:p>
        </p:txBody>
      </p:sp>
    </p:spTree>
    <p:extLst>
      <p:ext uri="{BB962C8B-B14F-4D97-AF65-F5344CB8AC3E}">
        <p14:creationId xmlns:p14="http://schemas.microsoft.com/office/powerpoint/2010/main" val="3216795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ARS, Hematopoietic</a:t>
            </a:r>
          </a:p>
        </p:txBody>
      </p:sp>
      <p:sp>
        <p:nvSpPr>
          <p:cNvPr id="30723" name="Rectangle 3"/>
          <p:cNvSpPr>
            <a:spLocks noGrp="1" noChangeArrowheads="1"/>
          </p:cNvSpPr>
          <p:nvPr>
            <p:ph idx="1"/>
          </p:nvPr>
        </p:nvSpPr>
        <p:spPr/>
        <p:txBody>
          <a:bodyPr/>
          <a:lstStyle/>
          <a:p>
            <a:pPr eaLnBrk="1" hangingPunct="1">
              <a:lnSpc>
                <a:spcPct val="90000"/>
              </a:lnSpc>
            </a:pPr>
            <a:r>
              <a:rPr lang="en-US" sz="2400" smtClean="0"/>
              <a:t>Obtain Baseline CBC with differential and absolute lymphocyte count (total white count x % lymphocytes on the differential) -repeat at 6, 12, and 24 hours</a:t>
            </a:r>
          </a:p>
          <a:p>
            <a:pPr eaLnBrk="1" hangingPunct="1">
              <a:lnSpc>
                <a:spcPct val="90000"/>
              </a:lnSpc>
            </a:pPr>
            <a:r>
              <a:rPr lang="en-US" sz="2400" smtClean="0"/>
              <a:t>Initial lymphocyte count &lt;1000 consider significant radiation exposure</a:t>
            </a:r>
          </a:p>
          <a:p>
            <a:pPr eaLnBrk="1" hangingPunct="1">
              <a:lnSpc>
                <a:spcPct val="90000"/>
              </a:lnSpc>
            </a:pPr>
            <a:r>
              <a:rPr lang="en-US" sz="2400" smtClean="0"/>
              <a:t>Affects Bone Marrow</a:t>
            </a:r>
          </a:p>
          <a:p>
            <a:pPr eaLnBrk="1" hangingPunct="1">
              <a:lnSpc>
                <a:spcPct val="90000"/>
              </a:lnSpc>
            </a:pPr>
            <a:r>
              <a:rPr lang="en-US" sz="2400" smtClean="0"/>
              <a:t>Neutrophiles may initially go up</a:t>
            </a:r>
          </a:p>
          <a:p>
            <a:pPr eaLnBrk="1" hangingPunct="1">
              <a:lnSpc>
                <a:spcPct val="90000"/>
              </a:lnSpc>
            </a:pPr>
            <a:r>
              <a:rPr lang="en-US" sz="2400" smtClean="0"/>
              <a:t>Andrew’s Nomogram for severity estimates</a:t>
            </a:r>
          </a:p>
          <a:p>
            <a:pPr eaLnBrk="1" hangingPunct="1">
              <a:lnSpc>
                <a:spcPct val="90000"/>
              </a:lnSpc>
            </a:pPr>
            <a:endParaRPr lang="en-US" sz="900" smtClean="0"/>
          </a:p>
          <a:p>
            <a:pPr eaLnBrk="1" hangingPunct="1">
              <a:lnSpc>
                <a:spcPct val="90000"/>
              </a:lnSpc>
            </a:pPr>
            <a:endParaRPr lang="en-US" sz="900" smtClean="0"/>
          </a:p>
          <a:p>
            <a:pPr lvl="4" eaLnBrk="1" hangingPunct="1">
              <a:lnSpc>
                <a:spcPct val="90000"/>
              </a:lnSpc>
            </a:pPr>
            <a:r>
              <a:rPr lang="en-US" sz="900" smtClean="0"/>
              <a:t>                                                                                                                                                     				Berger ME, Et Al (See Ref. List)</a:t>
            </a:r>
          </a:p>
        </p:txBody>
      </p:sp>
    </p:spTree>
    <p:extLst>
      <p:ext uri="{BB962C8B-B14F-4D97-AF65-F5344CB8AC3E}">
        <p14:creationId xmlns:p14="http://schemas.microsoft.com/office/powerpoint/2010/main" val="1468545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1143001"/>
            <a:ext cx="7315200" cy="533399"/>
          </a:xfrm>
        </p:spPr>
        <p:txBody>
          <a:bodyPr/>
          <a:lstStyle/>
          <a:p>
            <a:pPr eaLnBrk="1" hangingPunct="1"/>
            <a:r>
              <a:rPr lang="en-US" dirty="0" smtClean="0"/>
              <a:t>Andrew’s Lymphocyte </a:t>
            </a:r>
            <a:r>
              <a:rPr lang="en-US" dirty="0" err="1" smtClean="0"/>
              <a:t>Nomogram</a:t>
            </a:r>
            <a:r>
              <a:rPr lang="en-US" smtClean="0"/>
              <a:t>  </a:t>
            </a:r>
            <a:endParaRPr lang="en-US" dirty="0" smtClean="0"/>
          </a:p>
        </p:txBody>
      </p:sp>
      <p:pic>
        <p:nvPicPr>
          <p:cNvPr id="49155" name="Picture 4"/>
          <p:cNvPicPr>
            <a:picLocks noGrp="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685800" y="1676400"/>
            <a:ext cx="2895600" cy="47244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bg1"/>
                </a:solidFill>
              </a14:hiddenFill>
            </a:ext>
          </a:extLst>
        </p:spPr>
      </p:pic>
      <p:sp>
        <p:nvSpPr>
          <p:cNvPr id="49156" name="Rectangle 6"/>
          <p:cNvSpPr>
            <a:spLocks noGrp="1" noChangeArrowheads="1"/>
          </p:cNvSpPr>
          <p:nvPr>
            <p:ph sz="quarter" idx="14"/>
          </p:nvPr>
        </p:nvSpPr>
        <p:spPr>
          <a:xfrm>
            <a:off x="3810000" y="1981200"/>
            <a:ext cx="4648200" cy="4648200"/>
          </a:xfrm>
          <a:prstGeom prst="rect">
            <a:avLst/>
          </a:prstGeom>
        </p:spPr>
        <p:txBody>
          <a:bodyPr/>
          <a:lstStyle/>
          <a:p>
            <a:pPr eaLnBrk="1" hangingPunct="1"/>
            <a:endParaRPr lang="en-US" dirty="0" smtClean="0"/>
          </a:p>
          <a:p>
            <a:pPr eaLnBrk="1" hangingPunct="1"/>
            <a:endParaRPr lang="en-US" dirty="0" smtClean="0"/>
          </a:p>
          <a:p>
            <a:pPr eaLnBrk="1" hangingPunct="1"/>
            <a:r>
              <a:rPr lang="en-US" dirty="0" smtClean="0"/>
              <a:t>Absolute Lymphocyte Count over 48 hours</a:t>
            </a:r>
          </a:p>
          <a:p>
            <a:pPr eaLnBrk="1" hangingPunct="1"/>
            <a:r>
              <a:rPr lang="en-US" dirty="0" smtClean="0"/>
              <a:t>Confirms significant radiation exposure</a:t>
            </a:r>
          </a:p>
          <a:p>
            <a:pPr eaLnBrk="1" hangingPunct="1"/>
            <a:endParaRPr lang="en-US" dirty="0" smtClean="0"/>
          </a:p>
          <a:p>
            <a:pPr eaLnBrk="1" hangingPunct="1">
              <a:buFontTx/>
              <a:buNone/>
            </a:pPr>
            <a:endParaRPr lang="en-US" sz="900" dirty="0" smtClean="0"/>
          </a:p>
          <a:p>
            <a:pPr eaLnBrk="1" hangingPunct="1">
              <a:buFontTx/>
              <a:buNone/>
            </a:pPr>
            <a:endParaRPr lang="en-US" sz="900" dirty="0" smtClean="0"/>
          </a:p>
          <a:p>
            <a:pPr eaLnBrk="1" hangingPunct="1">
              <a:buFontTx/>
              <a:buNone/>
            </a:pPr>
            <a:endParaRPr lang="en-US" sz="900" dirty="0" smtClean="0"/>
          </a:p>
          <a:p>
            <a:pPr eaLnBrk="1" hangingPunct="1">
              <a:buFontTx/>
              <a:buNone/>
            </a:pPr>
            <a:r>
              <a:rPr lang="en-US" sz="900" dirty="0" smtClean="0"/>
              <a:t>			Andrews GA, Et Al (See Ref. List)</a:t>
            </a:r>
          </a:p>
        </p:txBody>
      </p:sp>
      <p:pic>
        <p:nvPicPr>
          <p:cNvPr id="49157" name="Picture 5"/>
          <p:cNvPicPr>
            <a:picLocks noChangeArrowheads="1"/>
          </p:cNvPicPr>
          <p:nvPr/>
        </p:nvPicPr>
        <p:blipFill>
          <a:blip r:embed="rId4" cstate="print">
            <a:extLst>
              <a:ext uri="{28A0092B-C50C-407E-A947-70E740481C1C}">
                <a14:useLocalDpi xmlns:a14="http://schemas.microsoft.com/office/drawing/2010/main" val="0"/>
              </a:ext>
            </a:extLst>
          </a:blip>
          <a:srcRect b="323"/>
          <a:stretch>
            <a:fillRect/>
          </a:stretch>
        </p:blipFill>
        <p:spPr bwMode="auto">
          <a:xfrm>
            <a:off x="-457200" y="6858000"/>
            <a:ext cx="457200" cy="152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787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en-US" smtClean="0"/>
              <a:t>		 Hemogram</a:t>
            </a:r>
            <a:br>
              <a:rPr lang="en-US" smtClean="0"/>
            </a:br>
            <a:r>
              <a:rPr lang="en-US" smtClean="0"/>
              <a:t>(300 cGy TBI Exposure)</a:t>
            </a:r>
          </a:p>
        </p:txBody>
      </p:sp>
      <p:pic>
        <p:nvPicPr>
          <p:cNvPr id="50179" name="Picture 4"/>
          <p:cNvPicPr>
            <a:picLocks noGrp="1" noChangeArrowheads="1"/>
          </p:cNvPicPr>
          <p:nvPr>
            <p:ph idx="1"/>
          </p:nvPr>
        </p:nvPicPr>
        <p:blipFill>
          <a:blip r:embed="rId3">
            <a:extLst>
              <a:ext uri="{28A0092B-C50C-407E-A947-70E740481C1C}">
                <a14:useLocalDpi xmlns:a14="http://schemas.microsoft.com/office/drawing/2010/main" val="0"/>
              </a:ext>
            </a:extLst>
          </a:blip>
          <a:srcRect t="323"/>
          <a:stretch>
            <a:fillRect/>
          </a:stretch>
        </p:blipFill>
        <p:spPr>
          <a:xfrm>
            <a:off x="381000" y="2057400"/>
            <a:ext cx="6553200" cy="4572000"/>
          </a:xfrm>
          <a:noFill/>
          <a:ln w="38100">
            <a:solidFill>
              <a:srgbClr val="FF0000"/>
            </a:solidFill>
            <a:miter lim="800000"/>
            <a:headEnd/>
            <a:tailEnd/>
          </a:ln>
        </p:spPr>
      </p:pic>
    </p:spTree>
    <p:extLst>
      <p:ext uri="{BB962C8B-B14F-4D97-AF65-F5344CB8AC3E}">
        <p14:creationId xmlns:p14="http://schemas.microsoft.com/office/powerpoint/2010/main" val="350086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52399"/>
            <a:ext cx="8493120" cy="826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r>
              <a:rPr lang="en-GB" sz="1500" b="1" dirty="0">
                <a:latin typeface="Arial" charset="0"/>
              </a:rPr>
              <a:t>Medical treatment prioritization </a:t>
            </a:r>
            <a:r>
              <a:rPr lang="en-GB" sz="1500" b="1" dirty="0" err="1">
                <a:latin typeface="Arial" charset="0"/>
              </a:rPr>
              <a:t>fl</a:t>
            </a:r>
            <a:r>
              <a:rPr lang="en-GB" sz="1500" b="1" dirty="0">
                <a:latin typeface="Arial" charset="0"/>
              </a:rPr>
              <a:t> </a:t>
            </a:r>
            <a:r>
              <a:rPr lang="en-GB" sz="1500" b="1" dirty="0" err="1">
                <a:latin typeface="Arial" charset="0"/>
              </a:rPr>
              <a:t>ow</a:t>
            </a:r>
            <a:r>
              <a:rPr lang="en-GB" sz="1500" b="1" dirty="0">
                <a:latin typeface="Arial" charset="0"/>
              </a:rPr>
              <a:t> diagram for those exposed to ionizing radiation and/or </a:t>
            </a:r>
            <a:r>
              <a:rPr lang="en-GB" sz="1500" b="1" dirty="0" err="1" smtClean="0">
                <a:latin typeface="Arial" charset="0"/>
              </a:rPr>
              <a:t>contaminatedM</a:t>
            </a:r>
            <a:r>
              <a:rPr lang="en-GB" sz="1500" b="1" dirty="0" smtClean="0">
                <a:latin typeface="Arial" charset="0"/>
              </a:rPr>
              <a:t> </a:t>
            </a:r>
            <a:r>
              <a:rPr lang="en-GB" sz="1500" b="1" dirty="0" err="1">
                <a:latin typeface="Arial" charset="0"/>
              </a:rPr>
              <a:t>withradioactivity</a:t>
            </a:r>
            <a:r>
              <a:rPr lang="en-GB" sz="1500" b="1" dirty="0">
                <a:latin typeface="Arial"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200" y="6205612"/>
            <a:ext cx="1018080" cy="257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641" y="838200"/>
            <a:ext cx="45950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27664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a:latin typeface="Arial" charset="0"/>
              </a:rPr>
              <a:t>Wolbarst A B et al. Radiology 2010;254:660-677</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r>
              <a:rPr lang="en-GB" sz="900">
                <a:latin typeface="Arial" charset="0"/>
              </a:rPr>
              <a:t>©2010 by Radiological Society of North America</a:t>
            </a:r>
          </a:p>
        </p:txBody>
      </p:sp>
    </p:spTree>
    <p:extLst>
      <p:ext uri="{BB962C8B-B14F-4D97-AF65-F5344CB8AC3E}">
        <p14:creationId xmlns:p14="http://schemas.microsoft.com/office/powerpoint/2010/main" val="2817819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638"/>
            <a:ext cx="7315200" cy="741362"/>
          </a:xfrm>
        </p:spPr>
        <p:txBody>
          <a:bodyPr>
            <a:normAutofit/>
          </a:bodyPr>
          <a:lstStyle/>
          <a:p>
            <a:r>
              <a:rPr lang="en-US" dirty="0" smtClean="0"/>
              <a:t>	   Surgical Procedures</a:t>
            </a:r>
            <a:endParaRPr lang="en-US" dirty="0"/>
          </a:p>
        </p:txBody>
      </p:sp>
      <p:sp>
        <p:nvSpPr>
          <p:cNvPr id="3" name="Content Placeholder 2"/>
          <p:cNvSpPr>
            <a:spLocks noGrp="1"/>
          </p:cNvSpPr>
          <p:nvPr>
            <p:ph idx="1"/>
          </p:nvPr>
        </p:nvSpPr>
        <p:spPr/>
        <p:txBody>
          <a:bodyPr/>
          <a:lstStyle/>
          <a:p>
            <a:r>
              <a:rPr lang="en-US" dirty="0" smtClean="0"/>
              <a:t>Do Not Delay Surgical Care due to Contamination</a:t>
            </a:r>
          </a:p>
          <a:p>
            <a:pPr lvl="1"/>
            <a:r>
              <a:rPr lang="en-US" dirty="0" smtClean="0"/>
              <a:t>Time, Distance, Shielding</a:t>
            </a:r>
          </a:p>
          <a:p>
            <a:r>
              <a:rPr lang="en-US" dirty="0" smtClean="0"/>
              <a:t>Complete within 48-72 post injury or wait &gt; 6 weeks</a:t>
            </a:r>
          </a:p>
          <a:p>
            <a:r>
              <a:rPr lang="en-US" dirty="0" smtClean="0"/>
              <a:t>Remove Foreign Bodies, Radio-active material</a:t>
            </a:r>
            <a:endParaRPr lang="en-US" dirty="0"/>
          </a:p>
        </p:txBody>
      </p:sp>
    </p:spTree>
    <p:extLst>
      <p:ext uri="{BB962C8B-B14F-4D97-AF65-F5344CB8AC3E}">
        <p14:creationId xmlns:p14="http://schemas.microsoft.com/office/powerpoint/2010/main" val="313106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638"/>
            <a:ext cx="7315200" cy="893762"/>
          </a:xfrm>
        </p:spPr>
        <p:txBody>
          <a:bodyPr>
            <a:normAutofit fontScale="90000"/>
          </a:bodyPr>
          <a:lstStyle/>
          <a:p>
            <a:r>
              <a:rPr lang="en-US" dirty="0" smtClean="0"/>
              <a:t>Inverse Square Rule for Decreasing Radiation with Increasing Distance </a:t>
            </a:r>
            <a:endParaRPr lang="en-US" dirty="0"/>
          </a:p>
        </p:txBody>
      </p:sp>
      <p:sp>
        <p:nvSpPr>
          <p:cNvPr id="3" name="Content Placeholder 2"/>
          <p:cNvSpPr>
            <a:spLocks noGrp="1"/>
          </p:cNvSpPr>
          <p:nvPr>
            <p:ph idx="1"/>
          </p:nvPr>
        </p:nvSpPr>
        <p:spPr>
          <a:xfrm>
            <a:off x="914400" y="2438400"/>
            <a:ext cx="7315200" cy="3581401"/>
          </a:xfrm>
        </p:spPr>
        <p:txBody>
          <a:bodyPr>
            <a:normAutofit fontScale="92500" lnSpcReduction="20000"/>
          </a:bodyPr>
          <a:lstStyle/>
          <a:p>
            <a:pPr marL="228600" lvl="8" indent="-182563" eaLnBrk="0" fontAlgn="base" hangingPunct="0">
              <a:spcAft>
                <a:spcPct val="0"/>
              </a:spcAft>
            </a:pPr>
            <a:r>
              <a:rPr lang="en-US" sz="2000" dirty="0" smtClean="0"/>
              <a:t>DR</a:t>
            </a:r>
            <a:r>
              <a:rPr lang="en-US" sz="1200" dirty="0" smtClean="0"/>
              <a:t>B</a:t>
            </a:r>
            <a:r>
              <a:rPr lang="en-US" sz="2000" dirty="0" smtClean="0"/>
              <a:t> = DR</a:t>
            </a:r>
            <a:r>
              <a:rPr lang="en-US" sz="1200" dirty="0" smtClean="0"/>
              <a:t>A </a:t>
            </a:r>
            <a:r>
              <a:rPr lang="en-US" sz="3600" dirty="0" smtClean="0"/>
              <a:t>(</a:t>
            </a:r>
            <a:r>
              <a:rPr lang="en-US" sz="2000" dirty="0" smtClean="0"/>
              <a:t>A/B</a:t>
            </a:r>
            <a:r>
              <a:rPr lang="en-US" sz="3600" dirty="0" smtClean="0"/>
              <a:t>)</a:t>
            </a:r>
            <a:r>
              <a:rPr lang="en-US" dirty="0" smtClean="0"/>
              <a:t>2</a:t>
            </a:r>
            <a:endParaRPr lang="en-US" dirty="0"/>
          </a:p>
          <a:p>
            <a:pPr marL="46037" indent="0">
              <a:buNone/>
            </a:pPr>
            <a:endParaRPr lang="en-US" dirty="0" smtClean="0"/>
          </a:p>
          <a:p>
            <a:r>
              <a:rPr lang="en-US" dirty="0" smtClean="0"/>
              <a:t>Dose Rate 5 </a:t>
            </a:r>
            <a:r>
              <a:rPr lang="en-US" dirty="0" err="1" smtClean="0"/>
              <a:t>mR</a:t>
            </a:r>
            <a:r>
              <a:rPr lang="en-US" dirty="0" smtClean="0"/>
              <a:t>/</a:t>
            </a:r>
            <a:r>
              <a:rPr lang="en-US" dirty="0" err="1" smtClean="0"/>
              <a:t>hr</a:t>
            </a:r>
            <a:r>
              <a:rPr lang="en-US" dirty="0" smtClean="0"/>
              <a:t> at A					</a:t>
            </a:r>
          </a:p>
          <a:p>
            <a:pPr marL="46037" indent="0">
              <a:buNone/>
            </a:pPr>
            <a:r>
              <a:rPr lang="en-US" dirty="0" smtClean="0"/>
              <a:t>   A – Initial Distance		B – New Distance </a:t>
            </a:r>
          </a:p>
          <a:p>
            <a:pPr marL="46037" indent="0">
              <a:buNone/>
            </a:pPr>
            <a:r>
              <a:rPr lang="en-US" dirty="0"/>
              <a:t> </a:t>
            </a:r>
            <a:r>
              <a:rPr lang="en-US" dirty="0" smtClean="0"/>
              <a:t>  2”				6”                                                </a:t>
            </a:r>
          </a:p>
          <a:p>
            <a:r>
              <a:rPr lang="en-US" dirty="0" smtClean="0"/>
              <a:t>DR</a:t>
            </a:r>
            <a:r>
              <a:rPr lang="en-US" sz="1200" dirty="0" smtClean="0"/>
              <a:t>B </a:t>
            </a:r>
            <a:r>
              <a:rPr lang="en-US" dirty="0" smtClean="0"/>
              <a:t>= 5 </a:t>
            </a:r>
            <a:r>
              <a:rPr lang="en-US" dirty="0" err="1" smtClean="0"/>
              <a:t>mR</a:t>
            </a:r>
            <a:r>
              <a:rPr lang="en-US" dirty="0" smtClean="0"/>
              <a:t>/</a:t>
            </a:r>
            <a:r>
              <a:rPr lang="en-US" dirty="0" err="1" smtClean="0"/>
              <a:t>hr</a:t>
            </a:r>
            <a:r>
              <a:rPr lang="en-US" dirty="0" smtClean="0"/>
              <a:t> X  </a:t>
            </a:r>
            <a:r>
              <a:rPr lang="en-US" sz="3600" dirty="0" smtClean="0"/>
              <a:t>(</a:t>
            </a:r>
            <a:r>
              <a:rPr lang="en-US" dirty="0" smtClean="0"/>
              <a:t>2/6</a:t>
            </a:r>
            <a:r>
              <a:rPr lang="en-US" sz="3600" dirty="0" smtClean="0"/>
              <a:t>)</a:t>
            </a:r>
            <a:r>
              <a:rPr lang="en-US" sz="1200" dirty="0" smtClean="0"/>
              <a:t>2</a:t>
            </a:r>
            <a:endParaRPr lang="en-US" sz="3600" dirty="0" smtClean="0"/>
          </a:p>
          <a:p>
            <a:r>
              <a:rPr lang="en-US" dirty="0" smtClean="0"/>
              <a:t>DR</a:t>
            </a:r>
            <a:r>
              <a:rPr lang="en-US" sz="1200" dirty="0" smtClean="0"/>
              <a:t>B </a:t>
            </a:r>
            <a:r>
              <a:rPr lang="en-US" dirty="0" smtClean="0"/>
              <a:t>= 5 X </a:t>
            </a:r>
            <a:r>
              <a:rPr lang="en-US" sz="3600" dirty="0" smtClean="0"/>
              <a:t>(</a:t>
            </a:r>
            <a:r>
              <a:rPr lang="en-US" dirty="0" smtClean="0"/>
              <a:t>1/3</a:t>
            </a:r>
            <a:r>
              <a:rPr lang="en-US" sz="3600" dirty="0" smtClean="0"/>
              <a:t>)</a:t>
            </a:r>
            <a:r>
              <a:rPr lang="en-US" sz="1200" dirty="0" smtClean="0"/>
              <a:t>2</a:t>
            </a:r>
            <a:r>
              <a:rPr lang="en-US" dirty="0" smtClean="0"/>
              <a:t>   = 5/9 = 0.5556 </a:t>
            </a:r>
            <a:r>
              <a:rPr lang="en-US" dirty="0" err="1" smtClean="0"/>
              <a:t>mR</a:t>
            </a:r>
            <a:r>
              <a:rPr lang="en-US" dirty="0" smtClean="0"/>
              <a:t>/</a:t>
            </a:r>
            <a:r>
              <a:rPr lang="en-US" dirty="0" err="1" smtClean="0"/>
              <a:t>hr</a:t>
            </a:r>
            <a:r>
              <a:rPr lang="en-US" dirty="0" smtClean="0"/>
              <a:t> at 6”   </a:t>
            </a:r>
          </a:p>
          <a:p>
            <a:r>
              <a:rPr lang="en-US" dirty="0" smtClean="0"/>
              <a:t>Double the distance, Decrease by 4</a:t>
            </a:r>
          </a:p>
          <a:p>
            <a:r>
              <a:rPr lang="en-US" dirty="0" smtClean="0"/>
              <a:t>Four times distance, Decrease times 16                                                                                                        </a:t>
            </a:r>
            <a:endParaRPr lang="en-US" dirty="0"/>
          </a:p>
        </p:txBody>
      </p:sp>
    </p:spTree>
    <p:extLst>
      <p:ext uri="{BB962C8B-B14F-4D97-AF65-F5344CB8AC3E}">
        <p14:creationId xmlns:p14="http://schemas.microsoft.com/office/powerpoint/2010/main" val="659302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a:xfrm>
            <a:off x="914400" y="762000"/>
            <a:ext cx="7315200" cy="914400"/>
          </a:xfrm>
        </p:spPr>
        <p:txBody>
          <a:bodyPr/>
          <a:lstStyle/>
          <a:p>
            <a:pPr eaLnBrk="1" hangingPunct="1">
              <a:defRPr/>
            </a:pPr>
            <a:r>
              <a:rPr lang="en-US" sz="4400" dirty="0" smtClean="0"/>
              <a:t>Therapeutic Interventions</a:t>
            </a:r>
          </a:p>
        </p:txBody>
      </p:sp>
      <p:sp>
        <p:nvSpPr>
          <p:cNvPr id="98309" name="Rectangle 5"/>
          <p:cNvSpPr>
            <a:spLocks noGrp="1" noChangeArrowheads="1"/>
          </p:cNvSpPr>
          <p:nvPr>
            <p:ph idx="1"/>
          </p:nvPr>
        </p:nvSpPr>
        <p:spPr>
          <a:xfrm>
            <a:off x="152400" y="2133600"/>
            <a:ext cx="9144000" cy="4068763"/>
          </a:xfrm>
        </p:spPr>
        <p:txBody>
          <a:bodyPr/>
          <a:lstStyle/>
          <a:p>
            <a:pPr eaLnBrk="1" hangingPunct="1">
              <a:defRPr/>
            </a:pPr>
            <a:r>
              <a:rPr lang="en-US" sz="4000" dirty="0" smtClean="0"/>
              <a:t>Plutonium / </a:t>
            </a:r>
            <a:r>
              <a:rPr lang="en-US" sz="4000" dirty="0" err="1" smtClean="0"/>
              <a:t>Transuranics</a:t>
            </a:r>
            <a:r>
              <a:rPr lang="en-US" sz="4000" dirty="0" smtClean="0"/>
              <a:t> -  DTPA</a:t>
            </a:r>
          </a:p>
          <a:p>
            <a:pPr eaLnBrk="1" hangingPunct="1">
              <a:defRPr/>
            </a:pPr>
            <a:r>
              <a:rPr lang="en-US" sz="4000" dirty="0" smtClean="0"/>
              <a:t>Cesium - Insoluble Prussian Blue</a:t>
            </a:r>
          </a:p>
          <a:p>
            <a:pPr eaLnBrk="1" hangingPunct="1">
              <a:defRPr/>
            </a:pPr>
            <a:r>
              <a:rPr lang="en-US" sz="4000" dirty="0" smtClean="0"/>
              <a:t>Uranium - </a:t>
            </a:r>
            <a:r>
              <a:rPr lang="en-US" sz="4000" dirty="0" err="1" smtClean="0"/>
              <a:t>Alkalinization</a:t>
            </a:r>
            <a:r>
              <a:rPr lang="en-US" sz="4000" dirty="0" smtClean="0"/>
              <a:t> of Urine</a:t>
            </a:r>
          </a:p>
          <a:p>
            <a:pPr eaLnBrk="1" hangingPunct="1">
              <a:defRPr/>
            </a:pPr>
            <a:r>
              <a:rPr lang="en-US" sz="4000" dirty="0" smtClean="0"/>
              <a:t>Radioiodine - </a:t>
            </a:r>
            <a:r>
              <a:rPr lang="en-US" sz="4000" dirty="0" err="1" smtClean="0"/>
              <a:t>Radiostable</a:t>
            </a:r>
            <a:r>
              <a:rPr lang="en-US" sz="4000" dirty="0" smtClean="0"/>
              <a:t> Iodine</a:t>
            </a:r>
          </a:p>
          <a:p>
            <a:pPr eaLnBrk="1" hangingPunct="1">
              <a:defRPr/>
            </a:pPr>
            <a:r>
              <a:rPr lang="en-US" sz="4000" dirty="0" smtClean="0"/>
              <a:t>Tritium - </a:t>
            </a:r>
            <a:r>
              <a:rPr lang="en-US" sz="4000" dirty="0" err="1" smtClean="0"/>
              <a:t>Radiostable</a:t>
            </a:r>
            <a:r>
              <a:rPr lang="en-US" sz="4000" dirty="0" smtClean="0"/>
              <a:t> Water</a:t>
            </a:r>
          </a:p>
          <a:p>
            <a:pPr eaLnBrk="1" hangingPunct="1">
              <a:buFontTx/>
              <a:buNone/>
              <a:defRPr/>
            </a:pPr>
            <a:endParaRPr lang="en-US" sz="4000" dirty="0" smtClean="0"/>
          </a:p>
        </p:txBody>
      </p:sp>
      <p:sp>
        <p:nvSpPr>
          <p:cNvPr id="45058" name="Slide Number Placeholder 3"/>
          <p:cNvSpPr>
            <a:spLocks noGrp="1"/>
          </p:cNvSpPr>
          <p:nvPr>
            <p:ph type="sldNum" sz="quarter" idx="11"/>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1F6E2F2C-58AA-4EAB-8375-817E31971A3A}" type="slidenum">
              <a:rPr lang="en-US" sz="1400">
                <a:solidFill>
                  <a:schemeClr val="tx1"/>
                </a:solidFill>
              </a:rPr>
              <a:pPr eaLnBrk="1" hangingPunct="1"/>
              <a:t>38</a:t>
            </a:fld>
            <a:endParaRPr lang="en-US" sz="1400">
              <a:solidFill>
                <a:schemeClr val="tx1"/>
              </a:solidFill>
            </a:endParaRPr>
          </a:p>
        </p:txBody>
      </p:sp>
    </p:spTree>
    <p:extLst>
      <p:ext uri="{BB962C8B-B14F-4D97-AF65-F5344CB8AC3E}">
        <p14:creationId xmlns:p14="http://schemas.microsoft.com/office/powerpoint/2010/main" val="79021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685800" y="76200"/>
            <a:ext cx="7772400" cy="1219200"/>
          </a:xfrm>
        </p:spPr>
        <p:txBody>
          <a:bodyPr/>
          <a:lstStyle/>
          <a:p>
            <a:pPr eaLnBrk="1" hangingPunct="1"/>
            <a:r>
              <a:rPr lang="en-US" dirty="0" smtClean="0"/>
              <a:t>RMOC Display (</a:t>
            </a:r>
            <a:r>
              <a:rPr lang="en-US" dirty="0" err="1" smtClean="0"/>
              <a:t>WebEOC</a:t>
            </a:r>
            <a:r>
              <a:rPr lang="en-US" dirty="0" smtClean="0"/>
              <a:t>)</a:t>
            </a:r>
          </a:p>
        </p:txBody>
      </p:sp>
      <p:pic>
        <p:nvPicPr>
          <p:cNvPr id="25603" name="Picture 3" descr="pi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20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843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Group 3"/>
          <p:cNvGrpSpPr>
            <a:grpSpLocks noChangeAspect="1"/>
          </p:cNvGrpSpPr>
          <p:nvPr/>
        </p:nvGrpSpPr>
        <p:grpSpPr bwMode="auto">
          <a:xfrm>
            <a:off x="-76200" y="304800"/>
            <a:ext cx="9220200" cy="1371600"/>
            <a:chOff x="432" y="-288"/>
            <a:chExt cx="4752" cy="1360"/>
          </a:xfrm>
        </p:grpSpPr>
        <p:sp>
          <p:nvSpPr>
            <p:cNvPr id="8201" name="AutoShape 4"/>
            <p:cNvSpPr>
              <a:spLocks noChangeAspect="1" noChangeArrowheads="1" noTextEdit="1"/>
            </p:cNvSpPr>
            <p:nvPr/>
          </p:nvSpPr>
          <p:spPr bwMode="auto">
            <a:xfrm>
              <a:off x="432" y="-288"/>
              <a:ext cx="4752" cy="13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2" name="Rectangle 5"/>
            <p:cNvSpPr>
              <a:spLocks noChangeArrowheads="1"/>
            </p:cNvSpPr>
            <p:nvPr/>
          </p:nvSpPr>
          <p:spPr bwMode="auto">
            <a:xfrm>
              <a:off x="898" y="195"/>
              <a:ext cx="3141"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03" name="Rectangle 6"/>
            <p:cNvSpPr>
              <a:spLocks noChangeArrowheads="1"/>
            </p:cNvSpPr>
            <p:nvPr/>
          </p:nvSpPr>
          <p:spPr bwMode="auto">
            <a:xfrm>
              <a:off x="898" y="216"/>
              <a:ext cx="3141"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04" name="Rectangle 7"/>
            <p:cNvSpPr>
              <a:spLocks noChangeArrowheads="1"/>
            </p:cNvSpPr>
            <p:nvPr/>
          </p:nvSpPr>
          <p:spPr bwMode="auto">
            <a:xfrm>
              <a:off x="898" y="235"/>
              <a:ext cx="3141"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05" name="Rectangle 8"/>
            <p:cNvSpPr>
              <a:spLocks noChangeArrowheads="1"/>
            </p:cNvSpPr>
            <p:nvPr/>
          </p:nvSpPr>
          <p:spPr bwMode="auto">
            <a:xfrm>
              <a:off x="917" y="195"/>
              <a:ext cx="3140"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06" name="Rectangle 9"/>
            <p:cNvSpPr>
              <a:spLocks noChangeArrowheads="1"/>
            </p:cNvSpPr>
            <p:nvPr/>
          </p:nvSpPr>
          <p:spPr bwMode="auto">
            <a:xfrm>
              <a:off x="917" y="235"/>
              <a:ext cx="3140"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07" name="Rectangle 10"/>
            <p:cNvSpPr>
              <a:spLocks noChangeArrowheads="1"/>
            </p:cNvSpPr>
            <p:nvPr/>
          </p:nvSpPr>
          <p:spPr bwMode="auto">
            <a:xfrm>
              <a:off x="935" y="195"/>
              <a:ext cx="3140"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08" name="Rectangle 11"/>
            <p:cNvSpPr>
              <a:spLocks noChangeArrowheads="1"/>
            </p:cNvSpPr>
            <p:nvPr/>
          </p:nvSpPr>
          <p:spPr bwMode="auto">
            <a:xfrm>
              <a:off x="935" y="216"/>
              <a:ext cx="3140"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09" name="Rectangle 12"/>
            <p:cNvSpPr>
              <a:spLocks noChangeArrowheads="1"/>
            </p:cNvSpPr>
            <p:nvPr/>
          </p:nvSpPr>
          <p:spPr bwMode="auto">
            <a:xfrm>
              <a:off x="935" y="235"/>
              <a:ext cx="3140"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400" b="1">
                  <a:solidFill>
                    <a:srgbClr val="D0F0FF"/>
                  </a:solidFill>
                </a:rPr>
                <a:t>Trauma Service Area P</a:t>
              </a:r>
              <a:endParaRPr lang="en-US"/>
            </a:p>
          </p:txBody>
        </p:sp>
        <p:sp>
          <p:nvSpPr>
            <p:cNvPr id="8210" name="Rectangle 13"/>
            <p:cNvSpPr>
              <a:spLocks noChangeArrowheads="1"/>
            </p:cNvSpPr>
            <p:nvPr/>
          </p:nvSpPr>
          <p:spPr bwMode="auto">
            <a:xfrm>
              <a:off x="917" y="216"/>
              <a:ext cx="3145" cy="673"/>
            </a:xfrm>
            <a:prstGeom prst="rect">
              <a:avLst/>
            </a:prstGeom>
            <a:solidFill>
              <a:schemeClr val="tx1"/>
            </a:solidFill>
            <a:ln w="9525">
              <a:solidFill>
                <a:schemeClr val="tx1"/>
              </a:solidFill>
              <a:miter lim="800000"/>
              <a:headEnd/>
              <a:tailEnd/>
            </a:ln>
          </p:spPr>
          <p:txBody>
            <a:bodyPr wrap="none" lIns="0" tIns="0" rIns="0" bIns="0">
              <a:spAutoFit/>
            </a:bodyPr>
            <a:lstStyle/>
            <a:p>
              <a:r>
                <a:rPr lang="en-US" sz="4400" b="1">
                  <a:solidFill>
                    <a:schemeClr val="bg1"/>
                  </a:solidFill>
                </a:rPr>
                <a:t>Trauma Service Area P</a:t>
              </a:r>
              <a:endParaRPr lang="en-US">
                <a:solidFill>
                  <a:schemeClr val="bg1"/>
                </a:solidFill>
              </a:endParaRPr>
            </a:p>
          </p:txBody>
        </p:sp>
      </p:grpSp>
      <p:sp>
        <p:nvSpPr>
          <p:cNvPr id="8196" name="Line 14"/>
          <p:cNvSpPr>
            <a:spLocks noChangeShapeType="1"/>
          </p:cNvSpPr>
          <p:nvPr/>
        </p:nvSpPr>
        <p:spPr bwMode="auto">
          <a:xfrm>
            <a:off x="1676400" y="5410200"/>
            <a:ext cx="6705600" cy="0"/>
          </a:xfrm>
          <a:prstGeom prst="line">
            <a:avLst/>
          </a:prstGeom>
          <a:noFill/>
          <a:ln w="762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7" name="Line 15"/>
          <p:cNvSpPr>
            <a:spLocks noChangeShapeType="1"/>
          </p:cNvSpPr>
          <p:nvPr/>
        </p:nvSpPr>
        <p:spPr bwMode="auto">
          <a:xfrm>
            <a:off x="1676400" y="5181600"/>
            <a:ext cx="0" cy="457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16"/>
          <p:cNvSpPr>
            <a:spLocks noChangeShapeType="1"/>
          </p:cNvSpPr>
          <p:nvPr/>
        </p:nvSpPr>
        <p:spPr bwMode="auto">
          <a:xfrm>
            <a:off x="8382000" y="5181600"/>
            <a:ext cx="0" cy="457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Text Box 17"/>
          <p:cNvSpPr txBox="1">
            <a:spLocks noChangeArrowheads="1"/>
          </p:cNvSpPr>
          <p:nvPr/>
        </p:nvSpPr>
        <p:spPr bwMode="auto">
          <a:xfrm>
            <a:off x="6019800" y="5486400"/>
            <a:ext cx="1524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Times New Roman" pitchFamily="18" charset="0"/>
              </a:rPr>
              <a:t>200 miles</a:t>
            </a:r>
          </a:p>
        </p:txBody>
      </p:sp>
      <p:sp>
        <p:nvSpPr>
          <p:cNvPr id="8200" name="Text Box 18"/>
          <p:cNvSpPr txBox="1">
            <a:spLocks noChangeArrowheads="1"/>
          </p:cNvSpPr>
          <p:nvPr/>
        </p:nvSpPr>
        <p:spPr bwMode="auto">
          <a:xfrm>
            <a:off x="76200" y="3790950"/>
            <a:ext cx="3124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rgbClr val="FF0000"/>
                </a:solidFill>
                <a:latin typeface="Times New Roman" pitchFamily="18" charset="0"/>
              </a:rPr>
              <a:t>- 26,000 </a:t>
            </a:r>
            <a:r>
              <a:rPr lang="en-US" sz="1600" b="1" dirty="0" err="1">
                <a:solidFill>
                  <a:srgbClr val="FF0000"/>
                </a:solidFill>
                <a:latin typeface="Times New Roman" pitchFamily="18" charset="0"/>
              </a:rPr>
              <a:t>Sq</a:t>
            </a:r>
            <a:r>
              <a:rPr lang="en-US" sz="1600" b="1" dirty="0">
                <a:solidFill>
                  <a:srgbClr val="FF0000"/>
                </a:solidFill>
                <a:latin typeface="Times New Roman" pitchFamily="18" charset="0"/>
              </a:rPr>
              <a:t> Miles</a:t>
            </a:r>
            <a:br>
              <a:rPr lang="en-US" sz="1600" b="1" dirty="0">
                <a:solidFill>
                  <a:srgbClr val="FF0000"/>
                </a:solidFill>
                <a:latin typeface="Times New Roman" pitchFamily="18" charset="0"/>
              </a:rPr>
            </a:br>
            <a:r>
              <a:rPr lang="en-US" sz="1600" b="1" dirty="0">
                <a:solidFill>
                  <a:srgbClr val="FF0000"/>
                </a:solidFill>
                <a:latin typeface="Times New Roman" pitchFamily="18" charset="0"/>
              </a:rPr>
              <a:t>- 71 EMS Agencies</a:t>
            </a:r>
            <a:br>
              <a:rPr lang="en-US" sz="1600" b="1" dirty="0">
                <a:solidFill>
                  <a:srgbClr val="FF0000"/>
                </a:solidFill>
                <a:latin typeface="Times New Roman" pitchFamily="18" charset="0"/>
              </a:rPr>
            </a:br>
            <a:r>
              <a:rPr lang="en-US" sz="1600" b="1" dirty="0">
                <a:solidFill>
                  <a:srgbClr val="FF0000"/>
                </a:solidFill>
                <a:latin typeface="Times New Roman" pitchFamily="18" charset="0"/>
              </a:rPr>
              <a:t>- 53 hospitals</a:t>
            </a:r>
            <a:br>
              <a:rPr lang="en-US" sz="1600" b="1" dirty="0">
                <a:solidFill>
                  <a:srgbClr val="FF0000"/>
                </a:solidFill>
                <a:latin typeface="Times New Roman" pitchFamily="18" charset="0"/>
              </a:rPr>
            </a:br>
            <a:r>
              <a:rPr lang="en-US" sz="1600" b="1" dirty="0">
                <a:solidFill>
                  <a:srgbClr val="FF0000"/>
                </a:solidFill>
                <a:latin typeface="Times New Roman" pitchFamily="18" charset="0"/>
              </a:rPr>
              <a:t>(35 General, 18 Specialty)</a:t>
            </a:r>
            <a:br>
              <a:rPr lang="en-US" sz="1600" b="1" dirty="0">
                <a:solidFill>
                  <a:srgbClr val="FF0000"/>
                </a:solidFill>
                <a:latin typeface="Times New Roman" pitchFamily="18" charset="0"/>
              </a:rPr>
            </a:br>
            <a:r>
              <a:rPr lang="en-US" sz="1600" b="1" dirty="0">
                <a:solidFill>
                  <a:srgbClr val="FF0000"/>
                </a:solidFill>
                <a:latin typeface="Times New Roman" pitchFamily="18" charset="0"/>
              </a:rPr>
              <a:t>- </a:t>
            </a:r>
            <a:r>
              <a:rPr lang="en-US" sz="1600" b="1" dirty="0" smtClean="0">
                <a:solidFill>
                  <a:srgbClr val="FF0000"/>
                </a:solidFill>
                <a:latin typeface="Times New Roman" pitchFamily="18" charset="0"/>
              </a:rPr>
              <a:t>2 </a:t>
            </a:r>
            <a:r>
              <a:rPr lang="en-US" sz="1600" b="1" dirty="0">
                <a:solidFill>
                  <a:srgbClr val="FF0000"/>
                </a:solidFill>
                <a:latin typeface="Times New Roman" pitchFamily="18" charset="0"/>
              </a:rPr>
              <a:t>Level I Trauma Centers</a:t>
            </a:r>
          </a:p>
        </p:txBody>
      </p:sp>
    </p:spTree>
    <p:extLst>
      <p:ext uri="{BB962C8B-B14F-4D97-AF65-F5344CB8AC3E}">
        <p14:creationId xmlns:p14="http://schemas.microsoft.com/office/powerpoint/2010/main" val="27830749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990600"/>
            <a:ext cx="7315200" cy="533400"/>
          </a:xfrm>
        </p:spPr>
        <p:txBody>
          <a:bodyPr>
            <a:normAutofit fontScale="90000"/>
          </a:bodyPr>
          <a:lstStyle/>
          <a:p>
            <a:pPr eaLnBrk="1" hangingPunct="1"/>
            <a:r>
              <a:rPr lang="en-US" smtClean="0"/>
              <a:t>Laboratory Response</a:t>
            </a:r>
          </a:p>
        </p:txBody>
      </p:sp>
      <p:sp>
        <p:nvSpPr>
          <p:cNvPr id="32771" name="Content Placeholder 2"/>
          <p:cNvSpPr>
            <a:spLocks noGrp="1"/>
          </p:cNvSpPr>
          <p:nvPr>
            <p:ph idx="1"/>
          </p:nvPr>
        </p:nvSpPr>
        <p:spPr>
          <a:xfrm>
            <a:off x="914400" y="1981200"/>
            <a:ext cx="7315200" cy="4327525"/>
          </a:xfrm>
        </p:spPr>
        <p:txBody>
          <a:bodyPr>
            <a:normAutofit/>
          </a:bodyPr>
          <a:lstStyle/>
          <a:p>
            <a:pPr eaLnBrk="1" hangingPunct="1"/>
            <a:r>
              <a:rPr lang="en-US" smtClean="0"/>
              <a:t>Routine base-line </a:t>
            </a:r>
          </a:p>
          <a:p>
            <a:pPr lvl="1" eaLnBrk="1" hangingPunct="1"/>
            <a:r>
              <a:rPr lang="en-US" smtClean="0"/>
              <a:t>Hemograms</a:t>
            </a:r>
          </a:p>
          <a:p>
            <a:pPr lvl="1" eaLnBrk="1" hangingPunct="1"/>
            <a:r>
              <a:rPr lang="en-US" smtClean="0"/>
              <a:t>Amylase</a:t>
            </a:r>
          </a:p>
          <a:p>
            <a:pPr lvl="1" eaLnBrk="1" hangingPunct="1"/>
            <a:r>
              <a:rPr lang="en-US" smtClean="0"/>
              <a:t>If Feasible</a:t>
            </a:r>
          </a:p>
          <a:p>
            <a:pPr lvl="2" eaLnBrk="1" hangingPunct="1"/>
            <a:r>
              <a:rPr lang="en-US" smtClean="0"/>
              <a:t>Blood FLT-3 ligand levels</a:t>
            </a:r>
          </a:p>
          <a:p>
            <a:pPr lvl="2" eaLnBrk="1" hangingPunct="1"/>
            <a:r>
              <a:rPr lang="en-US" smtClean="0"/>
              <a:t>Blood Citrulline levels</a:t>
            </a:r>
          </a:p>
          <a:p>
            <a:pPr lvl="2" eaLnBrk="1" hangingPunct="1"/>
            <a:r>
              <a:rPr lang="en-US" smtClean="0"/>
              <a:t>Interlikin-6</a:t>
            </a:r>
          </a:p>
          <a:p>
            <a:pPr lvl="2" eaLnBrk="1" hangingPunct="1"/>
            <a:r>
              <a:rPr lang="en-US" smtClean="0"/>
              <a:t>Quantitative G-CSF</a:t>
            </a:r>
          </a:p>
          <a:p>
            <a:pPr lvl="2" eaLnBrk="1" hangingPunct="1"/>
            <a:r>
              <a:rPr lang="en-US" smtClean="0"/>
              <a:t>C-Reactive Protien</a:t>
            </a:r>
          </a:p>
          <a:p>
            <a:pPr eaLnBrk="1" hangingPunct="1"/>
            <a:r>
              <a:rPr lang="en-US" smtClean="0"/>
              <a:t>Metrohealth</a:t>
            </a:r>
          </a:p>
          <a:p>
            <a:pPr eaLnBrk="1" hangingPunct="1"/>
            <a:r>
              <a:rPr lang="en-US" smtClean="0"/>
              <a:t>State lab</a:t>
            </a:r>
          </a:p>
          <a:p>
            <a:pPr eaLnBrk="1" hangingPunct="1"/>
            <a:r>
              <a:rPr lang="en-US" smtClean="0"/>
              <a:t>REAC/TS – Cytogenetic Biodosimetry (Nuclear DNA Damage - Dicentrics)</a:t>
            </a:r>
          </a:p>
        </p:txBody>
      </p:sp>
    </p:spTree>
    <p:extLst>
      <p:ext uri="{BB962C8B-B14F-4D97-AF65-F5344CB8AC3E}">
        <p14:creationId xmlns:p14="http://schemas.microsoft.com/office/powerpoint/2010/main" val="1437734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title"/>
          </p:nvPr>
        </p:nvSpPr>
        <p:spPr>
          <a:xfrm>
            <a:off x="914400" y="838200"/>
            <a:ext cx="7315200" cy="1066800"/>
          </a:xfrm>
        </p:spPr>
        <p:txBody>
          <a:bodyPr>
            <a:normAutofit fontScale="90000"/>
          </a:bodyPr>
          <a:lstStyle/>
          <a:p>
            <a:pPr eaLnBrk="1" hangingPunct="1">
              <a:defRPr/>
            </a:pPr>
            <a:r>
              <a:rPr lang="en-US" sz="3600" dirty="0" smtClean="0"/>
              <a:t>Peripheral Blood Lymphocytes as a </a:t>
            </a:r>
            <a:r>
              <a:rPr lang="en-US" sz="3600" dirty="0" err="1" smtClean="0"/>
              <a:t>Biodosimeter</a:t>
            </a:r>
            <a:endParaRPr lang="en-US" sz="3600" dirty="0" smtClean="0"/>
          </a:p>
        </p:txBody>
      </p:sp>
      <p:sp>
        <p:nvSpPr>
          <p:cNvPr id="66566" name="Rectangle 6"/>
          <p:cNvSpPr>
            <a:spLocks noGrp="1" noChangeArrowheads="1"/>
          </p:cNvSpPr>
          <p:nvPr>
            <p:ph idx="1"/>
          </p:nvPr>
        </p:nvSpPr>
        <p:spPr>
          <a:xfrm>
            <a:off x="228600" y="2133600"/>
            <a:ext cx="8915400" cy="3916363"/>
          </a:xfrm>
        </p:spPr>
        <p:txBody>
          <a:bodyPr/>
          <a:lstStyle/>
          <a:p>
            <a:pPr eaLnBrk="1" hangingPunct="1">
              <a:lnSpc>
                <a:spcPct val="90000"/>
              </a:lnSpc>
              <a:defRPr/>
            </a:pPr>
            <a:r>
              <a:rPr lang="en-US" sz="3200" dirty="0" smtClean="0"/>
              <a:t>Isolated lymphocytes stimulated by </a:t>
            </a:r>
            <a:r>
              <a:rPr lang="en-US" sz="3200" dirty="0" err="1" smtClean="0"/>
              <a:t>phytohaemagglutin</a:t>
            </a:r>
            <a:r>
              <a:rPr lang="en-US" sz="3200" dirty="0" smtClean="0"/>
              <a:t> (PHA) into mitosis</a:t>
            </a:r>
          </a:p>
          <a:p>
            <a:pPr eaLnBrk="1" hangingPunct="1">
              <a:lnSpc>
                <a:spcPct val="90000"/>
              </a:lnSpc>
              <a:defRPr/>
            </a:pPr>
            <a:r>
              <a:rPr lang="en-US" sz="3200" dirty="0" smtClean="0"/>
              <a:t>Arrest of metaphase </a:t>
            </a:r>
            <a:r>
              <a:rPr lang="en-US" sz="3200" dirty="0" err="1" smtClean="0"/>
              <a:t>mitotics</a:t>
            </a:r>
            <a:r>
              <a:rPr lang="en-US" sz="3200" dirty="0" smtClean="0"/>
              <a:t> using colchicine</a:t>
            </a:r>
          </a:p>
          <a:p>
            <a:pPr eaLnBrk="1" hangingPunct="1">
              <a:lnSpc>
                <a:spcPct val="90000"/>
              </a:lnSpc>
              <a:defRPr/>
            </a:pPr>
            <a:r>
              <a:rPr lang="en-US" sz="3200" dirty="0" smtClean="0"/>
              <a:t>Scoring of </a:t>
            </a:r>
            <a:r>
              <a:rPr lang="en-US" sz="3200" dirty="0" err="1" smtClean="0"/>
              <a:t>dicentric</a:t>
            </a:r>
            <a:r>
              <a:rPr lang="en-US" sz="3200" dirty="0" smtClean="0"/>
              <a:t> chromosome aberrations in metaphase spreads</a:t>
            </a:r>
          </a:p>
        </p:txBody>
      </p:sp>
      <p:sp>
        <p:nvSpPr>
          <p:cNvPr id="36866" name="Slide Number Placeholder 3"/>
          <p:cNvSpPr>
            <a:spLocks noGrp="1"/>
          </p:cNvSpPr>
          <p:nvPr>
            <p:ph type="sldNum" sz="quarter" idx="11"/>
          </p:nvPr>
        </p:nvSpPr>
        <p:spPr>
          <a:noFill/>
        </p:spPr>
        <p:txBody>
          <a:bodyPr/>
          <a:lstStyle>
            <a:lvl1pPr eaLnBrk="0" hangingPunct="0">
              <a:defRPr sz="3600">
                <a:solidFill>
                  <a:srgbClr val="FFFFFF"/>
                </a:solidFill>
                <a:latin typeface="Arial" charset="0"/>
              </a:defRPr>
            </a:lvl1pPr>
            <a:lvl2pPr marL="742950" indent="-285750" eaLnBrk="0" hangingPunct="0">
              <a:defRPr sz="3600">
                <a:solidFill>
                  <a:srgbClr val="FFFFFF"/>
                </a:solidFill>
                <a:latin typeface="Arial" charset="0"/>
              </a:defRPr>
            </a:lvl2pPr>
            <a:lvl3pPr marL="1143000" indent="-228600" eaLnBrk="0" hangingPunct="0">
              <a:defRPr sz="3600">
                <a:solidFill>
                  <a:srgbClr val="FFFFFF"/>
                </a:solidFill>
                <a:latin typeface="Arial" charset="0"/>
              </a:defRPr>
            </a:lvl3pPr>
            <a:lvl4pPr marL="1600200" indent="-228600" eaLnBrk="0" hangingPunct="0">
              <a:defRPr sz="3600">
                <a:solidFill>
                  <a:srgbClr val="FFFFFF"/>
                </a:solidFill>
                <a:latin typeface="Arial" charset="0"/>
              </a:defRPr>
            </a:lvl4pPr>
            <a:lvl5pPr marL="2057400" indent="-228600" eaLnBrk="0" hangingPunct="0">
              <a:defRPr sz="3600">
                <a:solidFill>
                  <a:srgbClr val="FFFFFF"/>
                </a:solidFill>
                <a:latin typeface="Arial" charset="0"/>
              </a:defRPr>
            </a:lvl5pPr>
            <a:lvl6pPr marL="2514600" indent="-228600" eaLnBrk="0" fontAlgn="base" hangingPunct="0">
              <a:spcBef>
                <a:spcPct val="20000"/>
              </a:spcBef>
              <a:spcAft>
                <a:spcPct val="0"/>
              </a:spcAft>
              <a:defRPr sz="3600">
                <a:solidFill>
                  <a:srgbClr val="FFFFFF"/>
                </a:solidFill>
                <a:latin typeface="Arial" charset="0"/>
              </a:defRPr>
            </a:lvl6pPr>
            <a:lvl7pPr marL="2971800" indent="-228600" eaLnBrk="0" fontAlgn="base" hangingPunct="0">
              <a:spcBef>
                <a:spcPct val="20000"/>
              </a:spcBef>
              <a:spcAft>
                <a:spcPct val="0"/>
              </a:spcAft>
              <a:defRPr sz="3600">
                <a:solidFill>
                  <a:srgbClr val="FFFFFF"/>
                </a:solidFill>
                <a:latin typeface="Arial" charset="0"/>
              </a:defRPr>
            </a:lvl7pPr>
            <a:lvl8pPr marL="3429000" indent="-228600" eaLnBrk="0" fontAlgn="base" hangingPunct="0">
              <a:spcBef>
                <a:spcPct val="20000"/>
              </a:spcBef>
              <a:spcAft>
                <a:spcPct val="0"/>
              </a:spcAft>
              <a:defRPr sz="3600">
                <a:solidFill>
                  <a:srgbClr val="FFFFFF"/>
                </a:solidFill>
                <a:latin typeface="Arial" charset="0"/>
              </a:defRPr>
            </a:lvl8pPr>
            <a:lvl9pPr marL="3886200" indent="-228600" eaLnBrk="0" fontAlgn="base" hangingPunct="0">
              <a:spcBef>
                <a:spcPct val="20000"/>
              </a:spcBef>
              <a:spcAft>
                <a:spcPct val="0"/>
              </a:spcAft>
              <a:defRPr sz="3600">
                <a:solidFill>
                  <a:srgbClr val="FFFFFF"/>
                </a:solidFill>
                <a:latin typeface="Arial" charset="0"/>
              </a:defRPr>
            </a:lvl9pPr>
          </a:lstStyle>
          <a:p>
            <a:pPr eaLnBrk="1" hangingPunct="1"/>
            <a:fld id="{9825DF58-F1BE-40EE-B901-C2725F2FF5EA}" type="slidenum">
              <a:rPr lang="en-US" sz="1400">
                <a:solidFill>
                  <a:schemeClr val="tx1"/>
                </a:solidFill>
              </a:rPr>
              <a:pPr eaLnBrk="1" hangingPunct="1"/>
              <a:t>41</a:t>
            </a:fld>
            <a:endParaRPr lang="en-US" sz="1400">
              <a:solidFill>
                <a:schemeClr val="tx1"/>
              </a:solidFill>
            </a:endParaRPr>
          </a:p>
        </p:txBody>
      </p:sp>
      <p:pic>
        <p:nvPicPr>
          <p:cNvPr id="36867" name="Picture 2" descr="G_ars36l"/>
          <p:cNvPicPr>
            <a:picLocks noChangeAspect="1" noChangeArrowheads="1"/>
          </p:cNvPicPr>
          <p:nvPr/>
        </p:nvPicPr>
        <p:blipFill>
          <a:blip r:embed="rId3">
            <a:extLst>
              <a:ext uri="{28A0092B-C50C-407E-A947-70E740481C1C}">
                <a14:useLocalDpi xmlns:a14="http://schemas.microsoft.com/office/drawing/2010/main" val="0"/>
              </a:ext>
            </a:extLst>
          </a:blip>
          <a:srcRect l="18300" t="55836" r="20850" b="4652"/>
          <a:stretch>
            <a:fillRect/>
          </a:stretch>
        </p:blipFill>
        <p:spPr bwMode="auto">
          <a:xfrm>
            <a:off x="1901825" y="4575175"/>
            <a:ext cx="5564188" cy="2212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20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1371600"/>
            <a:ext cx="7315200" cy="838200"/>
          </a:xfrm>
        </p:spPr>
        <p:txBody>
          <a:bodyPr/>
          <a:lstStyle/>
          <a:p>
            <a:r>
              <a:rPr lang="en-US" smtClean="0"/>
              <a:t>Training</a:t>
            </a:r>
          </a:p>
        </p:txBody>
      </p:sp>
      <p:sp>
        <p:nvSpPr>
          <p:cNvPr id="31747" name="Content Placeholder 2"/>
          <p:cNvSpPr>
            <a:spLocks noGrp="1"/>
          </p:cNvSpPr>
          <p:nvPr>
            <p:ph idx="1"/>
          </p:nvPr>
        </p:nvSpPr>
        <p:spPr/>
        <p:txBody>
          <a:bodyPr>
            <a:normAutofit/>
          </a:bodyPr>
          <a:lstStyle/>
          <a:p>
            <a:r>
              <a:rPr lang="en-US" smtClean="0"/>
              <a:t>Lectures for Physicians and residents – Civilian, Military</a:t>
            </a:r>
          </a:p>
          <a:p>
            <a:r>
              <a:rPr lang="en-US" smtClean="0"/>
              <a:t>Nuclear Medicine/Radiology, Emergency Medicine, Surgery</a:t>
            </a:r>
          </a:p>
          <a:p>
            <a:r>
              <a:rPr lang="en-US" smtClean="0"/>
              <a:t>National Disaster Life Support Courses</a:t>
            </a:r>
          </a:p>
          <a:p>
            <a:r>
              <a:rPr lang="en-US" smtClean="0"/>
              <a:t>Decontamination “train the trainer” courses</a:t>
            </a:r>
          </a:p>
          <a:p>
            <a:r>
              <a:rPr lang="en-US" smtClean="0"/>
              <a:t>In-facility Decontamination training</a:t>
            </a:r>
          </a:p>
          <a:p>
            <a:r>
              <a:rPr lang="en-US" smtClean="0"/>
              <a:t>REAC/TS courses</a:t>
            </a:r>
          </a:p>
          <a:p>
            <a:r>
              <a:rPr lang="en-US" smtClean="0"/>
              <a:t>National Courses</a:t>
            </a:r>
          </a:p>
          <a:p>
            <a:pPr lvl="1"/>
            <a:r>
              <a:rPr lang="en-US" smtClean="0"/>
              <a:t>Armed Forces Radiobiology Research Institute</a:t>
            </a:r>
          </a:p>
          <a:p>
            <a:pPr lvl="2"/>
            <a:r>
              <a:rPr lang="en-US" smtClean="0"/>
              <a:t>Medical Effects of Ionizing Radiation (MEIR) – Feb 2011, Ft Sam Houston</a:t>
            </a:r>
          </a:p>
        </p:txBody>
      </p:sp>
    </p:spTree>
    <p:extLst>
      <p:ext uri="{BB962C8B-B14F-4D97-AF65-F5344CB8AC3E}">
        <p14:creationId xmlns:p14="http://schemas.microsoft.com/office/powerpoint/2010/main" val="3966695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sz="3600" smtClean="0"/>
              <a:t>Radiological Event Preparedness Registry, (REPR)</a:t>
            </a:r>
            <a:br>
              <a:rPr lang="en-US" sz="3600" smtClean="0"/>
            </a:br>
            <a:r>
              <a:rPr lang="en-US" sz="2000" smtClean="0"/>
              <a:t>Health Physics Society, South Texas Chapter, Radiation Safety Specialists</a:t>
            </a:r>
          </a:p>
        </p:txBody>
      </p:sp>
      <p:sp>
        <p:nvSpPr>
          <p:cNvPr id="33795" name="Content Placeholder 2"/>
          <p:cNvSpPr>
            <a:spLocks noGrp="1"/>
          </p:cNvSpPr>
          <p:nvPr>
            <p:ph idx="1"/>
          </p:nvPr>
        </p:nvSpPr>
        <p:spPr>
          <a:xfrm>
            <a:off x="914400" y="3048000"/>
            <a:ext cx="7315200" cy="3260725"/>
          </a:xfrm>
        </p:spPr>
        <p:txBody>
          <a:bodyPr>
            <a:normAutofit/>
          </a:bodyPr>
          <a:lstStyle/>
          <a:p>
            <a:r>
              <a:rPr lang="en-US" smtClean="0"/>
              <a:t>The Billet, Dec 22, 2005</a:t>
            </a:r>
          </a:p>
          <a:p>
            <a:r>
              <a:rPr lang="en-US" smtClean="0"/>
              <a:t>Martin L. Meltz, PhD, UTHSCSA</a:t>
            </a:r>
          </a:p>
          <a:p>
            <a:r>
              <a:rPr lang="en-US" smtClean="0"/>
              <a:t> J. Stanley Bravenec III, MS, CHMM, VA Medical Center, Houston, Texas</a:t>
            </a:r>
          </a:p>
          <a:p>
            <a:endParaRPr lang="en-US" smtClean="0"/>
          </a:p>
          <a:p>
            <a:r>
              <a:rPr lang="en-US" smtClean="0"/>
              <a:t>Web Site Down, Will be Re-established</a:t>
            </a:r>
          </a:p>
        </p:txBody>
      </p:sp>
    </p:spTree>
    <p:extLst>
      <p:ext uri="{BB962C8B-B14F-4D97-AF65-F5344CB8AC3E}">
        <p14:creationId xmlns:p14="http://schemas.microsoft.com/office/powerpoint/2010/main" val="2250052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06928"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946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315200" cy="152400"/>
          </a:xfrm>
        </p:spPr>
        <p:txBody>
          <a:bodyPr>
            <a:normAutofit fontScale="90000"/>
          </a:bodyPr>
          <a:lstStyle/>
          <a:p>
            <a:r>
              <a:rPr lang="en-US" dirty="0" smtClean="0"/>
              <a:t>Psychological Phases of Disaster</a:t>
            </a:r>
            <a:endParaRPr lang="en-US" dirty="0"/>
          </a:p>
        </p:txBody>
      </p:sp>
      <p:sp>
        <p:nvSpPr>
          <p:cNvPr id="4" name="Content Placeholder 3"/>
          <p:cNvSpPr>
            <a:spLocks noGrp="1"/>
          </p:cNvSpPr>
          <p:nvPr>
            <p:ph idx="1"/>
          </p:nvPr>
        </p:nvSpPr>
        <p:spPr>
          <a:xfrm>
            <a:off x="914400" y="1676400"/>
            <a:ext cx="7315200" cy="4632325"/>
          </a:xfrm>
        </p:spPr>
        <p:txBody>
          <a:bodyPr>
            <a:normAutofit/>
          </a:bodyPr>
          <a:lstStyle/>
          <a:p>
            <a:r>
              <a:rPr lang="en-US" dirty="0" smtClean="0"/>
              <a:t>Threat – Time before impact, includes potential hazards</a:t>
            </a:r>
          </a:p>
          <a:p>
            <a:r>
              <a:rPr lang="en-US" dirty="0" smtClean="0"/>
              <a:t> Warning – Receive notice of a disaster</a:t>
            </a:r>
          </a:p>
          <a:p>
            <a:pPr lvl="1"/>
            <a:r>
              <a:rPr lang="en-US" sz="2000" dirty="0" smtClean="0"/>
              <a:t>If short or no warning survivors feel more vulnerable and fearful of the future   </a:t>
            </a:r>
          </a:p>
          <a:p>
            <a:r>
              <a:rPr lang="en-US" dirty="0" smtClean="0"/>
              <a:t>Impact – </a:t>
            </a:r>
            <a:r>
              <a:rPr lang="en-US" sz="2400" dirty="0" smtClean="0"/>
              <a:t>The</a:t>
            </a:r>
            <a:r>
              <a:rPr lang="en-US" dirty="0" smtClean="0"/>
              <a:t> greater the scope of community losses, the greater the psychological effects on affected people</a:t>
            </a:r>
          </a:p>
          <a:p>
            <a:r>
              <a:rPr lang="en-US" dirty="0" smtClean="0"/>
              <a:t>Heroic – Altruism prominent in survivors and responders</a:t>
            </a:r>
          </a:p>
          <a:p>
            <a:pPr lvl="1"/>
            <a:r>
              <a:rPr lang="en-US" sz="2000" dirty="0" smtClean="0"/>
              <a:t>Rescue others, provide safety frequently with disregard for self safety. </a:t>
            </a:r>
          </a:p>
          <a:p>
            <a:pPr lvl="1"/>
            <a:r>
              <a:rPr lang="en-US" sz="2000" dirty="0" smtClean="0"/>
              <a:t>NEED to monitor Safety</a:t>
            </a:r>
          </a:p>
          <a:p>
            <a:pPr marL="46037" indent="0">
              <a:buNone/>
            </a:pPr>
            <a:endParaRPr lang="en-US" dirty="0"/>
          </a:p>
        </p:txBody>
      </p:sp>
    </p:spTree>
    <p:extLst>
      <p:ext uri="{BB962C8B-B14F-4D97-AF65-F5344CB8AC3E}">
        <p14:creationId xmlns:p14="http://schemas.microsoft.com/office/powerpoint/2010/main" val="2133239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638"/>
            <a:ext cx="7315200" cy="207962"/>
          </a:xfrm>
        </p:spPr>
        <p:txBody>
          <a:bodyPr>
            <a:normAutofit fontScale="90000"/>
          </a:bodyPr>
          <a:lstStyle/>
          <a:p>
            <a:r>
              <a:rPr lang="en-US" dirty="0"/>
              <a:t>Psychological Phases of </a:t>
            </a:r>
            <a:r>
              <a:rPr lang="en-US" dirty="0" smtClean="0"/>
              <a:t>Disaster (Cont.)</a:t>
            </a:r>
            <a:endParaRPr lang="en-US" dirty="0"/>
          </a:p>
        </p:txBody>
      </p:sp>
      <p:sp>
        <p:nvSpPr>
          <p:cNvPr id="3" name="Content Placeholder 2"/>
          <p:cNvSpPr>
            <a:spLocks noGrp="1"/>
          </p:cNvSpPr>
          <p:nvPr>
            <p:ph idx="1"/>
          </p:nvPr>
        </p:nvSpPr>
        <p:spPr>
          <a:xfrm>
            <a:off x="914400" y="1905000"/>
            <a:ext cx="7315200" cy="4403725"/>
          </a:xfrm>
        </p:spPr>
        <p:txBody>
          <a:bodyPr>
            <a:normAutofit/>
          </a:bodyPr>
          <a:lstStyle/>
          <a:p>
            <a:r>
              <a:rPr lang="en-US" dirty="0" smtClean="0"/>
              <a:t>Honeymoon – Help arrives – governmental, volunteers</a:t>
            </a:r>
          </a:p>
          <a:p>
            <a:pPr lvl="1"/>
            <a:r>
              <a:rPr lang="en-US" sz="2000" dirty="0" smtClean="0"/>
              <a:t>Survivors experience short-lived optimism</a:t>
            </a:r>
          </a:p>
          <a:p>
            <a:r>
              <a:rPr lang="en-US" dirty="0" smtClean="0"/>
              <a:t>Inventory – Survivors recognize that disaster resources are limited.</a:t>
            </a:r>
          </a:p>
          <a:p>
            <a:pPr lvl="1"/>
            <a:r>
              <a:rPr lang="en-US" sz="2000" dirty="0" smtClean="0"/>
              <a:t>Multiple stressors cause physical and emotional exhaustion</a:t>
            </a:r>
          </a:p>
          <a:p>
            <a:pPr lvl="1"/>
            <a:r>
              <a:rPr lang="en-US" sz="2000" dirty="0" smtClean="0"/>
              <a:t>Gives way to discouragement and fatigue</a:t>
            </a:r>
          </a:p>
          <a:p>
            <a:r>
              <a:rPr lang="en-US" dirty="0" smtClean="0"/>
              <a:t>Disillusionment – Survivors feel abandoned, resentful of disaster assistance and volunteer groups as they leave</a:t>
            </a:r>
          </a:p>
          <a:p>
            <a:pPr lvl="1"/>
            <a:r>
              <a:rPr lang="en-US" sz="2000" dirty="0" smtClean="0"/>
              <a:t>Many gate-keeping regulations and red-tape</a:t>
            </a:r>
          </a:p>
          <a:p>
            <a:r>
              <a:rPr lang="en-US" dirty="0" smtClean="0"/>
              <a:t>Recovery (Reconstruction) – Physical, emotional, property</a:t>
            </a:r>
          </a:p>
          <a:p>
            <a:pPr lvl="1"/>
            <a:r>
              <a:rPr lang="en-US" sz="2000" dirty="0" smtClean="0"/>
              <a:t>May take years</a:t>
            </a:r>
          </a:p>
          <a:p>
            <a:pPr marL="46037" indent="0">
              <a:buNone/>
            </a:pPr>
            <a:endParaRPr lang="en-US" dirty="0"/>
          </a:p>
        </p:txBody>
      </p:sp>
    </p:spTree>
    <p:extLst>
      <p:ext uri="{BB962C8B-B14F-4D97-AF65-F5344CB8AC3E}">
        <p14:creationId xmlns:p14="http://schemas.microsoft.com/office/powerpoint/2010/main" val="3997039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a:bodyPr>
          <a:lstStyle/>
          <a:p>
            <a:r>
              <a:rPr lang="en-US" sz="3200" dirty="0" smtClean="0"/>
              <a:t>Psychological First Aid in Radiation Disasters</a:t>
            </a:r>
            <a:endParaRPr lang="en-US" sz="32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799"/>
            <a:ext cx="8229601" cy="520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996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638"/>
            <a:ext cx="7315200" cy="512762"/>
          </a:xfrm>
        </p:spPr>
        <p:txBody>
          <a:bodyPr>
            <a:normAutofit fontScale="90000"/>
          </a:bodyPr>
          <a:lstStyle/>
          <a:p>
            <a:r>
              <a:rPr lang="en-US" dirty="0"/>
              <a:t>Psychological Phases of </a:t>
            </a:r>
            <a:r>
              <a:rPr lang="en-US" dirty="0" smtClean="0"/>
              <a:t>Radiation Disaster</a:t>
            </a:r>
            <a:endParaRPr lang="en-US" dirty="0"/>
          </a:p>
        </p:txBody>
      </p:sp>
      <p:sp>
        <p:nvSpPr>
          <p:cNvPr id="3" name="Content Placeholder 2"/>
          <p:cNvSpPr>
            <a:spLocks noGrp="1"/>
          </p:cNvSpPr>
          <p:nvPr>
            <p:ph idx="1"/>
          </p:nvPr>
        </p:nvSpPr>
        <p:spPr/>
        <p:txBody>
          <a:bodyPr>
            <a:normAutofit/>
          </a:bodyPr>
          <a:lstStyle/>
          <a:p>
            <a:r>
              <a:rPr lang="en-US" dirty="0" smtClean="0"/>
              <a:t>Low public awareness of radiation threats</a:t>
            </a:r>
          </a:p>
          <a:p>
            <a:r>
              <a:rPr lang="en-US" dirty="0" smtClean="0"/>
              <a:t>Warning - may be sudden or prolonged and difficult to detect</a:t>
            </a:r>
          </a:p>
          <a:p>
            <a:r>
              <a:rPr lang="en-US" dirty="0" smtClean="0"/>
              <a:t>Heroic and Honeymoon – May have extreme fear and lack of familiarity about protection from radiation – includes medical and responders</a:t>
            </a:r>
          </a:p>
          <a:p>
            <a:r>
              <a:rPr lang="en-US" dirty="0" smtClean="0"/>
              <a:t>Inventory, Disillusionment, and Reconstruction – May be long term contamination leading to permanent dislocation.</a:t>
            </a:r>
          </a:p>
          <a:p>
            <a:r>
              <a:rPr lang="en-US" dirty="0" smtClean="0"/>
              <a:t>Stigma attached to contaminated survivors leads to isolation and prolongs recovery</a:t>
            </a:r>
          </a:p>
          <a:p>
            <a:r>
              <a:rPr lang="en-US" dirty="0" smtClean="0"/>
              <a:t>Worry about delayed, long term effects</a:t>
            </a:r>
            <a:endParaRPr lang="en-US" dirty="0"/>
          </a:p>
        </p:txBody>
      </p:sp>
    </p:spTree>
    <p:extLst>
      <p:ext uri="{BB962C8B-B14F-4D97-AF65-F5344CB8AC3E}">
        <p14:creationId xmlns:p14="http://schemas.microsoft.com/office/powerpoint/2010/main" val="743487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315200" cy="838200"/>
          </a:xfrm>
        </p:spPr>
        <p:txBody>
          <a:bodyPr/>
          <a:lstStyle/>
          <a:p>
            <a:r>
              <a:rPr lang="en-US" dirty="0" smtClean="0"/>
              <a:t>At Risk Groups</a:t>
            </a:r>
            <a:endParaRPr lang="en-US" dirty="0"/>
          </a:p>
        </p:txBody>
      </p:sp>
      <p:sp>
        <p:nvSpPr>
          <p:cNvPr id="3" name="Content Placeholder 2"/>
          <p:cNvSpPr>
            <a:spLocks noGrp="1"/>
          </p:cNvSpPr>
          <p:nvPr>
            <p:ph idx="1"/>
          </p:nvPr>
        </p:nvSpPr>
        <p:spPr>
          <a:xfrm>
            <a:off x="914400" y="2438400"/>
            <a:ext cx="7315200" cy="3870325"/>
          </a:xfrm>
        </p:spPr>
        <p:txBody>
          <a:bodyPr>
            <a:normAutofit lnSpcReduction="10000"/>
          </a:bodyPr>
          <a:lstStyle/>
          <a:p>
            <a:r>
              <a:rPr lang="en-US" dirty="0" smtClean="0"/>
              <a:t>C</a:t>
            </a:r>
            <a:r>
              <a:rPr lang="en-US" sz="2400" dirty="0" smtClean="0"/>
              <a:t>hildren</a:t>
            </a:r>
          </a:p>
          <a:p>
            <a:r>
              <a:rPr lang="en-US" sz="2400" dirty="0" smtClean="0"/>
              <a:t>Pregnant Women</a:t>
            </a:r>
          </a:p>
          <a:p>
            <a:r>
              <a:rPr lang="en-US" sz="2400" dirty="0" smtClean="0"/>
              <a:t>Mothers with young children</a:t>
            </a:r>
          </a:p>
          <a:p>
            <a:r>
              <a:rPr lang="en-US" sz="2400" dirty="0" smtClean="0"/>
              <a:t>Emergency Workers </a:t>
            </a:r>
          </a:p>
          <a:p>
            <a:pPr lvl="1"/>
            <a:r>
              <a:rPr lang="en-US" sz="2400" dirty="0" smtClean="0"/>
              <a:t>First responders</a:t>
            </a:r>
          </a:p>
          <a:p>
            <a:pPr lvl="1"/>
            <a:r>
              <a:rPr lang="en-US" sz="2400" dirty="0" smtClean="0"/>
              <a:t>Clean up crews</a:t>
            </a:r>
          </a:p>
          <a:p>
            <a:pPr lvl="1"/>
            <a:r>
              <a:rPr lang="en-US" sz="2400" dirty="0" smtClean="0"/>
              <a:t>Mortuary teams handling contaminate remains</a:t>
            </a:r>
          </a:p>
          <a:p>
            <a:r>
              <a:rPr lang="en-US" sz="2400" dirty="0" smtClean="0"/>
              <a:t>Evacuees</a:t>
            </a:r>
          </a:p>
          <a:p>
            <a:pPr lvl="1"/>
            <a:r>
              <a:rPr lang="en-US" sz="2400" dirty="0" smtClean="0"/>
              <a:t>Displaced, elderly, those with mental illnesses</a:t>
            </a:r>
          </a:p>
          <a:p>
            <a:pPr marL="46037" indent="0">
              <a:buNone/>
            </a:pPr>
            <a:endParaRPr lang="en-US" dirty="0"/>
          </a:p>
        </p:txBody>
      </p:sp>
    </p:spTree>
    <p:extLst>
      <p:ext uri="{BB962C8B-B14F-4D97-AF65-F5344CB8AC3E}">
        <p14:creationId xmlns:p14="http://schemas.microsoft.com/office/powerpoint/2010/main" val="793649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1295400"/>
          </a:xfrm>
        </p:spPr>
        <p:txBody>
          <a:bodyPr rtlCol="0">
            <a:normAutofit fontScale="90000"/>
          </a:bodyPr>
          <a:lstStyle/>
          <a:p>
            <a:pPr eaLnBrk="1" fontAlgn="auto" hangingPunct="1">
              <a:spcAft>
                <a:spcPts val="0"/>
              </a:spcAft>
              <a:defRPr/>
            </a:pPr>
            <a:r>
              <a:rPr lang="en-US" dirty="0" smtClean="0"/>
              <a:t>Emergency/Hospital Disaster Group Committees (EHDG)</a:t>
            </a:r>
            <a:endParaRPr lang="en-US" dirty="0"/>
          </a:p>
        </p:txBody>
      </p:sp>
      <p:sp>
        <p:nvSpPr>
          <p:cNvPr id="3" name="Content Placeholder 2"/>
          <p:cNvSpPr>
            <a:spLocks noGrp="1"/>
          </p:cNvSpPr>
          <p:nvPr>
            <p:ph idx="1"/>
          </p:nvPr>
        </p:nvSpPr>
        <p:spPr>
          <a:xfrm>
            <a:off x="914400" y="1828800"/>
            <a:ext cx="7315200" cy="4479925"/>
          </a:xfrm>
        </p:spPr>
        <p:txBody>
          <a:bodyPr rtlCol="0">
            <a:normAutofit fontScale="92500" lnSpcReduction="10000"/>
          </a:bodyPr>
          <a:lstStyle/>
          <a:p>
            <a:pPr marL="46037" indent="0" eaLnBrk="1" fontAlgn="auto" hangingPunct="1">
              <a:spcAft>
                <a:spcPts val="0"/>
              </a:spcAft>
              <a:buFont typeface="Wingdings" charset="2"/>
              <a:buNone/>
              <a:defRPr/>
            </a:pPr>
            <a:endParaRPr lang="en-US" dirty="0" smtClean="0"/>
          </a:p>
          <a:p>
            <a:pPr indent="-182880" eaLnBrk="1" fontAlgn="auto" hangingPunct="1">
              <a:spcAft>
                <a:spcPts val="0"/>
              </a:spcAft>
              <a:buFont typeface="Wingdings" charset="2"/>
              <a:buChar char="§"/>
              <a:defRPr/>
            </a:pPr>
            <a:r>
              <a:rPr lang="en-US" dirty="0" smtClean="0"/>
              <a:t>Hospital Plans/Advisory Group</a:t>
            </a:r>
          </a:p>
          <a:p>
            <a:pPr indent="-182880" eaLnBrk="1" fontAlgn="auto" hangingPunct="1">
              <a:spcAft>
                <a:spcPts val="0"/>
              </a:spcAft>
              <a:buFont typeface="Wingdings" charset="2"/>
              <a:buChar char="§"/>
              <a:defRPr/>
            </a:pPr>
            <a:r>
              <a:rPr lang="en-US" dirty="0" smtClean="0"/>
              <a:t>Regional Medical Operations Center (RMOC)</a:t>
            </a:r>
          </a:p>
          <a:p>
            <a:pPr indent="-182880" eaLnBrk="1" fontAlgn="auto" hangingPunct="1">
              <a:spcAft>
                <a:spcPts val="0"/>
              </a:spcAft>
              <a:buFont typeface="Wingdings" charset="2"/>
              <a:buChar char="§"/>
              <a:defRPr/>
            </a:pPr>
            <a:r>
              <a:rPr lang="en-US" dirty="0" err="1" smtClean="0"/>
              <a:t>Decon</a:t>
            </a:r>
            <a:r>
              <a:rPr lang="en-US" dirty="0" smtClean="0"/>
              <a:t>-RSO</a:t>
            </a:r>
          </a:p>
          <a:p>
            <a:pPr indent="-182880" eaLnBrk="1" fontAlgn="auto" hangingPunct="1">
              <a:spcAft>
                <a:spcPts val="0"/>
              </a:spcAft>
              <a:buFont typeface="Wingdings" charset="2"/>
              <a:buChar char="§"/>
              <a:defRPr/>
            </a:pPr>
            <a:r>
              <a:rPr lang="en-US" dirty="0" smtClean="0"/>
              <a:t>Exercise Committee</a:t>
            </a:r>
          </a:p>
          <a:p>
            <a:pPr indent="-182880" eaLnBrk="1" fontAlgn="auto" hangingPunct="1">
              <a:spcAft>
                <a:spcPts val="0"/>
              </a:spcAft>
              <a:buFont typeface="Wingdings" charset="2"/>
              <a:buChar char="§"/>
              <a:defRPr/>
            </a:pPr>
            <a:r>
              <a:rPr lang="en-US" dirty="0" smtClean="0"/>
              <a:t>Security Directors</a:t>
            </a:r>
          </a:p>
          <a:p>
            <a:pPr indent="-182880" eaLnBrk="1" fontAlgn="auto" hangingPunct="1">
              <a:spcAft>
                <a:spcPts val="0"/>
              </a:spcAft>
              <a:buFont typeface="Wingdings" charset="2"/>
              <a:buChar char="§"/>
              <a:defRPr/>
            </a:pPr>
            <a:r>
              <a:rPr lang="en-US" dirty="0" smtClean="0"/>
              <a:t>Pharmacy</a:t>
            </a:r>
          </a:p>
          <a:p>
            <a:pPr indent="-182880" eaLnBrk="1" fontAlgn="auto" hangingPunct="1">
              <a:spcAft>
                <a:spcPts val="0"/>
              </a:spcAft>
              <a:buFont typeface="Wingdings" charset="2"/>
              <a:buChar char="§"/>
              <a:defRPr/>
            </a:pPr>
            <a:r>
              <a:rPr lang="en-US" dirty="0" smtClean="0"/>
              <a:t>Infection Control</a:t>
            </a:r>
          </a:p>
          <a:p>
            <a:pPr indent="-182880" eaLnBrk="1" fontAlgn="auto" hangingPunct="1">
              <a:spcAft>
                <a:spcPts val="0"/>
              </a:spcAft>
              <a:buFont typeface="Wingdings" charset="2"/>
              <a:buChar char="§"/>
              <a:defRPr/>
            </a:pPr>
            <a:r>
              <a:rPr lang="en-US" dirty="0" smtClean="0"/>
              <a:t>Materiel and Facilities Managers</a:t>
            </a:r>
          </a:p>
          <a:p>
            <a:pPr indent="-182880" eaLnBrk="1" fontAlgn="auto" hangingPunct="1">
              <a:spcAft>
                <a:spcPts val="0"/>
              </a:spcAft>
              <a:buFont typeface="Wingdings" charset="2"/>
              <a:buChar char="§"/>
              <a:defRPr/>
            </a:pPr>
            <a:r>
              <a:rPr lang="en-US" dirty="0" smtClean="0"/>
              <a:t>MIR3 Users Group – (</a:t>
            </a:r>
            <a:r>
              <a:rPr lang="en-US" dirty="0" err="1" smtClean="0"/>
              <a:t>EverBridge</a:t>
            </a:r>
            <a:r>
              <a:rPr lang="en-US" dirty="0" smtClean="0"/>
              <a:t>)</a:t>
            </a:r>
          </a:p>
          <a:p>
            <a:pPr indent="-182880" eaLnBrk="1" fontAlgn="auto" hangingPunct="1">
              <a:spcAft>
                <a:spcPts val="0"/>
              </a:spcAft>
              <a:buFont typeface="Wingdings" charset="2"/>
              <a:buChar char="§"/>
              <a:defRPr/>
            </a:pPr>
            <a:r>
              <a:rPr lang="en-US" dirty="0" smtClean="0"/>
              <a:t>Mental Health</a:t>
            </a:r>
          </a:p>
          <a:p>
            <a:pPr indent="-182880" eaLnBrk="1" fontAlgn="auto" hangingPunct="1">
              <a:spcAft>
                <a:spcPts val="0"/>
              </a:spcAft>
              <a:buFont typeface="Wingdings" charset="2"/>
              <a:buChar char="§"/>
              <a:defRPr/>
            </a:pPr>
            <a:r>
              <a:rPr lang="en-US" dirty="0" smtClean="0"/>
              <a:t>Education Committee (STRAC)									</a:t>
            </a:r>
            <a:r>
              <a:rPr lang="en-US" sz="1000" dirty="0" smtClean="0"/>
              <a:t>STRAC.ORG</a:t>
            </a:r>
            <a:endParaRPr lang="en-US" dirty="0" smtClean="0"/>
          </a:p>
          <a:p>
            <a:pPr indent="-182880" eaLnBrk="1" fontAlgn="auto" hangingPunct="1">
              <a:spcAft>
                <a:spcPts val="0"/>
              </a:spcAft>
              <a:buFont typeface="Wingdings" charset="2"/>
              <a:buChar char="§"/>
              <a:defRPr/>
            </a:pPr>
            <a:endParaRPr lang="en-US" dirty="0" smtClean="0"/>
          </a:p>
          <a:p>
            <a:pPr indent="-182880" eaLnBrk="1" fontAlgn="auto" hangingPunct="1">
              <a:spcAft>
                <a:spcPts val="0"/>
              </a:spcAft>
              <a:buFont typeface="Wingdings" charset="2"/>
              <a:buChar char="§"/>
              <a:defRPr/>
            </a:pPr>
            <a:endParaRPr lang="en-US" dirty="0"/>
          </a:p>
        </p:txBody>
      </p:sp>
    </p:spTree>
    <p:extLst>
      <p:ext uri="{BB962C8B-B14F-4D97-AF65-F5344CB8AC3E}">
        <p14:creationId xmlns:p14="http://schemas.microsoft.com/office/powerpoint/2010/main" val="1235651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Psychological First Aid - Promote</a:t>
            </a:r>
            <a:endParaRPr lang="en-US" dirty="0"/>
          </a:p>
        </p:txBody>
      </p:sp>
      <p:sp>
        <p:nvSpPr>
          <p:cNvPr id="3" name="Content Placeholder 2"/>
          <p:cNvSpPr>
            <a:spLocks noGrp="1"/>
          </p:cNvSpPr>
          <p:nvPr>
            <p:ph idx="1"/>
          </p:nvPr>
        </p:nvSpPr>
        <p:spPr/>
        <p:txBody>
          <a:bodyPr/>
          <a:lstStyle/>
          <a:p>
            <a:r>
              <a:rPr lang="en-US" dirty="0" smtClean="0"/>
              <a:t>Safety</a:t>
            </a:r>
          </a:p>
          <a:p>
            <a:r>
              <a:rPr lang="en-US" dirty="0" smtClean="0"/>
              <a:t>Calm</a:t>
            </a:r>
          </a:p>
          <a:p>
            <a:r>
              <a:rPr lang="en-US" dirty="0" smtClean="0"/>
              <a:t>Connectedness</a:t>
            </a:r>
          </a:p>
          <a:p>
            <a:r>
              <a:rPr lang="en-US" dirty="0" smtClean="0"/>
              <a:t>Self-efficacy</a:t>
            </a:r>
          </a:p>
          <a:p>
            <a:r>
              <a:rPr lang="en-US" dirty="0" smtClean="0"/>
              <a:t>Help</a:t>
            </a:r>
            <a:endParaRPr lang="en-US" dirty="0"/>
          </a:p>
        </p:txBody>
      </p:sp>
    </p:spTree>
    <p:extLst>
      <p:ext uri="{BB962C8B-B14F-4D97-AF65-F5344CB8AC3E}">
        <p14:creationId xmlns:p14="http://schemas.microsoft.com/office/powerpoint/2010/main" val="11415045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447800"/>
          </a:xfrm>
        </p:spPr>
        <p:txBody>
          <a:bodyPr/>
          <a:lstStyle/>
          <a:p>
            <a:r>
              <a:rPr lang="en-US" dirty="0" smtClean="0"/>
              <a:t>What can you do to Help?</a:t>
            </a:r>
            <a:endParaRPr lang="en-US" dirty="0"/>
          </a:p>
        </p:txBody>
      </p:sp>
      <p:sp>
        <p:nvSpPr>
          <p:cNvPr id="3" name="Content Placeholder 2"/>
          <p:cNvSpPr>
            <a:spLocks noGrp="1"/>
          </p:cNvSpPr>
          <p:nvPr>
            <p:ph idx="1"/>
          </p:nvPr>
        </p:nvSpPr>
        <p:spPr/>
        <p:txBody>
          <a:bodyPr/>
          <a:lstStyle/>
          <a:p>
            <a:r>
              <a:rPr lang="en-US" sz="2400" dirty="0" smtClean="0"/>
              <a:t>Be a good listener – Don’ t make people tell their story</a:t>
            </a:r>
          </a:p>
          <a:p>
            <a:r>
              <a:rPr lang="en-US" sz="2400" dirty="0" smtClean="0"/>
              <a:t>Have patience</a:t>
            </a:r>
          </a:p>
          <a:p>
            <a:r>
              <a:rPr lang="en-US" sz="2400" dirty="0" smtClean="0"/>
              <a:t>Present a caring attitude</a:t>
            </a:r>
          </a:p>
          <a:p>
            <a:r>
              <a:rPr lang="en-US" sz="2400" dirty="0" smtClean="0"/>
              <a:t>Demonstrate trustworthiness</a:t>
            </a:r>
          </a:p>
          <a:p>
            <a:r>
              <a:rPr lang="en-US" sz="2400" dirty="0" smtClean="0"/>
              <a:t>Be approachable</a:t>
            </a:r>
          </a:p>
          <a:p>
            <a:pPr lvl="1"/>
            <a:r>
              <a:rPr lang="en-US" sz="2400" dirty="0"/>
              <a:t>Open hands (no crossed arms or legs), lean </a:t>
            </a:r>
            <a:r>
              <a:rPr lang="en-US" sz="2400" dirty="0" smtClean="0"/>
              <a:t>forward</a:t>
            </a:r>
          </a:p>
          <a:p>
            <a:r>
              <a:rPr lang="en-US" sz="2400" dirty="0" smtClean="0"/>
              <a:t>Have cultural sensitivity</a:t>
            </a:r>
            <a:endParaRPr lang="en-US" sz="2400" dirty="0"/>
          </a:p>
        </p:txBody>
      </p:sp>
    </p:spTree>
    <p:extLst>
      <p:ext uri="{BB962C8B-B14F-4D97-AF65-F5344CB8AC3E}">
        <p14:creationId xmlns:p14="http://schemas.microsoft.com/office/powerpoint/2010/main" val="24842741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1219200"/>
            <a:ext cx="7315200" cy="762000"/>
          </a:xfrm>
        </p:spPr>
        <p:txBody>
          <a:bodyPr/>
          <a:lstStyle/>
          <a:p>
            <a:r>
              <a:rPr lang="en-US" smtClean="0"/>
              <a:t>Summary</a:t>
            </a:r>
          </a:p>
        </p:txBody>
      </p:sp>
      <p:sp>
        <p:nvSpPr>
          <p:cNvPr id="35843" name="Content Placeholder 2"/>
          <p:cNvSpPr>
            <a:spLocks noGrp="1"/>
          </p:cNvSpPr>
          <p:nvPr>
            <p:ph idx="1"/>
          </p:nvPr>
        </p:nvSpPr>
        <p:spPr>
          <a:xfrm>
            <a:off x="914400" y="2362200"/>
            <a:ext cx="7315200" cy="3946525"/>
          </a:xfrm>
        </p:spPr>
        <p:txBody>
          <a:bodyPr>
            <a:normAutofit/>
          </a:bodyPr>
          <a:lstStyle/>
          <a:p>
            <a:r>
              <a:rPr lang="en-US" smtClean="0"/>
              <a:t>All Hazards Assessment</a:t>
            </a:r>
          </a:p>
          <a:p>
            <a:r>
              <a:rPr lang="en-US" smtClean="0"/>
              <a:t>Organized preparedness and response plans</a:t>
            </a:r>
          </a:p>
          <a:p>
            <a:pPr lvl="1"/>
            <a:r>
              <a:rPr lang="en-US" smtClean="0"/>
              <a:t>RSO Leadership</a:t>
            </a:r>
          </a:p>
          <a:p>
            <a:r>
              <a:rPr lang="en-US" smtClean="0"/>
              <a:t>Centralized, cost effective purchase of equipment for detection, personal protection, and decontamination</a:t>
            </a:r>
          </a:p>
          <a:p>
            <a:r>
              <a:rPr lang="en-US" smtClean="0"/>
              <a:t>Recurrent Training</a:t>
            </a:r>
          </a:p>
          <a:p>
            <a:r>
              <a:rPr lang="en-US" smtClean="0"/>
              <a:t>Exercises</a:t>
            </a:r>
          </a:p>
          <a:p>
            <a:pPr lvl="1"/>
            <a:r>
              <a:rPr lang="en-US" smtClean="0"/>
              <a:t>Detection</a:t>
            </a:r>
          </a:p>
          <a:p>
            <a:pPr lvl="1"/>
            <a:r>
              <a:rPr lang="en-US" smtClean="0"/>
              <a:t>Decontamination</a:t>
            </a:r>
          </a:p>
          <a:p>
            <a:pPr lvl="1"/>
            <a:r>
              <a:rPr lang="en-US" smtClean="0"/>
              <a:t>Triage</a:t>
            </a:r>
          </a:p>
          <a:p>
            <a:pPr lvl="1"/>
            <a:r>
              <a:rPr lang="en-US" smtClean="0"/>
              <a:t>Treatment</a:t>
            </a:r>
          </a:p>
        </p:txBody>
      </p:sp>
    </p:spTree>
    <p:extLst>
      <p:ext uri="{BB962C8B-B14F-4D97-AF65-F5344CB8AC3E}">
        <p14:creationId xmlns:p14="http://schemas.microsoft.com/office/powerpoint/2010/main" val="1248606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smtClean="0"/>
              <a:t>Questions?</a:t>
            </a:r>
            <a:br>
              <a:rPr lang="en-US" smtClean="0"/>
            </a:br>
            <a:r>
              <a:rPr lang="en-US" smtClean="0"/>
              <a:t>Thank You!</a:t>
            </a:r>
          </a:p>
        </p:txBody>
      </p:sp>
      <p:sp>
        <p:nvSpPr>
          <p:cNvPr id="3" name="Content Placeholder 2"/>
          <p:cNvSpPr>
            <a:spLocks noGrp="1"/>
          </p:cNvSpPr>
          <p:nvPr>
            <p:ph idx="1"/>
          </p:nvPr>
        </p:nvSpPr>
        <p:spPr/>
        <p:txBody>
          <a:bodyPr>
            <a:normAutofit/>
          </a:bodyPr>
          <a:lstStyle/>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marL="46037" indent="0" eaLnBrk="1" hangingPunct="1">
              <a:buFont typeface="Wingdings" pitchFamily="2" charset="2"/>
              <a:buNone/>
              <a:defRPr/>
            </a:pPr>
            <a:endParaRPr lang="en-US" dirty="0" smtClean="0"/>
          </a:p>
          <a:p>
            <a:pPr eaLnBrk="1" hangingPunct="1">
              <a:defRPr/>
            </a:pPr>
            <a:r>
              <a:rPr lang="en-US" dirty="0" smtClean="0"/>
              <a:t>Charles R. Bauer, MD, CPE</a:t>
            </a:r>
          </a:p>
          <a:p>
            <a:pPr eaLnBrk="1" hangingPunct="1">
              <a:defRPr/>
            </a:pPr>
            <a:r>
              <a:rPr lang="en-US" dirty="0" smtClean="0">
                <a:hlinkClick r:id="rId2"/>
              </a:rPr>
              <a:t>crbauermd@prodigy.net</a:t>
            </a:r>
            <a:r>
              <a:rPr lang="en-US" dirty="0" smtClean="0"/>
              <a:t>,</a:t>
            </a:r>
          </a:p>
          <a:p>
            <a:pPr eaLnBrk="1" hangingPunct="1">
              <a:defRPr/>
            </a:pPr>
            <a:r>
              <a:rPr lang="en-US" dirty="0" smtClean="0">
                <a:hlinkClick r:id="rId3"/>
              </a:rPr>
              <a:t>bauerc@uthscsa.edu</a:t>
            </a:r>
            <a:r>
              <a:rPr lang="en-US" dirty="0" smtClean="0"/>
              <a:t>. </a:t>
            </a:r>
          </a:p>
          <a:p>
            <a:pPr eaLnBrk="1" hangingPunct="1">
              <a:defRPr/>
            </a:pPr>
            <a:r>
              <a:rPr lang="en-US" dirty="0" smtClean="0"/>
              <a:t>(210) 859 4568</a:t>
            </a:r>
            <a:endParaRPr lang="en-US" dirty="0"/>
          </a:p>
        </p:txBody>
      </p:sp>
    </p:spTree>
    <p:extLst>
      <p:ext uri="{BB962C8B-B14F-4D97-AF65-F5344CB8AC3E}">
        <p14:creationId xmlns:p14="http://schemas.microsoft.com/office/powerpoint/2010/main" val="4146849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1"/>
            <a:ext cx="7315200" cy="533399"/>
          </a:xfrm>
        </p:spPr>
        <p:txBody>
          <a:bodyPr>
            <a:normAutofit fontScale="90000"/>
          </a:bodyPr>
          <a:lstStyle/>
          <a:p>
            <a:r>
              <a:rPr lang="en-US" dirty="0" smtClean="0"/>
              <a:t>Hazard Assessment Analysis</a:t>
            </a:r>
            <a:endParaRPr lang="en-US" dirty="0"/>
          </a:p>
        </p:txBody>
      </p:sp>
      <p:sp>
        <p:nvSpPr>
          <p:cNvPr id="4" name="Content Placeholder 3"/>
          <p:cNvSpPr>
            <a:spLocks noGrp="1"/>
          </p:cNvSpPr>
          <p:nvPr>
            <p:ph sz="quarter" idx="13"/>
          </p:nvPr>
        </p:nvSpPr>
        <p:spPr>
          <a:xfrm>
            <a:off x="914400" y="1600200"/>
            <a:ext cx="3566160" cy="4736592"/>
          </a:xfrm>
          <a:prstGeom prst="rect">
            <a:avLst/>
          </a:prstGeom>
        </p:spPr>
        <p:txBody>
          <a:bodyPr/>
          <a:lstStyle/>
          <a:p>
            <a:r>
              <a:rPr lang="en-US" sz="1600" dirty="0" smtClean="0"/>
              <a:t>Hurricane</a:t>
            </a:r>
          </a:p>
          <a:p>
            <a:r>
              <a:rPr lang="en-US" sz="1600" dirty="0" smtClean="0"/>
              <a:t>Earthquake</a:t>
            </a:r>
          </a:p>
          <a:p>
            <a:r>
              <a:rPr lang="en-US" sz="1600" dirty="0" smtClean="0"/>
              <a:t>Flood</a:t>
            </a:r>
          </a:p>
          <a:p>
            <a:r>
              <a:rPr lang="en-US" sz="1600" dirty="0" smtClean="0"/>
              <a:t>Wildfire</a:t>
            </a:r>
          </a:p>
          <a:p>
            <a:r>
              <a:rPr lang="en-US" sz="1600" dirty="0" smtClean="0"/>
              <a:t>Tsunami</a:t>
            </a:r>
          </a:p>
          <a:p>
            <a:r>
              <a:rPr lang="en-US" sz="1600" dirty="0" smtClean="0"/>
              <a:t>Volcanic Eruption</a:t>
            </a:r>
          </a:p>
          <a:p>
            <a:r>
              <a:rPr lang="en-US" sz="1600" dirty="0" smtClean="0"/>
              <a:t>Space Weather</a:t>
            </a:r>
          </a:p>
          <a:p>
            <a:r>
              <a:rPr lang="en-US" sz="1600" dirty="0" smtClean="0"/>
              <a:t>Human Pandemic</a:t>
            </a:r>
          </a:p>
          <a:p>
            <a:r>
              <a:rPr lang="en-US" sz="1600" dirty="0" smtClean="0"/>
              <a:t>Animal Disease</a:t>
            </a:r>
          </a:p>
          <a:p>
            <a:r>
              <a:rPr lang="en-US" sz="1600" dirty="0" smtClean="0"/>
              <a:t>Avalanche</a:t>
            </a:r>
          </a:p>
          <a:p>
            <a:r>
              <a:rPr lang="en-US" sz="1600" dirty="0" smtClean="0"/>
              <a:t>Drought</a:t>
            </a:r>
            <a:endParaRPr lang="en-US" sz="1600" dirty="0"/>
          </a:p>
          <a:p>
            <a:r>
              <a:rPr lang="en-US" sz="1600" dirty="0" smtClean="0"/>
              <a:t>Heat</a:t>
            </a:r>
          </a:p>
          <a:p>
            <a:r>
              <a:rPr lang="en-US" sz="1600" dirty="0" smtClean="0"/>
              <a:t>Severe Thunderstorm</a:t>
            </a:r>
            <a:endParaRPr lang="en-US" sz="1600" dirty="0"/>
          </a:p>
          <a:p>
            <a:r>
              <a:rPr lang="en-US" sz="1600" dirty="0"/>
              <a:t>Tornado</a:t>
            </a:r>
          </a:p>
          <a:p>
            <a:endParaRPr lang="en-US" dirty="0" smtClean="0"/>
          </a:p>
          <a:p>
            <a:endParaRPr lang="en-US" dirty="0"/>
          </a:p>
          <a:p>
            <a:endParaRPr lang="en-US" dirty="0"/>
          </a:p>
        </p:txBody>
      </p:sp>
      <p:sp>
        <p:nvSpPr>
          <p:cNvPr id="5" name="Content Placeholder 4"/>
          <p:cNvSpPr>
            <a:spLocks noGrp="1"/>
          </p:cNvSpPr>
          <p:nvPr>
            <p:ph sz="quarter" idx="14"/>
          </p:nvPr>
        </p:nvSpPr>
        <p:spPr>
          <a:xfrm>
            <a:off x="4681728" y="1524000"/>
            <a:ext cx="3566160" cy="4814887"/>
          </a:xfrm>
          <a:prstGeom prst="rect">
            <a:avLst/>
          </a:prstGeom>
        </p:spPr>
        <p:txBody>
          <a:bodyPr/>
          <a:lstStyle/>
          <a:p>
            <a:r>
              <a:rPr lang="en-US" sz="1600" dirty="0" smtClean="0"/>
              <a:t>Winter Storm/Ice Storm</a:t>
            </a:r>
          </a:p>
          <a:p>
            <a:r>
              <a:rPr lang="en-US" sz="1600" dirty="0" smtClean="0"/>
              <a:t>Chemical Substance Release</a:t>
            </a:r>
          </a:p>
          <a:p>
            <a:r>
              <a:rPr lang="en-US" sz="1600" dirty="0" smtClean="0"/>
              <a:t>Civil Unrest</a:t>
            </a:r>
          </a:p>
          <a:p>
            <a:r>
              <a:rPr lang="en-US" sz="1600" dirty="0" smtClean="0"/>
              <a:t>Nuclear Accident</a:t>
            </a:r>
          </a:p>
          <a:p>
            <a:r>
              <a:rPr lang="en-US" sz="1600" dirty="0" smtClean="0"/>
              <a:t>Transportation System Failure</a:t>
            </a:r>
          </a:p>
          <a:p>
            <a:r>
              <a:rPr lang="en-US" sz="1600" dirty="0" smtClean="0"/>
              <a:t>Dam Failure</a:t>
            </a:r>
          </a:p>
          <a:p>
            <a:r>
              <a:rPr lang="en-US" sz="1600" dirty="0" smtClean="0"/>
              <a:t>RDD/Nuclear Attack</a:t>
            </a:r>
          </a:p>
          <a:p>
            <a:r>
              <a:rPr lang="en-US" sz="1600" dirty="0" smtClean="0"/>
              <a:t>Biological Attack (non-food)</a:t>
            </a:r>
          </a:p>
          <a:p>
            <a:r>
              <a:rPr lang="en-US" sz="1600" dirty="0" smtClean="0"/>
              <a:t>Bio/</a:t>
            </a:r>
            <a:r>
              <a:rPr lang="en-US" sz="1600" dirty="0" err="1" smtClean="0"/>
              <a:t>Chem</a:t>
            </a:r>
            <a:r>
              <a:rPr lang="en-US" sz="1600" dirty="0" smtClean="0"/>
              <a:t> Food Contamination</a:t>
            </a:r>
          </a:p>
          <a:p>
            <a:r>
              <a:rPr lang="en-US" sz="1600" dirty="0" err="1" smtClean="0"/>
              <a:t>Chem</a:t>
            </a:r>
            <a:r>
              <a:rPr lang="en-US" sz="1600" dirty="0" smtClean="0"/>
              <a:t> Attack (non-food)</a:t>
            </a:r>
          </a:p>
          <a:p>
            <a:r>
              <a:rPr lang="en-US" sz="1600" dirty="0" smtClean="0"/>
              <a:t>Armed Assault</a:t>
            </a:r>
          </a:p>
          <a:p>
            <a:r>
              <a:rPr lang="en-US" sz="1600" dirty="0" smtClean="0"/>
              <a:t>Aircraft as a Weapon</a:t>
            </a:r>
          </a:p>
          <a:p>
            <a:r>
              <a:rPr lang="en-US" sz="1600" dirty="0" smtClean="0"/>
              <a:t>Explosive Devices (DIRTY BOMB)</a:t>
            </a:r>
          </a:p>
          <a:p>
            <a:r>
              <a:rPr lang="en-US" sz="1600" dirty="0" smtClean="0"/>
              <a:t>Cyber Attack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a</a:t>
            </a:r>
            <a:endParaRPr lang="en-US" dirty="0" smtClean="0"/>
          </a:p>
          <a:p>
            <a:endParaRPr lang="en-US" dirty="0" smtClean="0"/>
          </a:p>
        </p:txBody>
      </p:sp>
    </p:spTree>
    <p:extLst>
      <p:ext uri="{BB962C8B-B14F-4D97-AF65-F5344CB8AC3E}">
        <p14:creationId xmlns:p14="http://schemas.microsoft.com/office/powerpoint/2010/main" val="107319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457200"/>
            <a:ext cx="7315200" cy="685800"/>
          </a:xfrm>
        </p:spPr>
        <p:txBody>
          <a:bodyPr>
            <a:normAutofit fontScale="90000"/>
          </a:bodyPr>
          <a:lstStyle/>
          <a:p>
            <a:pPr eaLnBrk="1" hangingPunct="1"/>
            <a:r>
              <a:rPr lang="en-US" sz="4800" dirty="0" err="1" smtClean="0"/>
              <a:t>Decon</a:t>
            </a:r>
            <a:r>
              <a:rPr lang="en-US" sz="4800" dirty="0" smtClean="0"/>
              <a:t>-RSO Group</a:t>
            </a:r>
          </a:p>
        </p:txBody>
      </p:sp>
      <p:sp>
        <p:nvSpPr>
          <p:cNvPr id="3" name="Content Placeholder 2"/>
          <p:cNvSpPr>
            <a:spLocks noGrp="1"/>
          </p:cNvSpPr>
          <p:nvPr>
            <p:ph idx="1"/>
          </p:nvPr>
        </p:nvSpPr>
        <p:spPr>
          <a:xfrm>
            <a:off x="914400" y="1447800"/>
            <a:ext cx="7315200" cy="4860925"/>
          </a:xfrm>
        </p:spPr>
        <p:txBody>
          <a:bodyPr rtlCol="0">
            <a:normAutofit fontScale="92500" lnSpcReduction="20000"/>
          </a:bodyPr>
          <a:lstStyle/>
          <a:p>
            <a:pPr indent="-182880" eaLnBrk="1" fontAlgn="auto" hangingPunct="1">
              <a:spcAft>
                <a:spcPts val="0"/>
              </a:spcAft>
              <a:buFont typeface="Wingdings" charset="2"/>
              <a:buChar char="§"/>
              <a:defRPr/>
            </a:pPr>
            <a:r>
              <a:rPr lang="en-US" sz="1800" dirty="0" smtClean="0"/>
              <a:t>Goal:  Plan, Prepare, and Respond to Biological, Chemical, and Radiological threats.</a:t>
            </a:r>
          </a:p>
          <a:p>
            <a:pPr indent="-182880" eaLnBrk="1" fontAlgn="auto" hangingPunct="1">
              <a:spcAft>
                <a:spcPts val="0"/>
              </a:spcAft>
              <a:buFont typeface="Wingdings" charset="2"/>
              <a:buChar char="§"/>
              <a:defRPr/>
            </a:pPr>
            <a:r>
              <a:rPr lang="en-US" sz="1800" dirty="0" smtClean="0"/>
              <a:t>Objectives:  </a:t>
            </a:r>
          </a:p>
          <a:p>
            <a:pPr marL="502920" lvl="1" indent="-182880" eaLnBrk="1" fontAlgn="auto" hangingPunct="1">
              <a:spcAft>
                <a:spcPts val="0"/>
              </a:spcAft>
              <a:buFont typeface="Wingdings" charset="2"/>
              <a:buChar char="§"/>
              <a:defRPr/>
            </a:pPr>
            <a:r>
              <a:rPr lang="en-US" dirty="0" smtClean="0"/>
              <a:t>Plan collaboratively for all hazards/risks threats within TSA-P</a:t>
            </a:r>
          </a:p>
          <a:p>
            <a:pPr marL="502920" lvl="1" indent="-182880" eaLnBrk="1" fontAlgn="auto" hangingPunct="1">
              <a:spcAft>
                <a:spcPts val="0"/>
              </a:spcAft>
              <a:buFont typeface="Wingdings" charset="2"/>
              <a:buChar char="§"/>
              <a:defRPr/>
            </a:pPr>
            <a:r>
              <a:rPr lang="en-US" dirty="0" smtClean="0"/>
              <a:t>Work with the EHDG IC (infection control) to appropriately prepare for biological threats</a:t>
            </a:r>
          </a:p>
          <a:p>
            <a:pPr marL="502920" lvl="1" indent="-182880" eaLnBrk="1" fontAlgn="auto" hangingPunct="1">
              <a:spcAft>
                <a:spcPts val="0"/>
              </a:spcAft>
              <a:buFont typeface="Wingdings" charset="2"/>
              <a:buChar char="§"/>
              <a:defRPr/>
            </a:pPr>
            <a:r>
              <a:rPr lang="en-US" dirty="0" smtClean="0"/>
              <a:t>Collaborate with EHDG RSOs (Radiation Safety Officers) to appropriately prepare for threats associated with radioactive materials</a:t>
            </a:r>
          </a:p>
          <a:p>
            <a:pPr marL="502920" lvl="1" indent="-182880" eaLnBrk="1" fontAlgn="auto" hangingPunct="1">
              <a:spcAft>
                <a:spcPts val="0"/>
              </a:spcAft>
              <a:buFont typeface="Wingdings" charset="2"/>
              <a:buChar char="§"/>
              <a:defRPr/>
            </a:pPr>
            <a:r>
              <a:rPr lang="en-US" dirty="0" smtClean="0"/>
              <a:t>Establish decontamination and radiation safety standards and assess their compliance within TSA-P</a:t>
            </a:r>
          </a:p>
          <a:p>
            <a:pPr marL="502920" lvl="1" indent="-182880" eaLnBrk="1" fontAlgn="auto" hangingPunct="1">
              <a:spcAft>
                <a:spcPts val="0"/>
              </a:spcAft>
              <a:buFont typeface="Wingdings" charset="2"/>
              <a:buChar char="§"/>
              <a:defRPr/>
            </a:pPr>
            <a:r>
              <a:rPr lang="en-US" dirty="0" smtClean="0"/>
              <a:t>Cooperate as regional partners in ASPR funded equipment acquisition, training, and exercises</a:t>
            </a:r>
          </a:p>
          <a:p>
            <a:pPr marL="502920" lvl="1" indent="-182880" eaLnBrk="1" fontAlgn="auto" hangingPunct="1">
              <a:spcAft>
                <a:spcPts val="0"/>
              </a:spcAft>
              <a:buFont typeface="Wingdings" charset="2"/>
              <a:buChar char="§"/>
              <a:defRPr/>
            </a:pPr>
            <a:r>
              <a:rPr lang="en-US" dirty="0" smtClean="0"/>
              <a:t>Improve decontamination and radiation safety processes based on directives and lessons learned</a:t>
            </a:r>
          </a:p>
          <a:p>
            <a:pPr marL="502920" lvl="1" indent="-182880" eaLnBrk="1" fontAlgn="auto" hangingPunct="1">
              <a:spcAft>
                <a:spcPts val="0"/>
              </a:spcAft>
              <a:buFont typeface="Wingdings" charset="2"/>
              <a:buChar char="§"/>
              <a:defRPr/>
            </a:pPr>
            <a:r>
              <a:rPr lang="en-US" dirty="0" smtClean="0"/>
              <a:t>Facilitate training of TSA-P personnel through exercises</a:t>
            </a:r>
          </a:p>
          <a:p>
            <a:pPr marL="502920" lvl="1" indent="-182880" eaLnBrk="1" fontAlgn="auto" hangingPunct="1">
              <a:spcAft>
                <a:spcPts val="0"/>
              </a:spcAft>
              <a:buFont typeface="Wingdings" charset="2"/>
              <a:buChar char="§"/>
              <a:defRPr/>
            </a:pPr>
            <a:r>
              <a:rPr lang="en-US" dirty="0" smtClean="0"/>
              <a:t>Respond effectively with radiation detection resources in disaster events</a:t>
            </a:r>
          </a:p>
          <a:p>
            <a:pPr marL="319087" lvl="1" indent="0" eaLnBrk="1" fontAlgn="auto" hangingPunct="1">
              <a:spcAft>
                <a:spcPts val="0"/>
              </a:spcAft>
              <a:buFont typeface="Wingdings" charset="2"/>
              <a:buNone/>
              <a:defRPr/>
            </a:pPr>
            <a:r>
              <a:rPr lang="en-US" sz="1600" dirty="0"/>
              <a:t>	</a:t>
            </a:r>
            <a:r>
              <a:rPr lang="en-US" sz="1600" dirty="0" smtClean="0"/>
              <a:t>					</a:t>
            </a:r>
            <a:r>
              <a:rPr lang="en-US" sz="1000" dirty="0" smtClean="0"/>
              <a:t>STRAC.ORG </a:t>
            </a:r>
            <a:endParaRPr lang="en-US" sz="1000" dirty="0"/>
          </a:p>
        </p:txBody>
      </p:sp>
    </p:spTree>
    <p:extLst>
      <p:ext uri="{BB962C8B-B14F-4D97-AF65-F5344CB8AC3E}">
        <p14:creationId xmlns:p14="http://schemas.microsoft.com/office/powerpoint/2010/main" val="71353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Dirty Bomb – Improvised Explosive Device (IED)</a:t>
            </a:r>
            <a:endParaRPr lang="en-US" dirty="0"/>
          </a:p>
        </p:txBody>
      </p:sp>
      <p:sp>
        <p:nvSpPr>
          <p:cNvPr id="3" name="Content Placeholder 2"/>
          <p:cNvSpPr>
            <a:spLocks noGrp="1"/>
          </p:cNvSpPr>
          <p:nvPr>
            <p:ph idx="1"/>
          </p:nvPr>
        </p:nvSpPr>
        <p:spPr/>
        <p:txBody>
          <a:bodyPr/>
          <a:lstStyle/>
          <a:p>
            <a:r>
              <a:rPr lang="en-US" sz="2800" dirty="0" smtClean="0"/>
              <a:t>Cause Injury through multiple mechanisms:</a:t>
            </a:r>
          </a:p>
          <a:p>
            <a:pPr lvl="1"/>
            <a:r>
              <a:rPr lang="en-US" sz="2800" dirty="0" smtClean="0"/>
              <a:t>Primary </a:t>
            </a:r>
          </a:p>
          <a:p>
            <a:pPr lvl="1"/>
            <a:r>
              <a:rPr lang="en-US" sz="2800" dirty="0" smtClean="0"/>
              <a:t>Secondary</a:t>
            </a:r>
          </a:p>
          <a:p>
            <a:pPr lvl="1"/>
            <a:r>
              <a:rPr lang="en-US" sz="2800" dirty="0" smtClean="0"/>
              <a:t>Tertiary</a:t>
            </a:r>
          </a:p>
          <a:p>
            <a:pPr lvl="1"/>
            <a:r>
              <a:rPr lang="en-US" sz="2800" dirty="0" smtClean="0"/>
              <a:t>Quaternary</a:t>
            </a:r>
          </a:p>
          <a:p>
            <a:pPr lvl="1"/>
            <a:r>
              <a:rPr lang="en-US" sz="2800" dirty="0" err="1" smtClean="0"/>
              <a:t>Quinary</a:t>
            </a:r>
            <a:endParaRPr lang="en-US" sz="2800" dirty="0"/>
          </a:p>
        </p:txBody>
      </p:sp>
    </p:spTree>
    <p:extLst>
      <p:ext uri="{BB962C8B-B14F-4D97-AF65-F5344CB8AC3E}">
        <p14:creationId xmlns:p14="http://schemas.microsoft.com/office/powerpoint/2010/main" val="192264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838200"/>
          </a:xfrm>
        </p:spPr>
        <p:txBody>
          <a:bodyPr/>
          <a:lstStyle/>
          <a:p>
            <a:r>
              <a:rPr lang="en-US" sz="4400" dirty="0" smtClean="0"/>
              <a:t>		Primary Effect:</a:t>
            </a:r>
            <a:endParaRPr lang="en-US" sz="4400" dirty="0"/>
          </a:p>
        </p:txBody>
      </p:sp>
      <p:sp>
        <p:nvSpPr>
          <p:cNvPr id="3" name="Content Placeholder 2"/>
          <p:cNvSpPr>
            <a:spLocks noGrp="1"/>
          </p:cNvSpPr>
          <p:nvPr>
            <p:ph idx="1"/>
          </p:nvPr>
        </p:nvSpPr>
        <p:spPr>
          <a:xfrm>
            <a:off x="914400" y="1981200"/>
            <a:ext cx="7315200" cy="4327525"/>
          </a:xfrm>
        </p:spPr>
        <p:txBody>
          <a:bodyPr/>
          <a:lstStyle/>
          <a:p>
            <a:r>
              <a:rPr lang="en-US" sz="2400" dirty="0" smtClean="0"/>
              <a:t>Due to over/under pressurization – Rapid expansion of gasses.</a:t>
            </a:r>
          </a:p>
          <a:p>
            <a:r>
              <a:rPr lang="en-US" sz="2400" dirty="0" smtClean="0"/>
              <a:t>Direct tissue damage with complex stress and shear waves</a:t>
            </a:r>
          </a:p>
          <a:p>
            <a:r>
              <a:rPr lang="en-US" sz="2400" dirty="0" smtClean="0"/>
              <a:t>Gas filled organ more prone to injury</a:t>
            </a:r>
          </a:p>
          <a:p>
            <a:pPr lvl="1"/>
            <a:r>
              <a:rPr lang="en-US" sz="2400" dirty="0" smtClean="0"/>
              <a:t>Ear – tympanic membrane rupture</a:t>
            </a:r>
          </a:p>
          <a:p>
            <a:pPr lvl="1"/>
            <a:r>
              <a:rPr lang="en-US" sz="2400" dirty="0" smtClean="0"/>
              <a:t>Lungs</a:t>
            </a:r>
          </a:p>
          <a:p>
            <a:pPr lvl="1"/>
            <a:r>
              <a:rPr lang="en-US" sz="2400" dirty="0" smtClean="0"/>
              <a:t>Hollow </a:t>
            </a:r>
            <a:r>
              <a:rPr lang="en-US" sz="2400" dirty="0" err="1" smtClean="0"/>
              <a:t>viscus</a:t>
            </a:r>
            <a:r>
              <a:rPr lang="en-US" sz="2400" dirty="0" smtClean="0"/>
              <a:t> organs – Colon (more gas) &gt; Small bowel </a:t>
            </a:r>
            <a:endParaRPr lang="en-US" sz="2400" dirty="0"/>
          </a:p>
        </p:txBody>
      </p:sp>
    </p:spTree>
    <p:extLst>
      <p:ext uri="{BB962C8B-B14F-4D97-AF65-F5344CB8AC3E}">
        <p14:creationId xmlns:p14="http://schemas.microsoft.com/office/powerpoint/2010/main" val="1624998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Texas Unites,  The Dirty Bomb- (1) June 15,2012 (2)</Template>
  <TotalTime>15</TotalTime>
  <Words>3343</Words>
  <Application>Microsoft Office PowerPoint</Application>
  <PresentationFormat>On-screen Show (4:3)</PresentationFormat>
  <Paragraphs>471</Paragraphs>
  <Slides>53</Slides>
  <Notes>19</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Perspective</vt:lpstr>
      <vt:lpstr>The Dirty Bomb:  Community and Medical  Response to Radiological  and Nuclear Events</vt:lpstr>
      <vt:lpstr>Objectives:</vt:lpstr>
      <vt:lpstr>How It Started</vt:lpstr>
      <vt:lpstr>PowerPoint Presentation</vt:lpstr>
      <vt:lpstr>Emergency/Hospital Disaster Group Committees (EHDG)</vt:lpstr>
      <vt:lpstr>Hazard Assessment Analysis</vt:lpstr>
      <vt:lpstr>Decon-RSO Group</vt:lpstr>
      <vt:lpstr>Dirty Bomb – Improvised Explosive Device (IED)</vt:lpstr>
      <vt:lpstr>  Primary Effect:</vt:lpstr>
      <vt:lpstr>       Secondary Effects</vt:lpstr>
      <vt:lpstr>  Tertiary Effects</vt:lpstr>
      <vt:lpstr>      Quaternary Effects</vt:lpstr>
      <vt:lpstr>  Quinary Effects</vt:lpstr>
      <vt:lpstr> Radiation and Nuclear Disasters</vt:lpstr>
      <vt:lpstr>Earthquake/Tsunami, Sendai, Japan.  Fukushima Daiichi Nuclear Disaster</vt:lpstr>
      <vt:lpstr>Ionizing Radiation</vt:lpstr>
      <vt:lpstr>What is a gray (Gy) ?</vt:lpstr>
      <vt:lpstr>Methods of detection:  RADIOLOGICAL</vt:lpstr>
      <vt:lpstr>Need to know your back-ground level.  We don’t start from ZERO </vt:lpstr>
      <vt:lpstr>PowerPoint Presentation</vt:lpstr>
      <vt:lpstr>Hospital Decontamination Response Annual Review</vt:lpstr>
      <vt:lpstr>Level C PPE</vt:lpstr>
      <vt:lpstr>PowerPoint Presentation</vt:lpstr>
      <vt:lpstr>Hospital Decontamination Zone</vt:lpstr>
      <vt:lpstr>Regional Mass Casualty/Decon Trailers</vt:lpstr>
      <vt:lpstr>Ionizing Radiation</vt:lpstr>
      <vt:lpstr>What is a gray (Gy) ?</vt:lpstr>
      <vt:lpstr>Triage in Acute Radiation Syndrome (ARS)</vt:lpstr>
      <vt:lpstr>Priorities in Combined-Injury Triage- Radiation Doses</vt:lpstr>
      <vt:lpstr>G-I Tract, ARS Vomiting</vt:lpstr>
      <vt:lpstr>ARS, Diarrhea</vt:lpstr>
      <vt:lpstr>ARS, Hematopoietic</vt:lpstr>
      <vt:lpstr>Andrew’s Lymphocyte Nomogram  </vt:lpstr>
      <vt:lpstr>   Hemogram (300 cGy TBI Exposure)</vt:lpstr>
      <vt:lpstr>PowerPoint Presentation</vt:lpstr>
      <vt:lpstr>    Surgical Procedures</vt:lpstr>
      <vt:lpstr>Inverse Square Rule for Decreasing Radiation with Increasing Distance </vt:lpstr>
      <vt:lpstr>Therapeutic Interventions</vt:lpstr>
      <vt:lpstr>RMOC Display (WebEOC)</vt:lpstr>
      <vt:lpstr>Laboratory Response</vt:lpstr>
      <vt:lpstr>Peripheral Blood Lymphocytes as a Biodosimeter</vt:lpstr>
      <vt:lpstr>Training</vt:lpstr>
      <vt:lpstr>Radiological Event Preparedness Registry, (REPR) Health Physics Society, South Texas Chapter, Radiation Safety Specialists</vt:lpstr>
      <vt:lpstr>PowerPoint Presentation</vt:lpstr>
      <vt:lpstr>Psychological Phases of Disaster</vt:lpstr>
      <vt:lpstr>Psychological Phases of Disaster (Cont.)</vt:lpstr>
      <vt:lpstr>Psychological First Aid in Radiation Disasters</vt:lpstr>
      <vt:lpstr>Psychological Phases of Radiation Disaster</vt:lpstr>
      <vt:lpstr>At Risk Groups</vt:lpstr>
      <vt:lpstr>Principles of Psychological First Aid - Promote</vt:lpstr>
      <vt:lpstr>What can you do to Help?</vt:lpstr>
      <vt:lpstr>Summary</vt:lpstr>
      <vt:lpstr>Questions? 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Dirty Bomb:  Community and Medical  Response to Radiological  and Nuclear Events</dc:title>
  <dc:creator>Chuck</dc:creator>
  <cp:lastModifiedBy>Ogaz, Cynthia</cp:lastModifiedBy>
  <cp:revision>4</cp:revision>
  <dcterms:created xsi:type="dcterms:W3CDTF">2012-11-13T18:51:32Z</dcterms:created>
  <dcterms:modified xsi:type="dcterms:W3CDTF">2012-12-04T17:57:30Z</dcterms:modified>
</cp:coreProperties>
</file>