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70DB9-9894-40B0-9F4B-612501D1FF22}" type="doc">
      <dgm:prSet loTypeId="urn:microsoft.com/office/officeart/2005/8/layout/hList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A6106765-9D4B-4804-B786-7FC7D8A041B2}">
      <dgm:prSet phldrT="[Text]"/>
      <dgm:spPr/>
      <dgm:t>
        <a:bodyPr/>
        <a:lstStyle/>
        <a:p>
          <a:r>
            <a:rPr lang="en-US" dirty="0" smtClean="0"/>
            <a:t>5 Ambulance Strike Teams</a:t>
          </a:r>
          <a:endParaRPr lang="en-US" dirty="0"/>
        </a:p>
      </dgm:t>
    </dgm:pt>
    <dgm:pt modelId="{A4A8788F-2028-4507-AE85-909ADE8FE353}" type="parTrans" cxnId="{B896B108-E72C-46DE-AE29-2A291AF263C4}">
      <dgm:prSet/>
      <dgm:spPr/>
      <dgm:t>
        <a:bodyPr/>
        <a:lstStyle/>
        <a:p>
          <a:endParaRPr lang="en-US"/>
        </a:p>
      </dgm:t>
    </dgm:pt>
    <dgm:pt modelId="{3E15C0DE-7203-45BD-B069-72E8EE97148D}" type="sibTrans" cxnId="{B896B108-E72C-46DE-AE29-2A291AF263C4}">
      <dgm:prSet/>
      <dgm:spPr/>
      <dgm:t>
        <a:bodyPr/>
        <a:lstStyle/>
        <a:p>
          <a:endParaRPr lang="en-US"/>
        </a:p>
      </dgm:t>
    </dgm:pt>
    <dgm:pt modelId="{54EF8333-B3B6-4CE6-BEDD-627D0FE8C474}">
      <dgm:prSet phldrT="[Text]"/>
      <dgm:spPr/>
      <dgm:t>
        <a:bodyPr/>
        <a:lstStyle/>
        <a:p>
          <a:r>
            <a:rPr lang="en-US" dirty="0" smtClean="0"/>
            <a:t>5 Ambulances in each Strike Team (25 total ambulances)</a:t>
          </a:r>
          <a:endParaRPr lang="en-US" dirty="0"/>
        </a:p>
      </dgm:t>
    </dgm:pt>
    <dgm:pt modelId="{23F7809C-07D9-42BB-B04E-59CBC765A3B4}" type="parTrans" cxnId="{476087F3-2F95-4BE4-A65B-211CBEC079A5}">
      <dgm:prSet/>
      <dgm:spPr/>
      <dgm:t>
        <a:bodyPr/>
        <a:lstStyle/>
        <a:p>
          <a:endParaRPr lang="en-US"/>
        </a:p>
      </dgm:t>
    </dgm:pt>
    <dgm:pt modelId="{9DB02222-AEB0-42F2-A424-1C5AE755BF59}" type="sibTrans" cxnId="{476087F3-2F95-4BE4-A65B-211CBEC079A5}">
      <dgm:prSet/>
      <dgm:spPr/>
      <dgm:t>
        <a:bodyPr/>
        <a:lstStyle/>
        <a:p>
          <a:endParaRPr lang="en-US"/>
        </a:p>
      </dgm:t>
    </dgm:pt>
    <dgm:pt modelId="{488B0D89-891F-4299-B638-DC07F86A57FD}">
      <dgm:prSet phldrT="[Text]"/>
      <dgm:spPr/>
      <dgm:t>
        <a:bodyPr/>
        <a:lstStyle/>
        <a:p>
          <a:r>
            <a:rPr lang="en-US" dirty="0" smtClean="0"/>
            <a:t>5 RN Strike Teams</a:t>
          </a:r>
          <a:endParaRPr lang="en-US" dirty="0"/>
        </a:p>
      </dgm:t>
    </dgm:pt>
    <dgm:pt modelId="{DFAED331-BEA7-4158-A6F4-B9D6423F89E1}" type="parTrans" cxnId="{0BA1F9D4-4F21-41F9-B6B5-B660F8805E98}">
      <dgm:prSet/>
      <dgm:spPr/>
      <dgm:t>
        <a:bodyPr/>
        <a:lstStyle/>
        <a:p>
          <a:endParaRPr lang="en-US"/>
        </a:p>
      </dgm:t>
    </dgm:pt>
    <dgm:pt modelId="{1B6CA049-0123-4716-9777-E1E539741777}" type="sibTrans" cxnId="{0BA1F9D4-4F21-41F9-B6B5-B660F8805E98}">
      <dgm:prSet/>
      <dgm:spPr/>
      <dgm:t>
        <a:bodyPr/>
        <a:lstStyle/>
        <a:p>
          <a:endParaRPr lang="en-US"/>
        </a:p>
      </dgm:t>
    </dgm:pt>
    <dgm:pt modelId="{66BEBA39-AA8C-4DB1-B12A-118CACD39F20}">
      <dgm:prSet phldrT="[Text]"/>
      <dgm:spPr/>
      <dgm:t>
        <a:bodyPr/>
        <a:lstStyle/>
        <a:p>
          <a:r>
            <a:rPr lang="en-US" dirty="0" smtClean="0"/>
            <a:t>5 RN’s in each Strike Team (25 total RN’s)</a:t>
          </a:r>
          <a:endParaRPr lang="en-US" dirty="0"/>
        </a:p>
      </dgm:t>
    </dgm:pt>
    <dgm:pt modelId="{1AEBA835-EB6E-4887-A9B0-E1AB04BB5A39}" type="parTrans" cxnId="{51EDB130-1BC3-49DE-83B1-863DB5FA4A11}">
      <dgm:prSet/>
      <dgm:spPr/>
      <dgm:t>
        <a:bodyPr/>
        <a:lstStyle/>
        <a:p>
          <a:endParaRPr lang="en-US"/>
        </a:p>
      </dgm:t>
    </dgm:pt>
    <dgm:pt modelId="{77E599D2-D7B5-42C1-B870-DC95A9189DD4}" type="sibTrans" cxnId="{51EDB130-1BC3-49DE-83B1-863DB5FA4A11}">
      <dgm:prSet/>
      <dgm:spPr/>
      <dgm:t>
        <a:bodyPr/>
        <a:lstStyle/>
        <a:p>
          <a:endParaRPr lang="en-US"/>
        </a:p>
      </dgm:t>
    </dgm:pt>
    <dgm:pt modelId="{226DC5FA-6DCF-456B-8E58-0760CEAEE8FE}">
      <dgm:prSet phldrT="[Text]"/>
      <dgm:spPr/>
      <dgm:t>
        <a:bodyPr/>
        <a:lstStyle/>
        <a:p>
          <a:r>
            <a:rPr lang="en-US" dirty="0" smtClean="0"/>
            <a:t>6 hour launch time for minimum of 72 hr deployment</a:t>
          </a:r>
          <a:endParaRPr lang="en-US" dirty="0"/>
        </a:p>
      </dgm:t>
    </dgm:pt>
    <dgm:pt modelId="{7426AFAA-E1ED-42D6-A118-36BF1626A1F9}" type="parTrans" cxnId="{CD497E83-E5F5-4897-86F8-FE169F897A41}">
      <dgm:prSet/>
      <dgm:spPr/>
      <dgm:t>
        <a:bodyPr/>
        <a:lstStyle/>
        <a:p>
          <a:endParaRPr lang="en-US"/>
        </a:p>
      </dgm:t>
    </dgm:pt>
    <dgm:pt modelId="{FF72603F-D17A-4409-B380-C00F28ADE2A3}" type="sibTrans" cxnId="{CD497E83-E5F5-4897-86F8-FE169F897A41}">
      <dgm:prSet/>
      <dgm:spPr/>
      <dgm:t>
        <a:bodyPr/>
        <a:lstStyle/>
        <a:p>
          <a:endParaRPr lang="en-US"/>
        </a:p>
      </dgm:t>
    </dgm:pt>
    <dgm:pt modelId="{CAD950A3-46D8-4779-8A79-DCD634F99E0E}">
      <dgm:prSet phldrT="[Text]"/>
      <dgm:spPr/>
      <dgm:t>
        <a:bodyPr/>
        <a:lstStyle/>
        <a:p>
          <a:r>
            <a:rPr lang="en-US" dirty="0" smtClean="0"/>
            <a:t>2 </a:t>
          </a:r>
          <a:r>
            <a:rPr lang="en-US" dirty="0" err="1" smtClean="0"/>
            <a:t>Ambuses</a:t>
          </a:r>
          <a:endParaRPr lang="en-US" dirty="0"/>
        </a:p>
      </dgm:t>
    </dgm:pt>
    <dgm:pt modelId="{C37A20FC-E74F-4329-B5BA-E28DFEA27D2D}" type="parTrans" cxnId="{2E371729-434C-45F7-9C10-7D9AC67F87CC}">
      <dgm:prSet/>
      <dgm:spPr/>
      <dgm:t>
        <a:bodyPr/>
        <a:lstStyle/>
        <a:p>
          <a:endParaRPr lang="en-US"/>
        </a:p>
      </dgm:t>
    </dgm:pt>
    <dgm:pt modelId="{B0428552-6DB3-44AE-88E7-979E4452F18C}" type="sibTrans" cxnId="{2E371729-434C-45F7-9C10-7D9AC67F87CC}">
      <dgm:prSet/>
      <dgm:spPr/>
      <dgm:t>
        <a:bodyPr/>
        <a:lstStyle/>
        <a:p>
          <a:endParaRPr lang="en-US"/>
        </a:p>
      </dgm:t>
    </dgm:pt>
    <dgm:pt modelId="{0B8770AC-F2BC-48EC-A0C9-347C5410A66F}">
      <dgm:prSet phldrT="[Text]"/>
      <dgm:spPr/>
      <dgm:t>
        <a:bodyPr/>
        <a:lstStyle/>
        <a:p>
          <a:r>
            <a:rPr lang="en-US" dirty="0" err="1" smtClean="0"/>
            <a:t>Ambuses</a:t>
          </a:r>
          <a:r>
            <a:rPr lang="en-US" dirty="0" smtClean="0"/>
            <a:t> are capable of transporting up to 24 litter patients at one time.</a:t>
          </a:r>
          <a:endParaRPr lang="en-US" dirty="0"/>
        </a:p>
      </dgm:t>
    </dgm:pt>
    <dgm:pt modelId="{244FAF91-A3A0-450E-A926-1631A06F0B91}" type="parTrans" cxnId="{8E293825-1AFB-418A-B5DB-68B98CE8B223}">
      <dgm:prSet/>
      <dgm:spPr/>
      <dgm:t>
        <a:bodyPr/>
        <a:lstStyle/>
        <a:p>
          <a:endParaRPr lang="en-US"/>
        </a:p>
      </dgm:t>
    </dgm:pt>
    <dgm:pt modelId="{10446ECB-69CD-4C3E-9005-29B8EE89C37F}" type="sibTrans" cxnId="{8E293825-1AFB-418A-B5DB-68B98CE8B223}">
      <dgm:prSet/>
      <dgm:spPr/>
      <dgm:t>
        <a:bodyPr/>
        <a:lstStyle/>
        <a:p>
          <a:endParaRPr lang="en-US"/>
        </a:p>
      </dgm:t>
    </dgm:pt>
    <dgm:pt modelId="{EEAB94CF-C41B-4BFB-9B2D-033EEDF9D33F}">
      <dgm:prSet phldrT="[Text]"/>
      <dgm:spPr/>
      <dgm:t>
        <a:bodyPr/>
        <a:lstStyle/>
        <a:p>
          <a:r>
            <a:rPr lang="en-US" dirty="0" smtClean="0"/>
            <a:t>10 min launch time for 12 hour deployment</a:t>
          </a:r>
          <a:endParaRPr lang="en-US" dirty="0"/>
        </a:p>
      </dgm:t>
    </dgm:pt>
    <dgm:pt modelId="{49661589-5742-4275-B030-45D6D947FC00}" type="parTrans" cxnId="{FCFF8DF1-AB23-4F80-8B91-FCA6D510CBC3}">
      <dgm:prSet/>
      <dgm:spPr/>
      <dgm:t>
        <a:bodyPr/>
        <a:lstStyle/>
        <a:p>
          <a:endParaRPr lang="en-US"/>
        </a:p>
      </dgm:t>
    </dgm:pt>
    <dgm:pt modelId="{08745B35-7707-4E1B-927A-8F746729C47D}" type="sibTrans" cxnId="{FCFF8DF1-AB23-4F80-8B91-FCA6D510CBC3}">
      <dgm:prSet/>
      <dgm:spPr/>
      <dgm:t>
        <a:bodyPr/>
        <a:lstStyle/>
        <a:p>
          <a:endParaRPr lang="en-US"/>
        </a:p>
      </dgm:t>
    </dgm:pt>
    <dgm:pt modelId="{112AE539-9407-4AC9-B5FE-5B75D63096F3}">
      <dgm:prSet phldrT="[Text]"/>
      <dgm:spPr/>
      <dgm:t>
        <a:bodyPr/>
        <a:lstStyle/>
        <a:p>
          <a:r>
            <a:rPr lang="en-US" dirty="0" smtClean="0"/>
            <a:t>Teams are Pre-</a:t>
          </a:r>
          <a:r>
            <a:rPr lang="en-US" dirty="0" err="1" smtClean="0"/>
            <a:t>rostered</a:t>
          </a:r>
          <a:endParaRPr lang="en-US" dirty="0"/>
        </a:p>
      </dgm:t>
    </dgm:pt>
    <dgm:pt modelId="{5942BE6F-8031-40DD-810E-5DBFCED70D1E}" type="parTrans" cxnId="{203C2796-4A8F-467D-9BB2-B968CA52C413}">
      <dgm:prSet/>
      <dgm:spPr/>
      <dgm:t>
        <a:bodyPr/>
        <a:lstStyle/>
        <a:p>
          <a:endParaRPr lang="en-US"/>
        </a:p>
      </dgm:t>
    </dgm:pt>
    <dgm:pt modelId="{6462B325-594E-4ACE-8156-67EFC48BC7CE}" type="sibTrans" cxnId="{203C2796-4A8F-467D-9BB2-B968CA52C413}">
      <dgm:prSet/>
      <dgm:spPr/>
      <dgm:t>
        <a:bodyPr/>
        <a:lstStyle/>
        <a:p>
          <a:endParaRPr lang="en-US"/>
        </a:p>
      </dgm:t>
    </dgm:pt>
    <dgm:pt modelId="{0C11391D-FC12-4E37-B5F0-9313FE1F60A3}">
      <dgm:prSet phldrT="[Text]"/>
      <dgm:spPr/>
      <dgm:t>
        <a:bodyPr/>
        <a:lstStyle/>
        <a:p>
          <a:r>
            <a:rPr lang="en-US" dirty="0" smtClean="0"/>
            <a:t>10 min launch time for &lt;12 hr deployment</a:t>
          </a:r>
          <a:endParaRPr lang="en-US" dirty="0"/>
        </a:p>
      </dgm:t>
    </dgm:pt>
    <dgm:pt modelId="{C614A366-29B9-4D9E-B1C8-943F020CC83F}" type="parTrans" cxnId="{90E5A200-49CF-4FAE-91C8-098D24339694}">
      <dgm:prSet/>
      <dgm:spPr/>
      <dgm:t>
        <a:bodyPr/>
        <a:lstStyle/>
        <a:p>
          <a:endParaRPr lang="en-US"/>
        </a:p>
      </dgm:t>
    </dgm:pt>
    <dgm:pt modelId="{78658E87-F11B-4C45-95FF-4415CEA564E0}" type="sibTrans" cxnId="{90E5A200-49CF-4FAE-91C8-098D24339694}">
      <dgm:prSet/>
      <dgm:spPr/>
      <dgm:t>
        <a:bodyPr/>
        <a:lstStyle/>
        <a:p>
          <a:endParaRPr lang="en-US"/>
        </a:p>
      </dgm:t>
    </dgm:pt>
    <dgm:pt modelId="{6FE2253A-0A56-47CE-A650-1BA91B00DFB5}">
      <dgm:prSet phldrT="[Text]"/>
      <dgm:spPr/>
      <dgm:t>
        <a:bodyPr/>
        <a:lstStyle/>
        <a:p>
          <a:r>
            <a:rPr lang="en-US" dirty="0" smtClean="0"/>
            <a:t>1 ICU Strike Team</a:t>
          </a:r>
          <a:endParaRPr lang="en-US" dirty="0"/>
        </a:p>
      </dgm:t>
    </dgm:pt>
    <dgm:pt modelId="{4CE52106-7128-4100-9B70-D84E4EE45D2E}" type="parTrans" cxnId="{9C434E3D-55E3-4B82-B781-C0F7890C1ABD}">
      <dgm:prSet/>
      <dgm:spPr/>
      <dgm:t>
        <a:bodyPr/>
        <a:lstStyle/>
        <a:p>
          <a:endParaRPr lang="en-US"/>
        </a:p>
      </dgm:t>
    </dgm:pt>
    <dgm:pt modelId="{F55CBE31-5673-4986-BF01-5BBBB82634FA}" type="sibTrans" cxnId="{9C434E3D-55E3-4B82-B781-C0F7890C1ABD}">
      <dgm:prSet/>
      <dgm:spPr/>
      <dgm:t>
        <a:bodyPr/>
        <a:lstStyle/>
        <a:p>
          <a:endParaRPr lang="en-US"/>
        </a:p>
      </dgm:t>
    </dgm:pt>
    <dgm:pt modelId="{F7EE4B05-2D52-4F72-B64C-75ED5DBA7852}">
      <dgm:prSet phldrT="[Text]"/>
      <dgm:spPr/>
      <dgm:t>
        <a:bodyPr/>
        <a:lstStyle/>
        <a:p>
          <a:r>
            <a:rPr lang="en-US" dirty="0" smtClean="0"/>
            <a:t>Each Strike Team has pre-assigned Strike Team Leader</a:t>
          </a:r>
          <a:endParaRPr lang="en-US" dirty="0"/>
        </a:p>
      </dgm:t>
    </dgm:pt>
    <dgm:pt modelId="{31FE9A58-1201-4C1C-8B70-D52952F94AD1}" type="parTrans" cxnId="{6471227A-D77A-42F2-B6E1-1078FD7637DD}">
      <dgm:prSet/>
      <dgm:spPr/>
      <dgm:t>
        <a:bodyPr/>
        <a:lstStyle/>
        <a:p>
          <a:endParaRPr lang="en-US"/>
        </a:p>
      </dgm:t>
    </dgm:pt>
    <dgm:pt modelId="{16D19A62-037C-4FB5-B17B-6C17DDCB1C07}" type="sibTrans" cxnId="{6471227A-D77A-42F2-B6E1-1078FD7637DD}">
      <dgm:prSet/>
      <dgm:spPr/>
      <dgm:t>
        <a:bodyPr/>
        <a:lstStyle/>
        <a:p>
          <a:endParaRPr lang="en-US"/>
        </a:p>
      </dgm:t>
    </dgm:pt>
    <dgm:pt modelId="{76A4A126-DB7A-475C-8149-7CA3D424B59D}">
      <dgm:prSet phldrT="[Text]"/>
      <dgm:spPr/>
      <dgm:t>
        <a:bodyPr/>
        <a:lstStyle/>
        <a:p>
          <a:r>
            <a:rPr lang="en-US" dirty="0" smtClean="0"/>
            <a:t>Each Team has pre-assigned Strike Team Leader</a:t>
          </a:r>
          <a:endParaRPr lang="en-US" dirty="0"/>
        </a:p>
      </dgm:t>
    </dgm:pt>
    <dgm:pt modelId="{343047CD-08E5-4719-AF13-4304B672A59D}" type="parTrans" cxnId="{2EC1F7F7-37EE-4A82-BEF8-D9C524E23D17}">
      <dgm:prSet/>
      <dgm:spPr/>
      <dgm:t>
        <a:bodyPr/>
        <a:lstStyle/>
        <a:p>
          <a:endParaRPr lang="en-US"/>
        </a:p>
      </dgm:t>
    </dgm:pt>
    <dgm:pt modelId="{2E610506-070A-47DC-903F-70EC75055BDF}" type="sibTrans" cxnId="{2EC1F7F7-37EE-4A82-BEF8-D9C524E23D17}">
      <dgm:prSet/>
      <dgm:spPr/>
      <dgm:t>
        <a:bodyPr/>
        <a:lstStyle/>
        <a:p>
          <a:endParaRPr lang="en-US"/>
        </a:p>
      </dgm:t>
    </dgm:pt>
    <dgm:pt modelId="{9FD1A9A4-9778-4695-854B-A7F812FE3667}">
      <dgm:prSet phldrT="[Text]"/>
      <dgm:spPr/>
      <dgm:t>
        <a:bodyPr/>
        <a:lstStyle/>
        <a:p>
          <a:r>
            <a:rPr lang="en-US" dirty="0" smtClean="0"/>
            <a:t>3 ER Strike Teams</a:t>
          </a:r>
          <a:endParaRPr lang="en-US" dirty="0"/>
        </a:p>
      </dgm:t>
    </dgm:pt>
    <dgm:pt modelId="{98A1F1DF-176F-45F8-82B9-D1D85D619592}" type="parTrans" cxnId="{A8F68022-5409-4302-99EC-A4FCD4CB87AB}">
      <dgm:prSet/>
      <dgm:spPr/>
      <dgm:t>
        <a:bodyPr/>
        <a:lstStyle/>
        <a:p>
          <a:endParaRPr lang="en-US"/>
        </a:p>
      </dgm:t>
    </dgm:pt>
    <dgm:pt modelId="{8FFFC771-ECD1-46ED-A26A-3437E0EC5F0E}" type="sibTrans" cxnId="{A8F68022-5409-4302-99EC-A4FCD4CB87AB}">
      <dgm:prSet/>
      <dgm:spPr/>
      <dgm:t>
        <a:bodyPr/>
        <a:lstStyle/>
        <a:p>
          <a:endParaRPr lang="en-US"/>
        </a:p>
      </dgm:t>
    </dgm:pt>
    <dgm:pt modelId="{D20E4EB6-C65B-4B32-9F73-04DE2C32DA13}">
      <dgm:prSet phldrT="[Text]"/>
      <dgm:spPr/>
      <dgm:t>
        <a:bodyPr/>
        <a:lstStyle/>
        <a:p>
          <a:r>
            <a:rPr lang="en-US" dirty="0" smtClean="0"/>
            <a:t>1 Specialty area (Burn, OB, Pedi, NICU, etc) </a:t>
          </a:r>
          <a:endParaRPr lang="en-US" dirty="0"/>
        </a:p>
      </dgm:t>
    </dgm:pt>
    <dgm:pt modelId="{8D985624-09BD-40EF-863C-66E4188BE0CB}" type="parTrans" cxnId="{9FD1F406-09EA-4FEC-9C47-5BBAF27F7359}">
      <dgm:prSet/>
      <dgm:spPr/>
      <dgm:t>
        <a:bodyPr/>
        <a:lstStyle/>
        <a:p>
          <a:endParaRPr lang="en-US"/>
        </a:p>
      </dgm:t>
    </dgm:pt>
    <dgm:pt modelId="{DD553A9A-2B51-427A-AB7B-CEC47F99ECEF}" type="sibTrans" cxnId="{9FD1F406-09EA-4FEC-9C47-5BBAF27F7359}">
      <dgm:prSet/>
      <dgm:spPr/>
      <dgm:t>
        <a:bodyPr/>
        <a:lstStyle/>
        <a:p>
          <a:endParaRPr lang="en-US"/>
        </a:p>
      </dgm:t>
    </dgm:pt>
    <dgm:pt modelId="{018FF797-8C1A-4567-90F6-38E871B587B8}">
      <dgm:prSet phldrT="[Text]"/>
      <dgm:spPr/>
      <dgm:t>
        <a:bodyPr/>
        <a:lstStyle/>
        <a:p>
          <a:r>
            <a:rPr lang="en-US" dirty="0" smtClean="0"/>
            <a:t>Pre-plumbed for O2, Suction, medical gases, etc</a:t>
          </a:r>
          <a:endParaRPr lang="en-US" dirty="0"/>
        </a:p>
      </dgm:t>
    </dgm:pt>
    <dgm:pt modelId="{762C6FB7-5CFB-4056-995E-672D693B322B}" type="parTrans" cxnId="{5F421F02-4E23-4196-9A5B-F9EC13F31D01}">
      <dgm:prSet/>
      <dgm:spPr/>
      <dgm:t>
        <a:bodyPr/>
        <a:lstStyle/>
        <a:p>
          <a:endParaRPr lang="en-US"/>
        </a:p>
      </dgm:t>
    </dgm:pt>
    <dgm:pt modelId="{5CAB557E-9A61-419D-85BE-AA0FEC7A6E77}" type="sibTrans" cxnId="{5F421F02-4E23-4196-9A5B-F9EC13F31D01}">
      <dgm:prSet/>
      <dgm:spPr/>
      <dgm:t>
        <a:bodyPr/>
        <a:lstStyle/>
        <a:p>
          <a:endParaRPr lang="en-US"/>
        </a:p>
      </dgm:t>
    </dgm:pt>
    <dgm:pt modelId="{27EBA040-51CC-4EF0-BBBD-50686E7B2F26}">
      <dgm:prSet phldrT="[Text]"/>
      <dgm:spPr/>
      <dgm:t>
        <a:bodyPr/>
        <a:lstStyle/>
        <a:p>
          <a:r>
            <a:rPr lang="en-US" dirty="0" smtClean="0"/>
            <a:t>Assigned to EMS agencies that will deploy 5-6 paramedics </a:t>
          </a:r>
          <a:endParaRPr lang="en-US" dirty="0"/>
        </a:p>
      </dgm:t>
    </dgm:pt>
    <dgm:pt modelId="{FA3A7416-59E7-4D0D-A6AA-FC4C4CFAB2BE}" type="parTrans" cxnId="{237848B6-37E9-47A6-A591-7128CB36A3A9}">
      <dgm:prSet/>
      <dgm:spPr/>
      <dgm:t>
        <a:bodyPr/>
        <a:lstStyle/>
        <a:p>
          <a:endParaRPr lang="en-US"/>
        </a:p>
      </dgm:t>
    </dgm:pt>
    <dgm:pt modelId="{7B6DB7A7-A0E6-4384-A974-2C9C56BFCD5F}" type="sibTrans" cxnId="{237848B6-37E9-47A6-A591-7128CB36A3A9}">
      <dgm:prSet/>
      <dgm:spPr/>
      <dgm:t>
        <a:bodyPr/>
        <a:lstStyle/>
        <a:p>
          <a:endParaRPr lang="en-US"/>
        </a:p>
      </dgm:t>
    </dgm:pt>
    <dgm:pt modelId="{19BF539E-A1DD-496D-93A2-A63C1DD55286}">
      <dgm:prSet phldrT="[Text]"/>
      <dgm:spPr/>
      <dgm:t>
        <a:bodyPr/>
        <a:lstStyle/>
        <a:p>
          <a:r>
            <a:rPr lang="en-US" dirty="0" smtClean="0"/>
            <a:t>4 hour launch time for minimum for 72 hr deployment with additional gear as needed.</a:t>
          </a:r>
          <a:endParaRPr lang="en-US" dirty="0"/>
        </a:p>
      </dgm:t>
    </dgm:pt>
    <dgm:pt modelId="{FD758B25-972C-49D6-BE5E-CACA4EF9C607}" type="parTrans" cxnId="{5FF65D67-941F-4578-9CE7-70316D448367}">
      <dgm:prSet/>
      <dgm:spPr/>
      <dgm:t>
        <a:bodyPr/>
        <a:lstStyle/>
        <a:p>
          <a:endParaRPr lang="en-US"/>
        </a:p>
      </dgm:t>
    </dgm:pt>
    <dgm:pt modelId="{43AFE58A-34C9-489F-A12B-BE20A0B9ECB4}" type="sibTrans" cxnId="{5FF65D67-941F-4578-9CE7-70316D448367}">
      <dgm:prSet/>
      <dgm:spPr/>
      <dgm:t>
        <a:bodyPr/>
        <a:lstStyle/>
        <a:p>
          <a:endParaRPr lang="en-US"/>
        </a:p>
      </dgm:t>
    </dgm:pt>
    <dgm:pt modelId="{1E36B9A2-1D75-420B-8021-1A8CC42CB8C7}">
      <dgm:prSet phldrT="[Text]"/>
      <dgm:spPr/>
      <dgm:t>
        <a:bodyPr/>
        <a:lstStyle/>
        <a:p>
          <a:r>
            <a:rPr lang="en-US" dirty="0" smtClean="0"/>
            <a:t>4 hour launch time for 72 hour deployment</a:t>
          </a:r>
          <a:endParaRPr lang="en-US" dirty="0"/>
        </a:p>
      </dgm:t>
    </dgm:pt>
    <dgm:pt modelId="{D9DD86B8-C751-4ECA-99E5-7004F3233947}" type="parTrans" cxnId="{805D3EEE-9A0E-4C80-9D2E-F96E7407432C}">
      <dgm:prSet/>
      <dgm:spPr/>
      <dgm:t>
        <a:bodyPr/>
        <a:lstStyle/>
        <a:p>
          <a:endParaRPr lang="en-US"/>
        </a:p>
      </dgm:t>
    </dgm:pt>
    <dgm:pt modelId="{B018C656-4FD2-4AE5-8B23-96B34EF0321A}" type="sibTrans" cxnId="{805D3EEE-9A0E-4C80-9D2E-F96E7407432C}">
      <dgm:prSet/>
      <dgm:spPr/>
      <dgm:t>
        <a:bodyPr/>
        <a:lstStyle/>
        <a:p>
          <a:endParaRPr lang="en-US"/>
        </a:p>
      </dgm:t>
    </dgm:pt>
    <dgm:pt modelId="{078FD426-F738-4F56-93C1-9C2C7E7E3694}">
      <dgm:prSet/>
      <dgm:spPr/>
      <dgm:t>
        <a:bodyPr/>
        <a:lstStyle/>
        <a:p>
          <a:r>
            <a:rPr lang="en-US" dirty="0" smtClean="0"/>
            <a:t>Field Deployable Medical Station</a:t>
          </a:r>
          <a:endParaRPr lang="en-US" dirty="0"/>
        </a:p>
      </dgm:t>
    </dgm:pt>
    <dgm:pt modelId="{4709379E-C647-45B7-AD3E-7420902F09F5}" type="parTrans" cxnId="{242F52FD-371A-48D8-BFCC-AFF1214E7F74}">
      <dgm:prSet/>
      <dgm:spPr/>
      <dgm:t>
        <a:bodyPr/>
        <a:lstStyle/>
        <a:p>
          <a:endParaRPr lang="en-US"/>
        </a:p>
      </dgm:t>
    </dgm:pt>
    <dgm:pt modelId="{B17BEFDA-3789-4FFF-A229-010507AF9399}" type="sibTrans" cxnId="{242F52FD-371A-48D8-BFCC-AFF1214E7F74}">
      <dgm:prSet/>
      <dgm:spPr/>
      <dgm:t>
        <a:bodyPr/>
        <a:lstStyle/>
        <a:p>
          <a:endParaRPr lang="en-US"/>
        </a:p>
      </dgm:t>
    </dgm:pt>
    <dgm:pt modelId="{AA05A9F7-2D48-4AF2-AEB4-1AF54FEB162C}">
      <dgm:prSet/>
      <dgm:spPr/>
      <dgm:t>
        <a:bodyPr/>
        <a:lstStyle/>
        <a:p>
          <a:r>
            <a:rPr lang="en-US" dirty="0" smtClean="0"/>
            <a:t>25-40 bed capacity</a:t>
          </a:r>
          <a:endParaRPr lang="en-US" dirty="0"/>
        </a:p>
      </dgm:t>
    </dgm:pt>
    <dgm:pt modelId="{90333F2B-F03B-4479-BA6D-582292EFFCC1}" type="parTrans" cxnId="{721287CB-CA84-42B0-877E-7A9FE06AC23A}">
      <dgm:prSet/>
      <dgm:spPr/>
      <dgm:t>
        <a:bodyPr/>
        <a:lstStyle/>
        <a:p>
          <a:endParaRPr lang="en-US"/>
        </a:p>
      </dgm:t>
    </dgm:pt>
    <dgm:pt modelId="{01860636-C9FD-49EF-891E-E8CE1ED5B22F}" type="sibTrans" cxnId="{721287CB-CA84-42B0-877E-7A9FE06AC23A}">
      <dgm:prSet/>
      <dgm:spPr/>
      <dgm:t>
        <a:bodyPr/>
        <a:lstStyle/>
        <a:p>
          <a:endParaRPr lang="en-US"/>
        </a:p>
      </dgm:t>
    </dgm:pt>
    <dgm:pt modelId="{36BD9B8F-F39F-45F1-8541-EC754C33E3BA}">
      <dgm:prSet/>
      <dgm:spPr/>
      <dgm:t>
        <a:bodyPr/>
        <a:lstStyle/>
        <a:p>
          <a:r>
            <a:rPr lang="en-US" dirty="0" smtClean="0"/>
            <a:t>Limited treatment, but able to provide </a:t>
          </a:r>
          <a:r>
            <a:rPr lang="en-US" dirty="0" err="1" smtClean="0"/>
            <a:t>stablizing</a:t>
          </a:r>
          <a:r>
            <a:rPr lang="en-US" dirty="0" smtClean="0"/>
            <a:t> care</a:t>
          </a:r>
          <a:endParaRPr lang="en-US" dirty="0"/>
        </a:p>
      </dgm:t>
    </dgm:pt>
    <dgm:pt modelId="{570811F9-D0D1-40B9-BECB-E41CA3FBECCD}" type="parTrans" cxnId="{1AFA76D5-609A-46D6-84F6-781671AA48B8}">
      <dgm:prSet/>
      <dgm:spPr/>
      <dgm:t>
        <a:bodyPr/>
        <a:lstStyle/>
        <a:p>
          <a:endParaRPr lang="en-US"/>
        </a:p>
      </dgm:t>
    </dgm:pt>
    <dgm:pt modelId="{FAA55A82-FE9D-40BD-904F-A42781D30EE2}" type="sibTrans" cxnId="{1AFA76D5-609A-46D6-84F6-781671AA48B8}">
      <dgm:prSet/>
      <dgm:spPr/>
      <dgm:t>
        <a:bodyPr/>
        <a:lstStyle/>
        <a:p>
          <a:endParaRPr lang="en-US"/>
        </a:p>
      </dgm:t>
    </dgm:pt>
    <dgm:pt modelId="{F2776845-D431-4382-9B91-C71846210F5D}">
      <dgm:prSet/>
      <dgm:spPr/>
      <dgm:t>
        <a:bodyPr/>
        <a:lstStyle/>
        <a:p>
          <a:r>
            <a:rPr lang="en-US" dirty="0" smtClean="0"/>
            <a:t>Fully staffed with EM physicians, ER nurses, techs, pharmacy,  logistics, clerical and other support</a:t>
          </a:r>
          <a:endParaRPr lang="en-US" dirty="0"/>
        </a:p>
      </dgm:t>
    </dgm:pt>
    <dgm:pt modelId="{6B370A6E-7C20-4014-99B9-01927F81FA3E}" type="parTrans" cxnId="{3ABA40A9-CF27-48EB-BAB8-D8AEA5D8269A}">
      <dgm:prSet/>
      <dgm:spPr/>
      <dgm:t>
        <a:bodyPr/>
        <a:lstStyle/>
        <a:p>
          <a:endParaRPr lang="en-US"/>
        </a:p>
      </dgm:t>
    </dgm:pt>
    <dgm:pt modelId="{1C6E23D2-A512-4D0A-9D80-B74EE1E38C03}" type="sibTrans" cxnId="{3ABA40A9-CF27-48EB-BAB8-D8AEA5D8269A}">
      <dgm:prSet/>
      <dgm:spPr/>
      <dgm:t>
        <a:bodyPr/>
        <a:lstStyle/>
        <a:p>
          <a:endParaRPr lang="en-US"/>
        </a:p>
      </dgm:t>
    </dgm:pt>
    <dgm:pt modelId="{BC72E67D-410C-485F-9292-CF60E19D4E02}">
      <dgm:prSet/>
      <dgm:spPr/>
      <dgm:t>
        <a:bodyPr/>
        <a:lstStyle/>
        <a:p>
          <a:r>
            <a:rPr lang="en-US" dirty="0" smtClean="0"/>
            <a:t>6 hour launch time for 72 hr deployment</a:t>
          </a:r>
          <a:endParaRPr lang="en-US" dirty="0"/>
        </a:p>
      </dgm:t>
    </dgm:pt>
    <dgm:pt modelId="{CD40E8E5-DFB0-427F-AEB2-D54823E1B0AF}" type="parTrans" cxnId="{70C4E27C-8BE3-4031-8F71-F0D2A9C3E1DA}">
      <dgm:prSet/>
      <dgm:spPr/>
      <dgm:t>
        <a:bodyPr/>
        <a:lstStyle/>
        <a:p>
          <a:endParaRPr lang="en-US"/>
        </a:p>
      </dgm:t>
    </dgm:pt>
    <dgm:pt modelId="{7EF29941-EEBC-484D-A936-6FFAF8E1426E}" type="sibTrans" cxnId="{70C4E27C-8BE3-4031-8F71-F0D2A9C3E1DA}">
      <dgm:prSet/>
      <dgm:spPr/>
      <dgm:t>
        <a:bodyPr/>
        <a:lstStyle/>
        <a:p>
          <a:endParaRPr lang="en-US"/>
        </a:p>
      </dgm:t>
    </dgm:pt>
    <dgm:pt modelId="{710D1EF6-5901-47ED-9EF2-AE3ED61EF252}" type="pres">
      <dgm:prSet presAssocID="{CCA70DB9-9894-40B0-9F4B-612501D1FF2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ECAD86-E55D-4A8B-A5E9-1DD2906DD9DE}" type="pres">
      <dgm:prSet presAssocID="{A6106765-9D4B-4804-B786-7FC7D8A041B2}" presName="composite" presStyleCnt="0"/>
      <dgm:spPr/>
    </dgm:pt>
    <dgm:pt modelId="{0DC17FC0-8ED2-4F80-9CF8-5A407A929F8A}" type="pres">
      <dgm:prSet presAssocID="{A6106765-9D4B-4804-B786-7FC7D8A041B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CFB08-1D77-4E9E-AE62-D92A674282DE}" type="pres">
      <dgm:prSet presAssocID="{A6106765-9D4B-4804-B786-7FC7D8A041B2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B149E-7149-4F1C-8436-54FB6F16B2A9}" type="pres">
      <dgm:prSet presAssocID="{3E15C0DE-7203-45BD-B069-72E8EE97148D}" presName="space" presStyleCnt="0"/>
      <dgm:spPr/>
    </dgm:pt>
    <dgm:pt modelId="{A1D7309D-A6D1-46DC-AD92-6EC90863751B}" type="pres">
      <dgm:prSet presAssocID="{488B0D89-891F-4299-B638-DC07F86A57FD}" presName="composite" presStyleCnt="0"/>
      <dgm:spPr/>
    </dgm:pt>
    <dgm:pt modelId="{6B3BAFC4-C461-4FF1-8739-4E4C45FFDD10}" type="pres">
      <dgm:prSet presAssocID="{488B0D89-891F-4299-B638-DC07F86A57F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4D6C7-96AF-4F73-90D1-022EEF2E11A2}" type="pres">
      <dgm:prSet presAssocID="{488B0D89-891F-4299-B638-DC07F86A57FD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13D909-2C5B-4C71-B3B6-AB348D17200C}" type="pres">
      <dgm:prSet presAssocID="{1B6CA049-0123-4716-9777-E1E539741777}" presName="space" presStyleCnt="0"/>
      <dgm:spPr/>
    </dgm:pt>
    <dgm:pt modelId="{751DD42F-2EFC-4155-9CCD-7C6913985C40}" type="pres">
      <dgm:prSet presAssocID="{CAD950A3-46D8-4779-8A79-DCD634F99E0E}" presName="composite" presStyleCnt="0"/>
      <dgm:spPr/>
    </dgm:pt>
    <dgm:pt modelId="{3A48670D-E9F0-472B-8611-F49AE578DF06}" type="pres">
      <dgm:prSet presAssocID="{CAD950A3-46D8-4779-8A79-DCD634F99E0E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26AF4-76EC-4B40-A866-DA281E54AFEB}" type="pres">
      <dgm:prSet presAssocID="{CAD950A3-46D8-4779-8A79-DCD634F99E0E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BB974-4A93-45C8-80B9-5B8B44990EFE}" type="pres">
      <dgm:prSet presAssocID="{B0428552-6DB3-44AE-88E7-979E4452F18C}" presName="space" presStyleCnt="0"/>
      <dgm:spPr/>
    </dgm:pt>
    <dgm:pt modelId="{A66370E2-B8A7-46DB-85A4-940352AB985C}" type="pres">
      <dgm:prSet presAssocID="{078FD426-F738-4F56-93C1-9C2C7E7E3694}" presName="composite" presStyleCnt="0"/>
      <dgm:spPr/>
    </dgm:pt>
    <dgm:pt modelId="{1C3F7261-DDC5-4D67-ABDA-252708626F05}" type="pres">
      <dgm:prSet presAssocID="{078FD426-F738-4F56-93C1-9C2C7E7E369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A0111-11CA-486F-BC50-0E4E7362599A}" type="pres">
      <dgm:prSet presAssocID="{078FD426-F738-4F56-93C1-9C2C7E7E369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3C2796-4A8F-467D-9BB2-B968CA52C413}" srcId="{A6106765-9D4B-4804-B786-7FC7D8A041B2}" destId="{112AE539-9407-4AC9-B5FE-5B75D63096F3}" srcOrd="2" destOrd="0" parTransId="{5942BE6F-8031-40DD-810E-5DBFCED70D1E}" sibTransId="{6462B325-594E-4ACE-8156-67EFC48BC7CE}"/>
    <dgm:cxn modelId="{2E371729-434C-45F7-9C10-7D9AC67F87CC}" srcId="{CCA70DB9-9894-40B0-9F4B-612501D1FF22}" destId="{CAD950A3-46D8-4779-8A79-DCD634F99E0E}" srcOrd="2" destOrd="0" parTransId="{C37A20FC-E74F-4329-B5BA-E28DFEA27D2D}" sibTransId="{B0428552-6DB3-44AE-88E7-979E4452F18C}"/>
    <dgm:cxn modelId="{5FF65D67-941F-4578-9CE7-70316D448367}" srcId="{A6106765-9D4B-4804-B786-7FC7D8A041B2}" destId="{19BF539E-A1DD-496D-93A2-A63C1DD55286}" srcOrd="4" destOrd="0" parTransId="{FD758B25-972C-49D6-BE5E-CACA4EF9C607}" sibTransId="{43AFE58A-34C9-489F-A12B-BE20A0B9ECB4}"/>
    <dgm:cxn modelId="{90E5A200-49CF-4FAE-91C8-098D24339694}" srcId="{A6106765-9D4B-4804-B786-7FC7D8A041B2}" destId="{0C11391D-FC12-4E37-B5F0-9313FE1F60A3}" srcOrd="3" destOrd="0" parTransId="{C614A366-29B9-4D9E-B1C8-943F020CC83F}" sibTransId="{78658E87-F11B-4C45-95FF-4415CEA564E0}"/>
    <dgm:cxn modelId="{476087F3-2F95-4BE4-A65B-211CBEC079A5}" srcId="{A6106765-9D4B-4804-B786-7FC7D8A041B2}" destId="{54EF8333-B3B6-4CE6-BEDD-627D0FE8C474}" srcOrd="0" destOrd="0" parTransId="{23F7809C-07D9-42BB-B04E-59CBC765A3B4}" sibTransId="{9DB02222-AEB0-42F2-A424-1C5AE755BF59}"/>
    <dgm:cxn modelId="{B896B108-E72C-46DE-AE29-2A291AF263C4}" srcId="{CCA70DB9-9894-40B0-9F4B-612501D1FF22}" destId="{A6106765-9D4B-4804-B786-7FC7D8A041B2}" srcOrd="0" destOrd="0" parTransId="{A4A8788F-2028-4507-AE85-909ADE8FE353}" sibTransId="{3E15C0DE-7203-45BD-B069-72E8EE97148D}"/>
    <dgm:cxn modelId="{354E9F00-C4EC-4AB8-ABB5-9E57CC64C07D}" type="presOf" srcId="{0C11391D-FC12-4E37-B5F0-9313FE1F60A3}" destId="{3A6CFB08-1D77-4E9E-AE62-D92A674282DE}" srcOrd="0" destOrd="3" presId="urn:microsoft.com/office/officeart/2005/8/layout/hList1"/>
    <dgm:cxn modelId="{FCFF8DF1-AB23-4F80-8B91-FCA6D510CBC3}" srcId="{CAD950A3-46D8-4779-8A79-DCD634F99E0E}" destId="{EEAB94CF-C41B-4BFB-9B2D-033EEDF9D33F}" srcOrd="3" destOrd="0" parTransId="{49661589-5742-4275-B030-45D6D947FC00}" sibTransId="{08745B35-7707-4E1B-927A-8F746729C47D}"/>
    <dgm:cxn modelId="{70C4E27C-8BE3-4031-8F71-F0D2A9C3E1DA}" srcId="{078FD426-F738-4F56-93C1-9C2C7E7E3694}" destId="{BC72E67D-410C-485F-9292-CF60E19D4E02}" srcOrd="3" destOrd="0" parTransId="{CD40E8E5-DFB0-427F-AEB2-D54823E1B0AF}" sibTransId="{7EF29941-EEBC-484D-A936-6FFAF8E1426E}"/>
    <dgm:cxn modelId="{242F52FD-371A-48D8-BFCC-AFF1214E7F74}" srcId="{CCA70DB9-9894-40B0-9F4B-612501D1FF22}" destId="{078FD426-F738-4F56-93C1-9C2C7E7E3694}" srcOrd="3" destOrd="0" parTransId="{4709379E-C647-45B7-AD3E-7420902F09F5}" sibTransId="{B17BEFDA-3789-4FFF-A229-010507AF9399}"/>
    <dgm:cxn modelId="{A8F68022-5409-4302-99EC-A4FCD4CB87AB}" srcId="{488B0D89-891F-4299-B638-DC07F86A57FD}" destId="{9FD1A9A4-9778-4695-854B-A7F812FE3667}" srcOrd="2" destOrd="0" parTransId="{98A1F1DF-176F-45F8-82B9-D1D85D619592}" sibTransId="{8FFFC771-ECD1-46ED-A26A-3437E0EC5F0E}"/>
    <dgm:cxn modelId="{5B476E0B-0CCB-457C-97AE-0E937B472CAC}" type="presOf" srcId="{F2776845-D431-4382-9B91-C71846210F5D}" destId="{3CFA0111-11CA-486F-BC50-0E4E7362599A}" srcOrd="0" destOrd="2" presId="urn:microsoft.com/office/officeart/2005/8/layout/hList1"/>
    <dgm:cxn modelId="{DA21BDFB-ED01-4CD0-B9D9-B2EB601F8261}" type="presOf" srcId="{AA05A9F7-2D48-4AF2-AEB4-1AF54FEB162C}" destId="{3CFA0111-11CA-486F-BC50-0E4E7362599A}" srcOrd="0" destOrd="0" presId="urn:microsoft.com/office/officeart/2005/8/layout/hList1"/>
    <dgm:cxn modelId="{A9E111BA-8E36-4CB3-ADF8-DECADCB63D56}" type="presOf" srcId="{0B8770AC-F2BC-48EC-A0C9-347C5410A66F}" destId="{38226AF4-76EC-4B40-A866-DA281E54AFEB}" srcOrd="0" destOrd="0" presId="urn:microsoft.com/office/officeart/2005/8/layout/hList1"/>
    <dgm:cxn modelId="{3C760A8D-35AC-4B4D-9FFF-FCEB52559A41}" type="presOf" srcId="{226DC5FA-6DCF-456B-8E58-0760CEAEE8FE}" destId="{8C34D6C7-96AF-4F73-90D1-022EEF2E11A2}" srcOrd="0" destOrd="5" presId="urn:microsoft.com/office/officeart/2005/8/layout/hList1"/>
    <dgm:cxn modelId="{CB410E51-F1FE-4F7E-A695-AB1D409483B5}" type="presOf" srcId="{CAD950A3-46D8-4779-8A79-DCD634F99E0E}" destId="{3A48670D-E9F0-472B-8611-F49AE578DF06}" srcOrd="0" destOrd="0" presId="urn:microsoft.com/office/officeart/2005/8/layout/hList1"/>
    <dgm:cxn modelId="{B1508CB6-C8BE-4D0F-AA48-EC43C5F2F0E2}" type="presOf" srcId="{CCA70DB9-9894-40B0-9F4B-612501D1FF22}" destId="{710D1EF6-5901-47ED-9EF2-AE3ED61EF252}" srcOrd="0" destOrd="0" presId="urn:microsoft.com/office/officeart/2005/8/layout/hList1"/>
    <dgm:cxn modelId="{5F421F02-4E23-4196-9A5B-F9EC13F31D01}" srcId="{CAD950A3-46D8-4779-8A79-DCD634F99E0E}" destId="{018FF797-8C1A-4567-90F6-38E871B587B8}" srcOrd="1" destOrd="0" parTransId="{762C6FB7-5CFB-4056-995E-672D693B322B}" sibTransId="{5CAB557E-9A61-419D-85BE-AA0FEC7A6E77}"/>
    <dgm:cxn modelId="{67600F9C-B162-4E48-8C77-5C8E52F02EC0}" type="presOf" srcId="{9FD1A9A4-9778-4695-854B-A7F812FE3667}" destId="{8C34D6C7-96AF-4F73-90D1-022EEF2E11A2}" srcOrd="0" destOrd="2" presId="urn:microsoft.com/office/officeart/2005/8/layout/hList1"/>
    <dgm:cxn modelId="{B73FDE90-2008-4F89-91A1-8B64938E2451}" type="presOf" srcId="{078FD426-F738-4F56-93C1-9C2C7E7E3694}" destId="{1C3F7261-DDC5-4D67-ABDA-252708626F05}" srcOrd="0" destOrd="0" presId="urn:microsoft.com/office/officeart/2005/8/layout/hList1"/>
    <dgm:cxn modelId="{805D3EEE-9A0E-4C80-9D2E-F96E7407432C}" srcId="{CAD950A3-46D8-4779-8A79-DCD634F99E0E}" destId="{1E36B9A2-1D75-420B-8021-1A8CC42CB8C7}" srcOrd="4" destOrd="0" parTransId="{D9DD86B8-C751-4ECA-99E5-7004F3233947}" sibTransId="{B018C656-4FD2-4AE5-8B23-96B34EF0321A}"/>
    <dgm:cxn modelId="{51EDB130-1BC3-49DE-83B1-863DB5FA4A11}" srcId="{488B0D89-891F-4299-B638-DC07F86A57FD}" destId="{66BEBA39-AA8C-4DB1-B12A-118CACD39F20}" srcOrd="0" destOrd="0" parTransId="{1AEBA835-EB6E-4887-A9B0-E1AB04BB5A39}" sibTransId="{77E599D2-D7B5-42C1-B870-DC95A9189DD4}"/>
    <dgm:cxn modelId="{09538516-90BD-4A73-B492-B3653D86DD5F}" type="presOf" srcId="{66BEBA39-AA8C-4DB1-B12A-118CACD39F20}" destId="{8C34D6C7-96AF-4F73-90D1-022EEF2E11A2}" srcOrd="0" destOrd="0" presId="urn:microsoft.com/office/officeart/2005/8/layout/hList1"/>
    <dgm:cxn modelId="{4EB7633F-991A-450C-8BF1-C21B2F13D694}" type="presOf" srcId="{19BF539E-A1DD-496D-93A2-A63C1DD55286}" destId="{3A6CFB08-1D77-4E9E-AE62-D92A674282DE}" srcOrd="0" destOrd="4" presId="urn:microsoft.com/office/officeart/2005/8/layout/hList1"/>
    <dgm:cxn modelId="{CD497E83-E5F5-4897-86F8-FE169F897A41}" srcId="{488B0D89-891F-4299-B638-DC07F86A57FD}" destId="{226DC5FA-6DCF-456B-8E58-0760CEAEE8FE}" srcOrd="5" destOrd="0" parTransId="{7426AFAA-E1ED-42D6-A118-36BF1626A1F9}" sibTransId="{FF72603F-D17A-4409-B380-C00F28ADE2A3}"/>
    <dgm:cxn modelId="{C83E2E6F-994B-4D2D-A775-78A7FCB89B0D}" type="presOf" srcId="{54EF8333-B3B6-4CE6-BEDD-627D0FE8C474}" destId="{3A6CFB08-1D77-4E9E-AE62-D92A674282DE}" srcOrd="0" destOrd="0" presId="urn:microsoft.com/office/officeart/2005/8/layout/hList1"/>
    <dgm:cxn modelId="{0BA1F9D4-4F21-41F9-B6B5-B660F8805E98}" srcId="{CCA70DB9-9894-40B0-9F4B-612501D1FF22}" destId="{488B0D89-891F-4299-B638-DC07F86A57FD}" srcOrd="1" destOrd="0" parTransId="{DFAED331-BEA7-4158-A6F4-B9D6423F89E1}" sibTransId="{1B6CA049-0123-4716-9777-E1E539741777}"/>
    <dgm:cxn modelId="{1AFA76D5-609A-46D6-84F6-781671AA48B8}" srcId="{078FD426-F738-4F56-93C1-9C2C7E7E3694}" destId="{36BD9B8F-F39F-45F1-8541-EC754C33E3BA}" srcOrd="1" destOrd="0" parTransId="{570811F9-D0D1-40B9-BECB-E41CA3FBECCD}" sibTransId="{FAA55A82-FE9D-40BD-904F-A42781D30EE2}"/>
    <dgm:cxn modelId="{721287CB-CA84-42B0-877E-7A9FE06AC23A}" srcId="{078FD426-F738-4F56-93C1-9C2C7E7E3694}" destId="{AA05A9F7-2D48-4AF2-AEB4-1AF54FEB162C}" srcOrd="0" destOrd="0" parTransId="{90333F2B-F03B-4479-BA6D-582292EFFCC1}" sibTransId="{01860636-C9FD-49EF-891E-E8CE1ED5B22F}"/>
    <dgm:cxn modelId="{6471227A-D77A-42F2-B6E1-1078FD7637DD}" srcId="{A6106765-9D4B-4804-B786-7FC7D8A041B2}" destId="{F7EE4B05-2D52-4F72-B64C-75ED5DBA7852}" srcOrd="1" destOrd="0" parTransId="{31FE9A58-1201-4C1C-8B70-D52952F94AD1}" sibTransId="{16D19A62-037C-4FB5-B17B-6C17DDCB1C07}"/>
    <dgm:cxn modelId="{310E0E09-7C22-42D9-B312-429EB44494B6}" type="presOf" srcId="{27EBA040-51CC-4EF0-BBBD-50686E7B2F26}" destId="{38226AF4-76EC-4B40-A866-DA281E54AFEB}" srcOrd="0" destOrd="2" presId="urn:microsoft.com/office/officeart/2005/8/layout/hList1"/>
    <dgm:cxn modelId="{3675C223-6721-4440-9E99-6DE719D0F2E9}" type="presOf" srcId="{D20E4EB6-C65B-4B32-9F73-04DE2C32DA13}" destId="{8C34D6C7-96AF-4F73-90D1-022EEF2E11A2}" srcOrd="0" destOrd="4" presId="urn:microsoft.com/office/officeart/2005/8/layout/hList1"/>
    <dgm:cxn modelId="{96980A74-AACF-4753-A305-0AED9301871D}" type="presOf" srcId="{1E36B9A2-1D75-420B-8021-1A8CC42CB8C7}" destId="{38226AF4-76EC-4B40-A866-DA281E54AFEB}" srcOrd="0" destOrd="4" presId="urn:microsoft.com/office/officeart/2005/8/layout/hList1"/>
    <dgm:cxn modelId="{99F499D7-0254-4164-BC2A-4F7E0575F8D8}" type="presOf" srcId="{EEAB94CF-C41B-4BFB-9B2D-033EEDF9D33F}" destId="{38226AF4-76EC-4B40-A866-DA281E54AFEB}" srcOrd="0" destOrd="3" presId="urn:microsoft.com/office/officeart/2005/8/layout/hList1"/>
    <dgm:cxn modelId="{F084B8A4-1249-4F1E-98EF-3B55CE115845}" type="presOf" srcId="{A6106765-9D4B-4804-B786-7FC7D8A041B2}" destId="{0DC17FC0-8ED2-4F80-9CF8-5A407A929F8A}" srcOrd="0" destOrd="0" presId="urn:microsoft.com/office/officeart/2005/8/layout/hList1"/>
    <dgm:cxn modelId="{8E293825-1AFB-418A-B5DB-68B98CE8B223}" srcId="{CAD950A3-46D8-4779-8A79-DCD634F99E0E}" destId="{0B8770AC-F2BC-48EC-A0C9-347C5410A66F}" srcOrd="0" destOrd="0" parTransId="{244FAF91-A3A0-450E-A926-1631A06F0B91}" sibTransId="{10446ECB-69CD-4C3E-9005-29B8EE89C37F}"/>
    <dgm:cxn modelId="{237848B6-37E9-47A6-A591-7128CB36A3A9}" srcId="{CAD950A3-46D8-4779-8A79-DCD634F99E0E}" destId="{27EBA040-51CC-4EF0-BBBD-50686E7B2F26}" srcOrd="2" destOrd="0" parTransId="{FA3A7416-59E7-4D0D-A6AA-FC4C4CFAB2BE}" sibTransId="{7B6DB7A7-A0E6-4384-A974-2C9C56BFCD5F}"/>
    <dgm:cxn modelId="{6CDEE1DE-3650-4A51-B4EB-CF876AB8752E}" type="presOf" srcId="{6FE2253A-0A56-47CE-A650-1BA91B00DFB5}" destId="{8C34D6C7-96AF-4F73-90D1-022EEF2E11A2}" srcOrd="0" destOrd="3" presId="urn:microsoft.com/office/officeart/2005/8/layout/hList1"/>
    <dgm:cxn modelId="{93FC0F60-562B-4260-A039-2A90D788C0B4}" type="presOf" srcId="{BC72E67D-410C-485F-9292-CF60E19D4E02}" destId="{3CFA0111-11CA-486F-BC50-0E4E7362599A}" srcOrd="0" destOrd="3" presId="urn:microsoft.com/office/officeart/2005/8/layout/hList1"/>
    <dgm:cxn modelId="{9FD1F406-09EA-4FEC-9C47-5BBAF27F7359}" srcId="{488B0D89-891F-4299-B638-DC07F86A57FD}" destId="{D20E4EB6-C65B-4B32-9F73-04DE2C32DA13}" srcOrd="4" destOrd="0" parTransId="{8D985624-09BD-40EF-863C-66E4188BE0CB}" sibTransId="{DD553A9A-2B51-427A-AB7B-CEC47F99ECEF}"/>
    <dgm:cxn modelId="{20C8C78D-8798-4636-BC75-0B585B1C5D26}" type="presOf" srcId="{36BD9B8F-F39F-45F1-8541-EC754C33E3BA}" destId="{3CFA0111-11CA-486F-BC50-0E4E7362599A}" srcOrd="0" destOrd="1" presId="urn:microsoft.com/office/officeart/2005/8/layout/hList1"/>
    <dgm:cxn modelId="{CD27FEC4-4261-435D-92F1-119DD61FAE30}" type="presOf" srcId="{F7EE4B05-2D52-4F72-B64C-75ED5DBA7852}" destId="{3A6CFB08-1D77-4E9E-AE62-D92A674282DE}" srcOrd="0" destOrd="1" presId="urn:microsoft.com/office/officeart/2005/8/layout/hList1"/>
    <dgm:cxn modelId="{953AC6AE-1D69-4CAA-A910-60280402A9EA}" type="presOf" srcId="{018FF797-8C1A-4567-90F6-38E871B587B8}" destId="{38226AF4-76EC-4B40-A866-DA281E54AFEB}" srcOrd="0" destOrd="1" presId="urn:microsoft.com/office/officeart/2005/8/layout/hList1"/>
    <dgm:cxn modelId="{9C434E3D-55E3-4B82-B781-C0F7890C1ABD}" srcId="{488B0D89-891F-4299-B638-DC07F86A57FD}" destId="{6FE2253A-0A56-47CE-A650-1BA91B00DFB5}" srcOrd="3" destOrd="0" parTransId="{4CE52106-7128-4100-9B70-D84E4EE45D2E}" sibTransId="{F55CBE31-5673-4986-BF01-5BBBB82634FA}"/>
    <dgm:cxn modelId="{3ABA40A9-CF27-48EB-BAB8-D8AEA5D8269A}" srcId="{078FD426-F738-4F56-93C1-9C2C7E7E3694}" destId="{F2776845-D431-4382-9B91-C71846210F5D}" srcOrd="2" destOrd="0" parTransId="{6B370A6E-7C20-4014-99B9-01927F81FA3E}" sibTransId="{1C6E23D2-A512-4D0A-9D80-B74EE1E38C03}"/>
    <dgm:cxn modelId="{9A203446-D753-4FDB-8D9B-D89DCE9915A7}" type="presOf" srcId="{112AE539-9407-4AC9-B5FE-5B75D63096F3}" destId="{3A6CFB08-1D77-4E9E-AE62-D92A674282DE}" srcOrd="0" destOrd="2" presId="urn:microsoft.com/office/officeart/2005/8/layout/hList1"/>
    <dgm:cxn modelId="{0292D82A-F22D-40C7-94E5-5F5A4E6A906A}" type="presOf" srcId="{488B0D89-891F-4299-B638-DC07F86A57FD}" destId="{6B3BAFC4-C461-4FF1-8739-4E4C45FFDD10}" srcOrd="0" destOrd="0" presId="urn:microsoft.com/office/officeart/2005/8/layout/hList1"/>
    <dgm:cxn modelId="{2EC1F7F7-37EE-4A82-BEF8-D9C524E23D17}" srcId="{488B0D89-891F-4299-B638-DC07F86A57FD}" destId="{76A4A126-DB7A-475C-8149-7CA3D424B59D}" srcOrd="1" destOrd="0" parTransId="{343047CD-08E5-4719-AF13-4304B672A59D}" sibTransId="{2E610506-070A-47DC-903F-70EC75055BDF}"/>
    <dgm:cxn modelId="{DA864CFF-61D6-4EE5-89D5-83A0059CB1C1}" type="presOf" srcId="{76A4A126-DB7A-475C-8149-7CA3D424B59D}" destId="{8C34D6C7-96AF-4F73-90D1-022EEF2E11A2}" srcOrd="0" destOrd="1" presId="urn:microsoft.com/office/officeart/2005/8/layout/hList1"/>
    <dgm:cxn modelId="{0B204CBB-E040-44AD-B5D5-55F44BC667C0}" type="presParOf" srcId="{710D1EF6-5901-47ED-9EF2-AE3ED61EF252}" destId="{C9ECAD86-E55D-4A8B-A5E9-1DD2906DD9DE}" srcOrd="0" destOrd="0" presId="urn:microsoft.com/office/officeart/2005/8/layout/hList1"/>
    <dgm:cxn modelId="{7DBC3EFD-A1C9-42F2-8F35-060F19173360}" type="presParOf" srcId="{C9ECAD86-E55D-4A8B-A5E9-1DD2906DD9DE}" destId="{0DC17FC0-8ED2-4F80-9CF8-5A407A929F8A}" srcOrd="0" destOrd="0" presId="urn:microsoft.com/office/officeart/2005/8/layout/hList1"/>
    <dgm:cxn modelId="{EB2C802E-715A-4AF4-93E5-443D9ADCBB92}" type="presParOf" srcId="{C9ECAD86-E55D-4A8B-A5E9-1DD2906DD9DE}" destId="{3A6CFB08-1D77-4E9E-AE62-D92A674282DE}" srcOrd="1" destOrd="0" presId="urn:microsoft.com/office/officeart/2005/8/layout/hList1"/>
    <dgm:cxn modelId="{470B2854-E20B-4EA3-937E-C606B8FFBA41}" type="presParOf" srcId="{710D1EF6-5901-47ED-9EF2-AE3ED61EF252}" destId="{5B8B149E-7149-4F1C-8436-54FB6F16B2A9}" srcOrd="1" destOrd="0" presId="urn:microsoft.com/office/officeart/2005/8/layout/hList1"/>
    <dgm:cxn modelId="{ABE300AD-3595-47DA-A9AC-B025D15CBA53}" type="presParOf" srcId="{710D1EF6-5901-47ED-9EF2-AE3ED61EF252}" destId="{A1D7309D-A6D1-46DC-AD92-6EC90863751B}" srcOrd="2" destOrd="0" presId="urn:microsoft.com/office/officeart/2005/8/layout/hList1"/>
    <dgm:cxn modelId="{16D6A76F-BE95-42A3-96BB-7A46F74C8781}" type="presParOf" srcId="{A1D7309D-A6D1-46DC-AD92-6EC90863751B}" destId="{6B3BAFC4-C461-4FF1-8739-4E4C45FFDD10}" srcOrd="0" destOrd="0" presId="urn:microsoft.com/office/officeart/2005/8/layout/hList1"/>
    <dgm:cxn modelId="{C74DA30F-8CAF-4755-9EBA-C75093782136}" type="presParOf" srcId="{A1D7309D-A6D1-46DC-AD92-6EC90863751B}" destId="{8C34D6C7-96AF-4F73-90D1-022EEF2E11A2}" srcOrd="1" destOrd="0" presId="urn:microsoft.com/office/officeart/2005/8/layout/hList1"/>
    <dgm:cxn modelId="{AA0639CE-113E-4608-B551-0A77C3D51FC7}" type="presParOf" srcId="{710D1EF6-5901-47ED-9EF2-AE3ED61EF252}" destId="{5913D909-2C5B-4C71-B3B6-AB348D17200C}" srcOrd="3" destOrd="0" presId="urn:microsoft.com/office/officeart/2005/8/layout/hList1"/>
    <dgm:cxn modelId="{AF34708C-C8D8-4925-8A13-3AEB8D9693F3}" type="presParOf" srcId="{710D1EF6-5901-47ED-9EF2-AE3ED61EF252}" destId="{751DD42F-2EFC-4155-9CCD-7C6913985C40}" srcOrd="4" destOrd="0" presId="urn:microsoft.com/office/officeart/2005/8/layout/hList1"/>
    <dgm:cxn modelId="{F87DD9DD-836E-4E41-B49A-8AD78C9FC918}" type="presParOf" srcId="{751DD42F-2EFC-4155-9CCD-7C6913985C40}" destId="{3A48670D-E9F0-472B-8611-F49AE578DF06}" srcOrd="0" destOrd="0" presId="urn:microsoft.com/office/officeart/2005/8/layout/hList1"/>
    <dgm:cxn modelId="{4364E1A0-5A75-46D4-8B05-B191ABAA5099}" type="presParOf" srcId="{751DD42F-2EFC-4155-9CCD-7C6913985C40}" destId="{38226AF4-76EC-4B40-A866-DA281E54AFEB}" srcOrd="1" destOrd="0" presId="urn:microsoft.com/office/officeart/2005/8/layout/hList1"/>
    <dgm:cxn modelId="{16F45051-4523-4C66-A7D0-68904540F744}" type="presParOf" srcId="{710D1EF6-5901-47ED-9EF2-AE3ED61EF252}" destId="{A54BB974-4A93-45C8-80B9-5B8B44990EFE}" srcOrd="5" destOrd="0" presId="urn:microsoft.com/office/officeart/2005/8/layout/hList1"/>
    <dgm:cxn modelId="{2D07C935-4647-47E1-9C72-6044FB740C69}" type="presParOf" srcId="{710D1EF6-5901-47ED-9EF2-AE3ED61EF252}" destId="{A66370E2-B8A7-46DB-85A4-940352AB985C}" srcOrd="6" destOrd="0" presId="urn:microsoft.com/office/officeart/2005/8/layout/hList1"/>
    <dgm:cxn modelId="{21A87247-447E-42DE-B4ED-D99DB94484E0}" type="presParOf" srcId="{A66370E2-B8A7-46DB-85A4-940352AB985C}" destId="{1C3F7261-DDC5-4D67-ABDA-252708626F05}" srcOrd="0" destOrd="0" presId="urn:microsoft.com/office/officeart/2005/8/layout/hList1"/>
    <dgm:cxn modelId="{1A7257A8-FE1F-4586-986E-9E749B74C906}" type="presParOf" srcId="{A66370E2-B8A7-46DB-85A4-940352AB985C}" destId="{3CFA0111-11CA-486F-BC50-0E4E7362599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B114E4-2767-4B0B-A442-858F970D8E43}" type="doc">
      <dgm:prSet loTypeId="urn:microsoft.com/office/officeart/2005/8/layout/hList1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73C90058-1F78-4DE1-AA0A-EBCFBEB8577F}">
      <dgm:prSet phldrT="[Text]"/>
      <dgm:spPr/>
      <dgm:t>
        <a:bodyPr/>
        <a:lstStyle/>
        <a:p>
          <a:r>
            <a:rPr lang="en-US" dirty="0" smtClean="0"/>
            <a:t>EMS/Medical Incident Management Team (Type III IMT)</a:t>
          </a:r>
        </a:p>
      </dgm:t>
    </dgm:pt>
    <dgm:pt modelId="{07EFEEA9-8F36-4BC0-9A69-1002190A9615}" type="parTrans" cxnId="{B20C05F4-50C8-4D0F-A3BC-01B202F292C4}">
      <dgm:prSet/>
      <dgm:spPr/>
      <dgm:t>
        <a:bodyPr/>
        <a:lstStyle/>
        <a:p>
          <a:endParaRPr lang="en-US"/>
        </a:p>
      </dgm:t>
    </dgm:pt>
    <dgm:pt modelId="{3FF33DE8-096C-4CBD-AEB5-26113665C80D}" type="sibTrans" cxnId="{B20C05F4-50C8-4D0F-A3BC-01B202F292C4}">
      <dgm:prSet/>
      <dgm:spPr/>
      <dgm:t>
        <a:bodyPr/>
        <a:lstStyle/>
        <a:p>
          <a:endParaRPr lang="en-US"/>
        </a:p>
      </dgm:t>
    </dgm:pt>
    <dgm:pt modelId="{BE79746F-96EF-446B-8C99-345F4C95DE2E}">
      <dgm:prSet phldrT="[Text]"/>
      <dgm:spPr/>
      <dgm:t>
        <a:bodyPr/>
        <a:lstStyle/>
        <a:p>
          <a:r>
            <a:rPr lang="en-US" dirty="0" smtClean="0"/>
            <a:t>Command/General Staff (from EMS agencies/Hospitals in local jurisdictions)</a:t>
          </a:r>
          <a:endParaRPr lang="en-US" dirty="0"/>
        </a:p>
      </dgm:t>
    </dgm:pt>
    <dgm:pt modelId="{3B5B8486-E549-476C-B6DC-CBF278E4201F}" type="parTrans" cxnId="{671414F3-907D-4A4B-B0C0-6DADAB9F6FB4}">
      <dgm:prSet/>
      <dgm:spPr/>
      <dgm:t>
        <a:bodyPr/>
        <a:lstStyle/>
        <a:p>
          <a:endParaRPr lang="en-US"/>
        </a:p>
      </dgm:t>
    </dgm:pt>
    <dgm:pt modelId="{5636D79B-430A-49B9-B850-F2818BA0C2FB}" type="sibTrans" cxnId="{671414F3-907D-4A4B-B0C0-6DADAB9F6FB4}">
      <dgm:prSet/>
      <dgm:spPr/>
      <dgm:t>
        <a:bodyPr/>
        <a:lstStyle/>
        <a:p>
          <a:endParaRPr lang="en-US"/>
        </a:p>
      </dgm:t>
    </dgm:pt>
    <dgm:pt modelId="{CD97FA86-CF84-4239-B876-615FF2BDA60E}">
      <dgm:prSet phldrT="[Text]"/>
      <dgm:spPr/>
      <dgm:t>
        <a:bodyPr/>
        <a:lstStyle/>
        <a:p>
          <a:r>
            <a:rPr lang="en-US" dirty="0" smtClean="0"/>
            <a:t> ICS 100, 200, 300, 400 and AHIMT </a:t>
          </a:r>
          <a:r>
            <a:rPr lang="en-US" dirty="0" err="1" smtClean="0"/>
            <a:t>certs</a:t>
          </a:r>
          <a:r>
            <a:rPr lang="en-US" dirty="0" smtClean="0"/>
            <a:t>, with position-specific </a:t>
          </a:r>
          <a:r>
            <a:rPr lang="en-US" dirty="0" err="1" smtClean="0"/>
            <a:t>certs</a:t>
          </a:r>
          <a:r>
            <a:rPr lang="en-US" dirty="0" smtClean="0"/>
            <a:t> as well</a:t>
          </a:r>
          <a:endParaRPr lang="en-US" dirty="0"/>
        </a:p>
      </dgm:t>
    </dgm:pt>
    <dgm:pt modelId="{9B5DFB4C-5EE8-4AE0-807C-69C1DCBE2F6F}" type="parTrans" cxnId="{11FF3517-9563-45C7-A0F2-4F72B18F8FB4}">
      <dgm:prSet/>
      <dgm:spPr/>
      <dgm:t>
        <a:bodyPr/>
        <a:lstStyle/>
        <a:p>
          <a:endParaRPr lang="en-US"/>
        </a:p>
      </dgm:t>
    </dgm:pt>
    <dgm:pt modelId="{8FD8FE5A-B15E-4311-A9D6-53673AD04019}" type="sibTrans" cxnId="{11FF3517-9563-45C7-A0F2-4F72B18F8FB4}">
      <dgm:prSet/>
      <dgm:spPr/>
      <dgm:t>
        <a:bodyPr/>
        <a:lstStyle/>
        <a:p>
          <a:endParaRPr lang="en-US"/>
        </a:p>
      </dgm:t>
    </dgm:pt>
    <dgm:pt modelId="{3BA8504C-6D2C-41E3-8F52-9FB345BDCCEA}">
      <dgm:prSet phldrT="[Text]"/>
      <dgm:spPr/>
      <dgm:t>
        <a:bodyPr/>
        <a:lstStyle/>
        <a:p>
          <a:r>
            <a:rPr lang="en-US" dirty="0" smtClean="0"/>
            <a:t>Must have EMS/ER/IMT management experience </a:t>
          </a:r>
          <a:endParaRPr lang="en-US" dirty="0"/>
        </a:p>
      </dgm:t>
    </dgm:pt>
    <dgm:pt modelId="{EDAF4529-5167-4AA8-AF22-2042F992C246}" type="parTrans" cxnId="{8FF7DB07-6788-4757-8469-8A9AFC6AC1A4}">
      <dgm:prSet/>
      <dgm:spPr/>
      <dgm:t>
        <a:bodyPr/>
        <a:lstStyle/>
        <a:p>
          <a:endParaRPr lang="en-US"/>
        </a:p>
      </dgm:t>
    </dgm:pt>
    <dgm:pt modelId="{7DD4CE72-7DA7-46EA-B6F0-995CD658027C}" type="sibTrans" cxnId="{8FF7DB07-6788-4757-8469-8A9AFC6AC1A4}">
      <dgm:prSet/>
      <dgm:spPr/>
      <dgm:t>
        <a:bodyPr/>
        <a:lstStyle/>
        <a:p>
          <a:endParaRPr lang="en-US"/>
        </a:p>
      </dgm:t>
    </dgm:pt>
    <dgm:pt modelId="{AA1D9D8A-A18C-4B19-AEBE-ABC6E528DAFC}">
      <dgm:prSet phldrT="[Text]"/>
      <dgm:spPr/>
      <dgm:t>
        <a:bodyPr/>
        <a:lstStyle/>
        <a:p>
          <a:r>
            <a:rPr lang="en-US" dirty="0" smtClean="0"/>
            <a:t>Full </a:t>
          </a:r>
          <a:r>
            <a:rPr lang="en-US" dirty="0" err="1" smtClean="0"/>
            <a:t>Comms</a:t>
          </a:r>
          <a:r>
            <a:rPr lang="en-US" dirty="0" smtClean="0"/>
            <a:t> package to communicate with all Groups and Local EOC/DDC/MACC/DSHS/GDEM-SOC</a:t>
          </a:r>
          <a:endParaRPr lang="en-US" dirty="0"/>
        </a:p>
      </dgm:t>
    </dgm:pt>
    <dgm:pt modelId="{D1EB7D28-A820-4BF5-BB9E-A86653F11AB6}" type="parTrans" cxnId="{39651A74-5DA2-49BA-9C33-51EFE417D7C3}">
      <dgm:prSet/>
      <dgm:spPr/>
      <dgm:t>
        <a:bodyPr/>
        <a:lstStyle/>
        <a:p>
          <a:endParaRPr lang="en-US"/>
        </a:p>
      </dgm:t>
    </dgm:pt>
    <dgm:pt modelId="{5D4212A6-E989-46DC-9435-BE3B8B813E01}" type="sibTrans" cxnId="{39651A74-5DA2-49BA-9C33-51EFE417D7C3}">
      <dgm:prSet/>
      <dgm:spPr/>
      <dgm:t>
        <a:bodyPr/>
        <a:lstStyle/>
        <a:p>
          <a:endParaRPr lang="en-US"/>
        </a:p>
      </dgm:t>
    </dgm:pt>
    <dgm:pt modelId="{15ABD542-B80F-4077-B9FB-94F331FA1A04}">
      <dgm:prSet phldrT="[Text]"/>
      <dgm:spPr/>
      <dgm:t>
        <a:bodyPr/>
        <a:lstStyle/>
        <a:p>
          <a:r>
            <a:rPr lang="en-US" dirty="0" smtClean="0"/>
            <a:t>Logistics package to support all Groups</a:t>
          </a:r>
          <a:endParaRPr lang="en-US" dirty="0"/>
        </a:p>
      </dgm:t>
    </dgm:pt>
    <dgm:pt modelId="{D7369A41-5D74-4C9B-A357-8DE53CC86E79}" type="parTrans" cxnId="{ECFFDA3D-2DE8-41EF-A146-9B6314C44BD3}">
      <dgm:prSet/>
      <dgm:spPr/>
      <dgm:t>
        <a:bodyPr/>
        <a:lstStyle/>
        <a:p>
          <a:endParaRPr lang="en-US"/>
        </a:p>
      </dgm:t>
    </dgm:pt>
    <dgm:pt modelId="{BCA4D58F-E249-42E8-957B-19DA6D16BBDC}" type="sibTrans" cxnId="{ECFFDA3D-2DE8-41EF-A146-9B6314C44BD3}">
      <dgm:prSet/>
      <dgm:spPr/>
      <dgm:t>
        <a:bodyPr/>
        <a:lstStyle/>
        <a:p>
          <a:endParaRPr lang="en-US"/>
        </a:p>
      </dgm:t>
    </dgm:pt>
    <dgm:pt modelId="{30E3924E-30FA-4BA9-8574-410A7BFE1AB8}" type="pres">
      <dgm:prSet presAssocID="{78B114E4-2767-4B0B-A442-858F970D8E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3D7936-06A8-4591-AEEC-A80A8C2D7B59}" type="pres">
      <dgm:prSet presAssocID="{73C90058-1F78-4DE1-AA0A-EBCFBEB8577F}" presName="composite" presStyleCnt="0"/>
      <dgm:spPr/>
    </dgm:pt>
    <dgm:pt modelId="{4202053C-D127-492C-994B-10DA49A88872}" type="pres">
      <dgm:prSet presAssocID="{73C90058-1F78-4DE1-AA0A-EBCFBEB8577F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2A837D-D059-41C2-B9F1-AA6885DA97BE}" type="pres">
      <dgm:prSet presAssocID="{73C90058-1F78-4DE1-AA0A-EBCFBEB8577F}" presName="desTx" presStyleLbl="alignAccFollowNode1" presStyleIdx="0" presStyleCnt="1" custScaleY="123251" custLinFactNeighborX="-2752" custLinFactNeighborY="12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A55374-0669-4383-9278-3E8C099F875A}" type="presOf" srcId="{CD97FA86-CF84-4239-B876-615FF2BDA60E}" destId="{BF2A837D-D059-41C2-B9F1-AA6885DA97BE}" srcOrd="0" destOrd="1" presId="urn:microsoft.com/office/officeart/2005/8/layout/hList1"/>
    <dgm:cxn modelId="{ECFFDA3D-2DE8-41EF-A146-9B6314C44BD3}" srcId="{73C90058-1F78-4DE1-AA0A-EBCFBEB8577F}" destId="{15ABD542-B80F-4077-B9FB-94F331FA1A04}" srcOrd="4" destOrd="0" parTransId="{D7369A41-5D74-4C9B-A357-8DE53CC86E79}" sibTransId="{BCA4D58F-E249-42E8-957B-19DA6D16BBDC}"/>
    <dgm:cxn modelId="{A909CFE8-FA8E-4E3F-A3D0-2DAA94C3258F}" type="presOf" srcId="{73C90058-1F78-4DE1-AA0A-EBCFBEB8577F}" destId="{4202053C-D127-492C-994B-10DA49A88872}" srcOrd="0" destOrd="0" presId="urn:microsoft.com/office/officeart/2005/8/layout/hList1"/>
    <dgm:cxn modelId="{5567B4CD-F981-4142-BFA5-39888ED65491}" type="presOf" srcId="{AA1D9D8A-A18C-4B19-AEBE-ABC6E528DAFC}" destId="{BF2A837D-D059-41C2-B9F1-AA6885DA97BE}" srcOrd="0" destOrd="3" presId="urn:microsoft.com/office/officeart/2005/8/layout/hList1"/>
    <dgm:cxn modelId="{39651A74-5DA2-49BA-9C33-51EFE417D7C3}" srcId="{73C90058-1F78-4DE1-AA0A-EBCFBEB8577F}" destId="{AA1D9D8A-A18C-4B19-AEBE-ABC6E528DAFC}" srcOrd="3" destOrd="0" parTransId="{D1EB7D28-A820-4BF5-BB9E-A86653F11AB6}" sibTransId="{5D4212A6-E989-46DC-9435-BE3B8B813E01}"/>
    <dgm:cxn modelId="{8FF7DB07-6788-4757-8469-8A9AFC6AC1A4}" srcId="{73C90058-1F78-4DE1-AA0A-EBCFBEB8577F}" destId="{3BA8504C-6D2C-41E3-8F52-9FB345BDCCEA}" srcOrd="2" destOrd="0" parTransId="{EDAF4529-5167-4AA8-AF22-2042F992C246}" sibTransId="{7DD4CE72-7DA7-46EA-B6F0-995CD658027C}"/>
    <dgm:cxn modelId="{671414F3-907D-4A4B-B0C0-6DADAB9F6FB4}" srcId="{73C90058-1F78-4DE1-AA0A-EBCFBEB8577F}" destId="{BE79746F-96EF-446B-8C99-345F4C95DE2E}" srcOrd="0" destOrd="0" parTransId="{3B5B8486-E549-476C-B6DC-CBF278E4201F}" sibTransId="{5636D79B-430A-49B9-B850-F2818BA0C2FB}"/>
    <dgm:cxn modelId="{B20C05F4-50C8-4D0F-A3BC-01B202F292C4}" srcId="{78B114E4-2767-4B0B-A442-858F970D8E43}" destId="{73C90058-1F78-4DE1-AA0A-EBCFBEB8577F}" srcOrd="0" destOrd="0" parTransId="{07EFEEA9-8F36-4BC0-9A69-1002190A9615}" sibTransId="{3FF33DE8-096C-4CBD-AEB5-26113665C80D}"/>
    <dgm:cxn modelId="{A73CB76C-D1FA-463C-AE46-3F60E4FC4796}" type="presOf" srcId="{15ABD542-B80F-4077-B9FB-94F331FA1A04}" destId="{BF2A837D-D059-41C2-B9F1-AA6885DA97BE}" srcOrd="0" destOrd="4" presId="urn:microsoft.com/office/officeart/2005/8/layout/hList1"/>
    <dgm:cxn modelId="{11FF3517-9563-45C7-A0F2-4F72B18F8FB4}" srcId="{73C90058-1F78-4DE1-AA0A-EBCFBEB8577F}" destId="{CD97FA86-CF84-4239-B876-615FF2BDA60E}" srcOrd="1" destOrd="0" parTransId="{9B5DFB4C-5EE8-4AE0-807C-69C1DCBE2F6F}" sibTransId="{8FD8FE5A-B15E-4311-A9D6-53673AD04019}"/>
    <dgm:cxn modelId="{1679143E-7CC4-4434-83C0-2DDDE94AE58D}" type="presOf" srcId="{78B114E4-2767-4B0B-A442-858F970D8E43}" destId="{30E3924E-30FA-4BA9-8574-410A7BFE1AB8}" srcOrd="0" destOrd="0" presId="urn:microsoft.com/office/officeart/2005/8/layout/hList1"/>
    <dgm:cxn modelId="{EAEE8511-CC65-41DC-9C65-87FB3117BF34}" type="presOf" srcId="{3BA8504C-6D2C-41E3-8F52-9FB345BDCCEA}" destId="{BF2A837D-D059-41C2-B9F1-AA6885DA97BE}" srcOrd="0" destOrd="2" presId="urn:microsoft.com/office/officeart/2005/8/layout/hList1"/>
    <dgm:cxn modelId="{5FB33DCF-5842-40DB-9FE7-AEBA339C1780}" type="presOf" srcId="{BE79746F-96EF-446B-8C99-345F4C95DE2E}" destId="{BF2A837D-D059-41C2-B9F1-AA6885DA97BE}" srcOrd="0" destOrd="0" presId="urn:microsoft.com/office/officeart/2005/8/layout/hList1"/>
    <dgm:cxn modelId="{243785F6-3E13-4A95-B210-DE1646704280}" type="presParOf" srcId="{30E3924E-30FA-4BA9-8574-410A7BFE1AB8}" destId="{423D7936-06A8-4591-AEEC-A80A8C2D7B59}" srcOrd="0" destOrd="0" presId="urn:microsoft.com/office/officeart/2005/8/layout/hList1"/>
    <dgm:cxn modelId="{42A65E74-6638-4364-BC46-9DB10CE650B5}" type="presParOf" srcId="{423D7936-06A8-4591-AEEC-A80A8C2D7B59}" destId="{4202053C-D127-492C-994B-10DA49A88872}" srcOrd="0" destOrd="0" presId="urn:microsoft.com/office/officeart/2005/8/layout/hList1"/>
    <dgm:cxn modelId="{5A6888E1-DFC0-4360-9F03-B9F8F140CD5E}" type="presParOf" srcId="{423D7936-06A8-4591-AEEC-A80A8C2D7B59}" destId="{BF2A837D-D059-41C2-B9F1-AA6885DA97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17FC0-8ED2-4F80-9CF8-5A407A929F8A}">
      <dsp:nvSpPr>
        <dsp:cNvPr id="0" name=""/>
        <dsp:cNvSpPr/>
      </dsp:nvSpPr>
      <dsp:spPr>
        <a:xfrm>
          <a:off x="3036" y="179303"/>
          <a:ext cx="1826046" cy="5159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5 Ambulance Strike Teams</a:t>
          </a:r>
          <a:endParaRPr lang="en-US" sz="1500" kern="1200" dirty="0"/>
        </a:p>
      </dsp:txBody>
      <dsp:txXfrm>
        <a:off x="3036" y="179303"/>
        <a:ext cx="1826046" cy="515930"/>
      </dsp:txXfrm>
    </dsp:sp>
    <dsp:sp modelId="{3A6CFB08-1D77-4E9E-AE62-D92A674282DE}">
      <dsp:nvSpPr>
        <dsp:cNvPr id="0" name=""/>
        <dsp:cNvSpPr/>
      </dsp:nvSpPr>
      <dsp:spPr>
        <a:xfrm>
          <a:off x="3036" y="695233"/>
          <a:ext cx="1826046" cy="38498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5 Ambulances in each Strike Team (25 total ambulances)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Each Strike Team has pre-assigned Strike Team Leader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Teams are Pre-</a:t>
          </a:r>
          <a:r>
            <a:rPr lang="en-US" sz="1500" kern="1200" dirty="0" err="1" smtClean="0"/>
            <a:t>rostered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10 min launch time for &lt;12 hr deployment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4 hour launch time for minimum for 72 hr deployment with additional gear as needed.</a:t>
          </a:r>
          <a:endParaRPr lang="en-US" sz="1500" kern="1200" dirty="0"/>
        </a:p>
      </dsp:txBody>
      <dsp:txXfrm>
        <a:off x="3036" y="695233"/>
        <a:ext cx="1826046" cy="3849862"/>
      </dsp:txXfrm>
    </dsp:sp>
    <dsp:sp modelId="{6B3BAFC4-C461-4FF1-8739-4E4C45FFDD10}">
      <dsp:nvSpPr>
        <dsp:cNvPr id="0" name=""/>
        <dsp:cNvSpPr/>
      </dsp:nvSpPr>
      <dsp:spPr>
        <a:xfrm>
          <a:off x="2084730" y="179303"/>
          <a:ext cx="1826046" cy="5159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5 RN Strike Teams</a:t>
          </a:r>
          <a:endParaRPr lang="en-US" sz="1500" kern="1200" dirty="0"/>
        </a:p>
      </dsp:txBody>
      <dsp:txXfrm>
        <a:off x="2084730" y="179303"/>
        <a:ext cx="1826046" cy="515930"/>
      </dsp:txXfrm>
    </dsp:sp>
    <dsp:sp modelId="{8C34D6C7-96AF-4F73-90D1-022EEF2E11A2}">
      <dsp:nvSpPr>
        <dsp:cNvPr id="0" name=""/>
        <dsp:cNvSpPr/>
      </dsp:nvSpPr>
      <dsp:spPr>
        <a:xfrm>
          <a:off x="2084730" y="695233"/>
          <a:ext cx="1826046" cy="384986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5 RN’s in each Strike Team (25 total RN’s)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Each Team has pre-assigned Strike Team Leader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3 ER Strike Teams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 ICU Strike Team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 Specialty area (Burn, OB, Pedi, NICU, etc)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6 hour launch time for minimum of 72 hr deployment</a:t>
          </a:r>
          <a:endParaRPr lang="en-US" sz="1500" kern="1200" dirty="0"/>
        </a:p>
      </dsp:txBody>
      <dsp:txXfrm>
        <a:off x="2084730" y="695233"/>
        <a:ext cx="1826046" cy="3849862"/>
      </dsp:txXfrm>
    </dsp:sp>
    <dsp:sp modelId="{3A48670D-E9F0-472B-8611-F49AE578DF06}">
      <dsp:nvSpPr>
        <dsp:cNvPr id="0" name=""/>
        <dsp:cNvSpPr/>
      </dsp:nvSpPr>
      <dsp:spPr>
        <a:xfrm>
          <a:off x="4166423" y="179303"/>
          <a:ext cx="1826046" cy="51593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 </a:t>
          </a:r>
          <a:r>
            <a:rPr lang="en-US" sz="1500" kern="1200" dirty="0" err="1" smtClean="0"/>
            <a:t>Ambuses</a:t>
          </a:r>
          <a:endParaRPr lang="en-US" sz="1500" kern="1200" dirty="0"/>
        </a:p>
      </dsp:txBody>
      <dsp:txXfrm>
        <a:off x="4166423" y="179303"/>
        <a:ext cx="1826046" cy="515930"/>
      </dsp:txXfrm>
    </dsp:sp>
    <dsp:sp modelId="{38226AF4-76EC-4B40-A866-DA281E54AFEB}">
      <dsp:nvSpPr>
        <dsp:cNvPr id="0" name=""/>
        <dsp:cNvSpPr/>
      </dsp:nvSpPr>
      <dsp:spPr>
        <a:xfrm>
          <a:off x="4166423" y="695233"/>
          <a:ext cx="1826046" cy="384986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Ambuses</a:t>
          </a:r>
          <a:r>
            <a:rPr lang="en-US" sz="1500" kern="1200" dirty="0" smtClean="0"/>
            <a:t> are capable of transporting up to 24 litter patients at one time.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Pre-plumbed for O2, Suction, medical gases, etc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Assigned to EMS agencies that will deploy 5-6 paramedics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10 min launch time for 12 hour deployment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4 hour launch time for 72 hour deployment</a:t>
          </a:r>
          <a:endParaRPr lang="en-US" sz="1500" kern="1200" dirty="0"/>
        </a:p>
      </dsp:txBody>
      <dsp:txXfrm>
        <a:off x="4166423" y="695233"/>
        <a:ext cx="1826046" cy="3849862"/>
      </dsp:txXfrm>
    </dsp:sp>
    <dsp:sp modelId="{1C3F7261-DDC5-4D67-ABDA-252708626F05}">
      <dsp:nvSpPr>
        <dsp:cNvPr id="0" name=""/>
        <dsp:cNvSpPr/>
      </dsp:nvSpPr>
      <dsp:spPr>
        <a:xfrm>
          <a:off x="6248116" y="179303"/>
          <a:ext cx="1826046" cy="51593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Field Deployable Medical Station</a:t>
          </a:r>
          <a:endParaRPr lang="en-US" sz="1500" kern="1200" dirty="0"/>
        </a:p>
      </dsp:txBody>
      <dsp:txXfrm>
        <a:off x="6248116" y="179303"/>
        <a:ext cx="1826046" cy="515930"/>
      </dsp:txXfrm>
    </dsp:sp>
    <dsp:sp modelId="{3CFA0111-11CA-486F-BC50-0E4E7362599A}">
      <dsp:nvSpPr>
        <dsp:cNvPr id="0" name=""/>
        <dsp:cNvSpPr/>
      </dsp:nvSpPr>
      <dsp:spPr>
        <a:xfrm>
          <a:off x="6248116" y="695233"/>
          <a:ext cx="1826046" cy="384986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25-40 bed capacity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Limited treatment, but able to provide </a:t>
          </a:r>
          <a:r>
            <a:rPr lang="en-US" sz="1500" kern="1200" dirty="0" err="1" smtClean="0"/>
            <a:t>stablizing</a:t>
          </a:r>
          <a:r>
            <a:rPr lang="en-US" sz="1500" kern="1200" dirty="0" smtClean="0"/>
            <a:t> care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Fully staffed with EM physicians, ER nurses, techs, pharmacy,  logistics, clerical and other support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6 hour launch time for 72 hr deployment</a:t>
          </a:r>
          <a:endParaRPr lang="en-US" sz="1500" kern="1200" dirty="0"/>
        </a:p>
      </dsp:txBody>
      <dsp:txXfrm>
        <a:off x="6248116" y="695233"/>
        <a:ext cx="1826046" cy="3849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2053C-D127-492C-994B-10DA49A88872}">
      <dsp:nvSpPr>
        <dsp:cNvPr id="0" name=""/>
        <dsp:cNvSpPr/>
      </dsp:nvSpPr>
      <dsp:spPr>
        <a:xfrm>
          <a:off x="0" y="49021"/>
          <a:ext cx="8305800" cy="374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EMS/Medical Incident Management Team (Type III IMT)</a:t>
          </a:r>
        </a:p>
      </dsp:txBody>
      <dsp:txXfrm>
        <a:off x="0" y="49021"/>
        <a:ext cx="8305800" cy="374400"/>
      </dsp:txXfrm>
    </dsp:sp>
    <dsp:sp modelId="{BF2A837D-D059-41C2-B9F1-AA6885DA97BE}">
      <dsp:nvSpPr>
        <dsp:cNvPr id="0" name=""/>
        <dsp:cNvSpPr/>
      </dsp:nvSpPr>
      <dsp:spPr>
        <a:xfrm>
          <a:off x="0" y="341763"/>
          <a:ext cx="8305800" cy="138543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Command/General Staff (from EMS agencies/Hospitals in local jurisdictions)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 ICS 100, 200, 300, 400 and AHIMT </a:t>
          </a:r>
          <a:r>
            <a:rPr lang="en-US" sz="1300" kern="1200" dirty="0" err="1" smtClean="0"/>
            <a:t>certs</a:t>
          </a:r>
          <a:r>
            <a:rPr lang="en-US" sz="1300" kern="1200" dirty="0" smtClean="0"/>
            <a:t>, with position-specific </a:t>
          </a:r>
          <a:r>
            <a:rPr lang="en-US" sz="1300" kern="1200" dirty="0" err="1" smtClean="0"/>
            <a:t>certs</a:t>
          </a:r>
          <a:r>
            <a:rPr lang="en-US" sz="1300" kern="1200" dirty="0" smtClean="0"/>
            <a:t> as well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Must have EMS/ER/IMT management experience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Full </a:t>
          </a:r>
          <a:r>
            <a:rPr lang="en-US" sz="1300" kern="1200" dirty="0" err="1" smtClean="0"/>
            <a:t>Comms</a:t>
          </a:r>
          <a:r>
            <a:rPr lang="en-US" sz="1300" kern="1200" dirty="0" smtClean="0"/>
            <a:t> package to communicate with all Groups and Local EOC/DDC/MACC/DSHS/GDEM-SOC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Logistics package to support all Groups</a:t>
          </a:r>
          <a:endParaRPr lang="en-US" sz="1300" kern="1200" dirty="0"/>
        </a:p>
      </dsp:txBody>
      <dsp:txXfrm>
        <a:off x="0" y="341763"/>
        <a:ext cx="8305800" cy="1385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E41FEB4-9DFB-49C0-B0B7-5ED7113996B4}" type="datetimeFigureOut">
              <a:rPr lang="en-US"/>
              <a:pPr>
                <a:defRPr/>
              </a:pPr>
              <a:t>12/4/2012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710CE9-47BB-4919-998E-8C301FA2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4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H-13, Souix, 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1FF3DC-E50A-4947-B229-0372B02ACF14}" type="slidenum">
              <a:rPr lang="en-US">
                <a:latin typeface="Garamond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Garamond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88059-A671-4316-8277-95BC0BED8311}" type="slidenum">
              <a:rPr lang="en-US"/>
              <a:pPr/>
              <a:t>65</a:t>
            </a:fld>
            <a:endParaRPr lang="en-US"/>
          </a:p>
        </p:txBody>
      </p:sp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AEC8362-1083-4D64-96E7-0264D8C42CDA}" type="slidenum">
              <a:rPr lang="en-US" sz="1200">
                <a:latin typeface="Garamond" pitchFamily="18" charset="0"/>
              </a:rPr>
              <a:pPr algn="r"/>
              <a:t>65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78867-01A6-49E6-B7C6-9F9084A88458}" type="slidenum">
              <a:rPr lang="en-US"/>
              <a:pPr/>
              <a:t>66</a:t>
            </a:fld>
            <a:endParaRPr lang="en-US"/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C35D22F-33D4-4437-AE94-EF21A5DF1D53}" type="slidenum">
              <a:rPr lang="en-US" sz="1200">
                <a:latin typeface="Garamond" pitchFamily="18" charset="0"/>
              </a:rPr>
              <a:pPr algn="r"/>
              <a:t>66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3FF27C-D39B-4BEE-B0A6-1D7FAA27C6B1}" type="slidenum">
              <a:rPr lang="en-US"/>
              <a:pPr/>
              <a:t>67</a:t>
            </a:fld>
            <a:endParaRPr lang="en-US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90B3C88-7C4C-45A6-ABFC-84D9EB23023F}" type="slidenum">
              <a:rPr lang="en-US" sz="1200">
                <a:latin typeface="Garamond" pitchFamily="18" charset="0"/>
              </a:rPr>
              <a:pPr algn="r"/>
              <a:t>67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0F354F-3C5C-478C-A083-A40A4135FED0}" type="slidenum">
              <a:rPr lang="en-US"/>
              <a:pPr/>
              <a:t>68</a:t>
            </a:fld>
            <a:endParaRPr lang="en-US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1945C3F-5245-4F79-88B2-91FC5C39B396}" type="slidenum">
              <a:rPr lang="en-US" sz="1200">
                <a:latin typeface="Garamond" pitchFamily="18" charset="0"/>
              </a:rPr>
              <a:pPr algn="r"/>
              <a:t>68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332DA-C286-4A39-8384-0738BEC6E084}" type="slidenum">
              <a:rPr lang="en-US"/>
              <a:pPr/>
              <a:t>69</a:t>
            </a:fld>
            <a:endParaRPr lang="en-US"/>
          </a:p>
        </p:txBody>
      </p:sp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9CD747F-61D8-472A-9FF0-6975F4A7092D}" type="slidenum">
              <a:rPr lang="en-US" sz="1200">
                <a:latin typeface="Garamond" pitchFamily="18" charset="0"/>
              </a:rPr>
              <a:pPr algn="r"/>
              <a:t>69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8FA701-8A30-4688-A772-70C9E6E4A785}" type="slidenum">
              <a:rPr lang="en-US"/>
              <a:pPr/>
              <a:t>70</a:t>
            </a:fld>
            <a:endParaRPr lang="en-U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24DAD60-7958-429C-BA52-67AB47484218}" type="slidenum">
              <a:rPr lang="en-US" sz="1200"/>
              <a:pPr algn="r"/>
              <a:t>70</a:t>
            </a:fld>
            <a:endParaRPr lang="en-US" sz="120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66DC8-8AB6-4EA1-B245-E387736EF9A7}" type="slidenum">
              <a:rPr lang="en-US"/>
              <a:pPr/>
              <a:t>32</a:t>
            </a:fld>
            <a:endParaRPr lang="en-US"/>
          </a:p>
        </p:txBody>
      </p:sp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3947384-F474-427D-9287-ABBEDE388838}" type="slidenum">
              <a:rPr lang="en-US" sz="1200">
                <a:latin typeface="Garamond" pitchFamily="18" charset="0"/>
              </a:rPr>
              <a:pPr algn="r"/>
              <a:t>32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122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A175288-C21D-4869-8278-7491AF6A5F0F}" type="slidenum">
              <a:rPr lang="en-US" sz="1200">
                <a:latin typeface="Garamond" pitchFamily="18" charset="0"/>
              </a:rPr>
              <a:pPr algn="r"/>
              <a:t>32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12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44C5E-FF4B-468A-BC2F-E1577E8AF7FB}" type="slidenum">
              <a:rPr lang="en-US"/>
              <a:pPr/>
              <a:t>33</a:t>
            </a:fld>
            <a:endParaRPr lang="en-US"/>
          </a:p>
        </p:txBody>
      </p:sp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16745B5-E7B3-4135-B9F4-27AD91D799CD}" type="slidenum">
              <a:rPr lang="en-US" sz="1200">
                <a:latin typeface="Garamond" pitchFamily="18" charset="0"/>
              </a:rPr>
              <a:pPr algn="r"/>
              <a:t>33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47A6748-DEBF-4AD7-93F0-7058D89C3B2A}" type="slidenum">
              <a:rPr lang="en-US" sz="1200">
                <a:latin typeface="Garamond" pitchFamily="18" charset="0"/>
              </a:rPr>
              <a:pPr algn="r"/>
              <a:t>33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F4D72-6C07-4A40-A801-3B8D55DDFACC}" type="slidenum">
              <a:rPr lang="en-US"/>
              <a:pPr/>
              <a:t>48</a:t>
            </a:fld>
            <a:endParaRPr lang="en-US"/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94A652D-26AA-4707-8980-F52330117551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A050D-91D5-4BFC-A4A3-67035C460D9E}" type="slidenum">
              <a:rPr lang="en-US"/>
              <a:pPr/>
              <a:t>52</a:t>
            </a:fld>
            <a:endParaRPr lang="en-US"/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E4BD2BA8-9FB8-4361-8182-D52AA741260D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6AE923-9D65-4616-8873-7DB59A07652C}" type="slidenum">
              <a:rPr lang="en-US"/>
              <a:pPr/>
              <a:t>54</a:t>
            </a:fld>
            <a:endParaRPr lang="en-US"/>
          </a:p>
        </p:txBody>
      </p:sp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8ABFEF5-378B-4020-9B32-5A11FB185FA2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11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58418-D781-44A0-AAF1-F3715A6A8026}" type="slidenum">
              <a:rPr lang="en-US"/>
              <a:pPr/>
              <a:t>61</a:t>
            </a:fld>
            <a:endParaRPr lang="en-US"/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D2B2028-79DC-4AAB-9A1C-C21320F318AE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3400"/>
            <a:ext cx="5489575" cy="41163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021613-D351-48CF-BC9C-B07D65754575}" type="slidenum">
              <a:rPr lang="en-US"/>
              <a:pPr/>
              <a:t>63</a:t>
            </a:fld>
            <a:endParaRPr lang="en-US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F8BB1E6-40D3-47B2-92C2-651B8DDC30ED}" type="slidenum">
              <a:rPr lang="en-US" sz="1200">
                <a:latin typeface="Garamond" pitchFamily="18" charset="0"/>
              </a:rPr>
              <a:pPr algn="r"/>
              <a:t>63</a:t>
            </a:fld>
            <a:endParaRPr lang="en-US" sz="1200">
              <a:latin typeface="Garamond" pitchFamily="18" charset="0"/>
            </a:endParaRPr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0D4B6-B757-40A7-8B30-166833BD8027}" type="slidenum">
              <a:rPr lang="en-US"/>
              <a:pPr/>
              <a:t>64</a:t>
            </a:fld>
            <a:endParaRPr lang="en-US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3011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2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013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4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6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7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8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9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0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4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5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2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028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1B06E6F-EA5C-43FA-B3F4-6954F52F2F58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43029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030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C4D5D7C-B2CC-4EEB-8CF7-1437CE87C6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1062AA-4EF7-4F70-9B9E-2D26B83A28FA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D5004-E88E-47B0-A2B2-18AE0404C8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17F958-1FD6-4C2B-93E5-E3D5B6439C19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746AC-FD02-4E69-BFCE-3FEF50BDCE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A9CB22-537A-4EDE-8AA6-0403C951FCEB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83B11-A2E7-4929-ADB8-8EAAFDF5CC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270DA0-A7D9-49C3-9A10-0D8A652CF2F2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DD7FB-22DB-4BCD-951F-BD11D695DA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180CE0-CAA8-44BE-A00C-3357E7EDE14D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5BC94-8889-47F1-B322-176B2D7392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17C92D-2B12-4346-B648-50ED23A389DC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9514A-CD65-4BA6-AB8C-9F2E2462B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4647C3-3BA1-4254-94C2-B6F11F8D5E2A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72847-A782-4481-ABFD-9E8AEA5DE6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5E4630-B729-48A8-B898-776B9BF1B498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C01F4-841D-4013-BB81-876234D4ED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851DFB-0123-476D-8442-9A0DC2FDC602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0053-B48C-4254-95DD-2E0E30D42A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19D70-DC74-4D97-AD20-B1386EC1EA0B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B06CB-0DE7-4A09-B82E-A67070A308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198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8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98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0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E4312F0A-CADA-40C4-AFE9-B6B3E3B0DF9F}" type="datetimeFigureOut">
              <a:rPr lang="en-US"/>
              <a:pPr/>
              <a:t>12/4/2012</a:t>
            </a:fld>
            <a:endParaRPr lang="en-US"/>
          </a:p>
        </p:txBody>
      </p:sp>
      <p:sp>
        <p:nvSpPr>
          <p:cNvPr id="420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420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AD46A7D-B8CA-4CB9-BBAD-32B9A5A6D3F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20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mailto:crbauermd@prodigy.net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768475"/>
            <a:ext cx="7772400" cy="1355725"/>
          </a:xfrm>
        </p:spPr>
        <p:txBody>
          <a:bodyPr anchorCtr="0">
            <a:normAutofit fontScale="90000"/>
          </a:bodyPr>
          <a:lstStyle/>
          <a:p>
            <a:r>
              <a:rPr lang="en-US" sz="5200"/>
              <a:t>Emergency Preparedness and Response: Yesterday, Today, and Tomorrow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505200"/>
            <a:ext cx="7086600" cy="16525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FontTx/>
              <a:buNone/>
            </a:pPr>
            <a:endParaRPr lang="en-US" sz="1300">
              <a:solidFill>
                <a:srgbClr val="898989"/>
              </a:solidFill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3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300" baseline="300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3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 Annual Rio Grande Trauma Conference and Pediatric Update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3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December 7, 2012, 12:30 PM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3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El Paso, Texas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endParaRPr lang="en-US" sz="1300">
              <a:solidFill>
                <a:srgbClr val="898989"/>
              </a:solidFill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000">
                <a:solidFill>
                  <a:srgbClr val="898989"/>
                </a:solidFill>
              </a:rPr>
              <a:t>                                                 Charles R. Bauer, MD, CPE, FACS, FACEP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000">
                <a:solidFill>
                  <a:srgbClr val="898989"/>
                </a:solidFill>
              </a:rPr>
              <a:t>               	              Adjunct Professor, UTHSCSA,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1000">
                <a:solidFill>
                  <a:srgbClr val="898989"/>
                </a:solidFill>
              </a:rPr>
              <a:t>	               Surgery &amp; Emergency Medicine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Nicaragua, 1927-28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/>
              <a:t>US Marines used Aircraft to evacuate injured</a:t>
            </a:r>
          </a:p>
          <a:p>
            <a:r>
              <a:rPr lang="en-US"/>
              <a:t>Photo Marine Corps Biplane over El Chipote, early January, 1928.</a:t>
            </a:r>
          </a:p>
          <a:p>
            <a:r>
              <a:rPr lang="en-US"/>
              <a:t>From US National</a:t>
            </a:r>
          </a:p>
          <a:p>
            <a:pPr>
              <a:buFontTx/>
              <a:buNone/>
            </a:pPr>
            <a:r>
              <a:rPr lang="en-US"/>
              <a:t>    Archives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743200"/>
            <a:ext cx="42862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WW II Hospital Train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Loading patients near Riardo for run to Naples, Italy, Feb, 1944</a:t>
            </a:r>
          </a:p>
          <a:p>
            <a:pPr>
              <a:lnSpc>
                <a:spcPct val="90000"/>
              </a:lnSpc>
            </a:pPr>
            <a:r>
              <a:rPr lang="en-US"/>
              <a:t>No cars in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1939 to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320 cars by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End of War</a:t>
            </a:r>
          </a:p>
          <a:p>
            <a:pPr>
              <a:lnSpc>
                <a:spcPct val="90000"/>
              </a:lnSpc>
            </a:pPr>
            <a:r>
              <a:rPr lang="en-US"/>
              <a:t>32 berths</a:t>
            </a:r>
          </a:p>
          <a:p>
            <a:pPr>
              <a:lnSpc>
                <a:spcPct val="90000"/>
              </a:lnSpc>
            </a:pPr>
            <a:r>
              <a:rPr lang="en-US"/>
              <a:t>3 tiers high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514600"/>
            <a:ext cx="60960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44562"/>
          </a:xfrm>
        </p:spPr>
        <p:txBody>
          <a:bodyPr anchorCtr="0">
            <a:normAutofit/>
          </a:bodyPr>
          <a:lstStyle/>
          <a:p>
            <a:r>
              <a:rPr lang="en-US" sz="4000"/>
              <a:t>MedEvac – WW II – Burma</a:t>
            </a:r>
            <a:br>
              <a:rPr lang="en-US" sz="4000"/>
            </a:br>
            <a:r>
              <a:rPr lang="en-US" sz="4000"/>
              <a:t>Chindwin 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25575"/>
            <a:ext cx="8229600" cy="45180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/>
              <a:t>CAPT Peterson,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flying the YR-4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Sikorsky with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escorting L-5 Bird Dog.  1/26/1945</a:t>
            </a:r>
          </a:p>
          <a:p>
            <a:pPr>
              <a:lnSpc>
                <a:spcPct val="80000"/>
              </a:lnSpc>
            </a:pPr>
            <a:r>
              <a:rPr lang="en-US" sz="2700"/>
              <a:t>Refueling en-route to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mountain-top weather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station rescue, 250’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700"/>
              <a:t>   strip for the L-5. </a:t>
            </a:r>
          </a:p>
          <a:p>
            <a:pPr>
              <a:lnSpc>
                <a:spcPct val="80000"/>
              </a:lnSpc>
            </a:pPr>
            <a:r>
              <a:rPr lang="en-US" sz="2700"/>
              <a:t>GSW of Hand. 	      </a:t>
            </a:r>
            <a:r>
              <a:rPr lang="en-US" sz="1500"/>
              <a:t>National Air and Space Museum Archives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700"/>
          </a:p>
          <a:p>
            <a:pPr marL="1828800" lvl="4" indent="0">
              <a:lnSpc>
                <a:spcPct val="80000"/>
              </a:lnSpc>
              <a:buFontTx/>
              <a:buNone/>
            </a:pPr>
            <a:r>
              <a:rPr lang="en-US" sz="1700"/>
              <a:t>                               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25" y="3810000"/>
            <a:ext cx="43338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425575"/>
            <a:ext cx="44958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MedEvac - Korea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22425"/>
            <a:ext cx="8229600" cy="44656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Concept developed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 in Korea</a:t>
            </a:r>
          </a:p>
          <a:p>
            <a:pPr>
              <a:lnSpc>
                <a:spcPct val="90000"/>
              </a:lnSpc>
            </a:pPr>
            <a:r>
              <a:rPr lang="en-US"/>
              <a:t>Accepted by the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Office of the Surgeon General</a:t>
            </a:r>
          </a:p>
          <a:p>
            <a:pPr>
              <a:lnSpc>
                <a:spcPct val="90000"/>
              </a:lnSpc>
            </a:pPr>
            <a:r>
              <a:rPr lang="en-US"/>
              <a:t>53</a:t>
            </a:r>
            <a:r>
              <a:rPr lang="en-US" baseline="30000"/>
              <a:t>rd</a:t>
            </a:r>
            <a:r>
              <a:rPr lang="en-US"/>
              <a:t> Med Detachment activated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at Brooke Army Med Center,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 Ft. Sam Houston, Texas, Oct 15, 1952</a:t>
            </a:r>
          </a:p>
          <a:p>
            <a:pPr marL="914400" lvl="2" indent="0">
              <a:lnSpc>
                <a:spcPct val="90000"/>
              </a:lnSpc>
              <a:buFontTx/>
              <a:buNone/>
            </a:pPr>
            <a:r>
              <a:rPr lang="en-US"/>
              <a:t>	www.truthhunter.info/military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0563" y="1316038"/>
            <a:ext cx="3373437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4988" y="1316038"/>
            <a:ext cx="144462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4725" y="3355975"/>
            <a:ext cx="31654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5257800"/>
            <a:ext cx="1939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-6350"/>
            <a:ext cx="19812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0" y="0"/>
            <a:ext cx="19812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Korea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Air Rescue USAF</a:t>
            </a:r>
          </a:p>
          <a:p>
            <a:r>
              <a:rPr lang="en-US"/>
              <a:t>USAF H-19 Chickasaw, 1953 rescue in Far East Waters</a:t>
            </a:r>
          </a:p>
          <a:p>
            <a:pPr lvl="1"/>
            <a:r>
              <a:rPr lang="en-US"/>
              <a:t>Could carry one </a:t>
            </a:r>
          </a:p>
          <a:p>
            <a:pPr>
              <a:buFontTx/>
              <a:buNone/>
            </a:pPr>
            <a:r>
              <a:rPr lang="en-US"/>
              <a:t>       medic and 6 litter </a:t>
            </a:r>
          </a:p>
          <a:p>
            <a:pPr>
              <a:buFontTx/>
              <a:buNone/>
            </a:pPr>
            <a:r>
              <a:rPr lang="en-US"/>
              <a:t>       patients</a:t>
            </a:r>
          </a:p>
          <a:p>
            <a:pPr>
              <a:buFontTx/>
              <a:buNone/>
            </a:pPr>
            <a:r>
              <a:rPr lang="en-US"/>
              <a:t>   – first time internal</a:t>
            </a:r>
          </a:p>
          <a:p>
            <a:pPr>
              <a:buFontTx/>
              <a:buNone/>
            </a:pPr>
            <a:r>
              <a:rPr lang="en-US"/>
              <a:t>      patient transport. 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820988"/>
            <a:ext cx="48006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 anchorCtr="0"/>
          <a:lstStyle/>
          <a:p>
            <a:r>
              <a:rPr lang="en-US"/>
              <a:t>RVN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90600"/>
            <a:ext cx="82296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UH-1 “Huey” - Iroquois</a:t>
            </a:r>
          </a:p>
          <a:p>
            <a:pPr>
              <a:lnSpc>
                <a:spcPct val="90000"/>
              </a:lnSpc>
            </a:pPr>
            <a:r>
              <a:rPr lang="en-US"/>
              <a:t>“Dustoff” – Call sign 57</a:t>
            </a:r>
            <a:r>
              <a:rPr lang="en-US" baseline="30000"/>
              <a:t>th</a:t>
            </a:r>
            <a:r>
              <a:rPr lang="en-US"/>
              <a:t> Med Detachment</a:t>
            </a:r>
          </a:p>
          <a:p>
            <a:pPr>
              <a:lnSpc>
                <a:spcPct val="90000"/>
              </a:lnSpc>
            </a:pPr>
            <a:r>
              <a:rPr lang="en-US"/>
              <a:t>15% of RVN patients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 treated in med facilities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 were WIA, </a:t>
            </a:r>
          </a:p>
          <a:p>
            <a:pPr lvl="1">
              <a:lnSpc>
                <a:spcPct val="90000"/>
              </a:lnSpc>
            </a:pPr>
            <a:r>
              <a:rPr lang="en-US"/>
              <a:t>30-35% med evaced,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/>
              <a:t>   (120,000) WIA adm,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/>
              <a:t>   (90% med evac)</a:t>
            </a:r>
          </a:p>
          <a:p>
            <a:pPr lvl="1">
              <a:lnSpc>
                <a:spcPct val="90000"/>
              </a:lnSpc>
            </a:pPr>
            <a:r>
              <a:rPr lang="en-US"/>
              <a:t>1/3 of the 390,000 pts air evac to med facilities for treatment.			      </a:t>
            </a:r>
            <a:r>
              <a:rPr lang="en-US" sz="2000"/>
              <a:t>Olive-Drab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57400"/>
            <a:ext cx="44958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Hearse to Mobile ICU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58925"/>
            <a:ext cx="8229600" cy="449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/>
              <a:t>   San Antonio – 1960s, hearses</a:t>
            </a:r>
          </a:p>
          <a:p>
            <a:pPr marL="0" indent="0">
              <a:buFontTx/>
              <a:buNone/>
            </a:pPr>
            <a:r>
              <a:rPr lang="en-US"/>
              <a:t>   still used as ambulances 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endParaRPr lang="en-US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0138" y="4495800"/>
            <a:ext cx="2959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667000"/>
            <a:ext cx="27416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4388" y="1219200"/>
            <a:ext cx="29670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171950"/>
            <a:ext cx="31146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036638"/>
          </a:xfrm>
        </p:spPr>
        <p:txBody>
          <a:bodyPr anchorCtr="0">
            <a:normAutofit/>
          </a:bodyPr>
          <a:lstStyle/>
          <a:p>
            <a:r>
              <a:rPr lang="en-US" sz="4000"/>
              <a:t>Military Assistance to Safety and Traffic</a:t>
            </a:r>
            <a:br>
              <a:rPr lang="en-US" sz="4000"/>
            </a:br>
            <a:r>
              <a:rPr lang="en-US" sz="4000"/>
              <a:t>MAST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Established 1970</a:t>
            </a:r>
          </a:p>
          <a:p>
            <a:pPr>
              <a:lnSpc>
                <a:spcPct val="90000"/>
              </a:lnSpc>
            </a:pPr>
            <a:r>
              <a:rPr lang="en-US"/>
              <a:t>EMS, MAST Task Force,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 AACOG, 1982</a:t>
            </a:r>
          </a:p>
          <a:p>
            <a:pPr>
              <a:lnSpc>
                <a:spcPct val="90000"/>
              </a:lnSpc>
            </a:pPr>
            <a:r>
              <a:rPr lang="en-US"/>
              <a:t>Church Bus Rescue, July 17,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1987, on Guadalupe River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/>
              <a:t>    near Comfort, Texas </a:t>
            </a:r>
          </a:p>
          <a:p>
            <a:pPr>
              <a:lnSpc>
                <a:spcPct val="90000"/>
              </a:lnSpc>
            </a:pPr>
            <a:r>
              <a:rPr lang="en-US"/>
              <a:t>Rescue 911, </a:t>
            </a:r>
          </a:p>
          <a:p>
            <a:pPr lvl="1">
              <a:lnSpc>
                <a:spcPct val="90000"/>
              </a:lnSpc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“pilot” episode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752600"/>
            <a:ext cx="356235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Iraq &amp; Afghanistan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n-US"/>
              <a:t>       UH-60 Blackhawk	                                                     						</a:t>
            </a:r>
            <a:r>
              <a:rPr lang="en-US" sz="1800"/>
              <a:t>www.strategypage.</a:t>
            </a:r>
            <a:r>
              <a:rPr lang="en-US"/>
              <a:t>	</a:t>
            </a:r>
          </a:p>
          <a:p>
            <a:pPr marL="0" indent="0"/>
            <a:endParaRPr lang="en-US"/>
          </a:p>
          <a:p>
            <a:pPr marL="1828800" lvl="4" indent="0">
              <a:buFontTx/>
              <a:buNone/>
            </a:pPr>
            <a:r>
              <a:rPr lang="en-US"/>
              <a:t>           www.flyambu.com                                                       				       www.flickr.com				</a:t>
            </a:r>
          </a:p>
          <a:p>
            <a:pPr marL="0" indent="0"/>
            <a:endParaRPr lang="en-US"/>
          </a:p>
          <a:p>
            <a:pPr marL="0" indent="0"/>
            <a:endParaRPr lang="en-US"/>
          </a:p>
          <a:p>
            <a:pPr marL="1828800" lvl="4" indent="0">
              <a:buFontTx/>
              <a:buNone/>
            </a:pPr>
            <a:r>
              <a:rPr lang="en-US"/>
              <a:t>                               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0850" y="2214563"/>
            <a:ext cx="306228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600" y="1143000"/>
            <a:ext cx="2681288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344988"/>
            <a:ext cx="33353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3238" y="4116388"/>
            <a:ext cx="3148012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229600" cy="838200"/>
          </a:xfrm>
        </p:spPr>
        <p:txBody>
          <a:bodyPr anchorCtr="0"/>
          <a:lstStyle/>
          <a:p>
            <a:r>
              <a:rPr lang="en-US"/>
              <a:t>San Antonio AirLife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8229600" cy="7010400"/>
          </a:xfrm>
        </p:spPr>
        <p:txBody>
          <a:bodyPr/>
          <a:lstStyle/>
          <a:p>
            <a:pPr lvl="3"/>
            <a:endParaRPr lang="en-US"/>
          </a:p>
        </p:txBody>
      </p:sp>
      <p:pic>
        <p:nvPicPr>
          <p:cNvPr id="33795" name="Picture 4" descr="IMG_64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87200" y="-7543800"/>
            <a:ext cx="89312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IMG_64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87200" y="-7543800"/>
            <a:ext cx="89312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IMG_64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87200" y="-7543800"/>
            <a:ext cx="89312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IMG_6474"/>
          <p:cNvPicPr>
            <a:picLocks noChangeAspect="1" noChangeArrowheads="1"/>
          </p:cNvPicPr>
          <p:nvPr/>
        </p:nvPicPr>
        <p:blipFill>
          <a:blip r:embed="rId3">
            <a:lum contrast="-2000"/>
          </a:blip>
          <a:srcRect/>
          <a:stretch>
            <a:fillRect/>
          </a:stretch>
        </p:blipFill>
        <p:spPr bwMode="auto">
          <a:xfrm>
            <a:off x="-11887200" y="-7543800"/>
            <a:ext cx="11261725" cy="75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IMG_6474"/>
          <p:cNvPicPr>
            <a:picLocks noChangeAspect="1" noChangeArrowheads="1"/>
          </p:cNvPicPr>
          <p:nvPr/>
        </p:nvPicPr>
        <p:blipFill>
          <a:blip r:embed="rId4"/>
          <a:srcRect l="-278"/>
          <a:stretch>
            <a:fillRect/>
          </a:stretch>
        </p:blipFill>
        <p:spPr bwMode="auto">
          <a:xfrm>
            <a:off x="-11903075" y="-12496800"/>
            <a:ext cx="16198850" cy="1076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IMG_647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1066800"/>
            <a:ext cx="977265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85800"/>
            <a:ext cx="8229600" cy="731838"/>
          </a:xfrm>
        </p:spPr>
        <p:txBody>
          <a:bodyPr anchorCtr="0">
            <a:normAutofit/>
          </a:bodyPr>
          <a:lstStyle/>
          <a:p>
            <a:r>
              <a:rPr lang="en-US" sz="4000"/>
              <a:t>History and Disaster Preparedness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81238"/>
            <a:ext cx="8229600" cy="3784600"/>
          </a:xfrm>
        </p:spPr>
        <p:txBody>
          <a:bodyPr/>
          <a:lstStyle/>
          <a:p>
            <a:r>
              <a:rPr lang="en-US"/>
              <a:t>Wikipedia</a:t>
            </a:r>
          </a:p>
          <a:p>
            <a:r>
              <a:rPr lang="en-US"/>
              <a:t>Contributed by Pete Farmer, RN, EMT</a:t>
            </a:r>
          </a:p>
          <a:p>
            <a:r>
              <a:rPr lang="en-US"/>
              <a:t>Degrees in Research Biology and History</a:t>
            </a:r>
          </a:p>
          <a:p>
            <a:r>
              <a:rPr lang="en-US"/>
              <a:t>October 24,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0"/>
          <a:lstStyle/>
          <a:p>
            <a:endParaRPr lang="en-US"/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Picture 4" descr="IMG_6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0" y="-914400"/>
            <a:ext cx="12495213" cy="83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0">
            <a:normAutofit fontScale="90000"/>
          </a:bodyPr>
          <a:lstStyle/>
          <a:p>
            <a:r>
              <a:rPr lang="en-US" sz="4000"/>
              <a:t>Modern EMS Back-up Trailer</a:t>
            </a:r>
            <a:br>
              <a:rPr lang="en-US" sz="4000"/>
            </a:br>
            <a:r>
              <a:rPr lang="en-US" sz="4000"/>
              <a:t>Bulverde Spring Branch EMS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4" descr="IMG_65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16075"/>
            <a:ext cx="7864475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Ctr="0">
            <a:normAutofit fontScale="90000"/>
          </a:bodyPr>
          <a:lstStyle/>
          <a:p>
            <a:r>
              <a:rPr lang="en-US" sz="4000"/>
              <a:t>The Civilian Response</a:t>
            </a:r>
            <a:br>
              <a:rPr lang="en-US" sz="4000"/>
            </a:br>
            <a:r>
              <a:rPr lang="en-US" sz="4000"/>
              <a:t>The American Red Cross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American Red Cross</a:t>
            </a:r>
          </a:p>
          <a:p>
            <a:pPr lvl="1"/>
            <a:r>
              <a:rPr lang="en-US"/>
              <a:t>Clara Barton, aids servicemen in </a:t>
            </a:r>
          </a:p>
          <a:p>
            <a:pPr lvl="1">
              <a:buFontTx/>
              <a:buNone/>
            </a:pPr>
            <a:r>
              <a:rPr lang="en-US"/>
              <a:t>   Civil War, 1861</a:t>
            </a:r>
          </a:p>
          <a:p>
            <a:pPr lvl="1"/>
            <a:r>
              <a:rPr lang="en-US"/>
              <a:t>Aids in Michigan forest fires, 1881</a:t>
            </a:r>
          </a:p>
          <a:p>
            <a:pPr lvl="1"/>
            <a:r>
              <a:rPr lang="en-US"/>
              <a:t>30,000 Hurricane victims, South Carolina Sea Islands, 1893</a:t>
            </a:r>
          </a:p>
          <a:p>
            <a:pPr lvl="1"/>
            <a:r>
              <a:rPr lang="en-US"/>
              <a:t>Johnstown Flood, 1889 kills 2000 </a:t>
            </a:r>
          </a:p>
          <a:p>
            <a:pPr lvl="1"/>
            <a:r>
              <a:rPr lang="en-US"/>
              <a:t>Galveston, Hurricane, Tidal wave 1900  with 8,000 -14,000 deaths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1600200"/>
            <a:ext cx="1966913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020762"/>
          </a:xfrm>
        </p:spPr>
        <p:txBody>
          <a:bodyPr anchorCtr="0"/>
          <a:lstStyle/>
          <a:p>
            <a:r>
              <a:rPr lang="en-US"/>
              <a:t>Civil 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066800"/>
            <a:ext cx="82296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/>
              <a:t>1692 – Bedford, NY – drummer to sound alarm for Native American attacks</a:t>
            </a:r>
          </a:p>
          <a:p>
            <a:pPr>
              <a:lnSpc>
                <a:spcPct val="90000"/>
              </a:lnSpc>
            </a:pPr>
            <a:r>
              <a:rPr lang="en-US" sz="3000"/>
              <a:t>WW I – Great Britain, US – Council of National Defense (CND) August, 1916</a:t>
            </a:r>
          </a:p>
          <a:p>
            <a:pPr>
              <a:lnSpc>
                <a:spcPct val="90000"/>
              </a:lnSpc>
            </a:pPr>
            <a:r>
              <a:rPr lang="en-US" sz="3000"/>
              <a:t>WW II – CND re-activated, became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000"/>
              <a:t>    Office of Civilian Defense within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000"/>
              <a:t>    Office of Emergency Planning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3000"/>
              <a:t>    – May 20, 1941 – Mayor La Guardia</a:t>
            </a:r>
          </a:p>
          <a:p>
            <a:pPr>
              <a:lnSpc>
                <a:spcPct val="90000"/>
              </a:lnSpc>
            </a:pPr>
            <a:r>
              <a:rPr lang="en-US" sz="3000"/>
              <a:t>Cold War – “Duck &amp; Cover”, Evac plans – Portland, Oregon – 19 minutes City Center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300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3200400"/>
            <a:ext cx="209073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Civil Air Patrol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r>
              <a:rPr lang="en-US" sz="2600"/>
              <a:t>Created days before Pearl Harbor Attack</a:t>
            </a:r>
          </a:p>
          <a:p>
            <a:r>
              <a:rPr lang="en-US" sz="2600"/>
              <a:t>Commissioned civilian pilots to patrol the </a:t>
            </a:r>
          </a:p>
          <a:p>
            <a:pPr>
              <a:buFontTx/>
              <a:buNone/>
            </a:pPr>
            <a:r>
              <a:rPr lang="en-US" sz="2600"/>
              <a:t>    coast &amp; borders, engage in search and rescue missions</a:t>
            </a:r>
          </a:p>
          <a:p>
            <a:r>
              <a:rPr lang="en-US" sz="2600"/>
              <a:t>Coastal Patrol -  Reported 173 </a:t>
            </a:r>
          </a:p>
          <a:p>
            <a:pPr>
              <a:buFontTx/>
              <a:buNone/>
            </a:pPr>
            <a:r>
              <a:rPr lang="en-US" sz="2600"/>
              <a:t>    U-Boats, Attacked 57, sank 2</a:t>
            </a:r>
          </a:p>
          <a:p>
            <a:r>
              <a:rPr lang="en-US" sz="2600"/>
              <a:t>Border Patrol</a:t>
            </a:r>
          </a:p>
          <a:p>
            <a:r>
              <a:rPr lang="en-US" sz="2600"/>
              <a:t>Target Towing</a:t>
            </a:r>
          </a:p>
          <a:p>
            <a:r>
              <a:rPr lang="en-US" sz="2600"/>
              <a:t>Search and Rescue</a:t>
            </a:r>
          </a:p>
          <a:p>
            <a:r>
              <a:rPr lang="en-US" sz="2600"/>
              <a:t>Pilot training, Cadet programs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0900" y="3124200"/>
            <a:ext cx="3163888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3738" y="33338"/>
            <a:ext cx="20955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WMD Civil Support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National Guard, Bergstrom International Air-port, 22 active duty soldiers and airmen, </a:t>
            </a:r>
          </a:p>
          <a:p>
            <a:r>
              <a:rPr lang="en-US"/>
              <a:t>15 maintain active 24/7 alert posture</a:t>
            </a:r>
          </a:p>
          <a:p>
            <a:r>
              <a:rPr lang="en-US"/>
              <a:t>Deploys within 4 hours</a:t>
            </a:r>
          </a:p>
          <a:p>
            <a:r>
              <a:rPr lang="en-US"/>
              <a:t>Assess CBRNE events supporting local incident commanders</a:t>
            </a:r>
          </a:p>
          <a:p>
            <a:r>
              <a:rPr lang="en-US"/>
              <a:t>Decontamination capabilities</a:t>
            </a:r>
          </a:p>
          <a:p>
            <a:r>
              <a:rPr lang="en-US"/>
              <a:t>Mobile Analytical Lab System (MALS)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Texas Forestry Service</a:t>
            </a:r>
          </a:p>
        </p:txBody>
      </p:sp>
      <p:pic>
        <p:nvPicPr>
          <p:cNvPr id="4099" name="Picture 2" descr="TIC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676400"/>
            <a:ext cx="8801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609600"/>
            <a:ext cx="8229600" cy="54864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2800"/>
              <a:t>Lone Star State Incident Management Team (LSSIMT) – Uses All-hazard approach same as for Wildfires.</a:t>
            </a:r>
          </a:p>
          <a:p>
            <a:r>
              <a:rPr lang="en-US" sz="2800"/>
              <a:t>All Hazard Incident Management Team (AHIMT) – Cooperates with TDEM to support incident management</a:t>
            </a:r>
          </a:p>
          <a:p>
            <a:r>
              <a:rPr lang="en-US" sz="2800"/>
              <a:t>Texas Intrastate Fire Mutual Aid System (TIFMAS) – 1</a:t>
            </a:r>
            <a:r>
              <a:rPr lang="en-US" sz="2800" baseline="30000"/>
              <a:t>st</a:t>
            </a:r>
            <a:r>
              <a:rPr lang="en-US" sz="2800"/>
              <a:t> used during Hurricane IKE; then Presidio Flooding, N. Texas wildfire (April ‘09), Hurricane Alex</a:t>
            </a:r>
          </a:p>
        </p:txBody>
      </p:sp>
    </p:spTree>
    <p:extLst>
      <p:ext uri="{BB962C8B-B14F-4D97-AF65-F5344CB8AC3E}">
        <p14:creationId xmlns:p14="http://schemas.microsoft.com/office/powerpoint/2010/main" val="31614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Strategic National Stockpile</a:t>
            </a:r>
            <a:br>
              <a:rPr lang="en-US"/>
            </a:br>
            <a:r>
              <a:rPr lang="en-US"/>
              <a:t>Pharmaceutical Supplies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800"/>
              <a:t>Twelve located around US</a:t>
            </a:r>
          </a:p>
          <a:p>
            <a:r>
              <a:rPr lang="en-US" sz="2800"/>
              <a:t>Any place in 12 hours</a:t>
            </a:r>
          </a:p>
          <a:p>
            <a:r>
              <a:rPr lang="en-US" sz="2800"/>
              <a:t>One 747 aircraft or 18-wheelers</a:t>
            </a:r>
          </a:p>
          <a:p>
            <a:r>
              <a:rPr lang="en-US" sz="2800"/>
              <a:t>Medical equipment and </a:t>
            </a:r>
          </a:p>
          <a:p>
            <a:pPr>
              <a:buFontTx/>
              <a:buNone/>
            </a:pPr>
            <a:r>
              <a:rPr lang="en-US" sz="2800"/>
              <a:t>    Medications</a:t>
            </a:r>
          </a:p>
          <a:p>
            <a:r>
              <a:rPr lang="en-US" sz="2800"/>
              <a:t>When it arrives, handed off</a:t>
            </a:r>
          </a:p>
          <a:p>
            <a:pPr>
              <a:buFontTx/>
              <a:buNone/>
            </a:pPr>
            <a:r>
              <a:rPr lang="en-US" sz="2800"/>
              <a:t>    To local DSHS staff for </a:t>
            </a:r>
          </a:p>
          <a:p>
            <a:pPr>
              <a:buFontTx/>
              <a:buNone/>
            </a:pPr>
            <a:r>
              <a:rPr lang="en-US" sz="2800"/>
              <a:t>    Distribution – need lots of</a:t>
            </a:r>
          </a:p>
          <a:p>
            <a:pPr>
              <a:buFontTx/>
              <a:buNone/>
            </a:pPr>
            <a:r>
              <a:rPr lang="en-US" sz="2800"/>
              <a:t>   Volunteers!! - MRCs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114800"/>
            <a:ext cx="340836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1752600"/>
            <a:ext cx="2997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1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Terrorism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World Trade Center </a:t>
            </a:r>
          </a:p>
          <a:p>
            <a:pPr lvl="1"/>
            <a:r>
              <a:rPr lang="en-US"/>
              <a:t>Bombing 1993 – included cyanide</a:t>
            </a:r>
          </a:p>
          <a:p>
            <a:pPr lvl="1"/>
            <a:r>
              <a:rPr lang="en-US"/>
              <a:t>9/11</a:t>
            </a:r>
          </a:p>
          <a:p>
            <a:r>
              <a:rPr lang="en-US"/>
              <a:t>Anthrax </a:t>
            </a:r>
          </a:p>
          <a:p>
            <a:r>
              <a:rPr lang="en-US"/>
              <a:t>Tokyo Subway – Sarin Gas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590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47700"/>
            <a:ext cx="22860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8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FEMA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089150"/>
            <a:ext cx="5802312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7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960438"/>
          </a:xfrm>
        </p:spPr>
        <p:txBody>
          <a:bodyPr anchorCtr="0">
            <a:normAutofit fontScale="90000"/>
          </a:bodyPr>
          <a:lstStyle/>
          <a:p>
            <a:r>
              <a:rPr lang="en-US" sz="4000"/>
              <a:t>What can History Teach us about Being Prepared for Natural or Man-Made Disasters?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03413"/>
            <a:ext cx="8229600" cy="4162425"/>
          </a:xfrm>
        </p:spPr>
        <p:txBody>
          <a:bodyPr>
            <a:normAutofit/>
          </a:bodyPr>
          <a:lstStyle/>
          <a:p>
            <a:r>
              <a:rPr lang="en-US" sz="3000"/>
              <a:t>Human History has been one of hardship and  privation</a:t>
            </a:r>
          </a:p>
          <a:p>
            <a:r>
              <a:rPr lang="en-US" sz="3000"/>
              <a:t>A Struggle against other Humans, competing for resources and against nature</a:t>
            </a:r>
          </a:p>
          <a:p>
            <a:r>
              <a:rPr lang="en-US" sz="3000"/>
              <a:t>Life was rather Darwinian</a:t>
            </a:r>
          </a:p>
          <a:p>
            <a:r>
              <a:rPr lang="en-US" sz="3000"/>
              <a:t>Before the 19</a:t>
            </a:r>
            <a:r>
              <a:rPr lang="en-US" sz="3000" baseline="30000"/>
              <a:t>th</a:t>
            </a:r>
            <a:r>
              <a:rPr lang="en-US" sz="3000"/>
              <a:t> Century – large families, diseases, famine (Irish Potato Famine), Weather, </a:t>
            </a:r>
          </a:p>
          <a:p>
            <a:pPr>
              <a:buFontTx/>
              <a:buNone/>
            </a:pPr>
            <a:r>
              <a:rPr lang="en-US" sz="3000"/>
              <a:t>   Earthquakes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Times New Roman" pitchFamily="18" charset="0"/>
                <a:ea typeface="+mj-ea"/>
                <a:cs typeface="+mj-cs"/>
              </a:rPr>
              <a:t>      FEMA REGION VI MRCs      	(TALON)</a:t>
            </a:r>
          </a:p>
        </p:txBody>
      </p:sp>
      <p:pic>
        <p:nvPicPr>
          <p:cNvPr id="8195" name="Picture 3" descr="MRC Units in Region V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800"/>
            <a:ext cx="6629400" cy="4800600"/>
          </a:xfrm>
          <a:solidFill>
            <a:schemeClr val="bg1"/>
          </a:solidFill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1000125"/>
            <a:ext cx="2381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2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7924800" cy="868362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ea typeface="+mj-ea"/>
                <a:cs typeface="+mj-cs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j-ea"/>
                <a:cs typeface="+mj-cs"/>
              </a:rPr>
              <a:t>Texas Medical Reserve Corps Units</a:t>
            </a:r>
          </a:p>
        </p:txBody>
      </p:sp>
      <p:sp>
        <p:nvSpPr>
          <p:cNvPr id="120835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2133600"/>
            <a:ext cx="7924800" cy="42672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9220" name="Picture 4" descr="TXMRC_APRIL2012 - map Tex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7721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9144000" cy="86836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j-ea"/>
                <a:cs typeface="+mj-cs"/>
              </a:rPr>
              <a:t>    MEDICAL RESERVE CORPS (MRC)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81000" y="1219200"/>
            <a:ext cx="8540750" cy="5032375"/>
          </a:xfrm>
        </p:spPr>
        <p:txBody>
          <a:bodyPr/>
          <a:lstStyle/>
          <a:p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983 MRC organizations across the US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Approximately 206,093 members</a:t>
            </a:r>
          </a:p>
          <a:p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Texas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37 MRC organizations  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15,486 members, MD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1,532, PA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88, Vet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31, Pharmacists - 81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Nurse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2,106, NP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135, Mental Health Professional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339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EMS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498, Dentists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36, Other Med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1,009, 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Resp. therapist - 57 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Other Public Health, Medical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1,045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Non-Public Health, Non Medical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9,517</a:t>
            </a:r>
          </a:p>
          <a:p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TSG MED BDE </a:t>
            </a:r>
            <a:r>
              <a:rPr lang="en-US" sz="2400">
                <a:solidFill>
                  <a:srgbClr val="FFFF00"/>
                </a:solidFill>
              </a:rPr>
              <a:t>–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 450 active members</a:t>
            </a:r>
          </a:p>
          <a:p>
            <a:pPr lvl="1"/>
            <a:r>
              <a:rPr lang="en-US" sz="2400">
                <a:solidFill>
                  <a:srgbClr val="FFFF00"/>
                </a:solidFill>
                <a:latin typeface="Times New Roman" pitchFamily="18" charset="0"/>
              </a:rPr>
              <a:t>Only uniformed/military affiliated MRC in US.</a:t>
            </a:r>
          </a:p>
        </p:txBody>
      </p:sp>
    </p:spTree>
    <p:extLst>
      <p:ext uri="{BB962C8B-B14F-4D97-AF65-F5344CB8AC3E}">
        <p14:creationId xmlns:p14="http://schemas.microsoft.com/office/powerpoint/2010/main" val="508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7924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Texas Military Forces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828800"/>
            <a:ext cx="8540750" cy="4270375"/>
          </a:xfrm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Texas Army National Guard (TxARNG)</a:t>
            </a:r>
          </a:p>
          <a:p>
            <a:pPr fontAlgn="auto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fontAlgn="auto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Texas Air National Guard (TxANG)</a:t>
            </a:r>
          </a:p>
          <a:p>
            <a:pPr fontAlgn="auto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fontAlgn="auto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Texas State Guard (TSG) </a:t>
            </a:r>
          </a:p>
          <a:p>
            <a:pPr lvl="1" fontAlgn="auto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</a:rPr>
              <a:t>Army</a:t>
            </a:r>
          </a:p>
          <a:p>
            <a:pPr lvl="1" fontAlgn="auto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</a:rPr>
              <a:t>Air</a:t>
            </a:r>
          </a:p>
          <a:p>
            <a:pPr lvl="1" fontAlgn="auto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</a:rPr>
              <a:t>Maritime</a:t>
            </a:r>
          </a:p>
          <a:p>
            <a:pPr lvl="1" fontAlgn="auto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00"/>
                </a:solidFill>
                <a:latin typeface="+mn-lt"/>
              </a:rPr>
              <a:t>Medical </a:t>
            </a:r>
          </a:p>
        </p:txBody>
      </p:sp>
      <p:pic>
        <p:nvPicPr>
          <p:cNvPr id="6" name="Picture 3" descr="Texas Army National Guard Shoulder Sleeve Insign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10400" y="1600200"/>
            <a:ext cx="1014413" cy="1014413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</p:pic>
      <p:pic>
        <p:nvPicPr>
          <p:cNvPr id="7" name="Picture 4" descr="redir?src=image&amp;clickedItemURN=http%3A%2F%2Fuplo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048000"/>
            <a:ext cx="1041400" cy="1047750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8" name="Picture 5" descr="shied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572000"/>
            <a:ext cx="877888" cy="1030288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9" name="Picture 6" descr="TE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5410200"/>
            <a:ext cx="804863" cy="1230313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6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7924800" cy="762000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latin typeface="+mj-lt"/>
                <a:ea typeface="+mj-ea"/>
                <a:cs typeface="+mj-cs"/>
              </a:rPr>
              <a:t>	       </a:t>
            </a: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ea typeface="+mj-ea"/>
                <a:cs typeface="+mj-cs"/>
              </a:rPr>
              <a:t>Meeting with CAPT Robert J. Tosatto</a:t>
            </a:r>
            <a:br>
              <a:rPr lang="en-US" sz="2600" dirty="0">
                <a:solidFill>
                  <a:srgbClr val="FFFF0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ea typeface="+mj-ea"/>
                <a:cs typeface="+mj-cs"/>
              </a:rPr>
              <a:t>	     Rio Grande City MPOD Operations Center</a:t>
            </a:r>
          </a:p>
        </p:txBody>
      </p:sp>
      <p:sp>
        <p:nvSpPr>
          <p:cNvPr id="115715" name="Rectangle 3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fontAlgn="auto">
              <a:buFont typeface="Arial" pitchFamily="34" charset="0"/>
              <a:buChar char="•"/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5364" name="Picture 4" descr="OLS Staff at Rio Grande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7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Epidemics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r>
              <a:rPr lang="en-US" sz="2800"/>
              <a:t>The American Plague, Yellow Fever, </a:t>
            </a:r>
          </a:p>
          <a:p>
            <a:pPr>
              <a:buFontTx/>
              <a:buNone/>
            </a:pPr>
            <a:r>
              <a:rPr lang="en-US" sz="2800"/>
              <a:t>“The epidemic that shaped our history” </a:t>
            </a:r>
          </a:p>
          <a:p>
            <a:pPr lvl="1"/>
            <a:r>
              <a:rPr lang="en-US"/>
              <a:t>Memphis, 1878,  Crosby, 2006</a:t>
            </a:r>
          </a:p>
          <a:p>
            <a:pPr lvl="1"/>
            <a:r>
              <a:rPr lang="en-US"/>
              <a:t>Walter Reed research, Havana, Cuba, 1900</a:t>
            </a:r>
          </a:p>
          <a:p>
            <a:r>
              <a:rPr lang="en-US" sz="2800"/>
              <a:t>The Great Influenza, Barry, 2004</a:t>
            </a:r>
          </a:p>
          <a:p>
            <a:pPr lvl="1"/>
            <a:r>
              <a:rPr lang="en-US" sz="2400"/>
              <a:t>“Spanish Flu”, Started in 1918, </a:t>
            </a:r>
          </a:p>
          <a:p>
            <a:pPr>
              <a:buFontTx/>
              <a:buNone/>
            </a:pPr>
            <a:r>
              <a:rPr lang="en-US" sz="2800"/>
              <a:t>    Haskell County, Kansas (?)</a:t>
            </a:r>
          </a:p>
          <a:p>
            <a:r>
              <a:rPr lang="en-US" sz="2800"/>
              <a:t>The Coming Plague, Garrett, 1994</a:t>
            </a:r>
          </a:p>
          <a:p>
            <a:pPr lvl="1"/>
            <a:r>
              <a:rPr lang="en-US" sz="2000"/>
              <a:t>H1N1 – Novel Strain Influenza A, 2009</a:t>
            </a:r>
          </a:p>
          <a:p>
            <a:pPr lvl="1"/>
            <a:r>
              <a:rPr lang="en-US" sz="2400"/>
              <a:t>SARS – Severe Acute Respiratory Syndrome, 2002 </a:t>
            </a:r>
          </a:p>
          <a:p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32654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0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62025"/>
          </a:xfrm>
        </p:spPr>
        <p:txBody>
          <a:bodyPr/>
          <a:lstStyle/>
          <a:p>
            <a:r>
              <a:rPr lang="en-US"/>
              <a:t>Disaster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r>
              <a:rPr lang="en-US"/>
              <a:t>Ken Alibek, PhD, microbiology and epidemiology; DSc (Physician)</a:t>
            </a:r>
          </a:p>
          <a:p>
            <a:r>
              <a:rPr lang="en-US"/>
              <a:t>A.K.A., Kanatzhan Alibekov, Colonel,</a:t>
            </a:r>
          </a:p>
          <a:p>
            <a:pPr>
              <a:buFontTx/>
              <a:buNone/>
            </a:pPr>
            <a:r>
              <a:rPr lang="en-US"/>
              <a:t>   Soviet Army</a:t>
            </a:r>
          </a:p>
          <a:p>
            <a:r>
              <a:rPr lang="en-US"/>
              <a:t>Joined Biopreparat, 1975, Soviet Union</a:t>
            </a:r>
          </a:p>
          <a:p>
            <a:r>
              <a:rPr lang="en-US"/>
              <a:t>First Deputy Chief 1988-1992, </a:t>
            </a:r>
          </a:p>
          <a:p>
            <a:pPr>
              <a:buFontTx/>
              <a:buNone/>
            </a:pPr>
            <a:r>
              <a:rPr lang="en-US"/>
              <a:t>   oversaw bio-warfare agents, </a:t>
            </a:r>
          </a:p>
          <a:p>
            <a:pPr>
              <a:buFontTx/>
              <a:buNone/>
            </a:pPr>
            <a:r>
              <a:rPr lang="en-US"/>
              <a:t>   defected to US, 1992</a:t>
            </a:r>
          </a:p>
          <a:p>
            <a:pPr lvl="1"/>
            <a:endParaRPr lang="en-US"/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152400"/>
            <a:ext cx="2146300" cy="28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10063"/>
            <a:ext cx="1524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3027363"/>
            <a:ext cx="1720850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8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Disaster Response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1709738"/>
            <a:ext cx="1981200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20850"/>
            <a:ext cx="186372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16400"/>
            <a:ext cx="14478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4313238"/>
            <a:ext cx="1423988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3177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EMS in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r>
              <a:rPr lang="en-US"/>
              <a:t>1943 – 48</a:t>
            </a:r>
            <a:r>
              <a:rPr lang="en-US" baseline="30000"/>
              <a:t>th</a:t>
            </a:r>
            <a:r>
              <a:rPr lang="en-US"/>
              <a:t> Legislature, Ambulance permitting legislation.  Required attendant to have 8 hours unspecified First Aid Training.  Vehicle equipped with a First Aid Kit.</a:t>
            </a:r>
          </a:p>
          <a:p>
            <a:r>
              <a:rPr lang="en-US"/>
              <a:t>1966 – Division of Disaster Health and Emergency Services established within Texas Health Department.</a:t>
            </a:r>
          </a:p>
          <a:p>
            <a:r>
              <a:rPr lang="en-US"/>
              <a:t>1970 – Registry of EMS personnel established.  Moved from Civil Defense and Traffic Safety to Division of Emergency Medical Services.  </a:t>
            </a:r>
          </a:p>
        </p:txBody>
      </p:sp>
    </p:spTree>
    <p:extLst>
      <p:ext uri="{BB962C8B-B14F-4D97-AF65-F5344CB8AC3E}">
        <p14:creationId xmlns:p14="http://schemas.microsoft.com/office/powerpoint/2010/main" val="123555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1973 – The EMS Act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pPr marL="457200" lvl="1" indent="0">
              <a:buFontTx/>
              <a:buNone/>
            </a:pPr>
            <a:r>
              <a:rPr lang="en-US"/>
              <a:t>- 1</a:t>
            </a:r>
            <a:r>
              <a:rPr lang="en-US" baseline="30000"/>
              <a:t>st</a:t>
            </a:r>
            <a:r>
              <a:rPr lang="en-US"/>
              <a:t> Advisory Council (TEMSAC)</a:t>
            </a:r>
          </a:p>
          <a:p>
            <a:pPr marL="457200" lvl="1" indent="0"/>
            <a:r>
              <a:rPr lang="en-US"/>
              <a:t>Coordinated EMS Division to:</a:t>
            </a:r>
          </a:p>
          <a:p>
            <a:pPr lvl="2"/>
            <a:r>
              <a:rPr lang="en-US"/>
              <a:t>Develop a state plan</a:t>
            </a:r>
          </a:p>
          <a:p>
            <a:pPr lvl="2"/>
            <a:r>
              <a:rPr lang="en-US"/>
              <a:t>Divide the state into EMS delivery areas and designate at least one hospital in each area a “Trauma Center”.</a:t>
            </a:r>
          </a:p>
          <a:p>
            <a:pPr lvl="2"/>
            <a:r>
              <a:rPr lang="en-US"/>
              <a:t>ID all public and private agencies that may be utilized for EMS</a:t>
            </a:r>
          </a:p>
          <a:p>
            <a:pPr lvl="2"/>
            <a:r>
              <a:rPr lang="en-US"/>
              <a:t>Plan for an interagency communications system</a:t>
            </a:r>
          </a:p>
          <a:p>
            <a:pPr lvl="2"/>
            <a:r>
              <a:rPr lang="en-US"/>
              <a:t>Include use of DPS, National Guard or armed forces helicopters in the state EMS plan (MAST)</a:t>
            </a:r>
          </a:p>
          <a:p>
            <a:pPr lvl="2"/>
            <a:r>
              <a:rPr lang="en-US"/>
              <a:t>The division to serve as the single state agency to develop plans for federal EMS program participation (grants)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 anchorCtr="0">
            <a:normAutofit fontScale="90000"/>
          </a:bodyPr>
          <a:lstStyle/>
          <a:p>
            <a:r>
              <a:rPr lang="en-US" sz="2900"/>
              <a:t>Lesson One</a:t>
            </a:r>
            <a:br>
              <a:rPr lang="en-US" sz="2900"/>
            </a:br>
            <a:r>
              <a:rPr lang="en-US" sz="2900"/>
              <a:t>The Prosperity Which We Enjoy Today is an Anomaly, Not the Norm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endParaRPr lang="en-US"/>
          </a:p>
          <a:p>
            <a:pPr marL="0" indent="0">
              <a:lnSpc>
                <a:spcPct val="90000"/>
              </a:lnSpc>
            </a:pPr>
            <a:r>
              <a:rPr lang="en-US" sz="2000"/>
              <a:t>Modern Societies are the 1</a:t>
            </a:r>
            <a:r>
              <a:rPr lang="en-US" sz="2000" baseline="30000"/>
              <a:t>st</a:t>
            </a:r>
            <a:r>
              <a:rPr lang="en-US" sz="2000"/>
              <a:t> to defeat scarcity on a wide-spread, sustained basis</a:t>
            </a:r>
          </a:p>
          <a:p>
            <a:pPr marL="0" indent="0">
              <a:lnSpc>
                <a:spcPct val="90000"/>
              </a:lnSpc>
            </a:pPr>
            <a:r>
              <a:rPr lang="en-US" sz="2000"/>
              <a:t>The poorest among us enjoy conveniences/comforts unimaginable to the wealthy aristocracy of the 18</a:t>
            </a:r>
            <a:r>
              <a:rPr lang="en-US" sz="2000" baseline="30000"/>
              <a:t>th</a:t>
            </a:r>
            <a:r>
              <a:rPr lang="en-US" sz="2000"/>
              <a:t>, 19</a:t>
            </a:r>
            <a:r>
              <a:rPr lang="en-US" sz="2000" baseline="30000"/>
              <a:t>th</a:t>
            </a:r>
            <a:r>
              <a:rPr lang="en-US" sz="2000"/>
              <a:t> centuries</a:t>
            </a:r>
          </a:p>
          <a:p>
            <a:pPr marL="0" indent="0">
              <a:lnSpc>
                <a:spcPct val="90000"/>
              </a:lnSpc>
            </a:pPr>
            <a:r>
              <a:rPr lang="en-US" sz="2000"/>
              <a:t>Implications, Fortunate to live now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Be Grateful – Won the Historical Lottery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Since never had real hard-ship, can’t imagine the “Great Depression” or the “Dust Bowl”</a:t>
            </a:r>
          </a:p>
          <a:p>
            <a:pPr marL="0" indent="0">
              <a:lnSpc>
                <a:spcPct val="90000"/>
              </a:lnSpc>
            </a:pPr>
            <a:r>
              <a:rPr lang="en-US" sz="2000"/>
              <a:t>Psychologists – “Change Blindness” – gradual change</a:t>
            </a:r>
          </a:p>
          <a:p>
            <a:pPr marL="0" indent="0">
              <a:lnSpc>
                <a:spcPct val="90000"/>
              </a:lnSpc>
            </a:pPr>
            <a:r>
              <a:rPr lang="en-US" sz="2000"/>
              <a:t>The Black Swan, by Nassim Taleb – Unforeseen event that which profoundly alters our reality.  Good, Bad – Computer, Internet, WWI, 1918 flu, 9-11 </a:t>
            </a:r>
          </a:p>
          <a:p>
            <a:pPr marL="0" indent="0">
              <a:lnSpc>
                <a:spcPct val="90000"/>
              </a:lnSpc>
            </a:pPr>
            <a:r>
              <a:rPr lang="en-US" sz="2000"/>
              <a:t>Often misunderstood, leading to wrong lessons from them.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‘70s &amp; ‘80s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r>
              <a:rPr lang="en-US"/>
              <a:t>1975 – The Texas Disaster Act – DSHS assigned primary responsibility for disaster health services to the EMS Division.</a:t>
            </a:r>
          </a:p>
          <a:p>
            <a:pPr lvl="1"/>
            <a:r>
              <a:rPr lang="en-US"/>
              <a:t>Medical care and treatment</a:t>
            </a:r>
          </a:p>
          <a:p>
            <a:pPr lvl="1"/>
            <a:r>
              <a:rPr lang="en-US"/>
              <a:t>Disaster health services – primarily preventative aspects of public health in disaster situations</a:t>
            </a:r>
          </a:p>
          <a:p>
            <a:r>
              <a:rPr lang="en-US"/>
              <a:t>1983 – EMS Act – Requires 2 certified EMS personnel aboard ambulances.  </a:t>
            </a:r>
          </a:p>
          <a:p>
            <a:pPr lvl="1"/>
            <a:r>
              <a:rPr lang="en-US"/>
              <a:t>Regulates personnel and vehicle certification</a:t>
            </a:r>
          </a:p>
          <a:p>
            <a:pPr lvl="1"/>
            <a:r>
              <a:rPr lang="en-US"/>
              <a:t>Established Bureau of Emergency Management</a:t>
            </a:r>
          </a:p>
        </p:txBody>
      </p:sp>
    </p:spTree>
    <p:extLst>
      <p:ext uri="{BB962C8B-B14F-4D97-AF65-F5344CB8AC3E}">
        <p14:creationId xmlns:p14="http://schemas.microsoft.com/office/powerpoint/2010/main" val="37856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/>
              <a:t>1989 - HB 18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838200"/>
            <a:ext cx="8229600" cy="5105400"/>
          </a:xfrm>
        </p:spPr>
        <p:txBody>
          <a:bodyPr/>
          <a:lstStyle/>
          <a:p>
            <a:r>
              <a:rPr lang="en-US"/>
              <a:t>Under Health and Safety Code established: </a:t>
            </a:r>
          </a:p>
          <a:p>
            <a:pPr lvl="1"/>
            <a:r>
              <a:rPr lang="en-US"/>
              <a:t>Statewide EMS/Trauma System</a:t>
            </a:r>
          </a:p>
          <a:p>
            <a:pPr lvl="1"/>
            <a:r>
              <a:rPr lang="en-US"/>
              <a:t>Trauma Technical Advisory Committee (TTAC) with 12 members including hospital, physician specialties, nurses, rural, urban, state trial lawyer association nominee </a:t>
            </a:r>
          </a:p>
          <a:p>
            <a:r>
              <a:rPr lang="en-US"/>
              <a:t>Bureau of Emergency Management to develop rules for:</a:t>
            </a:r>
          </a:p>
          <a:p>
            <a:pPr lvl="1"/>
            <a:r>
              <a:rPr lang="en-US"/>
              <a:t>Advanced Life Support, Mobile ICUs, Air Ambulance licensing, </a:t>
            </a:r>
          </a:p>
          <a:p>
            <a:pPr lvl="1"/>
            <a:r>
              <a:rPr lang="en-US"/>
              <a:t>Certification of instructors, examiners, and course coordinators.</a:t>
            </a:r>
          </a:p>
        </p:txBody>
      </p:sp>
    </p:spTree>
    <p:extLst>
      <p:ext uri="{BB962C8B-B14F-4D97-AF65-F5344CB8AC3E}">
        <p14:creationId xmlns:p14="http://schemas.microsoft.com/office/powerpoint/2010/main" val="26216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1990 - TTAC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Meets for first time. – January 11, 1990</a:t>
            </a:r>
          </a:p>
          <a:p>
            <a:r>
              <a:rPr lang="en-US"/>
              <a:t>Charges from Texas Board of Health:</a:t>
            </a:r>
          </a:p>
          <a:p>
            <a:pPr lvl="1"/>
            <a:r>
              <a:rPr lang="en-US"/>
              <a:t>Develop a trauma registry</a:t>
            </a:r>
          </a:p>
          <a:p>
            <a:pPr lvl="1"/>
            <a:r>
              <a:rPr lang="en-US"/>
              <a:t>Recommend rules and regs on trauma systems,</a:t>
            </a:r>
          </a:p>
          <a:p>
            <a:pPr lvl="1"/>
            <a:r>
              <a:rPr lang="en-US"/>
              <a:t>Comment on the operations of hospitals as they function in the trauma system</a:t>
            </a:r>
          </a:p>
          <a:p>
            <a:pPr lvl="1"/>
            <a:r>
              <a:rPr lang="en-US"/>
              <a:t>Focus on the medical and technical aspects of the system development.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1991 – EMS/Trauma rules allow access to criminal history, disciplinary actions, </a:t>
            </a:r>
          </a:p>
          <a:p>
            <a:pPr lvl="1"/>
            <a:r>
              <a:rPr lang="en-US"/>
              <a:t>Defines standard for handling confidential communications </a:t>
            </a:r>
          </a:p>
          <a:p>
            <a:r>
              <a:rPr lang="en-US"/>
              <a:t>1992 – Tx Dept of Health adopts 1</a:t>
            </a:r>
            <a:r>
              <a:rPr lang="en-US" baseline="30000"/>
              <a:t>st</a:t>
            </a:r>
            <a:r>
              <a:rPr lang="en-US"/>
              <a:t> trauma system rules.</a:t>
            </a:r>
          </a:p>
          <a:p>
            <a:pPr lvl="1"/>
            <a:r>
              <a:rPr lang="en-US"/>
              <a:t>First 2 Regional Advisory Councils (RACs) recognized by TDH</a:t>
            </a:r>
          </a:p>
          <a:p>
            <a:pPr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Texas Trauma System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Texas Department of Health, </a:t>
            </a:r>
          </a:p>
          <a:p>
            <a:r>
              <a:rPr lang="en-US"/>
              <a:t>Bureau of Emergency Management</a:t>
            </a:r>
          </a:p>
          <a:p>
            <a:r>
              <a:rPr lang="en-US"/>
              <a:t>Trauma System Development Program</a:t>
            </a:r>
          </a:p>
          <a:p>
            <a:r>
              <a:rPr lang="en-US"/>
              <a:t>Establishing a Regional Advisory </a:t>
            </a:r>
          </a:p>
          <a:p>
            <a:pPr>
              <a:buFontTx/>
              <a:buNone/>
            </a:pPr>
            <a:r>
              <a:rPr lang="en-US"/>
              <a:t>   Council (RAC)</a:t>
            </a:r>
          </a:p>
          <a:p>
            <a:r>
              <a:rPr lang="en-US"/>
              <a:t>Could apply to represent a </a:t>
            </a:r>
          </a:p>
          <a:p>
            <a:pPr>
              <a:buFontTx/>
              <a:buNone/>
            </a:pPr>
            <a:r>
              <a:rPr lang="en-US"/>
              <a:t>   Trauma Service Area (TSA)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3286125"/>
            <a:ext cx="263207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4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/>
              <a:t>GETTING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r>
              <a:rPr lang="en-US"/>
              <a:t>1993 – March, Ms. Kathy Perkins appointed to head Bureau of Emergency Management      Trauma Program.</a:t>
            </a:r>
          </a:p>
          <a:p>
            <a:r>
              <a:rPr lang="en-US"/>
              <a:t>Trauma Registry moves to TDH Epidemiology Division,</a:t>
            </a:r>
          </a:p>
          <a:p>
            <a:r>
              <a:rPr lang="en-US"/>
              <a:t>11 RACs recognized by TDH</a:t>
            </a:r>
          </a:p>
          <a:p>
            <a:r>
              <a:rPr lang="en-US"/>
              <a:t>1994 – 4 RACs Recognized by TDH</a:t>
            </a:r>
          </a:p>
          <a:p>
            <a:r>
              <a:rPr lang="en-US"/>
              <a:t>1995 - Statewide Coverage achieved with 4 RACs recognized by TDH.</a:t>
            </a:r>
          </a:p>
          <a:p>
            <a:r>
              <a:rPr lang="en-US"/>
              <a:t>DNR incorporated into Health and Safety Code</a:t>
            </a:r>
          </a:p>
          <a:p>
            <a:pPr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14400" y="838200"/>
            <a:ext cx="7315200" cy="1066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Southwest Texas Regional Advisory Council (STRAC)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2438400"/>
            <a:ext cx="8229600" cy="3657600"/>
          </a:xfrm>
        </p:spPr>
        <p:txBody>
          <a:bodyPr>
            <a:normAutofit/>
          </a:bodyPr>
          <a:lstStyle/>
          <a:p>
            <a:pPr indent="-18256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700"/>
              <a:t>Mission Statement:  “To reduce Death/Disability Related To Acute Illness, Injury, and Disaster Through Implementation of Well-Planned and Coordinated Disaster and Emergency Response Systems”</a:t>
            </a:r>
          </a:p>
          <a:p>
            <a:pPr indent="-182563">
              <a:lnSpc>
                <a:spcPct val="80000"/>
              </a:lnSpc>
              <a:buFont typeface="Wingdings" pitchFamily="2" charset="2"/>
              <a:buChar char="§"/>
            </a:pPr>
            <a:endParaRPr lang="en-US" sz="2700"/>
          </a:p>
          <a:p>
            <a:pPr indent="-182563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700"/>
              <a:t>Vision:  “We will be the Model Regional Trauma, Disaster and Emergency Healthcare System in the United States that Results in the Lowest Risk-adjusted Mortality for Emergency Healthcare Conditions”</a:t>
            </a:r>
          </a:p>
          <a:p>
            <a:pPr indent="-182563">
              <a:lnSpc>
                <a:spcPct val="80000"/>
              </a:lnSpc>
              <a:buFontTx/>
              <a:buNone/>
            </a:pPr>
            <a:r>
              <a:rPr lang="en-US" sz="2700"/>
              <a:t>					</a:t>
            </a:r>
            <a:r>
              <a:rPr lang="en-US" sz="900"/>
              <a:t>STRAC.ORG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8801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"/>
          <p:cNvGrpSpPr>
            <a:grpSpLocks noChangeAspect="1"/>
          </p:cNvGrpSpPr>
          <p:nvPr/>
        </p:nvGrpSpPr>
        <p:grpSpPr bwMode="auto">
          <a:xfrm>
            <a:off x="-76200" y="304800"/>
            <a:ext cx="9220200" cy="1371600"/>
            <a:chOff x="432" y="-288"/>
            <a:chExt cx="4752" cy="1360"/>
          </a:xfrm>
        </p:grpSpPr>
        <p:sp>
          <p:nvSpPr>
            <p:cNvPr id="29700" name="AutoShape 4"/>
            <p:cNvSpPr>
              <a:spLocks noChangeAspect="1" noChangeArrowheads="1" noTextEdit="1"/>
            </p:cNvSpPr>
            <p:nvPr/>
          </p:nvSpPr>
          <p:spPr bwMode="auto">
            <a:xfrm>
              <a:off x="432" y="-288"/>
              <a:ext cx="4752" cy="13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898" y="195"/>
              <a:ext cx="3141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898" y="216"/>
              <a:ext cx="3141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898" y="235"/>
              <a:ext cx="3141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917" y="195"/>
              <a:ext cx="3140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917" y="235"/>
              <a:ext cx="3140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935" y="195"/>
              <a:ext cx="3140" cy="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935" y="216"/>
              <a:ext cx="3140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935" y="235"/>
              <a:ext cx="3140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rgbClr val="D0F0FF"/>
                  </a:solidFill>
                </a:rPr>
                <a:t>Trauma Service Area P</a:t>
              </a:r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917" y="216"/>
              <a:ext cx="3145" cy="67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Trauma Service Area P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1676400" y="5410200"/>
            <a:ext cx="67056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1676400" y="51816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2" name="Line 16"/>
          <p:cNvSpPr>
            <a:spLocks noChangeShapeType="1"/>
          </p:cNvSpPr>
          <p:nvPr/>
        </p:nvSpPr>
        <p:spPr bwMode="auto">
          <a:xfrm>
            <a:off x="8382000" y="51816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6019800" y="5486400"/>
            <a:ext cx="1524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200 miles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76200" y="3790950"/>
            <a:ext cx="3124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- 26,000 Sq Miles</a:t>
            </a:r>
            <a:br>
              <a:rPr lang="en-US" sz="1600" b="1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- 71 EMS Agencies</a:t>
            </a:r>
            <a:br>
              <a:rPr lang="en-US" sz="1600" b="1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- 53 hospitals</a:t>
            </a:r>
            <a:br>
              <a:rPr lang="en-US" sz="1600" b="1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(35 General, 18 Specialty)</a:t>
            </a:r>
            <a:br>
              <a:rPr lang="en-US" sz="1600" b="1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1600" b="1">
                <a:solidFill>
                  <a:srgbClr val="FF0000"/>
                </a:solidFill>
                <a:latin typeface="Times New Roman" pitchFamily="18" charset="0"/>
              </a:rPr>
              <a:t>- 3 Level I Trauma Centers</a:t>
            </a:r>
          </a:p>
        </p:txBody>
      </p:sp>
    </p:spTree>
    <p:extLst>
      <p:ext uri="{BB962C8B-B14F-4D97-AF65-F5344CB8AC3E}">
        <p14:creationId xmlns:p14="http://schemas.microsoft.com/office/powerpoint/2010/main" val="3328305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GETAC Arrives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724400"/>
          </a:xfrm>
        </p:spPr>
        <p:txBody>
          <a:bodyPr/>
          <a:lstStyle/>
          <a:p>
            <a:r>
              <a:rPr lang="en-US"/>
              <a:t>1997 – Licensed Paramedic credential established</a:t>
            </a:r>
          </a:p>
          <a:p>
            <a:r>
              <a:rPr lang="en-US"/>
              <a:t>1999 – 76</a:t>
            </a:r>
            <a:r>
              <a:rPr lang="en-US" baseline="30000"/>
              <a:t>th</a:t>
            </a:r>
            <a:r>
              <a:rPr lang="en-US"/>
              <a:t> Legislature enacted Health and Safety Code – Chapter 779</a:t>
            </a:r>
          </a:p>
          <a:p>
            <a:pPr lvl="1"/>
            <a:r>
              <a:rPr lang="en-US"/>
              <a:t>Automated External Defibrillators – rules, purchase, training, notification and use of AEDs by non-professionals</a:t>
            </a:r>
          </a:p>
          <a:p>
            <a:pPr lvl="1"/>
            <a:r>
              <a:rPr lang="en-US"/>
              <a:t>Chapter 773 – Created governor appointed Governor’s EMS/Trauma Advisory Council (GETAC) </a:t>
            </a:r>
          </a:p>
          <a:p>
            <a:pPr lvl="1"/>
            <a:endParaRPr lang="en-US"/>
          </a:p>
          <a:p>
            <a:pPr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229600" cy="2163763"/>
          </a:xfrm>
        </p:spPr>
        <p:txBody>
          <a:bodyPr anchorCtr="0"/>
          <a:lstStyle/>
          <a:p>
            <a:r>
              <a:rPr lang="en-US" sz="3200"/>
              <a:t>Lesson Two</a:t>
            </a:r>
            <a:br>
              <a:rPr lang="en-US" sz="3200"/>
            </a:br>
            <a:r>
              <a:rPr lang="en-US" sz="3200"/>
              <a:t>No Matter how Hard or Thoroughly One Prepares for the Future, Reality Probably Isn’t Going to Unfold in the Way One Planned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4294967295"/>
          </p:nvPr>
        </p:nvSpPr>
        <p:spPr>
          <a:xfrm>
            <a:off x="457200" y="2508250"/>
            <a:ext cx="8229600" cy="3557588"/>
          </a:xfrm>
        </p:spPr>
        <p:txBody>
          <a:bodyPr/>
          <a:lstStyle/>
          <a:p>
            <a:r>
              <a:rPr lang="en-US" sz="2400"/>
              <a:t>Expect the Unexpected, Probably Will Happen</a:t>
            </a:r>
          </a:p>
          <a:p>
            <a:r>
              <a:rPr lang="en-US" sz="2400"/>
              <a:t>See Reality as it is, Not as You Wish it to be</a:t>
            </a:r>
          </a:p>
          <a:p>
            <a:r>
              <a:rPr lang="en-US" sz="2400"/>
              <a:t>Stay Flexible and Adaptive</a:t>
            </a:r>
          </a:p>
          <a:p>
            <a:r>
              <a:rPr lang="en-US" sz="2400"/>
              <a:t>Work Hard, BUT can Cross your Fingers for Luck</a:t>
            </a:r>
          </a:p>
          <a:p>
            <a:r>
              <a:rPr lang="en-US" sz="2400"/>
              <a:t>Temper “Can-Do” Attitude with a bit of Realism</a:t>
            </a:r>
          </a:p>
          <a:p>
            <a:r>
              <a:rPr lang="en-US" sz="2400"/>
              <a:t>Nobody gets to Cheat Death Forever – Carried Out – “Feet 1</a:t>
            </a:r>
            <a:r>
              <a:rPr lang="en-US" sz="2400" baseline="30000"/>
              <a:t>st</a:t>
            </a:r>
            <a:r>
              <a:rPr lang="en-US" sz="2400"/>
              <a:t>”</a:t>
            </a:r>
          </a:p>
          <a:p>
            <a:r>
              <a:rPr lang="en-US" sz="2400"/>
              <a:t>Fear of the Unknown is often Worse than what Finally Happens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33400"/>
            <a:ext cx="3028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2425"/>
            <a:ext cx="10477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6400"/>
            <a:ext cx="9620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r>
              <a:rPr lang="en-US"/>
              <a:t>About TWIRP </a:t>
            </a:r>
          </a:p>
          <a:p>
            <a:r>
              <a:rPr lang="en-US" sz="2000"/>
              <a:t>The State of Texas' Department of State Health Services (DSHS) and the Southwest Texas Regional Advisory Council for Trauma (STRAC, Trauma Service Area P) recognized that WebEOC would be a crucial component to successful management of problems on a regional and state level. To that end they created the Texas WebEOC Interoperability Project (TWIRP) whose task was to ensure that WebEOC was integrated statewide to the fullest extent possible.</a:t>
            </a:r>
          </a:p>
          <a:p>
            <a:r>
              <a:rPr lang="en-US" sz="2000"/>
              <a:t>Training Videos: Texas ETN Training Videos</a:t>
            </a:r>
          </a:p>
          <a:p>
            <a:r>
              <a:rPr lang="en-US" sz="2000"/>
              <a:t>Files: STAR Form Pg 1   STAR Form Pg 2   STAR Pocket Guide</a:t>
            </a:r>
          </a:p>
          <a:p>
            <a:r>
              <a:rPr lang="en-US" sz="2000"/>
              <a:t>2011 TxETN Statewide Tracking</a:t>
            </a:r>
          </a:p>
          <a:p>
            <a:r>
              <a:rPr lang="en-US" sz="2000"/>
              <a:t>Texas ETN Enrollment Form - English    Texas ETN Enrollment Form - Spanish</a:t>
            </a:r>
          </a:p>
          <a:p>
            <a:r>
              <a:rPr lang="en-US" sz="2000"/>
              <a:t>Links: Training Schedule     WebEOC Account Request      SOC Clock      TDEM      Visit us on Twitter    support@strac.org      phone : 210-233-5888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16192500" cy="192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3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990600" y="792163"/>
          <a:ext cx="7315200" cy="545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lide" r:id="rId4" imgW="4519996" imgH="3388127" progId="PowerPoint.Slide.8">
                  <p:embed/>
                </p:oleObj>
              </mc:Choice>
              <mc:Fallback>
                <p:oleObj name="Slide" r:id="rId4" imgW="4519996" imgH="3388127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792163"/>
                        <a:ext cx="7315200" cy="545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05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TDHS Regions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050" y="1708150"/>
            <a:ext cx="5264150" cy="4768850"/>
          </a:xfrm>
          <a:noFill/>
        </p:spPr>
      </p:pic>
    </p:spTree>
    <p:extLst>
      <p:ext uri="{BB962C8B-B14F-4D97-AF65-F5344CB8AC3E}">
        <p14:creationId xmlns:p14="http://schemas.microsoft.com/office/powerpoint/2010/main" val="38225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R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-1524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latin typeface="+mj-lt"/>
                <a:ea typeface="+mj-ea"/>
                <a:cs typeface="+mj-cs"/>
              </a:rPr>
              <a:t/>
            </a:r>
            <a:br>
              <a:rPr lang="en-US">
                <a:latin typeface="+mj-lt"/>
                <a:ea typeface="+mj-ea"/>
                <a:cs typeface="+mj-cs"/>
              </a:rPr>
            </a:br>
            <a:r>
              <a:rPr lang="en-US">
                <a:latin typeface="+mj-lt"/>
                <a:ea typeface="+mj-ea"/>
                <a:cs typeface="+mj-cs"/>
              </a:rPr>
              <a:t/>
            </a:r>
            <a:br>
              <a:rPr lang="en-US">
                <a:latin typeface="+mj-lt"/>
                <a:ea typeface="+mj-ea"/>
                <a:cs typeface="+mj-cs"/>
              </a:rPr>
            </a:br>
            <a:r>
              <a:rPr lang="en-US">
                <a:latin typeface="+mj-lt"/>
                <a:ea typeface="+mj-ea"/>
                <a:cs typeface="+mj-cs"/>
              </a:rPr>
              <a:t/>
            </a:r>
            <a:br>
              <a:rPr lang="en-US">
                <a:latin typeface="+mj-lt"/>
                <a:ea typeface="+mj-ea"/>
                <a:cs typeface="+mj-cs"/>
              </a:rPr>
            </a:br>
            <a:r>
              <a:rPr lang="en-US">
                <a:latin typeface="+mj-lt"/>
                <a:ea typeface="+mj-ea"/>
                <a:cs typeface="+mj-cs"/>
              </a:rPr>
              <a:t>Health Services Region 8</a:t>
            </a:r>
          </a:p>
        </p:txBody>
      </p:sp>
    </p:spTree>
    <p:extLst>
      <p:ext uri="{BB962C8B-B14F-4D97-AF65-F5344CB8AC3E}">
        <p14:creationId xmlns:p14="http://schemas.microsoft.com/office/powerpoint/2010/main" val="35798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DSHS Rapid Response Force (RRF)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“All Hazards” Approach</a:t>
            </a:r>
          </a:p>
          <a:p>
            <a:r>
              <a:rPr lang="en-US"/>
              <a:t>Scalable depending on the situation</a:t>
            </a:r>
          </a:p>
          <a:p>
            <a:pPr lvl="1"/>
            <a:r>
              <a:rPr lang="en-US"/>
              <a:t>Provide diverse human resources with expertise in various areas to complement local public health departments </a:t>
            </a:r>
          </a:p>
          <a:p>
            <a:r>
              <a:rPr lang="en-US"/>
              <a:t>Overall Goal – Quickly provide public health resources anywhere in the state</a:t>
            </a:r>
          </a:p>
          <a:p>
            <a:pPr lvl="1"/>
            <a:r>
              <a:rPr lang="en-US"/>
              <a:t>Uniform, timely Public Health assessment and appropriate response.  (RATs, CATs &amp; DOGs)</a:t>
            </a:r>
          </a:p>
        </p:txBody>
      </p:sp>
    </p:spTree>
    <p:extLst>
      <p:ext uri="{BB962C8B-B14F-4D97-AF65-F5344CB8AC3E}">
        <p14:creationId xmlns:p14="http://schemas.microsoft.com/office/powerpoint/2010/main" val="39589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Rapid Deployment Team</a:t>
            </a:r>
            <a:br>
              <a:rPr lang="en-US"/>
            </a:br>
            <a:r>
              <a:rPr lang="en-US"/>
              <a:t>(RAT)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Provides extensive but quick assessment of health and medical capabilities</a:t>
            </a:r>
          </a:p>
          <a:p>
            <a:r>
              <a:rPr lang="en-US"/>
              <a:t>2-4 people, medical and health backgrounds</a:t>
            </a:r>
          </a:p>
          <a:p>
            <a:r>
              <a:rPr lang="en-US"/>
              <a:t>Trained to evaluate State’s responsibility of Emergency Support function 8 (ESF-8)</a:t>
            </a:r>
          </a:p>
          <a:p>
            <a:r>
              <a:rPr lang="en-US"/>
              <a:t>Close coordination with:  local emergency officials, local public health, Regional Liaison Officers, and Trauma Regional Advisory Councils to determine needs.</a:t>
            </a:r>
          </a:p>
        </p:txBody>
      </p:sp>
    </p:spTree>
    <p:extLst>
      <p:ext uri="{BB962C8B-B14F-4D97-AF65-F5344CB8AC3E}">
        <p14:creationId xmlns:p14="http://schemas.microsoft.com/office/powerpoint/2010/main" val="26445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Command Assistance Team</a:t>
            </a:r>
            <a:br>
              <a:rPr lang="en-US"/>
            </a:br>
            <a:r>
              <a:rPr lang="en-US"/>
              <a:t>(CAT)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A deployable Incident Management Team</a:t>
            </a:r>
          </a:p>
          <a:p>
            <a:r>
              <a:rPr lang="en-US"/>
              <a:t>Can respond within 24 hours to assist or supplement regional or local response</a:t>
            </a:r>
          </a:p>
          <a:p>
            <a:r>
              <a:rPr lang="en-US"/>
              <a:t>Four teams pre-identified with one specialized for austere conditions</a:t>
            </a:r>
          </a:p>
          <a:p>
            <a:r>
              <a:rPr lang="en-US"/>
              <a:t>18 members per team with various ICS skills</a:t>
            </a:r>
          </a:p>
        </p:txBody>
      </p:sp>
    </p:spTree>
    <p:extLst>
      <p:ext uri="{BB962C8B-B14F-4D97-AF65-F5344CB8AC3E}">
        <p14:creationId xmlns:p14="http://schemas.microsoft.com/office/powerpoint/2010/main" val="81707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Diversified Occupation Group</a:t>
            </a:r>
            <a:br>
              <a:rPr lang="en-US"/>
            </a:br>
            <a:r>
              <a:rPr lang="en-US"/>
              <a:t>(DOG)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A Strike Team based on PH specialty field</a:t>
            </a:r>
          </a:p>
          <a:p>
            <a:pPr lvl="1"/>
            <a:r>
              <a:rPr lang="en-US"/>
              <a:t>Epidemiologists, nurses, sanitarians, etc</a:t>
            </a:r>
          </a:p>
          <a:p>
            <a:r>
              <a:rPr lang="en-US"/>
              <a:t>May be organized for a special purpose</a:t>
            </a:r>
          </a:p>
          <a:p>
            <a:pPr lvl="1"/>
            <a:r>
              <a:rPr lang="en-US"/>
              <a:t>Logistics for field operation support</a:t>
            </a:r>
          </a:p>
          <a:p>
            <a:pPr lvl="1"/>
            <a:r>
              <a:rPr lang="en-US"/>
              <a:t> Medical strike team, </a:t>
            </a:r>
          </a:p>
          <a:p>
            <a:pPr lvl="1"/>
            <a:r>
              <a:rPr lang="en-US"/>
              <a:t>Medical special (functional) needs to support shelter operations </a:t>
            </a:r>
          </a:p>
          <a:p>
            <a:r>
              <a:rPr lang="en-US"/>
              <a:t>Some teams pre-identified – DSHS staff and private contractors, Baptist Child/Family Srvcs.</a:t>
            </a:r>
          </a:p>
        </p:txBody>
      </p:sp>
    </p:spTree>
    <p:extLst>
      <p:ext uri="{BB962C8B-B14F-4D97-AF65-F5344CB8AC3E}">
        <p14:creationId xmlns:p14="http://schemas.microsoft.com/office/powerpoint/2010/main" val="3368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648200"/>
          </a:xfrm>
        </p:spPr>
        <p:txBody>
          <a:bodyPr/>
          <a:lstStyle/>
          <a:p>
            <a:r>
              <a:rPr lang="en-US"/>
              <a:t>Advanced Trauma System</a:t>
            </a:r>
          </a:p>
          <a:p>
            <a:r>
              <a:rPr lang="en-US"/>
              <a:t>MEDCOM for Rapid Patient Acceptance</a:t>
            </a:r>
          </a:p>
          <a:p>
            <a:r>
              <a:rPr lang="en-US"/>
              <a:t>Air/Land Transport</a:t>
            </a:r>
          </a:p>
          <a:p>
            <a:pPr lvl="1"/>
            <a:r>
              <a:rPr lang="en-US"/>
              <a:t>Medical Incident Support Teams (MIST)</a:t>
            </a:r>
          </a:p>
          <a:p>
            <a:pPr lvl="1"/>
            <a:r>
              <a:rPr lang="en-US"/>
              <a:t>Ambulance Staging Manager (ASM)</a:t>
            </a:r>
          </a:p>
          <a:p>
            <a:pPr lvl="1"/>
            <a:r>
              <a:rPr lang="en-US"/>
              <a:t>Regional Flight Services</a:t>
            </a:r>
          </a:p>
          <a:p>
            <a:r>
              <a:rPr lang="en-US"/>
              <a:t>Burn Units – US Army Institute of Surgical Research (ISR) located at SAMMC</a:t>
            </a:r>
          </a:p>
          <a:p>
            <a:r>
              <a:rPr lang="en-US"/>
              <a:t>Damage Control Resuscitation and Surgery</a:t>
            </a:r>
          </a:p>
          <a:p>
            <a:pPr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884238"/>
          </a:xfrm>
        </p:spPr>
        <p:txBody>
          <a:bodyPr anchorCtr="0">
            <a:normAutofit fontScale="90000"/>
          </a:bodyPr>
          <a:lstStyle/>
          <a:p>
            <a:r>
              <a:rPr lang="en-US" sz="2900"/>
              <a:t>Lesson Three</a:t>
            </a:r>
            <a:br>
              <a:rPr lang="en-US" sz="2900"/>
            </a:br>
            <a:r>
              <a:rPr lang="en-US" sz="2900"/>
              <a:t>Sometimes the Worst-Case Scenario is Accurate; Black Swans can be every bit as bad as our Nightmares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81238"/>
            <a:ext cx="8229600" cy="378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Flip-side of Lesson Two, Important for Planners</a:t>
            </a:r>
          </a:p>
          <a:p>
            <a:pPr>
              <a:lnSpc>
                <a:spcPct val="90000"/>
              </a:lnSpc>
            </a:pPr>
            <a:r>
              <a:rPr lang="en-US" sz="2400"/>
              <a:t>Motivation to Prepare for the Crises-Yet-to-Occur</a:t>
            </a:r>
          </a:p>
          <a:p>
            <a:pPr>
              <a:lnSpc>
                <a:spcPct val="90000"/>
              </a:lnSpc>
            </a:pPr>
            <a:r>
              <a:rPr lang="en-US" sz="2400"/>
              <a:t>1880-1910 – Modern Medicine developed – Flexner, Welch, Oswald, John-Hopkins</a:t>
            </a:r>
          </a:p>
          <a:p>
            <a:pPr>
              <a:lnSpc>
                <a:spcPct val="90000"/>
              </a:lnSpc>
            </a:pPr>
            <a:r>
              <a:rPr lang="en-US" sz="2400"/>
              <a:t>Helped with WW I, Flu Epidemic, etc</a:t>
            </a:r>
          </a:p>
          <a:p>
            <a:pPr>
              <a:lnSpc>
                <a:spcPct val="90000"/>
              </a:lnSpc>
            </a:pPr>
            <a:r>
              <a:rPr lang="en-US" sz="2400"/>
              <a:t>Bad, but would have been worse </a:t>
            </a:r>
          </a:p>
          <a:p>
            <a:pPr>
              <a:lnSpc>
                <a:spcPct val="90000"/>
              </a:lnSpc>
            </a:pPr>
            <a:r>
              <a:rPr lang="en-US" sz="2400"/>
              <a:t>“1918 Flu, Most Deadly Plague in History, could have brought down Western Civilization</a:t>
            </a:r>
          </a:p>
          <a:p>
            <a:pPr>
              <a:lnSpc>
                <a:spcPct val="90000"/>
              </a:lnSpc>
            </a:pPr>
            <a:r>
              <a:rPr lang="en-US" sz="2400"/>
              <a:t>More recent closest parallel HIV/AIDS in modern Africa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Expanded WebEOC</a:t>
            </a:r>
          </a:p>
          <a:p>
            <a:r>
              <a:rPr lang="en-US"/>
              <a:t>DSHS - RAT, CAT, &amp; DOG teams</a:t>
            </a:r>
          </a:p>
          <a:p>
            <a:r>
              <a:rPr lang="en-US"/>
              <a:t>Poison Center Network</a:t>
            </a:r>
          </a:p>
          <a:p>
            <a:pPr lvl="1"/>
            <a:r>
              <a:rPr lang="en-US"/>
              <a:t>National number 1-800-222-1222</a:t>
            </a:r>
          </a:p>
          <a:p>
            <a:r>
              <a:rPr lang="en-US"/>
              <a:t>Cardiac and Stroke Centers</a:t>
            </a:r>
          </a:p>
          <a:p>
            <a:r>
              <a:rPr lang="en-US"/>
              <a:t>Strategic National Stockpile</a:t>
            </a:r>
          </a:p>
          <a:p>
            <a:pPr lvl="1"/>
            <a:r>
              <a:rPr lang="en-US"/>
              <a:t>ChemPack</a:t>
            </a:r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STRAC Ambulance Strike Teams, Dec 06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0" y="1447800"/>
            <a:ext cx="9144000" cy="5562600"/>
            <a:chOff x="0" y="960"/>
            <a:chExt cx="5760" cy="3504"/>
          </a:xfrm>
        </p:grpSpPr>
        <p:grpSp>
          <p:nvGrpSpPr>
            <p:cNvPr id="18436" name="Group 4"/>
            <p:cNvGrpSpPr>
              <a:grpSpLocks/>
            </p:cNvGrpSpPr>
            <p:nvPr/>
          </p:nvGrpSpPr>
          <p:grpSpPr bwMode="auto">
            <a:xfrm>
              <a:off x="624" y="960"/>
              <a:ext cx="5136" cy="3233"/>
              <a:chOff x="144" y="1087"/>
              <a:chExt cx="5136" cy="3233"/>
            </a:xfrm>
          </p:grpSpPr>
          <p:pic>
            <p:nvPicPr>
              <p:cNvPr id="18437" name="Picture 5" descr="STRAC Amb Strike Teams, Dec 06 -zoo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087"/>
                <a:ext cx="5136" cy="3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38" name="Text Box 6"/>
              <p:cNvSpPr txBox="1">
                <a:spLocks noChangeArrowheads="1"/>
              </p:cNvSpPr>
              <p:nvPr/>
            </p:nvSpPr>
            <p:spPr bwMode="auto">
              <a:xfrm>
                <a:off x="3456" y="2448"/>
                <a:ext cx="6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/>
                  <a:t>Bexar</a:t>
                </a:r>
              </a:p>
            </p:txBody>
          </p:sp>
          <p:sp>
            <p:nvSpPr>
              <p:cNvPr id="18439" name="Text Box 7"/>
              <p:cNvSpPr txBox="1">
                <a:spLocks noChangeArrowheads="1"/>
              </p:cNvSpPr>
              <p:nvPr/>
            </p:nvSpPr>
            <p:spPr bwMode="auto">
              <a:xfrm>
                <a:off x="3696" y="2025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Comal</a:t>
                </a:r>
              </a:p>
            </p:txBody>
          </p:sp>
          <p:sp>
            <p:nvSpPr>
              <p:cNvPr id="18440" name="Text Box 8"/>
              <p:cNvSpPr txBox="1">
                <a:spLocks noChangeArrowheads="1"/>
              </p:cNvSpPr>
              <p:nvPr/>
            </p:nvSpPr>
            <p:spPr bwMode="auto">
              <a:xfrm>
                <a:off x="4080" y="2256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Guad</a:t>
                </a:r>
              </a:p>
            </p:txBody>
          </p:sp>
          <p:sp>
            <p:nvSpPr>
              <p:cNvPr id="18441" name="Text Box 9"/>
              <p:cNvSpPr txBox="1">
                <a:spLocks noChangeArrowheads="1"/>
              </p:cNvSpPr>
              <p:nvPr/>
            </p:nvSpPr>
            <p:spPr bwMode="auto">
              <a:xfrm>
                <a:off x="4416" y="2457"/>
                <a:ext cx="7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Gonzales</a:t>
                </a:r>
              </a:p>
            </p:txBody>
          </p:sp>
          <p:sp>
            <p:nvSpPr>
              <p:cNvPr id="18442" name="Text Box 10"/>
              <p:cNvSpPr txBox="1">
                <a:spLocks noChangeArrowheads="1"/>
              </p:cNvSpPr>
              <p:nvPr/>
            </p:nvSpPr>
            <p:spPr bwMode="auto">
              <a:xfrm>
                <a:off x="3888" y="2784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Wilson</a:t>
                </a:r>
              </a:p>
            </p:txBody>
          </p:sp>
          <p:sp>
            <p:nvSpPr>
              <p:cNvPr id="18443" name="Text Box 11"/>
              <p:cNvSpPr txBox="1">
                <a:spLocks noChangeArrowheads="1"/>
              </p:cNvSpPr>
              <p:nvPr/>
            </p:nvSpPr>
            <p:spPr bwMode="auto">
              <a:xfrm>
                <a:off x="4080" y="3120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Karnes</a:t>
                </a:r>
              </a:p>
            </p:txBody>
          </p:sp>
          <p:sp>
            <p:nvSpPr>
              <p:cNvPr id="18444" name="Text Box 12"/>
              <p:cNvSpPr txBox="1">
                <a:spLocks noChangeArrowheads="1"/>
              </p:cNvSpPr>
              <p:nvPr/>
            </p:nvSpPr>
            <p:spPr bwMode="auto">
              <a:xfrm>
                <a:off x="3408" y="3216"/>
                <a:ext cx="8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Atascosa</a:t>
                </a:r>
              </a:p>
            </p:txBody>
          </p:sp>
          <p:sp>
            <p:nvSpPr>
              <p:cNvPr id="18445" name="Text Box 13"/>
              <p:cNvSpPr txBox="1">
                <a:spLocks noChangeArrowheads="1"/>
              </p:cNvSpPr>
              <p:nvPr/>
            </p:nvSpPr>
            <p:spPr bwMode="auto">
              <a:xfrm>
                <a:off x="3264" y="1852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Kendall</a:t>
                </a:r>
              </a:p>
            </p:txBody>
          </p:sp>
          <p:sp>
            <p:nvSpPr>
              <p:cNvPr id="18446" name="Text Box 14"/>
              <p:cNvSpPr txBox="1">
                <a:spLocks noChangeArrowheads="1"/>
              </p:cNvSpPr>
              <p:nvPr/>
            </p:nvSpPr>
            <p:spPr bwMode="auto">
              <a:xfrm>
                <a:off x="2928" y="1392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Gillespie</a:t>
                </a:r>
              </a:p>
            </p:txBody>
          </p:sp>
          <p:sp>
            <p:nvSpPr>
              <p:cNvPr id="18447" name="Text Box 15"/>
              <p:cNvSpPr txBox="1">
                <a:spLocks noChangeArrowheads="1"/>
              </p:cNvSpPr>
              <p:nvPr/>
            </p:nvSpPr>
            <p:spPr bwMode="auto">
              <a:xfrm>
                <a:off x="2688" y="1728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Kerr</a:t>
                </a:r>
              </a:p>
            </p:txBody>
          </p:sp>
          <p:sp>
            <p:nvSpPr>
              <p:cNvPr id="18448" name="Text Box 16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Bandera</a:t>
                </a:r>
              </a:p>
            </p:txBody>
          </p:sp>
          <p:sp>
            <p:nvSpPr>
              <p:cNvPr id="18449" name="Text Box 17"/>
              <p:cNvSpPr txBox="1">
                <a:spLocks noChangeArrowheads="1"/>
              </p:cNvSpPr>
              <p:nvPr/>
            </p:nvSpPr>
            <p:spPr bwMode="auto">
              <a:xfrm>
                <a:off x="1488" y="1632"/>
                <a:ext cx="7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Edwards</a:t>
                </a:r>
              </a:p>
            </p:txBody>
          </p:sp>
          <p:sp>
            <p:nvSpPr>
              <p:cNvPr id="18450" name="Text Box 18"/>
              <p:cNvSpPr txBox="1">
                <a:spLocks noChangeArrowheads="1"/>
              </p:cNvSpPr>
              <p:nvPr/>
            </p:nvSpPr>
            <p:spPr bwMode="auto">
              <a:xfrm>
                <a:off x="2160" y="2025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Real</a:t>
                </a:r>
              </a:p>
            </p:txBody>
          </p:sp>
          <p:sp>
            <p:nvSpPr>
              <p:cNvPr id="18451" name="Text Box 19"/>
              <p:cNvSpPr txBox="1">
                <a:spLocks noChangeArrowheads="1"/>
              </p:cNvSpPr>
              <p:nvPr/>
            </p:nvSpPr>
            <p:spPr bwMode="auto">
              <a:xfrm>
                <a:off x="2832" y="2544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Medina</a:t>
                </a:r>
              </a:p>
            </p:txBody>
          </p:sp>
          <p:sp>
            <p:nvSpPr>
              <p:cNvPr id="18452" name="Text Box 20"/>
              <p:cNvSpPr txBox="1">
                <a:spLocks noChangeArrowheads="1"/>
              </p:cNvSpPr>
              <p:nvPr/>
            </p:nvSpPr>
            <p:spPr bwMode="auto">
              <a:xfrm>
                <a:off x="2112" y="2496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Uvalde</a:t>
                </a:r>
              </a:p>
            </p:txBody>
          </p:sp>
          <p:sp>
            <p:nvSpPr>
              <p:cNvPr id="18453" name="Text Box 21"/>
              <p:cNvSpPr txBox="1">
                <a:spLocks noChangeArrowheads="1"/>
              </p:cNvSpPr>
              <p:nvPr/>
            </p:nvSpPr>
            <p:spPr bwMode="auto">
              <a:xfrm>
                <a:off x="1488" y="2496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Kinney</a:t>
                </a:r>
              </a:p>
            </p:txBody>
          </p:sp>
          <p:sp>
            <p:nvSpPr>
              <p:cNvPr id="18454" name="Text Box 22"/>
              <p:cNvSpPr txBox="1">
                <a:spLocks noChangeArrowheads="1"/>
              </p:cNvSpPr>
              <p:nvPr/>
            </p:nvSpPr>
            <p:spPr bwMode="auto">
              <a:xfrm>
                <a:off x="768" y="2016"/>
                <a:ext cx="67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Val Verde</a:t>
                </a:r>
              </a:p>
            </p:txBody>
          </p:sp>
          <p:sp>
            <p:nvSpPr>
              <p:cNvPr id="18455" name="Text Box 23"/>
              <p:cNvSpPr txBox="1">
                <a:spLocks noChangeArrowheads="1"/>
              </p:cNvSpPr>
              <p:nvPr/>
            </p:nvSpPr>
            <p:spPr bwMode="auto">
              <a:xfrm rot="-5400000">
                <a:off x="1689" y="2823"/>
                <a:ext cx="270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/>
                  <a:t>Maverick</a:t>
                </a:r>
              </a:p>
            </p:txBody>
          </p:sp>
          <p:sp>
            <p:nvSpPr>
              <p:cNvPr id="18456" name="Text Box 24"/>
              <p:cNvSpPr txBox="1">
                <a:spLocks noChangeArrowheads="1"/>
              </p:cNvSpPr>
              <p:nvPr/>
            </p:nvSpPr>
            <p:spPr bwMode="auto">
              <a:xfrm>
                <a:off x="2160" y="3120"/>
                <a:ext cx="8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Zavala</a:t>
                </a:r>
              </a:p>
            </p:txBody>
          </p:sp>
          <p:sp>
            <p:nvSpPr>
              <p:cNvPr id="18457" name="Text Box 25"/>
              <p:cNvSpPr txBox="1">
                <a:spLocks noChangeArrowheads="1"/>
              </p:cNvSpPr>
              <p:nvPr/>
            </p:nvSpPr>
            <p:spPr bwMode="auto">
              <a:xfrm>
                <a:off x="2112" y="3648"/>
                <a:ext cx="8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Dimmit</a:t>
                </a:r>
              </a:p>
            </p:txBody>
          </p:sp>
          <p:sp>
            <p:nvSpPr>
              <p:cNvPr id="18458" name="Text Box 26"/>
              <p:cNvSpPr txBox="1">
                <a:spLocks noChangeArrowheads="1"/>
              </p:cNvSpPr>
              <p:nvPr/>
            </p:nvSpPr>
            <p:spPr bwMode="auto">
              <a:xfrm>
                <a:off x="2880" y="3120"/>
                <a:ext cx="48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Frio</a:t>
                </a:r>
              </a:p>
            </p:txBody>
          </p:sp>
          <p:sp>
            <p:nvSpPr>
              <p:cNvPr id="18459" name="Text Box 27"/>
              <p:cNvSpPr txBox="1">
                <a:spLocks noChangeArrowheads="1"/>
              </p:cNvSpPr>
              <p:nvPr/>
            </p:nvSpPr>
            <p:spPr bwMode="auto">
              <a:xfrm>
                <a:off x="2784" y="3657"/>
                <a:ext cx="8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LaSalle</a:t>
                </a:r>
              </a:p>
            </p:txBody>
          </p:sp>
        </p:grpSp>
        <p:pic>
          <p:nvPicPr>
            <p:cNvPr id="18460" name="Picture 28" descr="STRAC Amb Strike Teams, lege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44"/>
              <a:ext cx="1223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61" name="Oval 29"/>
          <p:cNvSpPr>
            <a:spLocks noChangeArrowheads="1"/>
          </p:cNvSpPr>
          <p:nvPr/>
        </p:nvSpPr>
        <p:spPr bwMode="auto">
          <a:xfrm>
            <a:off x="152400" y="39624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533400" y="3886200"/>
            <a:ext cx="1676400" cy="336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33"/>
                </a:solidFill>
                <a:latin typeface="Tahoma" pitchFamily="34" charset="0"/>
              </a:rPr>
              <a:t>-  SAFD-1</a:t>
            </a:r>
          </a:p>
        </p:txBody>
      </p:sp>
      <p:sp>
        <p:nvSpPr>
          <p:cNvPr id="18463" name="Oval 31"/>
          <p:cNvSpPr>
            <a:spLocks noChangeArrowheads="1"/>
          </p:cNvSpPr>
          <p:nvPr/>
        </p:nvSpPr>
        <p:spPr bwMode="auto">
          <a:xfrm>
            <a:off x="6553200" y="3505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4" name="Text Box 32"/>
          <p:cNvSpPr txBox="1">
            <a:spLocks noChangeArrowheads="1"/>
          </p:cNvSpPr>
          <p:nvPr/>
        </p:nvSpPr>
        <p:spPr bwMode="auto">
          <a:xfrm>
            <a:off x="533400" y="4343400"/>
            <a:ext cx="1676400" cy="336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33"/>
                </a:solidFill>
                <a:latin typeface="Tahoma" pitchFamily="34" charset="0"/>
              </a:rPr>
              <a:t>-  STRAC-1</a:t>
            </a:r>
          </a:p>
        </p:txBody>
      </p:sp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533400" y="4724400"/>
            <a:ext cx="1676400" cy="336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33"/>
                </a:solidFill>
                <a:latin typeface="Tahoma" pitchFamily="34" charset="0"/>
              </a:rPr>
              <a:t>-  STRAC-2</a:t>
            </a:r>
          </a:p>
        </p:txBody>
      </p:sp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533400" y="5105400"/>
            <a:ext cx="1676400" cy="336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33"/>
                </a:solidFill>
                <a:latin typeface="Tahoma" pitchFamily="34" charset="0"/>
              </a:rPr>
              <a:t>-  STRAC-3</a:t>
            </a:r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533400" y="5562600"/>
            <a:ext cx="1676400" cy="336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33"/>
                </a:solidFill>
                <a:latin typeface="Tahoma" pitchFamily="34" charset="0"/>
              </a:rPr>
              <a:t>-  STRAC-4</a:t>
            </a:r>
          </a:p>
        </p:txBody>
      </p:sp>
      <p:sp>
        <p:nvSpPr>
          <p:cNvPr id="18468" name="Text Box 36"/>
          <p:cNvSpPr txBox="1">
            <a:spLocks noChangeArrowheads="1"/>
          </p:cNvSpPr>
          <p:nvPr/>
        </p:nvSpPr>
        <p:spPr bwMode="auto">
          <a:xfrm>
            <a:off x="533400" y="5943600"/>
            <a:ext cx="1676400" cy="336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33"/>
                </a:solidFill>
                <a:latin typeface="Tahoma" pitchFamily="34" charset="0"/>
              </a:rPr>
              <a:t>-  STRAC-5</a:t>
            </a:r>
          </a:p>
        </p:txBody>
      </p:sp>
      <p:sp>
        <p:nvSpPr>
          <p:cNvPr id="18469" name="Text Box 37"/>
          <p:cNvSpPr txBox="1">
            <a:spLocks noChangeArrowheads="1"/>
          </p:cNvSpPr>
          <p:nvPr/>
        </p:nvSpPr>
        <p:spPr bwMode="auto">
          <a:xfrm>
            <a:off x="533400" y="6400800"/>
            <a:ext cx="1676400" cy="3365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33"/>
                </a:solidFill>
                <a:latin typeface="Tahoma" pitchFamily="34" charset="0"/>
              </a:rPr>
              <a:t>-  STRAC-6</a:t>
            </a:r>
          </a:p>
        </p:txBody>
      </p:sp>
    </p:spTree>
    <p:extLst>
      <p:ext uri="{BB962C8B-B14F-4D97-AF65-F5344CB8AC3E}">
        <p14:creationId xmlns:p14="http://schemas.microsoft.com/office/powerpoint/2010/main" val="3896837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STRAC Flight Services, 2012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371600"/>
            <a:ext cx="6807200" cy="5105400"/>
          </a:xfrm>
          <a:noFill/>
        </p:spPr>
      </p:pic>
    </p:spTree>
    <p:extLst>
      <p:ext uri="{BB962C8B-B14F-4D97-AF65-F5344CB8AC3E}">
        <p14:creationId xmlns:p14="http://schemas.microsoft.com/office/powerpoint/2010/main" val="9476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rrowheads="1"/>
          </p:cNvSpPr>
          <p:nvPr>
            <p:ph type="title" idx="4294967295"/>
          </p:nvPr>
        </p:nvSpPr>
        <p:spPr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Role of the Evacuating Facility</a:t>
            </a:r>
            <a:br>
              <a:rPr lang="en-US">
                <a:solidFill>
                  <a:srgbClr val="FFFF00"/>
                </a:solidFill>
              </a:rPr>
            </a:br>
            <a:r>
              <a:rPr lang="en-US" sz="1200">
                <a:solidFill>
                  <a:srgbClr val="FFFF00"/>
                </a:solidFill>
              </a:rPr>
              <a:t>DUDLEY WAIT - STRAC</a:t>
            </a:r>
          </a:p>
        </p:txBody>
      </p:sp>
      <p:pic>
        <p:nvPicPr>
          <p:cNvPr id="21507" name="Picture 3" descr="pic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6"/>
          <a:stretch>
            <a:fillRect/>
          </a:stretch>
        </p:blipFill>
        <p:spPr bwMode="auto">
          <a:xfrm>
            <a:off x="76200" y="3276600"/>
            <a:ext cx="54625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pic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5"/>
          <a:stretch>
            <a:fillRect/>
          </a:stretch>
        </p:blipFill>
        <p:spPr bwMode="auto">
          <a:xfrm>
            <a:off x="3681413" y="1524000"/>
            <a:ext cx="546258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 flipV="1">
            <a:off x="5867400" y="136525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>
              <a:latin typeface="Garamond" pitchFamily="18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 rot="-10743358" flipH="1" flipV="1">
            <a:off x="4329113" y="2590800"/>
            <a:ext cx="478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6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Biggest Lesson Learned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half" idx="4294967295"/>
          </p:nvPr>
        </p:nvSpPr>
        <p:spPr>
          <a:xfrm>
            <a:off x="301625" y="1676400"/>
            <a:ext cx="4191000" cy="44227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>
                <a:solidFill>
                  <a:srgbClr val="FFFF00"/>
                </a:solidFill>
              </a:rPr>
              <a:t>   </a:t>
            </a:r>
          </a:p>
          <a:p>
            <a:pPr>
              <a:buFont typeface="Wingdings" pitchFamily="2" charset="2"/>
              <a:buNone/>
            </a:pPr>
            <a:endParaRPr lang="en-US" sz="280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>
                <a:solidFill>
                  <a:srgbClr val="FFFF00"/>
                </a:solidFill>
              </a:rPr>
              <a:t>   If you want to survive a hurricane you have to PREPARE the RIGHT way!!!</a:t>
            </a:r>
          </a:p>
        </p:txBody>
      </p:sp>
      <p:pic>
        <p:nvPicPr>
          <p:cNvPr id="23556" name="Content Placeholder 4" descr="http://cache.boston.com/universal/site_graphics/blogs/bigpicture/ike_09_15/ike11.jpg"/>
          <p:cNvPicPr>
            <a:picLocks noGr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3288" y="1676400"/>
            <a:ext cx="4067175" cy="4422775"/>
          </a:xfrm>
        </p:spPr>
      </p:pic>
    </p:spTree>
    <p:extLst>
      <p:ext uri="{BB962C8B-B14F-4D97-AF65-F5344CB8AC3E}">
        <p14:creationId xmlns:p14="http://schemas.microsoft.com/office/powerpoint/2010/main" val="42898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 idx="4294967295"/>
          </p:nvPr>
        </p:nvSpPr>
        <p:spPr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Role of the Evacuating Facility</a:t>
            </a:r>
            <a:br>
              <a:rPr lang="en-US">
                <a:solidFill>
                  <a:srgbClr val="FFFF00"/>
                </a:solidFill>
              </a:rPr>
            </a:br>
            <a:r>
              <a:rPr lang="en-US" sz="1200">
                <a:solidFill>
                  <a:srgbClr val="FFFF00"/>
                </a:solidFill>
              </a:rPr>
              <a:t>DUDLEY WAIT - STRAC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25603" name="Picture 3" descr="pic 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" b="53647"/>
          <a:stretch>
            <a:fillRect/>
          </a:stretch>
        </p:blipFill>
        <p:spPr bwMode="auto">
          <a:xfrm>
            <a:off x="0" y="1447800"/>
            <a:ext cx="51054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pic 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" b="4442"/>
          <a:stretch>
            <a:fillRect/>
          </a:stretch>
        </p:blipFill>
        <p:spPr bwMode="auto">
          <a:xfrm>
            <a:off x="3744913" y="3352800"/>
            <a:ext cx="5399087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rrowheads="1"/>
          </p:cNvSpPr>
          <p:nvPr>
            <p:ph type="title" idx="4294967295"/>
          </p:nvPr>
        </p:nvSpPr>
        <p:spPr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Role of EMS</a:t>
            </a:r>
          </a:p>
        </p:txBody>
      </p:sp>
      <p:pic>
        <p:nvPicPr>
          <p:cNvPr id="27651" name="Picture 3" descr="PICT0013Frisco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26563" r="5078" b="35938"/>
          <a:stretch>
            <a:fillRect/>
          </a:stretch>
        </p:blipFill>
        <p:spPr bwMode="auto">
          <a:xfrm>
            <a:off x="0" y="3970338"/>
            <a:ext cx="91440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Rectangle 4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57200" y="1352550"/>
            <a:ext cx="8229600" cy="4525963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If no one else is present, Ambulance Strike Team Leader takes command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Utilizes State criteria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Works with Staff to solve problems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Makes decisions to get people moved as </a:t>
            </a:r>
            <a:r>
              <a:rPr lang="en-US" u="sng">
                <a:solidFill>
                  <a:srgbClr val="FFFF00"/>
                </a:solidFill>
              </a:rPr>
              <a:t>safely</a:t>
            </a:r>
            <a:r>
              <a:rPr lang="en-US">
                <a:solidFill>
                  <a:srgbClr val="FFFF00"/>
                </a:solidFill>
              </a:rPr>
              <a:t> and efficiently as possible</a:t>
            </a:r>
          </a:p>
          <a:p>
            <a:pPr lvl="1" algn="ctr">
              <a:buFontTx/>
              <a:buNone/>
            </a:pPr>
            <a:r>
              <a:rPr lang="en-US" sz="1000">
                <a:solidFill>
                  <a:srgbClr val="FFFF00"/>
                </a:solidFill>
              </a:rPr>
              <a:t>								DUDLEY WAIT -STRAC</a:t>
            </a:r>
          </a:p>
        </p:txBody>
      </p:sp>
    </p:spTree>
    <p:extLst>
      <p:ext uri="{BB962C8B-B14F-4D97-AF65-F5344CB8AC3E}">
        <p14:creationId xmlns:p14="http://schemas.microsoft.com/office/powerpoint/2010/main" val="16679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228600"/>
            <a:ext cx="8510588" cy="11430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</a:rPr>
              <a:t>We have patients to move</a:t>
            </a:r>
            <a:br>
              <a:rPr lang="en-US" sz="4000">
                <a:solidFill>
                  <a:srgbClr val="FFFF00"/>
                </a:solidFill>
              </a:rPr>
            </a:br>
            <a:r>
              <a:rPr lang="en-US" sz="4000">
                <a:solidFill>
                  <a:srgbClr val="FFFF00"/>
                </a:solidFill>
              </a:rPr>
              <a:t>							</a:t>
            </a:r>
            <a:r>
              <a:rPr lang="en-US" sz="1000">
                <a:solidFill>
                  <a:srgbClr val="FFFF00"/>
                </a:solidFill>
              </a:rPr>
              <a:t>DUDLEY WAIT - STRAC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10490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249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1625" y="228600"/>
            <a:ext cx="8510588" cy="1219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</a:rPr>
              <a:t>We have patients to move</a:t>
            </a:r>
            <a:br>
              <a:rPr lang="en-US" sz="4000">
                <a:solidFill>
                  <a:srgbClr val="FFFF00"/>
                </a:solidFill>
              </a:rPr>
            </a:br>
            <a:r>
              <a:rPr lang="en-US" sz="4000">
                <a:solidFill>
                  <a:srgbClr val="FFFF00"/>
                </a:solidFill>
              </a:rPr>
              <a:t>							</a:t>
            </a:r>
            <a:r>
              <a:rPr lang="en-US" sz="1000">
                <a:solidFill>
                  <a:srgbClr val="FFFF00"/>
                </a:solidFill>
              </a:rPr>
              <a:t>DUDLEY WAIT - STRAC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967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763000" cy="533400"/>
          </a:xfrm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0" fontAlgn="auto" hangingPunct="0">
              <a:spcAft>
                <a:spcPts val="0"/>
              </a:spcAft>
              <a:defRPr/>
            </a:pPr>
            <a:r>
              <a:rPr lang="en-US" sz="3200" kern="1200" dirty="0">
                <a:effectLst/>
              </a:rPr>
              <a:t>Texas Regional EMS/Medical Task Force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85800" y="2362200"/>
          <a:ext cx="8077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533400" y="762000"/>
          <a:ext cx="8305800" cy="172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570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War Surgery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643063"/>
            <a:ext cx="6389688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3603625"/>
            <a:ext cx="211455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85875"/>
            <a:ext cx="1905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+mj-lt"/>
                <a:ea typeface="+mj-ea"/>
                <a:cs typeface="+mj-cs"/>
              </a:rPr>
              <a:t>EMSystem</a:t>
            </a:r>
          </a:p>
        </p:txBody>
      </p:sp>
      <p:pic>
        <p:nvPicPr>
          <p:cNvPr id="35843" name="Picture 3" descr="pi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62800" cy="5378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Tomorrow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r>
              <a:rPr lang="en-US" sz="2400"/>
              <a:t>Hurricanes</a:t>
            </a:r>
          </a:p>
          <a:p>
            <a:r>
              <a:rPr lang="en-US" sz="2400"/>
              <a:t>Tornadoes</a:t>
            </a:r>
          </a:p>
          <a:p>
            <a:r>
              <a:rPr lang="en-US" sz="2400"/>
              <a:t>Floods</a:t>
            </a:r>
          </a:p>
          <a:p>
            <a:r>
              <a:rPr lang="en-US" sz="2400"/>
              <a:t>Terrorism – Domestic and International</a:t>
            </a:r>
          </a:p>
          <a:p>
            <a:pPr lvl="1"/>
            <a:r>
              <a:rPr lang="en-US" sz="2400"/>
              <a:t>Agro-terrorism, Bioterrorism, Chemical, Radiological/Nuclear, Explosion (CBRNE)</a:t>
            </a:r>
          </a:p>
          <a:p>
            <a:pPr lvl="1"/>
            <a:r>
              <a:rPr lang="en-US" sz="2400"/>
              <a:t>Cyber-terrorism</a:t>
            </a:r>
          </a:p>
          <a:p>
            <a:pPr lvl="1"/>
            <a:r>
              <a:rPr lang="en-US" sz="2400"/>
              <a:t>Seaports vulnerable – Houston, Galveston, Corpus Christi</a:t>
            </a:r>
          </a:p>
          <a:p>
            <a:r>
              <a:rPr lang="en-US" sz="2400"/>
              <a:t>Mexican Drug Cartel activity</a:t>
            </a:r>
          </a:p>
          <a:p>
            <a:r>
              <a:rPr lang="en-US" sz="2400"/>
              <a:t>Earthquakes – New Madrid Fault</a:t>
            </a:r>
          </a:p>
          <a:p>
            <a:r>
              <a:rPr lang="en-US" sz="2400"/>
              <a:t>Wild Fires</a:t>
            </a:r>
          </a:p>
          <a:p>
            <a:r>
              <a:rPr lang="en-US" sz="2400"/>
              <a:t>Droughts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Funds for training and equipment renovation</a:t>
            </a:r>
          </a:p>
          <a:p>
            <a:r>
              <a:rPr lang="en-US"/>
              <a:t>Communications – Always a problem</a:t>
            </a:r>
          </a:p>
          <a:p>
            <a:r>
              <a:rPr lang="en-US"/>
              <a:t>Complacency</a:t>
            </a:r>
          </a:p>
          <a:p>
            <a:r>
              <a:rPr lang="en-US"/>
              <a:t>Failure to exercise realistically</a:t>
            </a:r>
          </a:p>
          <a:p>
            <a:pPr lvl="1"/>
            <a:r>
              <a:rPr lang="en-US"/>
              <a:t>People, Supplies, Equipment</a:t>
            </a:r>
          </a:p>
          <a:p>
            <a:pPr lvl="1"/>
            <a:r>
              <a:rPr lang="en-US"/>
              <a:t>Hospital evacuation</a:t>
            </a:r>
          </a:p>
          <a:p>
            <a:r>
              <a:rPr lang="en-US"/>
              <a:t>Fatigue, Behavioral Health</a:t>
            </a:r>
          </a:p>
          <a:p>
            <a:r>
              <a:rPr lang="en-US"/>
              <a:t>Mass Fatality Management.      </a:t>
            </a:r>
            <a:r>
              <a:rPr lang="en-US" sz="1800"/>
              <a:t>Hauling Bodies to Barges for                			                                            Burial at Sea, Galveston, 1900</a:t>
            </a:r>
          </a:p>
          <a:p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3124200"/>
            <a:ext cx="3621088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8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What Can We (You) Do??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Prepare Self and Family; Office and Practice</a:t>
            </a:r>
          </a:p>
          <a:p>
            <a:r>
              <a:rPr lang="en-US"/>
              <a:t>Stay healthy and physically fit</a:t>
            </a:r>
          </a:p>
          <a:p>
            <a:r>
              <a:rPr lang="en-US"/>
              <a:t>Meet your neighbors – Who might need help?</a:t>
            </a:r>
          </a:p>
          <a:p>
            <a:r>
              <a:rPr lang="en-US"/>
              <a:t>Get a weather radio; Consider Ham radio training</a:t>
            </a:r>
          </a:p>
          <a:p>
            <a:r>
              <a:rPr lang="en-US"/>
              <a:t>Join an MRC/CERT</a:t>
            </a:r>
          </a:p>
          <a:p>
            <a:r>
              <a:rPr lang="en-US"/>
              <a:t>Take ICS 100, 200, 700, 300; maybe 800, 400</a:t>
            </a:r>
          </a:p>
          <a:p>
            <a:r>
              <a:rPr lang="en-US"/>
              <a:t>REAC/TS courses in Oak Ridge, TN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/>
              <a:t>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r>
              <a:rPr lang="en-US"/>
              <a:t>Know your Disaster Response Plans</a:t>
            </a:r>
          </a:p>
          <a:p>
            <a:pPr lvl="1"/>
            <a:r>
              <a:rPr lang="en-US"/>
              <a:t>Review, exercise realistically, re-write based on ARR from exercises and actual events</a:t>
            </a:r>
          </a:p>
          <a:p>
            <a:pPr lvl="1"/>
            <a:r>
              <a:rPr lang="en-US"/>
              <a:t>Review Hazard Assessment and Analysis</a:t>
            </a:r>
          </a:p>
          <a:p>
            <a:r>
              <a:rPr lang="en-US"/>
              <a:t>Learn about “Social Media” and how it can be used during disasters to assist with communications</a:t>
            </a:r>
          </a:p>
          <a:p>
            <a:r>
              <a:rPr lang="en-US"/>
              <a:t>“Train the way you fight” – Typically not done in Civilian training/exercises.</a:t>
            </a:r>
          </a:p>
          <a:p>
            <a:pPr lvl="1"/>
            <a:r>
              <a:rPr lang="en-US"/>
              <a:t>Think TRIAGE, “Decon” </a:t>
            </a:r>
          </a:p>
        </p:txBody>
      </p:sp>
    </p:spTree>
    <p:extLst>
      <p:ext uri="{BB962C8B-B14F-4D97-AF65-F5344CB8AC3E}">
        <p14:creationId xmlns:p14="http://schemas.microsoft.com/office/powerpoint/2010/main" val="16184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52400" y="274638"/>
            <a:ext cx="8305800" cy="868362"/>
          </a:xfrm>
        </p:spPr>
        <p:txBody>
          <a:bodyPr/>
          <a:lstStyle/>
          <a:p>
            <a:r>
              <a:rPr lang="en-US"/>
              <a:t>ICS 300</a:t>
            </a:r>
            <a:br>
              <a:rPr lang="en-US"/>
            </a:br>
            <a:r>
              <a:rPr lang="en-US"/>
              <a:t>The “Planning P”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r>
              <a:rPr lang="en-US"/>
              <a:t>1) Initial Response</a:t>
            </a:r>
          </a:p>
          <a:p>
            <a:r>
              <a:rPr lang="en-US"/>
              <a:t>2) Set Incident Objectives</a:t>
            </a:r>
          </a:p>
          <a:p>
            <a:r>
              <a:rPr lang="en-US"/>
              <a:t>3) Tactics Meeting</a:t>
            </a:r>
          </a:p>
          <a:p>
            <a:r>
              <a:rPr lang="en-US"/>
              <a:t>4) Preparing for the Planning Mtg</a:t>
            </a:r>
          </a:p>
          <a:p>
            <a:r>
              <a:rPr lang="en-US"/>
              <a:t>5) Planning Meeting</a:t>
            </a:r>
          </a:p>
          <a:p>
            <a:r>
              <a:rPr lang="en-US"/>
              <a:t>6) Initial Action Plan (IAP) Preparation</a:t>
            </a:r>
          </a:p>
          <a:p>
            <a:pPr>
              <a:buFontTx/>
              <a:buNone/>
            </a:pPr>
            <a:r>
              <a:rPr lang="en-US"/>
              <a:t>        and Approval</a:t>
            </a:r>
          </a:p>
          <a:p>
            <a:r>
              <a:rPr lang="en-US"/>
              <a:t>7) Operational Period Briefing</a:t>
            </a:r>
          </a:p>
          <a:p>
            <a:r>
              <a:rPr lang="en-US"/>
              <a:t>8) Execute Plan and Assess Programs</a:t>
            </a:r>
          </a:p>
          <a:p>
            <a:endParaRPr lang="en-US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838200"/>
            <a:ext cx="27098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9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6600"/>
              <a:t>Questions??</a:t>
            </a:r>
          </a:p>
          <a:p>
            <a:r>
              <a:rPr lang="en-US" sz="6600"/>
              <a:t>Thank You!</a:t>
            </a:r>
          </a:p>
          <a:p>
            <a:pPr lvl="4"/>
            <a:r>
              <a:rPr lang="en-US" sz="4400">
                <a:hlinkClick r:id="rId2"/>
              </a:rPr>
              <a:t>crbauermd@prodigy.net</a:t>
            </a:r>
            <a:endParaRPr lang="en-US" sz="4400"/>
          </a:p>
          <a:p>
            <a:pPr lvl="4"/>
            <a:r>
              <a:rPr lang="en-US" sz="3600"/>
              <a:t>210 859 4568</a:t>
            </a:r>
          </a:p>
        </p:txBody>
      </p:sp>
    </p:spTree>
    <p:extLst>
      <p:ext uri="{BB962C8B-B14F-4D97-AF65-F5344CB8AC3E}">
        <p14:creationId xmlns:p14="http://schemas.microsoft.com/office/powerpoint/2010/main" val="7098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Dominique Jean Larrey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/>
              <a:t>Surgeon-in-Chief, Napoleonic Armies from Italy, 1797 to Waterloo, 1815</a:t>
            </a:r>
          </a:p>
          <a:p>
            <a:r>
              <a:rPr lang="en-US"/>
              <a:t>Developed </a:t>
            </a:r>
          </a:p>
          <a:p>
            <a:pPr lvl="1"/>
            <a:r>
              <a:rPr lang="en-US"/>
              <a:t>“Flying Ambulances”</a:t>
            </a:r>
          </a:p>
          <a:p>
            <a:pPr lvl="1"/>
            <a:r>
              <a:rPr lang="en-US"/>
              <a:t>Triage system caring for the most seriously injured first, regardless of rank</a:t>
            </a:r>
          </a:p>
          <a:p>
            <a:r>
              <a:rPr lang="en-US"/>
              <a:t>Organized Field Hospitals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/>
              <a:t>From The Civil War to WW I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325" y="1704975"/>
            <a:ext cx="26225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5" y="1704975"/>
            <a:ext cx="24161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8" y="3733800"/>
            <a:ext cx="3055937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888" y="1730375"/>
            <a:ext cx="3119437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733800"/>
            <a:ext cx="3722688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25</TotalTime>
  <Words>3148</Words>
  <Application>Microsoft Office PowerPoint</Application>
  <PresentationFormat>On-screen Show (4:3)</PresentationFormat>
  <Paragraphs>516</Paragraphs>
  <Slides>76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Teamwork</vt:lpstr>
      <vt:lpstr>Microsoft PowerPoint Slide</vt:lpstr>
      <vt:lpstr>Emergency Preparedness and Response: Yesterday, Today, and Tomorrow</vt:lpstr>
      <vt:lpstr>History and Disaster Preparedness</vt:lpstr>
      <vt:lpstr>What can History Teach us about Being Prepared for Natural or Man-Made Disasters?</vt:lpstr>
      <vt:lpstr>Lesson One The Prosperity Which We Enjoy Today is an Anomaly, Not the Norm</vt:lpstr>
      <vt:lpstr>Lesson Two No Matter how Hard or Thoroughly One Prepares for the Future, Reality Probably Isn’t Going to Unfold in the Way One Planned</vt:lpstr>
      <vt:lpstr>Lesson Three Sometimes the Worst-Case Scenario is Accurate; Black Swans can be every bit as bad as our Nightmares</vt:lpstr>
      <vt:lpstr>War Surgery</vt:lpstr>
      <vt:lpstr>Dominique Jean Larrey</vt:lpstr>
      <vt:lpstr>From The Civil War to WW I</vt:lpstr>
      <vt:lpstr>Nicaragua, 1927-28</vt:lpstr>
      <vt:lpstr>WW II Hospital Train</vt:lpstr>
      <vt:lpstr>MedEvac – WW II – Burma Chindwin River</vt:lpstr>
      <vt:lpstr>MedEvac - Korea</vt:lpstr>
      <vt:lpstr>Korea  </vt:lpstr>
      <vt:lpstr>RVN</vt:lpstr>
      <vt:lpstr>Hearse to Mobile ICU</vt:lpstr>
      <vt:lpstr>Military Assistance to Safety and Traffic MAST</vt:lpstr>
      <vt:lpstr>Iraq &amp; Afghanistan</vt:lpstr>
      <vt:lpstr>San Antonio AirLife</vt:lpstr>
      <vt:lpstr>PowerPoint Presentation</vt:lpstr>
      <vt:lpstr>Modern EMS Back-up Trailer Bulverde Spring Branch EMS</vt:lpstr>
      <vt:lpstr>The Civilian Response The American Red Cross</vt:lpstr>
      <vt:lpstr>Civil Defense</vt:lpstr>
      <vt:lpstr>Civil Air Patrol</vt:lpstr>
      <vt:lpstr>6th WMD Civil Support Team</vt:lpstr>
      <vt:lpstr>Texas Forestry Service</vt:lpstr>
      <vt:lpstr>Strategic National Stockpile Pharmaceutical Supplies</vt:lpstr>
      <vt:lpstr>Terrorism</vt:lpstr>
      <vt:lpstr>FEMA Regions</vt:lpstr>
      <vt:lpstr>      FEMA REGION VI MRCs       (TALON)</vt:lpstr>
      <vt:lpstr>  Texas Medical Reserve Corps Units</vt:lpstr>
      <vt:lpstr>    MEDICAL RESERVE CORPS (MRC)</vt:lpstr>
      <vt:lpstr>Texas Military Forces</vt:lpstr>
      <vt:lpstr>        Meeting with CAPT Robert J. Tosatto       Rio Grande City MPOD Operations Center</vt:lpstr>
      <vt:lpstr>Epidemics</vt:lpstr>
      <vt:lpstr>Disaster Response</vt:lpstr>
      <vt:lpstr>Disaster Response Publications</vt:lpstr>
      <vt:lpstr>EMS in Texas</vt:lpstr>
      <vt:lpstr>1973 – The EMS Act </vt:lpstr>
      <vt:lpstr>The ‘70s &amp; ‘80s</vt:lpstr>
      <vt:lpstr>1989 - HB 18 </vt:lpstr>
      <vt:lpstr>1990 - TTAC</vt:lpstr>
      <vt:lpstr>PROGRESS</vt:lpstr>
      <vt:lpstr>Texas Trauma System Manual</vt:lpstr>
      <vt:lpstr>GETTING THERE</vt:lpstr>
      <vt:lpstr>Southwest Texas Regional Advisory Council (STRAC)</vt:lpstr>
      <vt:lpstr>PowerPoint Presentation</vt:lpstr>
      <vt:lpstr>PowerPoint Presentation</vt:lpstr>
      <vt:lpstr>GETAC Arrives</vt:lpstr>
      <vt:lpstr>PowerPoint Presentation</vt:lpstr>
      <vt:lpstr>PowerPoint Presentation</vt:lpstr>
      <vt:lpstr>PowerPoint Presentation</vt:lpstr>
      <vt:lpstr>TDHS Regions</vt:lpstr>
      <vt:lpstr>   Health Services Region 8</vt:lpstr>
      <vt:lpstr>DSHS Rapid Response Force (RRF)</vt:lpstr>
      <vt:lpstr>Rapid Deployment Team (RAT)</vt:lpstr>
      <vt:lpstr>Command Assistance Team (CAT)</vt:lpstr>
      <vt:lpstr>Diversified Occupation Group (DOG)</vt:lpstr>
      <vt:lpstr>Today</vt:lpstr>
      <vt:lpstr>More</vt:lpstr>
      <vt:lpstr>STRAC Ambulance Strike Teams, Dec 06</vt:lpstr>
      <vt:lpstr>STRAC Flight Services, 2012</vt:lpstr>
      <vt:lpstr>Role of the Evacuating Facility DUDLEY WAIT - STRAC</vt:lpstr>
      <vt:lpstr>Biggest Lesson Learned</vt:lpstr>
      <vt:lpstr>Role of the Evacuating Facility DUDLEY WAIT - STRAC</vt:lpstr>
      <vt:lpstr>Role of EMS</vt:lpstr>
      <vt:lpstr>We have patients to move        DUDLEY WAIT - STRAC</vt:lpstr>
      <vt:lpstr>We have patients to move        DUDLEY WAIT - STRAC</vt:lpstr>
      <vt:lpstr>Texas Regional EMS/Medical Task Force</vt:lpstr>
      <vt:lpstr>EMSystem</vt:lpstr>
      <vt:lpstr>Tomorrow</vt:lpstr>
      <vt:lpstr>Problems</vt:lpstr>
      <vt:lpstr>What Can We (You) Do??</vt:lpstr>
      <vt:lpstr>AND</vt:lpstr>
      <vt:lpstr>ICS 300 The “Planning P”</vt:lpstr>
      <vt:lpstr>THE END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Preparedness and Response: Yesterday, Today, and Tomorrow</dc:title>
  <dc:creator>Chuck</dc:creator>
  <cp:lastModifiedBy>Ogaz, Cynthia</cp:lastModifiedBy>
  <cp:revision>4</cp:revision>
  <dcterms:created xsi:type="dcterms:W3CDTF">2012-11-13T16:43:24Z</dcterms:created>
  <dcterms:modified xsi:type="dcterms:W3CDTF">2012-12-04T17:43:42Z</dcterms:modified>
</cp:coreProperties>
</file>