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mv" ContentType="video/x-ms-wm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1"/>
  </p:notesMasterIdLst>
  <p:sldIdLst>
    <p:sldId id="274" r:id="rId2"/>
    <p:sldId id="275" r:id="rId3"/>
    <p:sldId id="257" r:id="rId4"/>
    <p:sldId id="277" r:id="rId5"/>
    <p:sldId id="263" r:id="rId6"/>
    <p:sldId id="264" r:id="rId7"/>
    <p:sldId id="258" r:id="rId8"/>
    <p:sldId id="265" r:id="rId9"/>
    <p:sldId id="278" r:id="rId10"/>
    <p:sldId id="280" r:id="rId11"/>
    <p:sldId id="259" r:id="rId12"/>
    <p:sldId id="266" r:id="rId13"/>
    <p:sldId id="261" r:id="rId14"/>
    <p:sldId id="268" r:id="rId15"/>
    <p:sldId id="281" r:id="rId16"/>
    <p:sldId id="282" r:id="rId17"/>
    <p:sldId id="283" r:id="rId18"/>
    <p:sldId id="284" r:id="rId19"/>
    <p:sldId id="271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-1650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6873430-3DA5-4F33-91BC-2138B7EB0AE8}" type="datetimeFigureOut">
              <a:rPr lang="en-US" smtClean="0"/>
              <a:t>11/30/2012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CF9C835-25E9-46EE-B69F-3AC121A24B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84027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8434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z="1400" dirty="0" smtClean="0">
              <a:ea typeface="ＭＳ Ｐゴシック" pitchFamily="34" charset="-128"/>
            </a:endParaRPr>
          </a:p>
        </p:txBody>
      </p:sp>
      <p:sp>
        <p:nvSpPr>
          <p:cNvPr id="18435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fld id="{45DC3C23-B271-445B-BE27-E453F640721F}" type="slidenum">
              <a:rPr lang="en-US" sz="1200">
                <a:solidFill>
                  <a:prstClr val="black"/>
                </a:solidFill>
                <a:latin typeface="Calibri" pitchFamily="34" charset="0"/>
              </a:rPr>
              <a:pPr eaLnBrk="1" hangingPunct="1"/>
              <a:t>1</a:t>
            </a:fld>
            <a:endParaRPr lang="en-US" sz="1200">
              <a:solidFill>
                <a:prstClr val="black"/>
              </a:solidFill>
              <a:latin typeface="Calibri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orizon.png"/>
          <p:cNvPicPr>
            <a:picLocks noChangeAspect="1"/>
          </p:cNvPicPr>
          <p:nvPr/>
        </p:nvPicPr>
        <p:blipFill>
          <a:blip r:embed="rId2" cstate="print"/>
          <a:srcRect t="33333"/>
          <a:stretch>
            <a:fillRect/>
          </a:stretch>
        </p:blipFill>
        <p:spPr>
          <a:xfrm>
            <a:off x="0" y="0"/>
            <a:ext cx="9144000" cy="4572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8C9223-7D7B-48FE-BF9E-7DBF6589F860}" type="datetimeFigureOut">
              <a:rPr lang="en-US" smtClean="0"/>
              <a:t>11/30/2012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EE14C8-6783-43D7-810E-B9AA51219F16}" type="slidenum">
              <a:rPr lang="en-US" smtClean="0"/>
              <a:t>‹#›</a:t>
            </a:fld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19200" y="3886200"/>
            <a:ext cx="6400800" cy="1752600"/>
          </a:xfrm>
        </p:spPr>
        <p:txBody>
          <a:bodyPr>
            <a:normAutofit/>
          </a:bodyPr>
          <a:lstStyle>
            <a:lvl1pPr marL="0" indent="0" algn="ctr">
              <a:buNone/>
              <a:defRPr sz="170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007888"/>
            <a:ext cx="7772400" cy="1470025"/>
          </a:xfrm>
        </p:spPr>
        <p:txBody>
          <a:bodyPr/>
          <a:lstStyle>
            <a:lvl1pPr algn="ctr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8C9223-7D7B-48FE-BF9E-7DBF6589F860}" type="datetimeFigureOut">
              <a:rPr lang="en-US" smtClean="0"/>
              <a:t>11/30/2012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EE14C8-6783-43D7-810E-B9AA51219F1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8C9223-7D7B-48FE-BF9E-7DBF6589F860}" type="datetimeFigureOut">
              <a:rPr lang="en-US" smtClean="0"/>
              <a:t>11/30/2012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EE14C8-6783-43D7-810E-B9AA51219F1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8C9223-7D7B-48FE-BF9E-7DBF6589F860}" type="datetimeFigureOut">
              <a:rPr lang="en-US" smtClean="0"/>
              <a:t>11/30/2012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EE14C8-6783-43D7-810E-B9AA51219F16}" type="slidenum">
              <a:rPr lang="en-US" smtClean="0"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09600" y="1600200"/>
            <a:ext cx="79248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4962525"/>
            <a:ext cx="7885113" cy="1362075"/>
          </a:xfrm>
        </p:spPr>
        <p:txBody>
          <a:bodyPr anchor="t"/>
          <a:lstStyle>
            <a:lvl1pPr algn="l">
              <a:defRPr sz="3200" b="0" i="0" cap="all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3462338"/>
            <a:ext cx="7885113" cy="1500187"/>
          </a:xfrm>
        </p:spPr>
        <p:txBody>
          <a:bodyPr anchor="b">
            <a:normAutofit/>
          </a:bodyPr>
          <a:lstStyle>
            <a:lvl1pPr marL="0" indent="0">
              <a:buNone/>
              <a:defRPr sz="1700" baseline="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8C9223-7D7B-48FE-BF9E-7DBF6589F860}" type="datetimeFigureOut">
              <a:rPr lang="en-US" smtClean="0"/>
              <a:t>11/30/2012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EE14C8-6783-43D7-810E-B9AA51219F1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609600" y="1600200"/>
            <a:ext cx="3733800" cy="4114800"/>
          </a:xfrm>
        </p:spPr>
        <p:txBody>
          <a:bodyPr/>
          <a:lstStyle>
            <a:lvl5pPr>
              <a:defRPr/>
            </a:lvl5pPr>
            <a:lvl6pPr>
              <a:buClr>
                <a:schemeClr val="tx2"/>
              </a:buClr>
              <a:buFont typeface="Arial" pitchFamily="34" charset="0"/>
              <a:buChar char="•"/>
              <a:defRPr/>
            </a:lvl6pPr>
            <a:lvl7pPr>
              <a:buClr>
                <a:schemeClr val="tx2"/>
              </a:buClr>
              <a:buFont typeface="Arial" pitchFamily="34" charset="0"/>
              <a:buChar char="•"/>
              <a:defRPr/>
            </a:lvl7pPr>
            <a:lvl8pPr>
              <a:buClr>
                <a:schemeClr val="tx2"/>
              </a:buClr>
              <a:buFont typeface="Arial" pitchFamily="34" charset="0"/>
              <a:buChar char="•"/>
              <a:defRPr/>
            </a:lvl8pPr>
            <a:lvl9pPr>
              <a:buClr>
                <a:schemeClr val="tx2"/>
              </a:buClr>
              <a:buFont typeface="Arial" pitchFamily="34" charset="0"/>
              <a:buChar char="•"/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800600" y="1600200"/>
            <a:ext cx="3733800" cy="41148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8C9223-7D7B-48FE-BF9E-7DBF6589F860}" type="datetimeFigureOut">
              <a:rPr lang="en-US" smtClean="0"/>
              <a:t>11/30/2012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EE14C8-6783-43D7-810E-B9AA51219F1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800600" y="2209800"/>
            <a:ext cx="3733800" cy="35052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609600" y="2209800"/>
            <a:ext cx="3733800" cy="35052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199"/>
            <a:ext cx="3733800" cy="574675"/>
          </a:xfrm>
        </p:spPr>
        <p:txBody>
          <a:bodyPr anchor="b">
            <a:normAutofit/>
          </a:bodyPr>
          <a:lstStyle>
            <a:lvl1pPr marL="0" indent="0">
              <a:buNone/>
              <a:defRPr sz="1700" b="0" i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00600" y="1600199"/>
            <a:ext cx="3733800" cy="574675"/>
          </a:xfrm>
        </p:spPr>
        <p:txBody>
          <a:bodyPr anchor="b">
            <a:normAutofit/>
          </a:bodyPr>
          <a:lstStyle>
            <a:lvl1pPr marL="0" indent="0">
              <a:buNone/>
              <a:defRPr sz="1700" b="0" i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8C9223-7D7B-48FE-BF9E-7DBF6589F860}" type="datetimeFigureOut">
              <a:rPr lang="en-US" smtClean="0"/>
              <a:t>11/30/2012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EE14C8-6783-43D7-810E-B9AA51219F1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8C9223-7D7B-48FE-BF9E-7DBF6589F860}" type="datetimeFigureOut">
              <a:rPr lang="en-US" smtClean="0"/>
              <a:t>11/30/2012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EE14C8-6783-43D7-810E-B9AA51219F1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8C9223-7D7B-48FE-BF9E-7DBF6589F860}" type="datetimeFigureOut">
              <a:rPr lang="en-US" smtClean="0"/>
              <a:t>11/30/2012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EE14C8-6783-43D7-810E-B9AA51219F1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962400" y="1447800"/>
            <a:ext cx="4648200" cy="4267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1447800"/>
            <a:ext cx="2971800" cy="1097280"/>
          </a:xfrm>
        </p:spPr>
        <p:txBody>
          <a:bodyPr anchor="b"/>
          <a:lstStyle>
            <a:lvl1pPr algn="l">
              <a:defRPr sz="1800" b="0" i="0" cap="none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12648" y="2547891"/>
            <a:ext cx="2971800" cy="3167109"/>
          </a:xfrm>
        </p:spPr>
        <p:txBody>
          <a:bodyPr tIns="9144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8C9223-7D7B-48FE-BF9E-7DBF6589F860}" type="datetimeFigureOut">
              <a:rPr lang="en-US" smtClean="0"/>
              <a:t>11/30/2012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EE14C8-6783-43D7-810E-B9AA51219F1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horizon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447800"/>
            <a:ext cx="2971800" cy="1097280"/>
          </a:xfrm>
        </p:spPr>
        <p:txBody>
          <a:bodyPr anchor="b"/>
          <a:lstStyle>
            <a:lvl1pPr algn="l">
              <a:defRPr sz="1800" b="0" i="0" cap="none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657344" y="1447800"/>
            <a:ext cx="3419856" cy="3474720"/>
          </a:xfrm>
          <a:custGeom>
            <a:avLst/>
            <a:gdLst>
              <a:gd name="connsiteX0" fmla="*/ 0 w 3419856"/>
              <a:gd name="connsiteY0" fmla="*/ 74450 h 3429000"/>
              <a:gd name="connsiteX1" fmla="*/ 21806 w 3419856"/>
              <a:gd name="connsiteY1" fmla="*/ 21806 h 3429000"/>
              <a:gd name="connsiteX2" fmla="*/ 74450 w 3419856"/>
              <a:gd name="connsiteY2" fmla="*/ 0 h 3429000"/>
              <a:gd name="connsiteX3" fmla="*/ 3345406 w 3419856"/>
              <a:gd name="connsiteY3" fmla="*/ 0 h 3429000"/>
              <a:gd name="connsiteX4" fmla="*/ 3398050 w 3419856"/>
              <a:gd name="connsiteY4" fmla="*/ 21806 h 3429000"/>
              <a:gd name="connsiteX5" fmla="*/ 3419856 w 3419856"/>
              <a:gd name="connsiteY5" fmla="*/ 74450 h 3429000"/>
              <a:gd name="connsiteX6" fmla="*/ 3419856 w 3419856"/>
              <a:gd name="connsiteY6" fmla="*/ 3354550 h 3429000"/>
              <a:gd name="connsiteX7" fmla="*/ 3398050 w 3419856"/>
              <a:gd name="connsiteY7" fmla="*/ 3407194 h 3429000"/>
              <a:gd name="connsiteX8" fmla="*/ 3345406 w 3419856"/>
              <a:gd name="connsiteY8" fmla="*/ 3429000 h 3429000"/>
              <a:gd name="connsiteX9" fmla="*/ 74450 w 3419856"/>
              <a:gd name="connsiteY9" fmla="*/ 3429000 h 3429000"/>
              <a:gd name="connsiteX10" fmla="*/ 21806 w 3419856"/>
              <a:gd name="connsiteY10" fmla="*/ 3407194 h 3429000"/>
              <a:gd name="connsiteX11" fmla="*/ 0 w 3419856"/>
              <a:gd name="connsiteY11" fmla="*/ 3354550 h 3429000"/>
              <a:gd name="connsiteX12" fmla="*/ 0 w 3419856"/>
              <a:gd name="connsiteY12" fmla="*/ 74450 h 3429000"/>
              <a:gd name="connsiteX0" fmla="*/ 0 w 3419856"/>
              <a:gd name="connsiteY0" fmla="*/ 74450 h 3429000"/>
              <a:gd name="connsiteX1" fmla="*/ 21806 w 3419856"/>
              <a:gd name="connsiteY1" fmla="*/ 21806 h 3429000"/>
              <a:gd name="connsiteX2" fmla="*/ 74450 w 3419856"/>
              <a:gd name="connsiteY2" fmla="*/ 0 h 3429000"/>
              <a:gd name="connsiteX3" fmla="*/ 3345406 w 3419856"/>
              <a:gd name="connsiteY3" fmla="*/ 0 h 3429000"/>
              <a:gd name="connsiteX4" fmla="*/ 3398050 w 3419856"/>
              <a:gd name="connsiteY4" fmla="*/ 21806 h 3429000"/>
              <a:gd name="connsiteX5" fmla="*/ 3419856 w 3419856"/>
              <a:gd name="connsiteY5" fmla="*/ 74450 h 3429000"/>
              <a:gd name="connsiteX6" fmla="*/ 3419856 w 3419856"/>
              <a:gd name="connsiteY6" fmla="*/ 3354550 h 3429000"/>
              <a:gd name="connsiteX7" fmla="*/ 3398050 w 3419856"/>
              <a:gd name="connsiteY7" fmla="*/ 3407194 h 3429000"/>
              <a:gd name="connsiteX8" fmla="*/ 3345406 w 3419856"/>
              <a:gd name="connsiteY8" fmla="*/ 3429000 h 3429000"/>
              <a:gd name="connsiteX9" fmla="*/ 21806 w 3419856"/>
              <a:gd name="connsiteY9" fmla="*/ 3407194 h 3429000"/>
              <a:gd name="connsiteX10" fmla="*/ 0 w 3419856"/>
              <a:gd name="connsiteY10" fmla="*/ 3354550 h 3429000"/>
              <a:gd name="connsiteX11" fmla="*/ 0 w 3419856"/>
              <a:gd name="connsiteY11" fmla="*/ 74450 h 3429000"/>
              <a:gd name="connsiteX0" fmla="*/ 0 w 3964392"/>
              <a:gd name="connsiteY0" fmla="*/ 74450 h 3415968"/>
              <a:gd name="connsiteX1" fmla="*/ 21806 w 3964392"/>
              <a:gd name="connsiteY1" fmla="*/ 21806 h 3415968"/>
              <a:gd name="connsiteX2" fmla="*/ 74450 w 3964392"/>
              <a:gd name="connsiteY2" fmla="*/ 0 h 3415968"/>
              <a:gd name="connsiteX3" fmla="*/ 3345406 w 3964392"/>
              <a:gd name="connsiteY3" fmla="*/ 0 h 3415968"/>
              <a:gd name="connsiteX4" fmla="*/ 3398050 w 3964392"/>
              <a:gd name="connsiteY4" fmla="*/ 21806 h 3415968"/>
              <a:gd name="connsiteX5" fmla="*/ 3419856 w 3964392"/>
              <a:gd name="connsiteY5" fmla="*/ 74450 h 3415968"/>
              <a:gd name="connsiteX6" fmla="*/ 3419856 w 3964392"/>
              <a:gd name="connsiteY6" fmla="*/ 3354550 h 3415968"/>
              <a:gd name="connsiteX7" fmla="*/ 3398050 w 3964392"/>
              <a:gd name="connsiteY7" fmla="*/ 3407194 h 3415968"/>
              <a:gd name="connsiteX8" fmla="*/ 21806 w 3964392"/>
              <a:gd name="connsiteY8" fmla="*/ 3407194 h 3415968"/>
              <a:gd name="connsiteX9" fmla="*/ 0 w 3964392"/>
              <a:gd name="connsiteY9" fmla="*/ 3354550 h 3415968"/>
              <a:gd name="connsiteX10" fmla="*/ 0 w 3964392"/>
              <a:gd name="connsiteY10" fmla="*/ 74450 h 3415968"/>
              <a:gd name="connsiteX0" fmla="*/ 0 w 3964392"/>
              <a:gd name="connsiteY0" fmla="*/ 74450 h 3415968"/>
              <a:gd name="connsiteX1" fmla="*/ 21806 w 3964392"/>
              <a:gd name="connsiteY1" fmla="*/ 21806 h 3415968"/>
              <a:gd name="connsiteX2" fmla="*/ 74450 w 3964392"/>
              <a:gd name="connsiteY2" fmla="*/ 0 h 3415968"/>
              <a:gd name="connsiteX3" fmla="*/ 3345406 w 3964392"/>
              <a:gd name="connsiteY3" fmla="*/ 0 h 3415968"/>
              <a:gd name="connsiteX4" fmla="*/ 3398050 w 3964392"/>
              <a:gd name="connsiteY4" fmla="*/ 21806 h 3415968"/>
              <a:gd name="connsiteX5" fmla="*/ 3419856 w 3964392"/>
              <a:gd name="connsiteY5" fmla="*/ 74450 h 3415968"/>
              <a:gd name="connsiteX6" fmla="*/ 3419856 w 3964392"/>
              <a:gd name="connsiteY6" fmla="*/ 3354550 h 3415968"/>
              <a:gd name="connsiteX7" fmla="*/ 3398050 w 3964392"/>
              <a:gd name="connsiteY7" fmla="*/ 3407194 h 3415968"/>
              <a:gd name="connsiteX8" fmla="*/ 21806 w 3964392"/>
              <a:gd name="connsiteY8" fmla="*/ 3407194 h 3415968"/>
              <a:gd name="connsiteX9" fmla="*/ 0 w 3964392"/>
              <a:gd name="connsiteY9" fmla="*/ 3354550 h 3415968"/>
              <a:gd name="connsiteX10" fmla="*/ 0 w 3964392"/>
              <a:gd name="connsiteY10" fmla="*/ 74450 h 3415968"/>
              <a:gd name="connsiteX0" fmla="*/ 0 w 3968026"/>
              <a:gd name="connsiteY0" fmla="*/ 74450 h 3910007"/>
              <a:gd name="connsiteX1" fmla="*/ 21806 w 3968026"/>
              <a:gd name="connsiteY1" fmla="*/ 21806 h 3910007"/>
              <a:gd name="connsiteX2" fmla="*/ 74450 w 3968026"/>
              <a:gd name="connsiteY2" fmla="*/ 0 h 3910007"/>
              <a:gd name="connsiteX3" fmla="*/ 3345406 w 3968026"/>
              <a:gd name="connsiteY3" fmla="*/ 0 h 3910007"/>
              <a:gd name="connsiteX4" fmla="*/ 3398050 w 3968026"/>
              <a:gd name="connsiteY4" fmla="*/ 21806 h 3910007"/>
              <a:gd name="connsiteX5" fmla="*/ 3419856 w 3968026"/>
              <a:gd name="connsiteY5" fmla="*/ 74450 h 3910007"/>
              <a:gd name="connsiteX6" fmla="*/ 3419856 w 3968026"/>
              <a:gd name="connsiteY6" fmla="*/ 3354550 h 3910007"/>
              <a:gd name="connsiteX7" fmla="*/ 3398050 w 3968026"/>
              <a:gd name="connsiteY7" fmla="*/ 3407194 h 3910007"/>
              <a:gd name="connsiteX8" fmla="*/ 0 w 3968026"/>
              <a:gd name="connsiteY8" fmla="*/ 3354550 h 3910007"/>
              <a:gd name="connsiteX9" fmla="*/ 0 w 3968026"/>
              <a:gd name="connsiteY9" fmla="*/ 74450 h 3910007"/>
              <a:gd name="connsiteX0" fmla="*/ 0 w 3419856"/>
              <a:gd name="connsiteY0" fmla="*/ 74450 h 3901233"/>
              <a:gd name="connsiteX1" fmla="*/ 21806 w 3419856"/>
              <a:gd name="connsiteY1" fmla="*/ 21806 h 3901233"/>
              <a:gd name="connsiteX2" fmla="*/ 74450 w 3419856"/>
              <a:gd name="connsiteY2" fmla="*/ 0 h 3901233"/>
              <a:gd name="connsiteX3" fmla="*/ 3345406 w 3419856"/>
              <a:gd name="connsiteY3" fmla="*/ 0 h 3901233"/>
              <a:gd name="connsiteX4" fmla="*/ 3398050 w 3419856"/>
              <a:gd name="connsiteY4" fmla="*/ 21806 h 3901233"/>
              <a:gd name="connsiteX5" fmla="*/ 3419856 w 3419856"/>
              <a:gd name="connsiteY5" fmla="*/ 74450 h 3901233"/>
              <a:gd name="connsiteX6" fmla="*/ 3419856 w 3419856"/>
              <a:gd name="connsiteY6" fmla="*/ 3354550 h 3901233"/>
              <a:gd name="connsiteX7" fmla="*/ 0 w 3419856"/>
              <a:gd name="connsiteY7" fmla="*/ 3354550 h 3901233"/>
              <a:gd name="connsiteX8" fmla="*/ 0 w 3419856"/>
              <a:gd name="connsiteY8" fmla="*/ 74450 h 3901233"/>
              <a:gd name="connsiteX0" fmla="*/ 0 w 3419856"/>
              <a:gd name="connsiteY0" fmla="*/ 74450 h 3354550"/>
              <a:gd name="connsiteX1" fmla="*/ 21806 w 3419856"/>
              <a:gd name="connsiteY1" fmla="*/ 21806 h 3354550"/>
              <a:gd name="connsiteX2" fmla="*/ 74450 w 3419856"/>
              <a:gd name="connsiteY2" fmla="*/ 0 h 3354550"/>
              <a:gd name="connsiteX3" fmla="*/ 3345406 w 3419856"/>
              <a:gd name="connsiteY3" fmla="*/ 0 h 3354550"/>
              <a:gd name="connsiteX4" fmla="*/ 3398050 w 3419856"/>
              <a:gd name="connsiteY4" fmla="*/ 21806 h 3354550"/>
              <a:gd name="connsiteX5" fmla="*/ 3419856 w 3419856"/>
              <a:gd name="connsiteY5" fmla="*/ 74450 h 3354550"/>
              <a:gd name="connsiteX6" fmla="*/ 3419856 w 3419856"/>
              <a:gd name="connsiteY6" fmla="*/ 3354550 h 3354550"/>
              <a:gd name="connsiteX7" fmla="*/ 0 w 3419856"/>
              <a:gd name="connsiteY7" fmla="*/ 3354550 h 3354550"/>
              <a:gd name="connsiteX8" fmla="*/ 0 w 3419856"/>
              <a:gd name="connsiteY8" fmla="*/ 74450 h 3354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419856" h="3354550">
                <a:moveTo>
                  <a:pt x="0" y="74450"/>
                </a:moveTo>
                <a:cubicBezTo>
                  <a:pt x="0" y="54705"/>
                  <a:pt x="7844" y="35768"/>
                  <a:pt x="21806" y="21806"/>
                </a:cubicBezTo>
                <a:cubicBezTo>
                  <a:pt x="35768" y="7844"/>
                  <a:pt x="54705" y="0"/>
                  <a:pt x="74450" y="0"/>
                </a:cubicBezTo>
                <a:lnTo>
                  <a:pt x="3345406" y="0"/>
                </a:lnTo>
                <a:cubicBezTo>
                  <a:pt x="3365151" y="0"/>
                  <a:pt x="3384088" y="7844"/>
                  <a:pt x="3398050" y="21806"/>
                </a:cubicBezTo>
                <a:cubicBezTo>
                  <a:pt x="3412012" y="35768"/>
                  <a:pt x="3419856" y="54705"/>
                  <a:pt x="3419856" y="74450"/>
                </a:cubicBezTo>
                <a:lnTo>
                  <a:pt x="3419856" y="3354550"/>
                </a:lnTo>
                <a:lnTo>
                  <a:pt x="0" y="3354550"/>
                </a:lnTo>
                <a:lnTo>
                  <a:pt x="0" y="74450"/>
                </a:lnTo>
                <a:close/>
              </a:path>
            </a:pathLst>
          </a:custGeom>
        </p:spPr>
        <p:txBody>
          <a:bodyPr>
            <a:normAutofit/>
          </a:bodyPr>
          <a:lstStyle>
            <a:lvl1pPr marL="0" indent="0" algn="ctr">
              <a:buNone/>
              <a:defRPr sz="2000" baseline="0">
                <a:solidFill>
                  <a:schemeClr val="tx1">
                    <a:lumMod val="6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547890"/>
            <a:ext cx="2971800" cy="2405109"/>
          </a:xfrm>
        </p:spPr>
        <p:txBody>
          <a:bodyPr tIns="9144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8C9223-7D7B-48FE-BF9E-7DBF6589F860}" type="datetimeFigureOut">
              <a:rPr lang="en-US" smtClean="0"/>
              <a:t>11/30/2012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EE14C8-6783-43D7-810E-B9AA51219F1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orizon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7924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15000" y="6356350"/>
            <a:ext cx="1524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strike="noStrike" spc="60" baseline="0">
                <a:solidFill>
                  <a:schemeClr val="tx1"/>
                </a:solidFill>
              </a:defRPr>
            </a:lvl1pPr>
          </a:lstStyle>
          <a:p>
            <a:fld id="{0E8C9223-7D7B-48FE-BF9E-7DBF6589F860}" type="datetimeFigureOut">
              <a:rPr lang="en-US" smtClean="0"/>
              <a:t>11/30/2012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6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cap="all" spc="60" baseline="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43800" y="6356350"/>
            <a:ext cx="990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aseline="0">
                <a:solidFill>
                  <a:schemeClr val="tx1"/>
                </a:solidFill>
              </a:defRPr>
            </a:lvl1pPr>
          </a:lstStyle>
          <a:p>
            <a:fld id="{16EE14C8-6783-43D7-810E-B9AA51219F16}" type="slidenum">
              <a:rPr lang="en-US" smtClean="0"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3000" kern="1200" cap="all" spc="50" baseline="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video" Target="../media/media1.wmv"/><Relationship Id="rId1" Type="http://schemas.microsoft.com/office/2007/relationships/media" Target="../media/media1.wmv"/><Relationship Id="rId5" Type="http://schemas.openxmlformats.org/officeDocument/2006/relationships/image" Target="../media/image14.jpeg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video" Target="../media/media2.wmv"/><Relationship Id="rId1" Type="http://schemas.microsoft.com/office/2007/relationships/media" Target="../media/media2.wmv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-12700" y="4495800"/>
            <a:ext cx="9144000" cy="2159000"/>
          </a:xfrm>
        </p:spPr>
        <p:txBody>
          <a:bodyPr>
            <a:normAutofit lnSpcReduction="10000"/>
          </a:bodyPr>
          <a:lstStyle/>
          <a:p>
            <a:pPr eaLnBrk="1" hangingPunct="1">
              <a:lnSpc>
                <a:spcPct val="80000"/>
              </a:lnSpc>
            </a:pPr>
            <a:r>
              <a:rPr lang="en-US" sz="1500" dirty="0" smtClean="0">
                <a:solidFill>
                  <a:srgbClr val="FFFFFF"/>
                </a:solidFill>
                <a:ea typeface="ＭＳ Ｐゴシック" pitchFamily="34" charset="-128"/>
              </a:rPr>
              <a:t>CPT Andrew Cleveland, MD*</a:t>
            </a:r>
          </a:p>
          <a:p>
            <a:pPr eaLnBrk="1" hangingPunct="1">
              <a:lnSpc>
                <a:spcPct val="80000"/>
              </a:lnSpc>
            </a:pPr>
            <a:r>
              <a:rPr lang="en-US" sz="1500" dirty="0" err="1" smtClean="0">
                <a:solidFill>
                  <a:srgbClr val="FFFFFF"/>
                </a:solidFill>
                <a:ea typeface="ＭＳ Ｐゴシック" pitchFamily="34" charset="-128"/>
              </a:rPr>
              <a:t>Amr</a:t>
            </a:r>
            <a:r>
              <a:rPr lang="en-US" sz="1500" dirty="0" smtClean="0">
                <a:solidFill>
                  <a:srgbClr val="FFFFFF"/>
                </a:solidFill>
                <a:ea typeface="ＭＳ Ｐゴシック" pitchFamily="34" charset="-128"/>
              </a:rPr>
              <a:t> </a:t>
            </a:r>
            <a:r>
              <a:rPr lang="en-US" sz="1500" dirty="0" err="1" smtClean="0">
                <a:solidFill>
                  <a:srgbClr val="FFFFFF"/>
                </a:solidFill>
                <a:ea typeface="ＭＳ Ｐゴシック" pitchFamily="34" charset="-128"/>
              </a:rPr>
              <a:t>Abdelgawad</a:t>
            </a:r>
            <a:r>
              <a:rPr lang="en-US" sz="1500" dirty="0" smtClean="0">
                <a:solidFill>
                  <a:srgbClr val="FFFFFF"/>
                </a:solidFill>
                <a:ea typeface="ＭＳ Ｐゴシック" pitchFamily="34" charset="-128"/>
              </a:rPr>
              <a:t>, MD #</a:t>
            </a:r>
          </a:p>
          <a:p>
            <a:pPr eaLnBrk="1" hangingPunct="1">
              <a:lnSpc>
                <a:spcPct val="80000"/>
              </a:lnSpc>
            </a:pPr>
            <a:r>
              <a:rPr lang="en-US" sz="1500" dirty="0" smtClean="0">
                <a:solidFill>
                  <a:srgbClr val="FFFFFF"/>
                </a:solidFill>
                <a:ea typeface="ＭＳ Ｐゴシック" pitchFamily="34" charset="-128"/>
              </a:rPr>
              <a:t>Jonathan Cook, MD #</a:t>
            </a:r>
          </a:p>
          <a:p>
            <a:pPr eaLnBrk="1" hangingPunct="1">
              <a:lnSpc>
                <a:spcPct val="80000"/>
              </a:lnSpc>
            </a:pPr>
            <a:r>
              <a:rPr lang="en-US" sz="1500" dirty="0" smtClean="0">
                <a:solidFill>
                  <a:srgbClr val="FFFFFF"/>
                </a:solidFill>
                <a:ea typeface="ＭＳ Ｐゴシック" pitchFamily="34" charset="-128"/>
              </a:rPr>
              <a:t>Miguel </a:t>
            </a:r>
            <a:r>
              <a:rPr lang="en-US" sz="1500" dirty="0" err="1" smtClean="0">
                <a:solidFill>
                  <a:srgbClr val="FFFFFF"/>
                </a:solidFill>
                <a:ea typeface="ＭＳ Ｐゴシック" pitchFamily="34" charset="-128"/>
              </a:rPr>
              <a:t>Pirela</a:t>
            </a:r>
            <a:r>
              <a:rPr lang="en-US" sz="1500" dirty="0">
                <a:solidFill>
                  <a:srgbClr val="FFFFFF"/>
                </a:solidFill>
                <a:ea typeface="ＭＳ Ｐゴシック" pitchFamily="34" charset="-128"/>
              </a:rPr>
              <a:t>-</a:t>
            </a:r>
            <a:r>
              <a:rPr lang="en-US" sz="1500" dirty="0" smtClean="0">
                <a:solidFill>
                  <a:srgbClr val="FFFFFF"/>
                </a:solidFill>
                <a:ea typeface="ＭＳ Ｐゴシック" pitchFamily="34" charset="-128"/>
              </a:rPr>
              <a:t>Cruz, MD #</a:t>
            </a:r>
          </a:p>
          <a:p>
            <a:pPr eaLnBrk="1" hangingPunct="1">
              <a:lnSpc>
                <a:spcPct val="80000"/>
              </a:lnSpc>
            </a:pPr>
            <a:endParaRPr lang="en-US" sz="1500" dirty="0" smtClean="0">
              <a:solidFill>
                <a:srgbClr val="FFFFFF"/>
              </a:solidFill>
              <a:ea typeface="ＭＳ Ｐゴシック" pitchFamily="34" charset="-128"/>
            </a:endParaRPr>
          </a:p>
          <a:p>
            <a:pPr eaLnBrk="1" hangingPunct="1">
              <a:lnSpc>
                <a:spcPct val="80000"/>
              </a:lnSpc>
            </a:pPr>
            <a:r>
              <a:rPr lang="en-US" sz="1500" dirty="0" smtClean="0">
                <a:solidFill>
                  <a:srgbClr val="FFFFFF"/>
                </a:solidFill>
                <a:ea typeface="ＭＳ Ｐゴシック" pitchFamily="34" charset="-128"/>
              </a:rPr>
              <a:t>*William Beaumont Army Medical Center, El Paso, TX</a:t>
            </a:r>
          </a:p>
          <a:p>
            <a:pPr eaLnBrk="1" hangingPunct="1">
              <a:lnSpc>
                <a:spcPct val="80000"/>
              </a:lnSpc>
            </a:pPr>
            <a:r>
              <a:rPr lang="en-US" sz="1500" dirty="0" smtClean="0">
                <a:solidFill>
                  <a:srgbClr val="FFFFFF"/>
                </a:solidFill>
                <a:ea typeface="ＭＳ Ｐゴシック" pitchFamily="34" charset="-128"/>
              </a:rPr>
              <a:t>♯Texas Tech University Health Sciences Center, El Paso, TX</a:t>
            </a:r>
            <a:endParaRPr lang="en-US" sz="1300" dirty="0" smtClean="0">
              <a:solidFill>
                <a:srgbClr val="404040"/>
              </a:solidFill>
              <a:ea typeface="ＭＳ Ｐゴシック" pitchFamily="34" charset="-128"/>
            </a:endParaRPr>
          </a:p>
          <a:p>
            <a:pPr eaLnBrk="1" hangingPunct="1">
              <a:lnSpc>
                <a:spcPct val="80000"/>
              </a:lnSpc>
              <a:buFont typeface="Wingdings 2" pitchFamily="18" charset="2"/>
              <a:buNone/>
            </a:pPr>
            <a:endParaRPr lang="en-US" sz="1300" dirty="0" smtClean="0">
              <a:solidFill>
                <a:srgbClr val="404040"/>
              </a:solidFill>
              <a:ea typeface="ＭＳ Ｐゴシック" pitchFamily="34" charset="-128"/>
            </a:endParaRPr>
          </a:p>
        </p:txBody>
      </p:sp>
      <p:sp>
        <p:nvSpPr>
          <p:cNvPr id="17409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90600" y="152400"/>
            <a:ext cx="7315200" cy="1447800"/>
          </a:xfrm>
        </p:spPr>
        <p:txBody>
          <a:bodyPr/>
          <a:lstStyle/>
          <a:p>
            <a:r>
              <a:rPr lang="en-US" sz="2800" b="1" dirty="0" smtClean="0">
                <a:ea typeface="ＭＳ Ｐゴシック" pitchFamily="34" charset="-128"/>
              </a:rPr>
              <a:t/>
            </a:r>
            <a:br>
              <a:rPr lang="en-US" sz="2800" b="1" dirty="0" smtClean="0">
                <a:ea typeface="ＭＳ Ｐゴシック" pitchFamily="34" charset="-128"/>
              </a:rPr>
            </a:br>
            <a:r>
              <a:rPr lang="en-US" sz="2800" b="1" dirty="0" smtClean="0">
                <a:ea typeface="ＭＳ Ｐゴシック" pitchFamily="34" charset="-128"/>
              </a:rPr>
              <a:t>Use of </a:t>
            </a:r>
            <a:r>
              <a:rPr lang="en-US" sz="2800" b="1" dirty="0" err="1" smtClean="0">
                <a:ea typeface="ＭＳ Ｐゴシック" pitchFamily="34" charset="-128"/>
              </a:rPr>
              <a:t>indocyanine</a:t>
            </a:r>
            <a:r>
              <a:rPr lang="en-US" sz="2800" b="1" dirty="0" smtClean="0">
                <a:ea typeface="ＭＳ Ｐゴシック" pitchFamily="34" charset="-128"/>
              </a:rPr>
              <a:t> green fluorescent dye video angiography in orthopaedic lower extremity trauma:  a pilot study</a:t>
            </a:r>
            <a:endParaRPr lang="en-US" sz="2800" dirty="0" smtClean="0">
              <a:ea typeface="ＭＳ Ｐゴシック" pitchFamily="34" charset="-128"/>
            </a:endParaRPr>
          </a:p>
        </p:txBody>
      </p:sp>
      <p:pic>
        <p:nvPicPr>
          <p:cNvPr id="17411" name="Picture 16" descr="beaumont crest.t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752600"/>
            <a:ext cx="914400" cy="1166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3" name="Picture 7" descr="http://z.about.com/d/usmilitary/1/0/e/u/3/bliss3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1752600"/>
            <a:ext cx="4191000" cy="2473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 descr="http://upload.wikimedia.org/wikipedia/en/4/42/TTUHSC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006" y="1573563"/>
            <a:ext cx="1524886" cy="15248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0" descr="X:\Graphics\Crests\Dintac\dentec2.tif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337" y="3657600"/>
            <a:ext cx="1152525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83498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/>
              <a:t>SPY </a:t>
            </a:r>
            <a:r>
              <a:rPr lang="en-US" dirty="0" smtClean="0"/>
              <a:t>showed </a:t>
            </a:r>
            <a:r>
              <a:rPr lang="en-US" dirty="0"/>
              <a:t>minimal perfusion of </a:t>
            </a:r>
            <a:r>
              <a:rPr lang="en-US" dirty="0" smtClean="0"/>
              <a:t>heel</a:t>
            </a:r>
          </a:p>
          <a:p>
            <a:r>
              <a:rPr lang="en-US" dirty="0"/>
              <a:t>Discharged home with wound </a:t>
            </a:r>
            <a:r>
              <a:rPr lang="en-US" dirty="0" err="1"/>
              <a:t>vac</a:t>
            </a:r>
            <a:endParaRPr lang="en-US" dirty="0"/>
          </a:p>
          <a:p>
            <a:endParaRPr lang="en-US" dirty="0"/>
          </a:p>
          <a:p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r>
              <a:rPr lang="en-US" dirty="0" smtClean="0"/>
              <a:t>Necrotic heel at 1 week</a:t>
            </a:r>
          </a:p>
          <a:p>
            <a:r>
              <a:rPr lang="en-US" dirty="0" smtClean="0"/>
              <a:t>Required heel pad excision and chronic </a:t>
            </a:r>
            <a:r>
              <a:rPr lang="en-US" dirty="0"/>
              <a:t>wound </a:t>
            </a:r>
            <a:r>
              <a:rPr lang="en-US" dirty="0" err="1"/>
              <a:t>vac</a:t>
            </a:r>
            <a:r>
              <a:rPr lang="en-US" dirty="0"/>
              <a:t> therapy</a:t>
            </a:r>
          </a:p>
          <a:p>
            <a:r>
              <a:rPr lang="en-US" dirty="0"/>
              <a:t>Eventual skin </a:t>
            </a:r>
            <a:r>
              <a:rPr lang="en-US" dirty="0" smtClean="0"/>
              <a:t>grafting</a:t>
            </a:r>
            <a:endParaRPr lang="en-US" dirty="0"/>
          </a:p>
        </p:txBody>
      </p:sp>
      <p:pic>
        <p:nvPicPr>
          <p:cNvPr id="5" name="Case2 Video 1.wmv">
            <a:hlinkClick r:id="" action="ppaction://media"/>
          </p:cNvPr>
          <p:cNvPicPr>
            <a:picLocks noGrp="1" noChangeAspect="1"/>
          </p:cNvPicPr>
          <p:nvPr>
            <p:ph sz="quarter" idx="14"/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385594" y="533400"/>
            <a:ext cx="3170363" cy="2377772"/>
          </a:xfr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Case  2</a:t>
            </a:r>
            <a:endParaRPr lang="en-US" dirty="0"/>
          </a:p>
        </p:txBody>
      </p:sp>
      <p:pic>
        <p:nvPicPr>
          <p:cNvPr id="6" name="Content Placeholder 4" descr="C:\Users\Andrew\Dropbox\Work\Research\Texas Tech\ICG case series\Case 3 Heel Degloving\02 Case 3.JPG"/>
          <p:cNvPicPr>
            <a:picLocks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4796" y="3581400"/>
            <a:ext cx="2816352" cy="211226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894901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35 year old male</a:t>
            </a:r>
          </a:p>
          <a:p>
            <a:r>
              <a:rPr lang="en-US" dirty="0" smtClean="0"/>
              <a:t>Motorcycle crash</a:t>
            </a:r>
          </a:p>
          <a:p>
            <a:r>
              <a:rPr lang="en-US" dirty="0"/>
              <a:t>O</a:t>
            </a:r>
            <a:r>
              <a:rPr lang="en-US" dirty="0" smtClean="0"/>
              <a:t>pen tibia &amp; fibula </a:t>
            </a:r>
            <a:r>
              <a:rPr lang="en-US" dirty="0" err="1" smtClean="0"/>
              <a:t>fx</a:t>
            </a:r>
            <a:r>
              <a:rPr lang="en-US" dirty="0" smtClean="0"/>
              <a:t>, vascular injury</a:t>
            </a:r>
          </a:p>
          <a:p>
            <a:r>
              <a:rPr lang="en-US" dirty="0" smtClean="0"/>
              <a:t>Treatment</a:t>
            </a:r>
          </a:p>
          <a:p>
            <a:pPr lvl="1"/>
            <a:r>
              <a:rPr lang="en-US" dirty="0" smtClean="0"/>
              <a:t>Ex-fix</a:t>
            </a:r>
          </a:p>
          <a:p>
            <a:pPr lvl="1"/>
            <a:r>
              <a:rPr lang="en-US" dirty="0"/>
              <a:t>P</a:t>
            </a:r>
            <a:r>
              <a:rPr lang="en-US" dirty="0" smtClean="0"/>
              <a:t>rimary </a:t>
            </a:r>
            <a:r>
              <a:rPr lang="en-US" dirty="0"/>
              <a:t>vascular </a:t>
            </a:r>
            <a:r>
              <a:rPr lang="en-US" dirty="0" smtClean="0"/>
              <a:t>repair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Case  3</a:t>
            </a:r>
            <a:endParaRPr lang="en-US" dirty="0"/>
          </a:p>
        </p:txBody>
      </p:sp>
      <p:pic>
        <p:nvPicPr>
          <p:cNvPr id="5" name="Content Placeholder 4" descr="C:\Users\Andrew\Dropbox\Work\Research\Texas Tech\ICG case series\Case 2  9007598\trauma pic\DSCN2448.JPG"/>
          <p:cNvPicPr>
            <a:picLocks noGrp="1"/>
          </p:cNvPicPr>
          <p:nvPr>
            <p:ph sz="quarter" idx="14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4692" y="1219200"/>
            <a:ext cx="2944368" cy="2208276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Content Placeholder 4" descr="C:\Users\Andrew\Dropbox\Work\Research\Texas Tech\ICG case series\Case 2  9007598\2-11-10\03 Case 2.JPG"/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2607" y="3657600"/>
            <a:ext cx="2805753" cy="210312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755349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 smtClean="0"/>
              <a:t>SPY scan showed lack of perfusion in zone of injury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Most of the compartments were </a:t>
            </a:r>
            <a:r>
              <a:rPr lang="en-US" dirty="0"/>
              <a:t>necrotic and e</a:t>
            </a:r>
            <a:r>
              <a:rPr lang="en-US" dirty="0" smtClean="0"/>
              <a:t>xcised</a:t>
            </a:r>
            <a:endParaRPr lang="en-US" dirty="0"/>
          </a:p>
          <a:p>
            <a:r>
              <a:rPr lang="en-US" dirty="0"/>
              <a:t>Placed in ring fixator</a:t>
            </a:r>
          </a:p>
          <a:p>
            <a:r>
              <a:rPr lang="en-US" dirty="0" smtClean="0"/>
              <a:t>Went on to BKA at outside facility</a:t>
            </a:r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CASE  3</a:t>
            </a:r>
            <a:endParaRPr lang="en-US" dirty="0"/>
          </a:p>
        </p:txBody>
      </p:sp>
      <p:pic>
        <p:nvPicPr>
          <p:cNvPr id="6" name="Case3 video 2.wmv">
            <a:hlinkClick r:id="" action="ppaction://media"/>
          </p:cNvPr>
          <p:cNvPicPr>
            <a:picLocks noGrp="1" noChangeAspect="1"/>
          </p:cNvPicPr>
          <p:nvPr>
            <p:ph sz="quarter" idx="14"/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953000" y="457200"/>
            <a:ext cx="3733800" cy="2800350"/>
          </a:xfrm>
        </p:spPr>
      </p:pic>
      <p:pic>
        <p:nvPicPr>
          <p:cNvPr id="9" name="Content Placeholder 4" descr="C:\Users\Andrew\Dropbox\Work\Research\Texas Tech\ICG case series\Case 2  9007598\2-15-10\04 Case 2.JPG"/>
          <p:cNvPicPr>
            <a:picLocks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4267200"/>
            <a:ext cx="2195807" cy="164592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Picture 9" descr="C:\Users\Andrew\Dropbox\Work\Research\Texas Tech\ICG case series\Case 2  9007598\2-17-10\IMG00115-20100217-0830.jpg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4" y="3851980"/>
            <a:ext cx="2102288" cy="206114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21986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6"/>
                </p:tgtEl>
              </p:cMediaNode>
            </p:vide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 smtClean="0"/>
              <a:t>20 year old male</a:t>
            </a:r>
          </a:p>
          <a:p>
            <a:r>
              <a:rPr lang="en-US" dirty="0" smtClean="0"/>
              <a:t>Self-inflicted gunshot</a:t>
            </a:r>
          </a:p>
          <a:p>
            <a:r>
              <a:rPr lang="en-US" dirty="0" smtClean="0"/>
              <a:t>Open tibia &amp; fibula </a:t>
            </a:r>
            <a:r>
              <a:rPr lang="en-US" dirty="0" err="1" smtClean="0"/>
              <a:t>fx</a:t>
            </a:r>
            <a:r>
              <a:rPr lang="en-US" dirty="0" smtClean="0"/>
              <a:t>, loss of pulses</a:t>
            </a:r>
          </a:p>
          <a:p>
            <a:r>
              <a:rPr lang="en-US" dirty="0" smtClean="0"/>
              <a:t>Treatment</a:t>
            </a:r>
          </a:p>
          <a:p>
            <a:pPr lvl="1"/>
            <a:r>
              <a:rPr lang="en-US" dirty="0" err="1" smtClean="0"/>
              <a:t>Fasciotom</a:t>
            </a:r>
            <a:r>
              <a:rPr lang="en-US" dirty="0" err="1"/>
              <a:t>y</a:t>
            </a:r>
            <a:endParaRPr lang="en-US" dirty="0" smtClean="0"/>
          </a:p>
          <a:p>
            <a:pPr lvl="1"/>
            <a:r>
              <a:rPr lang="en-US" dirty="0"/>
              <a:t>V</a:t>
            </a:r>
            <a:r>
              <a:rPr lang="en-US" dirty="0" smtClean="0"/>
              <a:t>ascular repair</a:t>
            </a:r>
          </a:p>
          <a:p>
            <a:pPr lvl="1"/>
            <a:r>
              <a:rPr lang="en-US" dirty="0"/>
              <a:t>S</a:t>
            </a:r>
            <a:r>
              <a:rPr lang="en-US" dirty="0" smtClean="0"/>
              <a:t>panning ex-fix</a:t>
            </a:r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CASE  4</a:t>
            </a:r>
            <a:endParaRPr lang="en-US" dirty="0"/>
          </a:p>
        </p:txBody>
      </p:sp>
      <p:pic>
        <p:nvPicPr>
          <p:cNvPr id="5" name="Content Placeholder 4" descr="C:\Users\Andrew\Dropbox\Work\Research\Texas Tech\ICG case series\Case 4  9011131\01.1 case 4.jpg"/>
          <p:cNvPicPr>
            <a:picLocks noGrp="1"/>
          </p:cNvPicPr>
          <p:nvPr>
            <p:ph sz="quarter" idx="14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1676400"/>
            <a:ext cx="3271890" cy="280804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659900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 smtClean="0"/>
              <a:t>SPY showed no perfusion distal to proximal tibia</a:t>
            </a:r>
          </a:p>
          <a:p>
            <a:endParaRPr lang="en-US" dirty="0"/>
          </a:p>
          <a:p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Muscle was necrotic throughout zone of injury</a:t>
            </a:r>
          </a:p>
          <a:p>
            <a:r>
              <a:rPr lang="en-US" dirty="0" smtClean="0"/>
              <a:t>Underwent AKA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CASE  4</a:t>
            </a:r>
            <a:endParaRPr lang="en-US" dirty="0"/>
          </a:p>
        </p:txBody>
      </p:sp>
      <p:pic>
        <p:nvPicPr>
          <p:cNvPr id="1026" name="Picture 2" descr="C:\Users\Andrew\Desktop\Untitled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1371600"/>
            <a:ext cx="3019425" cy="1847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Andrew\Desktop\Untitled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5437" y="3657600"/>
            <a:ext cx="2571750" cy="167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51864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DISCUSSION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/>
              <a:t>D</a:t>
            </a:r>
            <a:r>
              <a:rPr lang="en-US" dirty="0" smtClean="0"/>
              <a:t>ecreased </a:t>
            </a:r>
            <a:r>
              <a:rPr lang="en-US" dirty="0" smtClean="0"/>
              <a:t>intraoperative perfusion was associated with worse overall tissue outcomes (i.e. necrosis, progression to amputation</a:t>
            </a:r>
            <a:r>
              <a:rPr lang="en-US" dirty="0" smtClean="0"/>
              <a:t>)</a:t>
            </a:r>
            <a:endParaRPr lang="en-US" dirty="0" smtClean="0"/>
          </a:p>
          <a:p>
            <a:endParaRPr lang="en-US" dirty="0"/>
          </a:p>
          <a:p>
            <a:r>
              <a:rPr lang="en-US" dirty="0" smtClean="0"/>
              <a:t>Could ICG angiography be used to better define the threshold between reconstructive salvage vs. amputation?</a:t>
            </a:r>
          </a:p>
        </p:txBody>
      </p:sp>
    </p:spTree>
    <p:extLst>
      <p:ext uri="{BB962C8B-B14F-4D97-AF65-F5344CB8AC3E}">
        <p14:creationId xmlns:p14="http://schemas.microsoft.com/office/powerpoint/2010/main" val="48860945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DISCUSSION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 smtClean="0"/>
              <a:t>When to amputate?</a:t>
            </a:r>
          </a:p>
          <a:p>
            <a:r>
              <a:rPr lang="en-US" dirty="0" smtClean="0"/>
              <a:t>Soft tissue traditionally evaluated by macroscopic appearance</a:t>
            </a:r>
            <a:r>
              <a:rPr lang="en-US" baseline="30000" dirty="0" smtClean="0"/>
              <a:t>1</a:t>
            </a:r>
            <a:r>
              <a:rPr lang="en-US" dirty="0" smtClean="0"/>
              <a:t> and 4 C’s</a:t>
            </a:r>
          </a:p>
          <a:p>
            <a:pPr lvl="1"/>
            <a:r>
              <a:rPr lang="en-US" dirty="0" smtClean="0"/>
              <a:t>Color, consistency, contractility, capacity to bleed</a:t>
            </a:r>
          </a:p>
          <a:p>
            <a:r>
              <a:rPr lang="en-US" dirty="0" smtClean="0"/>
              <a:t>Development of clinical scoring systems attempted to determine when to amputate</a:t>
            </a:r>
          </a:p>
          <a:p>
            <a:pPr lvl="1"/>
            <a:r>
              <a:rPr lang="en-US" dirty="0" smtClean="0"/>
              <a:t>Mangled Extremity Severity Score</a:t>
            </a:r>
            <a:r>
              <a:rPr lang="en-US" baseline="30000" dirty="0" smtClean="0"/>
              <a:t>2</a:t>
            </a:r>
            <a:r>
              <a:rPr lang="en-US" dirty="0" smtClean="0"/>
              <a:t> – most commonly used</a:t>
            </a:r>
          </a:p>
          <a:p>
            <a:pPr lvl="1"/>
            <a:r>
              <a:rPr lang="en-US" dirty="0" smtClean="0"/>
              <a:t>Predictive Salvage Index</a:t>
            </a:r>
          </a:p>
          <a:p>
            <a:pPr lvl="1"/>
            <a:r>
              <a:rPr lang="en-US" dirty="0" smtClean="0"/>
              <a:t>Limb Salvage Index</a:t>
            </a:r>
          </a:p>
          <a:p>
            <a:pPr lvl="1"/>
            <a:r>
              <a:rPr lang="en-US" dirty="0" smtClean="0"/>
              <a:t>NISSSA score (modification of MESS)</a:t>
            </a:r>
            <a:r>
              <a:rPr lang="en-US" baseline="30000" dirty="0" smtClean="0"/>
              <a:t>3</a:t>
            </a:r>
          </a:p>
          <a:p>
            <a:pPr lvl="1"/>
            <a:r>
              <a:rPr lang="en-US" dirty="0" smtClean="0"/>
              <a:t>Hannover Fracture Scale - 97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76129" y="5628830"/>
            <a:ext cx="58674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sz="1600" dirty="0" smtClean="0"/>
              <a:t>Scully et al.  AMA Arch </a:t>
            </a:r>
            <a:r>
              <a:rPr lang="en-US" sz="1600" dirty="0" err="1" smtClean="0"/>
              <a:t>Surg</a:t>
            </a:r>
            <a:r>
              <a:rPr lang="en-US" sz="1600" dirty="0" smtClean="0"/>
              <a:t> 1956.</a:t>
            </a:r>
          </a:p>
          <a:p>
            <a:pPr marL="342900" indent="-342900">
              <a:buAutoNum type="arabicPeriod"/>
            </a:pPr>
            <a:r>
              <a:rPr lang="en-US" sz="1600" dirty="0" smtClean="0"/>
              <a:t>Johansen et al.  J Trauma 1990.</a:t>
            </a:r>
          </a:p>
          <a:p>
            <a:pPr marL="342900" indent="-342900">
              <a:buAutoNum type="arabicPeriod"/>
            </a:pPr>
            <a:r>
              <a:rPr lang="en-US" sz="1600" dirty="0" smtClean="0"/>
              <a:t>McNamara et al.  J </a:t>
            </a:r>
            <a:r>
              <a:rPr lang="en-US" sz="1600" dirty="0" err="1" smtClean="0"/>
              <a:t>Orthop</a:t>
            </a:r>
            <a:r>
              <a:rPr lang="en-US" sz="1600" dirty="0" smtClean="0"/>
              <a:t> Trauma 1994.</a:t>
            </a:r>
          </a:p>
          <a:p>
            <a:pPr marL="342900" indent="-342900">
              <a:buAutoNum type="arabicPeriod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452949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DISCUSSION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Recent evidence has shown scoring systems not that effective or predictive</a:t>
            </a:r>
          </a:p>
          <a:p>
            <a:pPr lvl="1"/>
            <a:r>
              <a:rPr lang="en-US" dirty="0" err="1" smtClean="0"/>
              <a:t>Bosse</a:t>
            </a:r>
            <a:r>
              <a:rPr lang="en-US" dirty="0" smtClean="0"/>
              <a:t> et al. JBJS 2001</a:t>
            </a:r>
          </a:p>
          <a:p>
            <a:pPr lvl="2"/>
            <a:r>
              <a:rPr lang="en-US" dirty="0" smtClean="0"/>
              <a:t>Poor sensitivity for predicting amputation</a:t>
            </a:r>
          </a:p>
          <a:p>
            <a:pPr lvl="2"/>
            <a:r>
              <a:rPr lang="en-US" dirty="0" smtClean="0"/>
              <a:t>Found high specificity but not predictive for successful salvage</a:t>
            </a:r>
          </a:p>
          <a:p>
            <a:pPr lvl="1"/>
            <a:r>
              <a:rPr lang="en-US" dirty="0" smtClean="0"/>
              <a:t>Ly et al. LEAP study group. JBJS 2008 </a:t>
            </a:r>
          </a:p>
          <a:p>
            <a:pPr lvl="2"/>
            <a:r>
              <a:rPr lang="en-US" dirty="0" smtClean="0"/>
              <a:t>No scoring system correlated with functional outcome</a:t>
            </a:r>
          </a:p>
          <a:p>
            <a:endParaRPr lang="en-US" dirty="0" smtClean="0"/>
          </a:p>
          <a:p>
            <a:r>
              <a:rPr lang="en-US" dirty="0" smtClean="0"/>
              <a:t>Definitive criteria remain controversial…</a:t>
            </a:r>
          </a:p>
          <a:p>
            <a:pPr lvl="1"/>
            <a:r>
              <a:rPr lang="en-US" dirty="0" err="1" smtClean="0"/>
              <a:t>MacKenzie</a:t>
            </a:r>
            <a:r>
              <a:rPr lang="en-US" dirty="0" smtClean="0"/>
              <a:t> et al. LEAP study group. J Trauma 2002:  found soft tissue injury (1</a:t>
            </a:r>
            <a:r>
              <a:rPr lang="en-US" baseline="30000" dirty="0" smtClean="0"/>
              <a:t>st</a:t>
            </a:r>
            <a:r>
              <a:rPr lang="en-US" dirty="0" smtClean="0"/>
              <a:t>) , plantar sensation (2</a:t>
            </a:r>
            <a:r>
              <a:rPr lang="en-US" baseline="30000" dirty="0" smtClean="0"/>
              <a:t>nd</a:t>
            </a:r>
            <a:r>
              <a:rPr lang="en-US" dirty="0" smtClean="0"/>
              <a:t>) most significant factors </a:t>
            </a:r>
            <a:r>
              <a:rPr lang="en-US" smtClean="0"/>
              <a:t>for amputation</a:t>
            </a:r>
            <a:endParaRPr lang="en-US" dirty="0" smtClean="0"/>
          </a:p>
          <a:p>
            <a:pPr lvl="1"/>
            <a:r>
              <a:rPr lang="en-US" dirty="0" err="1" smtClean="0"/>
              <a:t>Bosse</a:t>
            </a:r>
            <a:r>
              <a:rPr lang="en-US" dirty="0" smtClean="0"/>
              <a:t> et al. LEAP study group. JBJS 2005:  refuted plantar sensation as an indication for amputation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818131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DISCUSSION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 smtClean="0"/>
              <a:t>Salvage vs. amputation functional long term outcomes are similar</a:t>
            </a:r>
            <a:r>
              <a:rPr lang="en-US" baseline="30000" dirty="0" smtClean="0"/>
              <a:t>1,2</a:t>
            </a:r>
          </a:p>
          <a:p>
            <a:endParaRPr lang="en-US" baseline="30000" dirty="0" smtClean="0"/>
          </a:p>
          <a:p>
            <a:r>
              <a:rPr lang="en-US" dirty="0" smtClean="0"/>
              <a:t>Differences in short term dependent on complications of prolonged reconstruction</a:t>
            </a:r>
          </a:p>
          <a:p>
            <a:pPr lvl="1"/>
            <a:r>
              <a:rPr lang="en-US" dirty="0" smtClean="0"/>
              <a:t>Wound infection, nonunion, osteomyelitis, rehospitalization</a:t>
            </a:r>
            <a:r>
              <a:rPr lang="en-US" baseline="30000" dirty="0" smtClean="0"/>
              <a:t>3</a:t>
            </a:r>
            <a:r>
              <a:rPr lang="en-US" dirty="0" smtClean="0"/>
              <a:t> 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57200" y="5791200"/>
            <a:ext cx="5181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1. </a:t>
            </a:r>
            <a:r>
              <a:rPr lang="en-US" dirty="0" err="1" smtClean="0"/>
              <a:t>Bosse</a:t>
            </a:r>
            <a:r>
              <a:rPr lang="en-US" dirty="0" smtClean="0"/>
              <a:t> MJ et al. N </a:t>
            </a:r>
            <a:r>
              <a:rPr lang="en-US" dirty="0" err="1" smtClean="0"/>
              <a:t>Engl</a:t>
            </a:r>
            <a:r>
              <a:rPr lang="en-US" dirty="0" smtClean="0"/>
              <a:t> J Med 2002</a:t>
            </a:r>
          </a:p>
          <a:p>
            <a:r>
              <a:rPr lang="en-US" dirty="0" smtClean="0"/>
              <a:t>2. </a:t>
            </a:r>
            <a:r>
              <a:rPr lang="en-US" dirty="0" err="1" smtClean="0"/>
              <a:t>Busse</a:t>
            </a:r>
            <a:r>
              <a:rPr lang="en-US" dirty="0" smtClean="0"/>
              <a:t> JW et al. J </a:t>
            </a:r>
            <a:r>
              <a:rPr lang="en-US" dirty="0" err="1" smtClean="0"/>
              <a:t>Orthop</a:t>
            </a:r>
            <a:r>
              <a:rPr lang="en-US" dirty="0" smtClean="0"/>
              <a:t> Trauma 2007</a:t>
            </a:r>
            <a:endParaRPr lang="en-US" dirty="0"/>
          </a:p>
          <a:p>
            <a:r>
              <a:rPr lang="en-US" dirty="0" smtClean="0"/>
              <a:t>3. Harris et al. LEAP study group. J </a:t>
            </a:r>
            <a:r>
              <a:rPr lang="en-US" dirty="0" err="1" smtClean="0"/>
              <a:t>Orthop</a:t>
            </a:r>
            <a:r>
              <a:rPr lang="en-US" dirty="0" smtClean="0"/>
              <a:t> Trauma 2009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71847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discussion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/>
              <a:t>ICG angiography holds promise as an additional clinical variable that can be used to avoid the pitfalls of prolonged reconstruction that ultimately go on to amputation.</a:t>
            </a:r>
          </a:p>
          <a:p>
            <a:r>
              <a:rPr lang="en-US" dirty="0" smtClean="0"/>
              <a:t>Limitations</a:t>
            </a:r>
          </a:p>
          <a:p>
            <a:pPr lvl="1"/>
            <a:r>
              <a:rPr lang="en-US" dirty="0" smtClean="0"/>
              <a:t>Sample size</a:t>
            </a:r>
          </a:p>
          <a:p>
            <a:pPr lvl="1"/>
            <a:r>
              <a:rPr lang="en-US" dirty="0" smtClean="0"/>
              <a:t>Retrospective</a:t>
            </a:r>
          </a:p>
          <a:p>
            <a:pPr lvl="1"/>
            <a:r>
              <a:rPr lang="en-US" dirty="0" smtClean="0"/>
              <a:t>No evidence for adverse effects in children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Future </a:t>
            </a:r>
            <a:r>
              <a:rPr lang="en-US" dirty="0" smtClean="0"/>
              <a:t>considerations</a:t>
            </a:r>
            <a:endParaRPr lang="en-US" dirty="0" smtClean="0"/>
          </a:p>
          <a:p>
            <a:pPr lvl="1"/>
            <a:r>
              <a:rPr lang="en-US" dirty="0" smtClean="0"/>
              <a:t>Larger sample sizes</a:t>
            </a:r>
          </a:p>
          <a:p>
            <a:pPr lvl="1"/>
            <a:r>
              <a:rPr lang="en-US" dirty="0" smtClean="0"/>
              <a:t>Prospective studies vs. controls</a:t>
            </a:r>
          </a:p>
          <a:p>
            <a:pPr lvl="1"/>
            <a:r>
              <a:rPr lang="en-US" dirty="0" smtClean="0"/>
              <a:t>Correlate with clinical outcomes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SPY-Q technology computer-determined gradient of perfusion</a:t>
            </a:r>
          </a:p>
          <a:p>
            <a:pPr lvl="1"/>
            <a:r>
              <a:rPr lang="en-US" dirty="0" smtClean="0"/>
              <a:t>Is there a threshold at which point tissue necrosis is inevitable?</a:t>
            </a:r>
          </a:p>
        </p:txBody>
      </p:sp>
    </p:spTree>
    <p:extLst>
      <p:ext uri="{BB962C8B-B14F-4D97-AF65-F5344CB8AC3E}">
        <p14:creationId xmlns:p14="http://schemas.microsoft.com/office/powerpoint/2010/main" val="18344570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Methods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Retrospective observational case series</a:t>
            </a:r>
          </a:p>
          <a:p>
            <a:r>
              <a:rPr lang="en-US" dirty="0" smtClean="0"/>
              <a:t>4 patient series of level 1 trauma patients brought to facility for primary evaluation and treatment</a:t>
            </a:r>
          </a:p>
          <a:p>
            <a:pPr lvl="1"/>
            <a:r>
              <a:rPr lang="en-US" dirty="0" smtClean="0"/>
              <a:t>Inclusion criteria:  </a:t>
            </a:r>
          </a:p>
          <a:p>
            <a:pPr lvl="2"/>
            <a:r>
              <a:rPr lang="en-US" dirty="0" smtClean="0"/>
              <a:t>Adult</a:t>
            </a:r>
          </a:p>
          <a:p>
            <a:pPr lvl="2"/>
            <a:r>
              <a:rPr lang="en-US" dirty="0" smtClean="0"/>
              <a:t>lower extremity orthopaedic trauma requiring surgery</a:t>
            </a:r>
          </a:p>
          <a:p>
            <a:pPr lvl="2"/>
            <a:r>
              <a:rPr lang="en-US" dirty="0" smtClean="0"/>
              <a:t>evaluated </a:t>
            </a:r>
            <a:r>
              <a:rPr lang="en-US" dirty="0" err="1" smtClean="0"/>
              <a:t>intraoperatively</a:t>
            </a:r>
            <a:r>
              <a:rPr lang="en-US" dirty="0" smtClean="0"/>
              <a:t> with laser-assisted </a:t>
            </a:r>
            <a:r>
              <a:rPr lang="en-US" dirty="0" err="1" smtClean="0"/>
              <a:t>indocyanine</a:t>
            </a:r>
            <a:r>
              <a:rPr lang="en-US" dirty="0" smtClean="0"/>
              <a:t> green angiography (LA-ICGA)</a:t>
            </a:r>
          </a:p>
          <a:p>
            <a:pPr lvl="3"/>
            <a:r>
              <a:rPr lang="en-US" dirty="0" smtClean="0"/>
              <a:t>Administration of 2.5mg/mL ICG-aqueous solvent mixture</a:t>
            </a:r>
          </a:p>
          <a:p>
            <a:r>
              <a:rPr lang="en-US" dirty="0" smtClean="0"/>
              <a:t>Retrospective review of patient outcomes after surgery had taken place</a:t>
            </a:r>
          </a:p>
        </p:txBody>
      </p:sp>
    </p:spTree>
    <p:extLst>
      <p:ext uri="{BB962C8B-B14F-4D97-AF65-F5344CB8AC3E}">
        <p14:creationId xmlns:p14="http://schemas.microsoft.com/office/powerpoint/2010/main" val="671777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Background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 err="1" smtClean="0"/>
              <a:t>Indocyanine</a:t>
            </a:r>
            <a:r>
              <a:rPr lang="en-US" dirty="0" smtClean="0"/>
              <a:t> green (ICG)</a:t>
            </a:r>
          </a:p>
          <a:p>
            <a:pPr lvl="1"/>
            <a:r>
              <a:rPr lang="en-US" dirty="0"/>
              <a:t>d</a:t>
            </a:r>
            <a:r>
              <a:rPr lang="en-US" dirty="0" smtClean="0"/>
              <a:t>ye that binds to plasma proteins in the vascular system</a:t>
            </a:r>
          </a:p>
          <a:p>
            <a:pPr lvl="1"/>
            <a:r>
              <a:rPr lang="en-US" dirty="0"/>
              <a:t>h</a:t>
            </a:r>
            <a:r>
              <a:rPr lang="en-US" dirty="0" smtClean="0"/>
              <a:t>alf life ~ 180 seconds</a:t>
            </a:r>
          </a:p>
          <a:p>
            <a:pPr lvl="1"/>
            <a:r>
              <a:rPr lang="en-US" dirty="0"/>
              <a:t>r</a:t>
            </a:r>
            <a:r>
              <a:rPr lang="en-US" dirty="0" smtClean="0"/>
              <a:t>emoved by liver, excreted harmlessly in bile</a:t>
            </a:r>
          </a:p>
          <a:p>
            <a:r>
              <a:rPr lang="en-US" dirty="0" smtClean="0"/>
              <a:t>Fluorescence at 800nm viewed by laser camera shows signal indicating perfusion</a:t>
            </a:r>
          </a:p>
          <a:p>
            <a:r>
              <a:rPr lang="en-US" dirty="0"/>
              <a:t>S</a:t>
            </a:r>
            <a:r>
              <a:rPr lang="en-US" dirty="0" smtClean="0"/>
              <a:t>afety in human use is well established:  contraindicated for iodine allergy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43098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Background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 smtClean="0"/>
              <a:t>laser-assisted </a:t>
            </a:r>
            <a:r>
              <a:rPr lang="en-US" dirty="0"/>
              <a:t>ICG dye angiography (LA-ICGA)</a:t>
            </a:r>
          </a:p>
          <a:p>
            <a:r>
              <a:rPr lang="en-US" dirty="0" err="1"/>
              <a:t>LifeCell</a:t>
            </a:r>
            <a:r>
              <a:rPr lang="en-US" dirty="0"/>
              <a:t> SPY Elite </a:t>
            </a:r>
            <a:r>
              <a:rPr lang="en-US" dirty="0" smtClean="0"/>
              <a:t>camera</a:t>
            </a:r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2667000"/>
            <a:ext cx="2286000" cy="3228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765571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background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 smtClean="0"/>
              <a:t>FDA approved in 2005: intraoperative assessment of coronary vasculature in CABG</a:t>
            </a:r>
          </a:p>
          <a:p>
            <a:pPr lvl="1"/>
            <a:r>
              <a:rPr lang="en-US" dirty="0" smtClean="0"/>
              <a:t>Desai et al. J </a:t>
            </a:r>
            <a:r>
              <a:rPr lang="en-US" dirty="0"/>
              <a:t>Am </a:t>
            </a:r>
            <a:r>
              <a:rPr lang="en-US" dirty="0" err="1"/>
              <a:t>Coll</a:t>
            </a:r>
            <a:r>
              <a:rPr lang="en-US" dirty="0"/>
              <a:t> </a:t>
            </a:r>
            <a:r>
              <a:rPr lang="en-US" dirty="0" err="1" smtClean="0"/>
              <a:t>Cardiol</a:t>
            </a:r>
            <a:r>
              <a:rPr lang="en-US" dirty="0" smtClean="0"/>
              <a:t>. 2005:  detects additional 4.2% of coronary graft revisions that would have gone unrecognized</a:t>
            </a:r>
          </a:p>
          <a:p>
            <a:endParaRPr lang="en-US" dirty="0"/>
          </a:p>
          <a:p>
            <a:r>
              <a:rPr lang="en-US" dirty="0" smtClean="0"/>
              <a:t>FDA approved in 2007: for plastic, micro-, and reconstructive surgery</a:t>
            </a:r>
          </a:p>
          <a:p>
            <a:r>
              <a:rPr lang="en-US" dirty="0" smtClean="0"/>
              <a:t>Rapid expansion of literature for ICG use in plastic surgery</a:t>
            </a:r>
          </a:p>
          <a:p>
            <a:pPr lvl="1"/>
            <a:r>
              <a:rPr lang="en-US" dirty="0" smtClean="0"/>
              <a:t>Breast reconstruction: Newman &amp; Samson. J </a:t>
            </a:r>
            <a:r>
              <a:rPr lang="en-US" dirty="0" err="1" smtClean="0"/>
              <a:t>Reconstr</a:t>
            </a:r>
            <a:r>
              <a:rPr lang="en-US" dirty="0" smtClean="0"/>
              <a:t> </a:t>
            </a:r>
            <a:r>
              <a:rPr lang="en-US" dirty="0" err="1" smtClean="0"/>
              <a:t>Microsurg</a:t>
            </a:r>
            <a:r>
              <a:rPr lang="en-US" dirty="0" smtClean="0"/>
              <a:t>. 2009</a:t>
            </a:r>
          </a:p>
          <a:p>
            <a:pPr lvl="1">
              <a:buClr>
                <a:srgbClr val="DC9E1F"/>
              </a:buClr>
            </a:pPr>
            <a:r>
              <a:rPr lang="en-US" dirty="0" smtClean="0">
                <a:solidFill>
                  <a:srgbClr val="FFFFFF"/>
                </a:solidFill>
              </a:rPr>
              <a:t>Free tissue transfer: </a:t>
            </a:r>
            <a:r>
              <a:rPr lang="en-US" dirty="0" err="1" smtClean="0">
                <a:solidFill>
                  <a:srgbClr val="FFFFFF"/>
                </a:solidFill>
              </a:rPr>
              <a:t>Pestana</a:t>
            </a:r>
            <a:r>
              <a:rPr lang="en-US" dirty="0" smtClean="0">
                <a:solidFill>
                  <a:srgbClr val="FFFFFF"/>
                </a:solidFill>
              </a:rPr>
              <a:t> </a:t>
            </a:r>
            <a:r>
              <a:rPr lang="en-US" dirty="0">
                <a:solidFill>
                  <a:srgbClr val="FFFFFF"/>
                </a:solidFill>
              </a:rPr>
              <a:t>et al. </a:t>
            </a:r>
            <a:r>
              <a:rPr lang="en-US" dirty="0" err="1">
                <a:solidFill>
                  <a:srgbClr val="FFFFFF"/>
                </a:solidFill>
              </a:rPr>
              <a:t>Plast</a:t>
            </a:r>
            <a:r>
              <a:rPr lang="en-US" dirty="0">
                <a:solidFill>
                  <a:srgbClr val="FFFFFF"/>
                </a:solidFill>
              </a:rPr>
              <a:t> </a:t>
            </a:r>
            <a:r>
              <a:rPr lang="en-US" dirty="0" err="1">
                <a:solidFill>
                  <a:srgbClr val="FFFFFF"/>
                </a:solidFill>
              </a:rPr>
              <a:t>Reconstr</a:t>
            </a:r>
            <a:r>
              <a:rPr lang="en-US" dirty="0">
                <a:solidFill>
                  <a:srgbClr val="FFFFFF"/>
                </a:solidFill>
              </a:rPr>
              <a:t> Surg. </a:t>
            </a:r>
            <a:r>
              <a:rPr lang="en-US" dirty="0" smtClean="0">
                <a:solidFill>
                  <a:srgbClr val="FFFFFF"/>
                </a:solidFill>
              </a:rPr>
              <a:t>2009</a:t>
            </a:r>
            <a:endParaRPr lang="en-US" dirty="0" smtClean="0"/>
          </a:p>
          <a:p>
            <a:pPr lvl="1"/>
            <a:r>
              <a:rPr lang="en-US" dirty="0" smtClean="0"/>
              <a:t>TRAM flap evaluation: Newman et al. Can J </a:t>
            </a:r>
            <a:r>
              <a:rPr lang="en-US" dirty="0" err="1" smtClean="0"/>
              <a:t>Plast</a:t>
            </a:r>
            <a:r>
              <a:rPr lang="en-US" dirty="0" smtClean="0"/>
              <a:t> Surg. 2011</a:t>
            </a:r>
          </a:p>
          <a:p>
            <a:pPr lvl="1"/>
            <a:r>
              <a:rPr lang="en-US" dirty="0" smtClean="0"/>
              <a:t>Lit review, ultimately improves outcomes:  Liu et al. J </a:t>
            </a:r>
            <a:r>
              <a:rPr lang="en-US" dirty="0" err="1" smtClean="0"/>
              <a:t>Reconstr</a:t>
            </a:r>
            <a:r>
              <a:rPr lang="en-US" dirty="0" smtClean="0"/>
              <a:t> </a:t>
            </a:r>
            <a:r>
              <a:rPr lang="en-US" dirty="0" err="1" smtClean="0"/>
              <a:t>Microsurg</a:t>
            </a:r>
            <a:r>
              <a:rPr lang="en-US" dirty="0" smtClean="0"/>
              <a:t>. 2011</a:t>
            </a:r>
          </a:p>
        </p:txBody>
      </p:sp>
    </p:spTree>
    <p:extLst>
      <p:ext uri="{BB962C8B-B14F-4D97-AF65-F5344CB8AC3E}">
        <p14:creationId xmlns:p14="http://schemas.microsoft.com/office/powerpoint/2010/main" val="552642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background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 smtClean="0"/>
              <a:t>Minimal literature for use of ICG angiography in the trauma </a:t>
            </a:r>
            <a:r>
              <a:rPr lang="en-US" dirty="0" smtClean="0"/>
              <a:t>setting</a:t>
            </a:r>
            <a:endParaRPr lang="en-US" dirty="0" smtClean="0"/>
          </a:p>
          <a:p>
            <a:r>
              <a:rPr lang="en-US" dirty="0" smtClean="0"/>
              <a:t>NO literature for use of ICG angiography in orthopaedics</a:t>
            </a:r>
          </a:p>
          <a:p>
            <a:endParaRPr lang="en-US" dirty="0"/>
          </a:p>
          <a:p>
            <a:r>
              <a:rPr lang="en-US" dirty="0" smtClean="0"/>
              <a:t>Hypothesis:  Real-time perfusion evaluation provided by ICG angiography is predictive for tissue prognosis which can aid surgical decision making.</a:t>
            </a:r>
          </a:p>
        </p:txBody>
      </p:sp>
    </p:spTree>
    <p:extLst>
      <p:ext uri="{BB962C8B-B14F-4D97-AF65-F5344CB8AC3E}">
        <p14:creationId xmlns:p14="http://schemas.microsoft.com/office/powerpoint/2010/main" val="13074127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 smtClean="0"/>
              <a:t>32 year old male</a:t>
            </a:r>
          </a:p>
          <a:p>
            <a:r>
              <a:rPr lang="en-US" dirty="0" smtClean="0"/>
              <a:t>Impact from ruptured fire extinguisher</a:t>
            </a:r>
          </a:p>
          <a:p>
            <a:r>
              <a:rPr lang="en-US" dirty="0" smtClean="0"/>
              <a:t>Open ankle fracture-dislocation</a:t>
            </a:r>
          </a:p>
          <a:p>
            <a:r>
              <a:rPr lang="en-US" dirty="0" smtClean="0"/>
              <a:t>Treatment</a:t>
            </a:r>
          </a:p>
          <a:p>
            <a:pPr lvl="1"/>
            <a:r>
              <a:rPr lang="en-US" dirty="0" smtClean="0"/>
              <a:t>I&amp;D</a:t>
            </a:r>
          </a:p>
          <a:p>
            <a:pPr lvl="1"/>
            <a:r>
              <a:rPr lang="en-US" dirty="0" smtClean="0"/>
              <a:t>ORIF </a:t>
            </a:r>
            <a:r>
              <a:rPr lang="en-US" dirty="0"/>
              <a:t>of medial </a:t>
            </a:r>
            <a:r>
              <a:rPr lang="en-US" dirty="0" smtClean="0"/>
              <a:t>malleolus</a:t>
            </a:r>
          </a:p>
          <a:p>
            <a:pPr lvl="1"/>
            <a:r>
              <a:rPr lang="en-US" dirty="0"/>
              <a:t>R</a:t>
            </a:r>
            <a:r>
              <a:rPr lang="en-US" dirty="0" smtClean="0"/>
              <a:t>epair </a:t>
            </a:r>
            <a:r>
              <a:rPr lang="en-US" dirty="0"/>
              <a:t>of gastrocnemius fascia</a:t>
            </a:r>
          </a:p>
          <a:p>
            <a:pPr lvl="1"/>
            <a:r>
              <a:rPr lang="en-US" dirty="0"/>
              <a:t>Wound </a:t>
            </a:r>
            <a:r>
              <a:rPr lang="en-US" dirty="0" smtClean="0"/>
              <a:t>left open</a:t>
            </a:r>
          </a:p>
          <a:p>
            <a:pPr lvl="1"/>
            <a:r>
              <a:rPr lang="en-US" dirty="0"/>
              <a:t>W</a:t>
            </a:r>
            <a:r>
              <a:rPr lang="en-US" dirty="0" smtClean="0"/>
              <a:t>ound </a:t>
            </a:r>
            <a:r>
              <a:rPr lang="en-US" dirty="0" err="1"/>
              <a:t>vac</a:t>
            </a:r>
            <a:r>
              <a:rPr lang="en-US" dirty="0"/>
              <a:t> </a:t>
            </a:r>
            <a:r>
              <a:rPr lang="en-US" dirty="0" smtClean="0"/>
              <a:t>placed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Case  1</a:t>
            </a:r>
            <a:endParaRPr lang="en-US" dirty="0"/>
          </a:p>
        </p:txBody>
      </p:sp>
      <p:pic>
        <p:nvPicPr>
          <p:cNvPr id="5" name="Content Placeholder 4" descr="C:\Users\Andrew\Dropbox\Work\Research\Texas Tech\ICG case series\Case 1  839794\01 Case 1 preliminary.jpg"/>
          <p:cNvPicPr>
            <a:picLocks noGrp="1"/>
          </p:cNvPicPr>
          <p:nvPr>
            <p:ph sz="quarter" idx="14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1676400"/>
            <a:ext cx="3049731" cy="2286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0368641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>
          <a:xfrm>
            <a:off x="609600" y="1600200"/>
            <a:ext cx="4267200" cy="4114800"/>
          </a:xfrm>
        </p:spPr>
        <p:txBody>
          <a:bodyPr/>
          <a:lstStyle/>
          <a:p>
            <a:r>
              <a:rPr lang="en-US" dirty="0" smtClean="0"/>
              <a:t>Lateral malleolus ORIF and delayed wound closure performed 5 days later</a:t>
            </a:r>
          </a:p>
          <a:p>
            <a:r>
              <a:rPr lang="en-US" dirty="0" smtClean="0"/>
              <a:t>Wound fenestrated to relieve tension</a:t>
            </a:r>
          </a:p>
          <a:p>
            <a:pPr marL="0" indent="0">
              <a:buNone/>
            </a:pPr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SPY machine used to evaluate after closure</a:t>
            </a:r>
          </a:p>
          <a:p>
            <a:r>
              <a:rPr lang="en-US" dirty="0" smtClean="0"/>
              <a:t>Demonstrated perfusion</a:t>
            </a:r>
          </a:p>
          <a:p>
            <a:r>
              <a:rPr lang="en-US" dirty="0" smtClean="0"/>
              <a:t>Went on to heal without wound necrosis or infection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CASE  1</a:t>
            </a:r>
            <a:endParaRPr lang="en-US" dirty="0"/>
          </a:p>
        </p:txBody>
      </p:sp>
      <p:pic>
        <p:nvPicPr>
          <p:cNvPr id="5" name="Content Placeholder 4" descr="C:\Users\Andrew\Dropbox\Work\Research\Texas Tech\ICG case series\Case 1  839794\02 Case 1 closed.jpg"/>
          <p:cNvPicPr>
            <a:picLocks noGrp="1"/>
          </p:cNvPicPr>
          <p:nvPr>
            <p:ph sz="quarter" idx="14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1" y="1066800"/>
            <a:ext cx="2805753" cy="210312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5" descr="C:\Users\Andrew\Dropbox\Work\Research\Texas Tech\ICG case series\Case 1  839794\03 Case 1 SPY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6377" y="3505912"/>
            <a:ext cx="2624328" cy="181051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698944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15 year old male</a:t>
            </a:r>
          </a:p>
          <a:p>
            <a:r>
              <a:rPr lang="en-US" dirty="0" smtClean="0"/>
              <a:t>MVC</a:t>
            </a:r>
          </a:p>
          <a:p>
            <a:r>
              <a:rPr lang="en-US" dirty="0" smtClean="0"/>
              <a:t>Circumferential open wound to posterior heel with exposed Achilles tendon and calcaneus</a:t>
            </a:r>
          </a:p>
          <a:p>
            <a:r>
              <a:rPr lang="en-US" dirty="0"/>
              <a:t>T</a:t>
            </a:r>
            <a:r>
              <a:rPr lang="en-US" dirty="0" smtClean="0"/>
              <a:t>reatment</a:t>
            </a:r>
          </a:p>
          <a:p>
            <a:pPr lvl="1"/>
            <a:r>
              <a:rPr lang="en-US" dirty="0" smtClean="0"/>
              <a:t>I&amp;D</a:t>
            </a:r>
          </a:p>
          <a:p>
            <a:pPr lvl="1"/>
            <a:r>
              <a:rPr lang="en-US" dirty="0" smtClean="0"/>
              <a:t>wound </a:t>
            </a:r>
            <a:r>
              <a:rPr lang="en-US" dirty="0" err="1" smtClean="0"/>
              <a:t>vac</a:t>
            </a:r>
            <a:endParaRPr lang="en-US" dirty="0" smtClean="0"/>
          </a:p>
          <a:p>
            <a:pPr lvl="1"/>
            <a:r>
              <a:rPr lang="en-US" dirty="0" smtClean="0"/>
              <a:t>IV </a:t>
            </a:r>
            <a:r>
              <a:rPr lang="en-US" dirty="0" err="1" smtClean="0"/>
              <a:t>abx</a:t>
            </a:r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Case  2</a:t>
            </a:r>
            <a:endParaRPr lang="en-US" dirty="0"/>
          </a:p>
        </p:txBody>
      </p:sp>
      <p:pic>
        <p:nvPicPr>
          <p:cNvPr id="5" name="Content Placeholder 4" descr="C:\Users\Andrew\Dropbox\Work\Research\Texas Tech\ICG case series\Case 3 Heel Degloving\01.5 Case 3.jpg"/>
          <p:cNvPicPr>
            <a:picLocks noGrp="1"/>
          </p:cNvPicPr>
          <p:nvPr>
            <p:ph sz="quarter" idx="14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1295400"/>
            <a:ext cx="2788920" cy="1941022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5" descr="C:\Users\Andrew\Dropbox\Work\Research\Texas Tech\ICG case series\Case 3 Heel Degloving\01.75 Case 3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97908" y="3415469"/>
            <a:ext cx="2066290" cy="220345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981755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Horizon">
  <a:themeElements>
    <a:clrScheme name="Horizon">
      <a:dk1>
        <a:srgbClr val="000000"/>
      </a:dk1>
      <a:lt1>
        <a:srgbClr val="FFFFFF"/>
      </a:lt1>
      <a:dk2>
        <a:srgbClr val="1F2123"/>
      </a:dk2>
      <a:lt2>
        <a:srgbClr val="DC9E1F"/>
      </a:lt2>
      <a:accent1>
        <a:srgbClr val="7E97AD"/>
      </a:accent1>
      <a:accent2>
        <a:srgbClr val="CC8E60"/>
      </a:accent2>
      <a:accent3>
        <a:srgbClr val="7A6A60"/>
      </a:accent3>
      <a:accent4>
        <a:srgbClr val="B4936D"/>
      </a:accent4>
      <a:accent5>
        <a:srgbClr val="67787B"/>
      </a:accent5>
      <a:accent6>
        <a:srgbClr val="9D936F"/>
      </a:accent6>
      <a:hlink>
        <a:srgbClr val="646464"/>
      </a:hlink>
      <a:folHlink>
        <a:srgbClr val="969696"/>
      </a:folHlink>
    </a:clrScheme>
    <a:fontScheme name="Horizon">
      <a:majorFont>
        <a:latin typeface="Arial Narrow"/>
        <a:ea typeface=""/>
        <a:cs typeface=""/>
        <a:font script="Jpan" typeface="HGｺﾞｼｯｸM"/>
        <a:font script="Hang" typeface="HY얕은샘물M"/>
        <a:font script="Hans" typeface="方正姚体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Arial Narrow"/>
        <a:ea typeface=""/>
        <a:cs typeface=""/>
        <a:font script="Jpan" typeface="HGｺﾞｼｯｸM"/>
        <a:font script="Hang" typeface="HY얕은샘물M"/>
        <a:font script="Hans" typeface="方正姚体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Horizon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hade val="100000"/>
                <a:satMod val="100000"/>
              </a:schemeClr>
            </a:gs>
            <a:gs pos="100000">
              <a:schemeClr val="phClr">
                <a:tint val="61000"/>
                <a:alpha val="100000"/>
                <a:satMod val="2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</a:schemeClr>
            </a:gs>
            <a:gs pos="100000">
              <a:schemeClr val="phClr">
                <a:tint val="90000"/>
                <a:alpha val="100000"/>
                <a:satMod val="2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5240" cap="flat" cmpd="sng" algn="ctr">
          <a:solidFill>
            <a:schemeClr val="phClr">
              <a:tint val="25000"/>
              <a:alpha val="25000"/>
            </a:schemeClr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2924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prstMaterial="flat">
            <a:bevelT w="34925" h="47625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6000"/>
                <a:shade val="100000"/>
                <a:alpha val="100000"/>
                <a:satMod val="140000"/>
              </a:schemeClr>
            </a:gs>
            <a:gs pos="31000">
              <a:schemeClr val="phClr">
                <a:tint val="100000"/>
                <a:shade val="90000"/>
                <a:alpha val="100000"/>
              </a:schemeClr>
            </a:gs>
            <a:gs pos="100000">
              <a:schemeClr val="phClr">
                <a:tint val="100000"/>
                <a:shade val="80000"/>
                <a:alpha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hade val="100000"/>
                <a:alpha val="100000"/>
                <a:satMod val="180000"/>
              </a:schemeClr>
            </a:gs>
            <a:gs pos="41000">
              <a:schemeClr val="phClr">
                <a:tint val="100000"/>
                <a:shade val="100000"/>
                <a:alpha val="100000"/>
                <a:satMod val="150000"/>
              </a:schemeClr>
            </a:gs>
            <a:gs pos="100000">
              <a:schemeClr val="phClr">
                <a:tint val="100000"/>
                <a:shade val="65000"/>
                <a:alpha val="100000"/>
              </a:schemeClr>
            </a:gs>
          </a:gsLst>
          <a:path path="circle">
            <a:fillToRect l="50000" t="80000" r="100000" b="10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265</TotalTime>
  <Words>901</Words>
  <Application>Microsoft Office PowerPoint</Application>
  <PresentationFormat>On-screen Show (4:3)</PresentationFormat>
  <Paragraphs>160</Paragraphs>
  <Slides>19</Slides>
  <Notes>1</Notes>
  <HiddenSlides>0</HiddenSlides>
  <MMClips>2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Horizon</vt:lpstr>
      <vt:lpstr> Use of indocyanine green fluorescent dye video angiography in orthopaedic lower extremity trauma:  a pilot study</vt:lpstr>
      <vt:lpstr>Methods</vt:lpstr>
      <vt:lpstr>Background</vt:lpstr>
      <vt:lpstr>Background</vt:lpstr>
      <vt:lpstr>background</vt:lpstr>
      <vt:lpstr>background</vt:lpstr>
      <vt:lpstr>Case  1</vt:lpstr>
      <vt:lpstr>CASE  1</vt:lpstr>
      <vt:lpstr>Case  2</vt:lpstr>
      <vt:lpstr>Case  2</vt:lpstr>
      <vt:lpstr>Case  3</vt:lpstr>
      <vt:lpstr>CASE  3</vt:lpstr>
      <vt:lpstr>CASE  4</vt:lpstr>
      <vt:lpstr>CASE  4</vt:lpstr>
      <vt:lpstr>DISCUSSION</vt:lpstr>
      <vt:lpstr>DISCUSSION</vt:lpstr>
      <vt:lpstr>DISCUSSION</vt:lpstr>
      <vt:lpstr>DISCUSSION</vt:lpstr>
      <vt:lpstr>discussion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Cleveland</dc:creator>
  <cp:lastModifiedBy>Cleveland</cp:lastModifiedBy>
  <cp:revision>59</cp:revision>
  <dcterms:created xsi:type="dcterms:W3CDTF">2012-04-18T10:49:52Z</dcterms:created>
  <dcterms:modified xsi:type="dcterms:W3CDTF">2012-11-30T11:57:00Z</dcterms:modified>
</cp:coreProperties>
</file>