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99" r:id="rId3"/>
    <p:sldId id="298" r:id="rId4"/>
    <p:sldId id="259" r:id="rId5"/>
    <p:sldId id="261" r:id="rId6"/>
    <p:sldId id="286" r:id="rId7"/>
    <p:sldId id="287" r:id="rId8"/>
    <p:sldId id="288" r:id="rId9"/>
    <p:sldId id="289" r:id="rId10"/>
    <p:sldId id="291" r:id="rId11"/>
    <p:sldId id="264" r:id="rId12"/>
    <p:sldId id="265" r:id="rId13"/>
    <p:sldId id="268" r:id="rId14"/>
    <p:sldId id="292" r:id="rId15"/>
    <p:sldId id="293" r:id="rId16"/>
    <p:sldId id="294" r:id="rId17"/>
    <p:sldId id="295" r:id="rId18"/>
    <p:sldId id="260" r:id="rId19"/>
    <p:sldId id="269" r:id="rId20"/>
    <p:sldId id="270" r:id="rId21"/>
    <p:sldId id="271" r:id="rId22"/>
    <p:sldId id="297" r:id="rId23"/>
    <p:sldId id="296"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6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9/21/2015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9/21/2015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9/21/2015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9/21/2015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9/21/2015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9/21/2015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9/21/2015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New</a:t>
            </a:r>
            <a:r>
              <a:rPr lang="en-US" dirty="0" smtClean="0"/>
              <a:t> Cash Receipts Training</a:t>
            </a:r>
            <a:endParaRPr lang="en-US" dirty="0"/>
          </a:p>
        </p:txBody>
      </p:sp>
      <p:sp>
        <p:nvSpPr>
          <p:cNvPr id="3" name="Subtitle 2"/>
          <p:cNvSpPr>
            <a:spLocks noGrp="1"/>
          </p:cNvSpPr>
          <p:nvPr>
            <p:ph type="subTitle" idx="1"/>
          </p:nvPr>
        </p:nvSpPr>
        <p:spPr/>
        <p:txBody>
          <a:bodyPr>
            <a:noAutofit/>
          </a:bodyPr>
          <a:lstStyle/>
          <a:p>
            <a:r>
              <a:rPr lang="en-US" sz="3600" dirty="0" smtClean="0">
                <a:latin typeface="Bell MT" panose="02020503060305020303" pitchFamily="18" charset="0"/>
                <a:cs typeface="Andalus" panose="02020603050405020304" pitchFamily="18" charset="-78"/>
              </a:rPr>
              <a:t>Starting September 1, 2015 you will use the new cash receipting system for deposits in the new fiscal year.</a:t>
            </a:r>
            <a:endParaRPr lang="en-US" sz="3600" dirty="0">
              <a:latin typeface="Bell MT" panose="02020503060305020303" pitchFamily="18" charset="0"/>
              <a:cs typeface="Andalus" panose="02020603050405020304" pitchFamily="18" charset="-78"/>
            </a:endParaRPr>
          </a:p>
        </p:txBody>
      </p:sp>
    </p:spTree>
    <p:extLst>
      <p:ext uri="{BB962C8B-B14F-4D97-AF65-F5344CB8AC3E}">
        <p14:creationId xmlns:p14="http://schemas.microsoft.com/office/powerpoint/2010/main" val="792978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E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 y="1333279"/>
            <a:ext cx="9144000" cy="4191441"/>
          </a:xfrm>
          <a:prstGeom prst="rect">
            <a:avLst/>
          </a:prstGeom>
        </p:spPr>
      </p:pic>
      <p:sp>
        <p:nvSpPr>
          <p:cNvPr id="5" name="Left Arrow 4"/>
          <p:cNvSpPr/>
          <p:nvPr/>
        </p:nvSpPr>
        <p:spPr>
          <a:xfrm>
            <a:off x="3009900" y="43434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0" y="4734363"/>
            <a:ext cx="5257800" cy="369332"/>
          </a:xfrm>
          <a:prstGeom prst="rect">
            <a:avLst/>
          </a:prstGeom>
          <a:noFill/>
        </p:spPr>
        <p:txBody>
          <a:bodyPr wrap="square" rtlCol="0">
            <a:spAutoFit/>
          </a:bodyPr>
          <a:lstStyle/>
          <a:p>
            <a:r>
              <a:rPr lang="en-US" b="1" dirty="0" smtClean="0">
                <a:solidFill>
                  <a:srgbClr val="FF0000"/>
                </a:solidFill>
              </a:rPr>
              <a:t>1. Browse and select, 2. click Scan, 3. click Upload.</a:t>
            </a:r>
            <a:endParaRPr lang="en-US" b="1" dirty="0">
              <a:solidFill>
                <a:srgbClr val="FF0000"/>
              </a:solidFill>
            </a:endParaRPr>
          </a:p>
        </p:txBody>
      </p:sp>
      <p:sp>
        <p:nvSpPr>
          <p:cNvPr id="7" name="Left Arrow 6"/>
          <p:cNvSpPr/>
          <p:nvPr/>
        </p:nvSpPr>
        <p:spPr>
          <a:xfrm>
            <a:off x="2971800" y="3595101"/>
            <a:ext cx="800100" cy="2864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3400" y="5063055"/>
            <a:ext cx="3124200" cy="923330"/>
          </a:xfrm>
          <a:prstGeom prst="rect">
            <a:avLst/>
          </a:prstGeom>
          <a:noFill/>
        </p:spPr>
        <p:txBody>
          <a:bodyPr wrap="square" rtlCol="0">
            <a:spAutoFit/>
          </a:bodyPr>
          <a:lstStyle/>
          <a:p>
            <a:r>
              <a:rPr lang="en-US" b="1" dirty="0" smtClean="0">
                <a:solidFill>
                  <a:srgbClr val="FF0000"/>
                </a:solidFill>
              </a:rPr>
              <a:t>Suggest use  of Firefox when entering a cash receipt with a document attachment.</a:t>
            </a:r>
            <a:endParaRPr lang="en-US" b="1" dirty="0">
              <a:solidFill>
                <a:srgbClr val="FF0000"/>
              </a:solidFill>
            </a:endParaRPr>
          </a:p>
        </p:txBody>
      </p:sp>
      <p:sp>
        <p:nvSpPr>
          <p:cNvPr id="3" name="TextBox 2"/>
          <p:cNvSpPr txBox="1"/>
          <p:nvPr/>
        </p:nvSpPr>
        <p:spPr>
          <a:xfrm>
            <a:off x="4107264" y="3459030"/>
            <a:ext cx="3200400" cy="646331"/>
          </a:xfrm>
          <a:prstGeom prst="rect">
            <a:avLst/>
          </a:prstGeom>
          <a:noFill/>
        </p:spPr>
        <p:txBody>
          <a:bodyPr wrap="square" rtlCol="0">
            <a:spAutoFit/>
          </a:bodyPr>
          <a:lstStyle/>
          <a:p>
            <a:r>
              <a:rPr lang="en-US" b="1" dirty="0" smtClean="0">
                <a:solidFill>
                  <a:srgbClr val="FF0000"/>
                </a:solidFill>
              </a:rPr>
              <a:t>Can forward, but must use  recipient’s R#.</a:t>
            </a:r>
            <a:endParaRPr lang="en-US" b="1" dirty="0">
              <a:solidFill>
                <a:srgbClr val="FF0000"/>
              </a:solidFill>
            </a:endParaRPr>
          </a:p>
        </p:txBody>
      </p:sp>
      <p:sp>
        <p:nvSpPr>
          <p:cNvPr id="4" name="TextBox 3"/>
          <p:cNvSpPr txBox="1"/>
          <p:nvPr/>
        </p:nvSpPr>
        <p:spPr>
          <a:xfrm>
            <a:off x="838200" y="6019800"/>
            <a:ext cx="7467600" cy="369332"/>
          </a:xfrm>
          <a:prstGeom prst="rect">
            <a:avLst/>
          </a:prstGeom>
          <a:noFill/>
        </p:spPr>
        <p:txBody>
          <a:bodyPr wrap="square" rtlCol="0">
            <a:spAutoFit/>
          </a:bodyPr>
          <a:lstStyle/>
          <a:p>
            <a:r>
              <a:rPr lang="en-US" b="1" dirty="0" smtClean="0">
                <a:solidFill>
                  <a:srgbClr val="FF0000"/>
                </a:solidFill>
              </a:rPr>
              <a:t>We currently only require attached documents for Gift type cash receipts.</a:t>
            </a:r>
            <a:endParaRPr lang="en-US" b="1" dirty="0">
              <a:solidFill>
                <a:srgbClr val="FF0000"/>
              </a:solidFill>
            </a:endParaRPr>
          </a:p>
        </p:txBody>
      </p:sp>
      <p:sp>
        <p:nvSpPr>
          <p:cNvPr id="8" name="TextBox 7"/>
          <p:cNvSpPr txBox="1"/>
          <p:nvPr/>
        </p:nvSpPr>
        <p:spPr>
          <a:xfrm>
            <a:off x="3962400" y="4365031"/>
            <a:ext cx="3886200" cy="369332"/>
          </a:xfrm>
          <a:prstGeom prst="rect">
            <a:avLst/>
          </a:prstGeom>
          <a:noFill/>
        </p:spPr>
        <p:txBody>
          <a:bodyPr wrap="square" rtlCol="0">
            <a:spAutoFit/>
          </a:bodyPr>
          <a:lstStyle/>
          <a:p>
            <a:r>
              <a:rPr lang="en-US" b="1" dirty="0" smtClean="0">
                <a:solidFill>
                  <a:srgbClr val="FF0000"/>
                </a:solidFill>
              </a:rPr>
              <a:t>To attach a document file:</a:t>
            </a:r>
            <a:endParaRPr lang="en-US" b="1" dirty="0">
              <a:solidFill>
                <a:srgbClr val="FF0000"/>
              </a:solidFill>
            </a:endParaRPr>
          </a:p>
        </p:txBody>
      </p:sp>
    </p:spTree>
    <p:extLst>
      <p:ext uri="{BB962C8B-B14F-4D97-AF65-F5344CB8AC3E}">
        <p14:creationId xmlns:p14="http://schemas.microsoft.com/office/powerpoint/2010/main" val="222705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8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78" y="0"/>
            <a:ext cx="7963244" cy="6858000"/>
          </a:xfrm>
          <a:prstGeom prst="rect">
            <a:avLst/>
          </a:prstGeom>
        </p:spPr>
      </p:pic>
      <p:sp>
        <p:nvSpPr>
          <p:cNvPr id="4" name="TextBox 3"/>
          <p:cNvSpPr txBox="1"/>
          <p:nvPr/>
        </p:nvSpPr>
        <p:spPr>
          <a:xfrm>
            <a:off x="2590800" y="2743200"/>
            <a:ext cx="4495800" cy="1477328"/>
          </a:xfrm>
          <a:prstGeom prst="rect">
            <a:avLst/>
          </a:prstGeom>
          <a:noFill/>
        </p:spPr>
        <p:txBody>
          <a:bodyPr wrap="square" rtlCol="0">
            <a:spAutoFit/>
          </a:bodyPr>
          <a:lstStyle/>
          <a:p>
            <a:r>
              <a:rPr lang="en-US" b="1" dirty="0" smtClean="0">
                <a:solidFill>
                  <a:srgbClr val="FF0000"/>
                </a:solidFill>
              </a:rPr>
              <a:t>You might get this as your document if your browser doesn’t accept the document upload. Try Firefox.</a:t>
            </a:r>
          </a:p>
          <a:p>
            <a:endParaRPr lang="en-US" b="1" dirty="0" smtClean="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236767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0C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33400"/>
            <a:ext cx="9144000" cy="5515617"/>
          </a:xfrm>
          <a:prstGeom prst="rect">
            <a:avLst/>
          </a:prstGeom>
        </p:spPr>
      </p:pic>
      <p:sp>
        <p:nvSpPr>
          <p:cNvPr id="3" name="TextBox 2"/>
          <p:cNvSpPr txBox="1"/>
          <p:nvPr/>
        </p:nvSpPr>
        <p:spPr>
          <a:xfrm>
            <a:off x="4648200" y="5257800"/>
            <a:ext cx="3200400" cy="646331"/>
          </a:xfrm>
          <a:prstGeom prst="rect">
            <a:avLst/>
          </a:prstGeom>
          <a:noFill/>
        </p:spPr>
        <p:txBody>
          <a:bodyPr wrap="square" rtlCol="0">
            <a:spAutoFit/>
          </a:bodyPr>
          <a:lstStyle/>
          <a:p>
            <a:r>
              <a:rPr lang="en-US" b="1" dirty="0" smtClean="0">
                <a:solidFill>
                  <a:srgbClr val="FF0000"/>
                </a:solidFill>
              </a:rPr>
              <a:t>There is no total under the line amounts</a:t>
            </a:r>
            <a:r>
              <a:rPr lang="en-US" dirty="0" smtClean="0"/>
              <a:t>.</a:t>
            </a:r>
            <a:endParaRPr lang="en-US" dirty="0"/>
          </a:p>
        </p:txBody>
      </p:sp>
      <p:sp>
        <p:nvSpPr>
          <p:cNvPr id="4" name="Up Arrow 3"/>
          <p:cNvSpPr/>
          <p:nvPr/>
        </p:nvSpPr>
        <p:spPr>
          <a:xfrm>
            <a:off x="8001000" y="5334000"/>
            <a:ext cx="1143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44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24600"/>
          </a:xfrm>
        </p:spPr>
        <p:txBody>
          <a:bodyPr/>
          <a:lstStyle/>
          <a:p>
            <a:r>
              <a:rPr lang="en-US" dirty="0" smtClean="0"/>
              <a:t>Contracts AR</a:t>
            </a:r>
            <a:br>
              <a:rPr lang="en-US" dirty="0" smtClean="0"/>
            </a:br>
            <a:r>
              <a:rPr lang="en-US" dirty="0" smtClean="0"/>
              <a:t> </a:t>
            </a:r>
            <a:br>
              <a:rPr lang="en-US" dirty="0" smtClean="0"/>
            </a:br>
            <a:r>
              <a:rPr lang="en-US" sz="2400" dirty="0" smtClean="0">
                <a:solidFill>
                  <a:schemeClr val="tx1"/>
                </a:solidFill>
              </a:rPr>
              <a:t>Contract AR data will be linked to Cash Receipts starting 9/11/15. Contract type requires a couple different clicks, but the same information needs to be on the new cash receipts: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1. Click  </a:t>
            </a:r>
            <a:r>
              <a:rPr lang="en-US" sz="2400" dirty="0" smtClean="0">
                <a:solidFill>
                  <a:srgbClr val="FF0000"/>
                </a:solidFill>
              </a:rPr>
              <a:t>Search.</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2. Locate your </a:t>
            </a:r>
            <a:r>
              <a:rPr lang="en-US" sz="2400" dirty="0">
                <a:solidFill>
                  <a:schemeClr val="tx1"/>
                </a:solidFill>
              </a:rPr>
              <a:t>C</a:t>
            </a:r>
            <a:r>
              <a:rPr lang="en-US" sz="2400" dirty="0" smtClean="0">
                <a:solidFill>
                  <a:schemeClr val="tx1"/>
                </a:solidFill>
              </a:rPr>
              <a:t>ontract # on the list. </a:t>
            </a:r>
            <a:br>
              <a:rPr lang="en-US" sz="2400" dirty="0" smtClean="0">
                <a:solidFill>
                  <a:schemeClr val="tx1"/>
                </a:solidFill>
              </a:rPr>
            </a:br>
            <a:r>
              <a:rPr lang="en-US" sz="2400" dirty="0" smtClean="0">
                <a:solidFill>
                  <a:schemeClr val="tx1"/>
                </a:solidFill>
              </a:rPr>
              <a:t>3. Copy &amp; paste # into the Contract Number field. </a:t>
            </a:r>
            <a:br>
              <a:rPr lang="en-US" sz="2400" dirty="0" smtClean="0">
                <a:solidFill>
                  <a:schemeClr val="tx1"/>
                </a:solidFill>
              </a:rPr>
            </a:br>
            <a:r>
              <a:rPr lang="en-US" sz="2400" dirty="0" smtClean="0">
                <a:solidFill>
                  <a:schemeClr val="tx1"/>
                </a:solidFill>
              </a:rPr>
              <a:t>4. Click on AR Billing link on list to see AR amounts and details. </a:t>
            </a:r>
            <a:br>
              <a:rPr lang="en-US" sz="2400" dirty="0" smtClean="0">
                <a:solidFill>
                  <a:schemeClr val="tx1"/>
                </a:solidFill>
              </a:rPr>
            </a:br>
            <a:r>
              <a:rPr lang="en-US" sz="2400" dirty="0" smtClean="0">
                <a:solidFill>
                  <a:schemeClr val="tx1"/>
                </a:solidFill>
              </a:rPr>
              <a:t>5. Click “Billing” on your Cash Receipt.</a:t>
            </a:r>
            <a:br>
              <a:rPr lang="en-US" sz="2400" dirty="0" smtClean="0">
                <a:solidFill>
                  <a:schemeClr val="tx1"/>
                </a:solidFill>
              </a:rPr>
            </a:br>
            <a:r>
              <a:rPr lang="en-US" sz="2400" dirty="0" smtClean="0">
                <a:solidFill>
                  <a:schemeClr val="tx1"/>
                </a:solidFill>
              </a:rPr>
              <a:t>6. Click the drop down arrow in the adjacent field, and AR numbers for that contract will appear for you to click.</a:t>
            </a:r>
            <a:endParaRPr lang="en-US" dirty="0"/>
          </a:p>
        </p:txBody>
      </p:sp>
    </p:spTree>
    <p:extLst>
      <p:ext uri="{BB962C8B-B14F-4D97-AF65-F5344CB8AC3E}">
        <p14:creationId xmlns:p14="http://schemas.microsoft.com/office/powerpoint/2010/main" val="339305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9F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189"/>
            <a:ext cx="9144000" cy="4705623"/>
          </a:xfrm>
          <a:prstGeom prst="rect">
            <a:avLst/>
          </a:prstGeom>
        </p:spPr>
      </p:pic>
      <p:sp>
        <p:nvSpPr>
          <p:cNvPr id="3" name="TextBox 2"/>
          <p:cNvSpPr txBox="1"/>
          <p:nvPr/>
        </p:nvSpPr>
        <p:spPr>
          <a:xfrm>
            <a:off x="2743200" y="4267200"/>
            <a:ext cx="5943600" cy="1200329"/>
          </a:xfrm>
          <a:prstGeom prst="rect">
            <a:avLst/>
          </a:prstGeom>
          <a:noFill/>
        </p:spPr>
        <p:txBody>
          <a:bodyPr wrap="square" rtlCol="0">
            <a:spAutoFit/>
          </a:bodyPr>
          <a:lstStyle/>
          <a:p>
            <a:r>
              <a:rPr lang="en-US" b="1" dirty="0" smtClean="0">
                <a:solidFill>
                  <a:srgbClr val="FF0000"/>
                </a:solidFill>
              </a:rPr>
              <a:t>After clicking Search next to Contract, you will get a list of available contracts like this.  You can copy/paste the contract # into the cash receipt contract field or type it in.</a:t>
            </a:r>
          </a:p>
          <a:p>
            <a:endParaRPr lang="en-US" dirty="0"/>
          </a:p>
        </p:txBody>
      </p:sp>
      <p:sp>
        <p:nvSpPr>
          <p:cNvPr id="4" name="Up Arrow 3"/>
          <p:cNvSpPr/>
          <p:nvPr/>
        </p:nvSpPr>
        <p:spPr>
          <a:xfrm>
            <a:off x="1828800" y="3962400"/>
            <a:ext cx="228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64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31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771"/>
            <a:ext cx="9144000" cy="5346459"/>
          </a:xfrm>
          <a:prstGeom prst="rect">
            <a:avLst/>
          </a:prstGeom>
        </p:spPr>
      </p:pic>
      <p:sp>
        <p:nvSpPr>
          <p:cNvPr id="3" name="TextBox 2"/>
          <p:cNvSpPr txBox="1"/>
          <p:nvPr/>
        </p:nvSpPr>
        <p:spPr>
          <a:xfrm>
            <a:off x="2971800" y="3429000"/>
            <a:ext cx="4419600" cy="1200329"/>
          </a:xfrm>
          <a:prstGeom prst="rect">
            <a:avLst/>
          </a:prstGeom>
          <a:noFill/>
        </p:spPr>
        <p:txBody>
          <a:bodyPr wrap="square" rtlCol="0">
            <a:spAutoFit/>
          </a:bodyPr>
          <a:lstStyle/>
          <a:p>
            <a:r>
              <a:rPr lang="en-US" b="1" dirty="0" smtClean="0">
                <a:solidFill>
                  <a:srgbClr val="FF0000"/>
                </a:solidFill>
              </a:rPr>
              <a:t>If you clicked the AR/Billing  link on the list of contracts (see previous screen), it will let you view some AR billing detail.  There are no links on this screen.</a:t>
            </a:r>
            <a:endParaRPr lang="en-US" b="1" dirty="0">
              <a:solidFill>
                <a:srgbClr val="FF0000"/>
              </a:solidFill>
            </a:endParaRPr>
          </a:p>
        </p:txBody>
      </p:sp>
    </p:spTree>
    <p:extLst>
      <p:ext uri="{BB962C8B-B14F-4D97-AF65-F5344CB8AC3E}">
        <p14:creationId xmlns:p14="http://schemas.microsoft.com/office/powerpoint/2010/main" val="404176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4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 y="464736"/>
            <a:ext cx="9144000" cy="5943600"/>
          </a:xfrm>
          <a:prstGeom prst="rect">
            <a:avLst/>
          </a:prstGeom>
        </p:spPr>
      </p:pic>
      <p:sp>
        <p:nvSpPr>
          <p:cNvPr id="3" name="TextBox 2"/>
          <p:cNvSpPr txBox="1"/>
          <p:nvPr/>
        </p:nvSpPr>
        <p:spPr>
          <a:xfrm>
            <a:off x="1295400" y="4800600"/>
            <a:ext cx="6477000" cy="646331"/>
          </a:xfrm>
          <a:prstGeom prst="rect">
            <a:avLst/>
          </a:prstGeom>
          <a:noFill/>
        </p:spPr>
        <p:txBody>
          <a:bodyPr wrap="square" rtlCol="0">
            <a:spAutoFit/>
          </a:bodyPr>
          <a:lstStyle/>
          <a:p>
            <a:r>
              <a:rPr lang="en-US" b="1" dirty="0" smtClean="0">
                <a:solidFill>
                  <a:srgbClr val="FF0000"/>
                </a:solidFill>
              </a:rPr>
              <a:t>After you copy and paste your contract #, click Billing, click the down arrow, and choose the correct billing #.</a:t>
            </a:r>
            <a:endParaRPr lang="en-US" b="1" dirty="0">
              <a:solidFill>
                <a:srgbClr val="FF0000"/>
              </a:solidFill>
            </a:endParaRPr>
          </a:p>
        </p:txBody>
      </p:sp>
      <p:sp>
        <p:nvSpPr>
          <p:cNvPr id="5" name="Up Arrow 4"/>
          <p:cNvSpPr/>
          <p:nvPr/>
        </p:nvSpPr>
        <p:spPr>
          <a:xfrm>
            <a:off x="3352800" y="4572000"/>
            <a:ext cx="762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3815443" y="4572000"/>
            <a:ext cx="762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11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226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6095999"/>
          </a:xfrm>
          <a:prstGeom prst="rect">
            <a:avLst/>
          </a:prstGeom>
        </p:spPr>
      </p:pic>
      <p:sp>
        <p:nvSpPr>
          <p:cNvPr id="3" name="Left Arrow 2"/>
          <p:cNvSpPr/>
          <p:nvPr/>
        </p:nvSpPr>
        <p:spPr>
          <a:xfrm>
            <a:off x="1752600" y="58674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800" y="5791200"/>
            <a:ext cx="2667000" cy="369332"/>
          </a:xfrm>
          <a:prstGeom prst="rect">
            <a:avLst/>
          </a:prstGeom>
          <a:noFill/>
        </p:spPr>
        <p:txBody>
          <a:bodyPr wrap="square" rtlCol="0">
            <a:spAutoFit/>
          </a:bodyPr>
          <a:lstStyle/>
          <a:p>
            <a:r>
              <a:rPr lang="en-US" b="1" dirty="0" smtClean="0">
                <a:solidFill>
                  <a:srgbClr val="FF0000"/>
                </a:solidFill>
              </a:rPr>
              <a:t>Submit as usual.</a:t>
            </a:r>
            <a:endParaRPr lang="en-US" b="1" dirty="0">
              <a:solidFill>
                <a:srgbClr val="FF0000"/>
              </a:solidFill>
            </a:endParaRPr>
          </a:p>
        </p:txBody>
      </p:sp>
    </p:spTree>
    <p:extLst>
      <p:ext uri="{BB962C8B-B14F-4D97-AF65-F5344CB8AC3E}">
        <p14:creationId xmlns:p14="http://schemas.microsoft.com/office/powerpoint/2010/main" val="43818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48400"/>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Differences for Approvers</a:t>
            </a:r>
            <a:br>
              <a:rPr lang="en-US" sz="3600" dirty="0" smtClean="0"/>
            </a:br>
            <a:r>
              <a:rPr lang="en-US" sz="3600" dirty="0"/>
              <a:t/>
            </a:r>
            <a:br>
              <a:rPr lang="en-US" sz="3600" dirty="0"/>
            </a:br>
            <a:r>
              <a:rPr lang="en-US" sz="3600" dirty="0" smtClean="0"/>
              <a:t/>
            </a:r>
            <a:br>
              <a:rPr lang="en-US" sz="3600" dirty="0" smtClean="0"/>
            </a:br>
            <a:r>
              <a:rPr lang="en-US" sz="3600" dirty="0" smtClean="0">
                <a:solidFill>
                  <a:schemeClr val="tx1"/>
                </a:solidFill>
              </a:rPr>
              <a:t>1. There is no “use on all lines” box option next to the Deposit # field when editing a cash receipt.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2.  Edits requiring identical changes to multiple lines need to be done line by line.</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endParaRPr lang="en-US" sz="3600" dirty="0"/>
          </a:p>
        </p:txBody>
      </p:sp>
    </p:spTree>
    <p:extLst>
      <p:ext uri="{BB962C8B-B14F-4D97-AF65-F5344CB8AC3E}">
        <p14:creationId xmlns:p14="http://schemas.microsoft.com/office/powerpoint/2010/main" val="2669074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8800"/>
          </a:xfrm>
        </p:spPr>
        <p:txBody>
          <a:bodyPr/>
          <a:lstStyle/>
          <a:p>
            <a:r>
              <a:rPr lang="en-US" sz="3200" dirty="0" smtClean="0"/>
              <a:t>Reports Menu</a:t>
            </a:r>
            <a:r>
              <a:rPr lang="en-US" dirty="0" smtClean="0"/>
              <a:t/>
            </a:r>
            <a:br>
              <a:rPr lang="en-US" dirty="0" smtClean="0"/>
            </a:br>
            <a:r>
              <a:rPr lang="en-US" dirty="0" smtClean="0"/>
              <a:t/>
            </a:r>
            <a:br>
              <a:rPr lang="en-US" dirty="0" smtClean="0"/>
            </a:br>
            <a:r>
              <a:rPr lang="en-US" sz="3200" dirty="0" smtClean="0">
                <a:solidFill>
                  <a:schemeClr val="tx1"/>
                </a:solidFill>
              </a:rPr>
              <a:t>There are no changes to Reports.</a:t>
            </a:r>
            <a:r>
              <a:rPr lang="en-US" sz="3200" dirty="0" smtClean="0"/>
              <a:t/>
            </a:r>
            <a:br>
              <a:rPr lang="en-US" sz="32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54793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Portal </a:t>
            </a:r>
            <a:endParaRPr lang="en-US" dirty="0"/>
          </a:p>
        </p:txBody>
      </p:sp>
      <p:pic>
        <p:nvPicPr>
          <p:cNvPr id="3" name="Snagit_PPT68A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648200"/>
          </a:xfrm>
          <a:prstGeom prst="rect">
            <a:avLst/>
          </a:prstGeom>
        </p:spPr>
      </p:pic>
      <p:sp>
        <p:nvSpPr>
          <p:cNvPr id="4" name="TextBox 3"/>
          <p:cNvSpPr txBox="1"/>
          <p:nvPr/>
        </p:nvSpPr>
        <p:spPr>
          <a:xfrm>
            <a:off x="914400" y="5867400"/>
            <a:ext cx="7391400" cy="461665"/>
          </a:xfrm>
          <a:prstGeom prst="rect">
            <a:avLst/>
          </a:prstGeom>
          <a:noFill/>
        </p:spPr>
        <p:txBody>
          <a:bodyPr wrap="square" rtlCol="0">
            <a:spAutoFit/>
          </a:bodyPr>
          <a:lstStyle/>
          <a:p>
            <a:r>
              <a:rPr lang="en-US" sz="2400" b="1" dirty="0" smtClean="0">
                <a:solidFill>
                  <a:srgbClr val="FF0000"/>
                </a:solidFill>
              </a:rPr>
              <a:t>Access Cash Receipts under Student Business Services.</a:t>
            </a:r>
          </a:p>
        </p:txBody>
      </p:sp>
      <p:sp>
        <p:nvSpPr>
          <p:cNvPr id="5" name="Left Arrow 4"/>
          <p:cNvSpPr/>
          <p:nvPr/>
        </p:nvSpPr>
        <p:spPr>
          <a:xfrm>
            <a:off x="6858000" y="5061467"/>
            <a:ext cx="457200" cy="151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91400" y="4876800"/>
            <a:ext cx="1295400" cy="369332"/>
          </a:xfrm>
          <a:prstGeom prst="rect">
            <a:avLst/>
          </a:prstGeom>
          <a:noFill/>
        </p:spPr>
        <p:txBody>
          <a:bodyPr wrap="square" rtlCol="0">
            <a:spAutoFit/>
          </a:bodyPr>
          <a:lstStyle/>
          <a:p>
            <a:r>
              <a:rPr lang="en-US" b="1" dirty="0" smtClean="0">
                <a:solidFill>
                  <a:srgbClr val="FF0000"/>
                </a:solidFill>
              </a:rPr>
              <a:t>FY16</a:t>
            </a:r>
          </a:p>
        </p:txBody>
      </p:sp>
      <p:sp>
        <p:nvSpPr>
          <p:cNvPr id="7" name="Down Arrow 6"/>
          <p:cNvSpPr/>
          <p:nvPr/>
        </p:nvSpPr>
        <p:spPr>
          <a:xfrm>
            <a:off x="1496367" y="1371600"/>
            <a:ext cx="152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29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43600"/>
          </a:xfrm>
        </p:spPr>
        <p:txBody>
          <a:bodyPr>
            <a:normAutofit fontScale="90000"/>
          </a:bodyPr>
          <a:lstStyle/>
          <a:p>
            <a:r>
              <a:rPr lang="en-US" dirty="0" smtClean="0"/>
              <a:t/>
            </a:r>
            <a:br>
              <a:rPr lang="en-US" dirty="0" smtClean="0"/>
            </a:br>
            <a:r>
              <a:rPr lang="en-US" sz="3600" dirty="0" smtClean="0"/>
              <a:t>Contracts</a:t>
            </a:r>
            <a:r>
              <a:rPr lang="en-US" dirty="0" smtClean="0"/>
              <a:t/>
            </a:r>
            <a:br>
              <a:rPr lang="en-US" dirty="0" smtClean="0"/>
            </a:br>
            <a:r>
              <a:rPr lang="en-US" dirty="0" smtClean="0"/>
              <a:t/>
            </a:r>
            <a:br>
              <a:rPr lang="en-US" dirty="0" smtClean="0"/>
            </a:br>
            <a:r>
              <a:rPr lang="en-US" sz="3600" dirty="0" smtClean="0">
                <a:solidFill>
                  <a:schemeClr val="tx1"/>
                </a:solidFill>
              </a:rPr>
              <a:t>You can use the Contracts menu item to view contract and AR/Billing without creating a new cash receipt.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This is a convenient feature.</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4113306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8800"/>
          </a:xfrm>
        </p:spPr>
        <p:txBody>
          <a:bodyPr/>
          <a:lstStyle/>
          <a:p>
            <a:r>
              <a:rPr lang="en-US" sz="3600" dirty="0" smtClean="0"/>
              <a:t>Admin</a:t>
            </a:r>
            <a:r>
              <a:rPr lang="en-US" dirty="0" smtClean="0"/>
              <a:t/>
            </a:r>
            <a:br>
              <a:rPr lang="en-US" dirty="0" smtClean="0"/>
            </a:br>
            <a:r>
              <a:rPr lang="en-US" dirty="0"/>
              <a:t/>
            </a:r>
            <a:br>
              <a:rPr lang="en-US" dirty="0"/>
            </a:br>
            <a:r>
              <a:rPr lang="en-US" sz="3200" dirty="0" smtClean="0">
                <a:solidFill>
                  <a:schemeClr val="tx1"/>
                </a:solidFill>
              </a:rPr>
              <a:t>The Admin menu item will be for system administrators only. It is used for adding new users and assigning roles.</a:t>
            </a:r>
            <a:br>
              <a:rPr lang="en-US" sz="3200" dirty="0" smtClean="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
            </a:r>
            <a:br>
              <a:rPr lang="en-US" sz="3200" dirty="0" smtClean="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
            </a:r>
            <a:br>
              <a:rPr lang="en-US" sz="3200"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3342268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7B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2" y="47979"/>
            <a:ext cx="8939035" cy="6782388"/>
          </a:xfrm>
          <a:prstGeom prst="rect">
            <a:avLst/>
          </a:prstGeom>
        </p:spPr>
      </p:pic>
      <p:sp>
        <p:nvSpPr>
          <p:cNvPr id="3" name="TextBox 2"/>
          <p:cNvSpPr txBox="1"/>
          <p:nvPr/>
        </p:nvSpPr>
        <p:spPr>
          <a:xfrm>
            <a:off x="2514600" y="2792842"/>
            <a:ext cx="5867400" cy="646331"/>
          </a:xfrm>
          <a:prstGeom prst="rect">
            <a:avLst/>
          </a:prstGeom>
          <a:noFill/>
        </p:spPr>
        <p:txBody>
          <a:bodyPr wrap="square" rtlCol="0">
            <a:spAutoFit/>
          </a:bodyPr>
          <a:lstStyle/>
          <a:p>
            <a:r>
              <a:rPr lang="en-US" b="1" dirty="0" smtClean="0">
                <a:solidFill>
                  <a:srgbClr val="C00000"/>
                </a:solidFill>
              </a:rPr>
              <a:t>Use the Cash Receipts Help for reminders on how to create various kinds of cash receipts.</a:t>
            </a:r>
            <a:endParaRPr lang="en-US" b="1" dirty="0">
              <a:solidFill>
                <a:srgbClr val="C00000"/>
              </a:solidFill>
            </a:endParaRPr>
          </a:p>
        </p:txBody>
      </p:sp>
      <p:sp>
        <p:nvSpPr>
          <p:cNvPr id="4" name="TextBox 3"/>
          <p:cNvSpPr txBox="1"/>
          <p:nvPr/>
        </p:nvSpPr>
        <p:spPr>
          <a:xfrm>
            <a:off x="2514600" y="3581400"/>
            <a:ext cx="5707166" cy="646331"/>
          </a:xfrm>
          <a:prstGeom prst="rect">
            <a:avLst/>
          </a:prstGeom>
          <a:noFill/>
        </p:spPr>
        <p:txBody>
          <a:bodyPr wrap="square" rtlCol="0">
            <a:spAutoFit/>
          </a:bodyPr>
          <a:lstStyle/>
          <a:p>
            <a:r>
              <a:rPr lang="en-US" b="1" dirty="0" smtClean="0">
                <a:solidFill>
                  <a:srgbClr val="00B050"/>
                </a:solidFill>
              </a:rPr>
              <a:t>Intermediate Approvers Help reminds approvers how to edit, return and approve.</a:t>
            </a:r>
            <a:endParaRPr lang="en-US" b="1" dirty="0">
              <a:solidFill>
                <a:srgbClr val="00B050"/>
              </a:solidFill>
            </a:endParaRPr>
          </a:p>
        </p:txBody>
      </p:sp>
      <p:sp>
        <p:nvSpPr>
          <p:cNvPr id="5" name="TextBox 4"/>
          <p:cNvSpPr txBox="1"/>
          <p:nvPr/>
        </p:nvSpPr>
        <p:spPr>
          <a:xfrm>
            <a:off x="2514600" y="4290645"/>
            <a:ext cx="5638800" cy="646331"/>
          </a:xfrm>
          <a:prstGeom prst="rect">
            <a:avLst/>
          </a:prstGeom>
          <a:noFill/>
        </p:spPr>
        <p:txBody>
          <a:bodyPr wrap="square" rtlCol="0">
            <a:spAutoFit/>
          </a:bodyPr>
          <a:lstStyle/>
          <a:p>
            <a:r>
              <a:rPr lang="en-US" b="1" dirty="0" smtClean="0">
                <a:solidFill>
                  <a:srgbClr val="0070C0"/>
                </a:solidFill>
              </a:rPr>
              <a:t>Reversal Help reminds users that reversals are done by Accounting or with Accounting’s assistance.</a:t>
            </a:r>
            <a:endParaRPr lang="en-US" b="1" dirty="0">
              <a:solidFill>
                <a:srgbClr val="0070C0"/>
              </a:solidFill>
            </a:endParaRPr>
          </a:p>
        </p:txBody>
      </p:sp>
      <p:sp>
        <p:nvSpPr>
          <p:cNvPr id="6" name="TextBox 5"/>
          <p:cNvSpPr txBox="1"/>
          <p:nvPr/>
        </p:nvSpPr>
        <p:spPr>
          <a:xfrm>
            <a:off x="2466870" y="5035841"/>
            <a:ext cx="5410200" cy="646331"/>
          </a:xfrm>
          <a:prstGeom prst="rect">
            <a:avLst/>
          </a:prstGeom>
          <a:noFill/>
        </p:spPr>
        <p:txBody>
          <a:bodyPr wrap="square" rtlCol="0">
            <a:spAutoFit/>
          </a:bodyPr>
          <a:lstStyle/>
          <a:p>
            <a:r>
              <a:rPr lang="en-US" b="1" dirty="0" smtClean="0">
                <a:solidFill>
                  <a:srgbClr val="7030A0"/>
                </a:solidFill>
              </a:rPr>
              <a:t>Processing and Tracking reminds us about timelines and the need for prompt deposits.</a:t>
            </a:r>
            <a:endParaRPr lang="en-US" b="1" dirty="0">
              <a:solidFill>
                <a:srgbClr val="7030A0"/>
              </a:solidFill>
            </a:endParaRPr>
          </a:p>
        </p:txBody>
      </p:sp>
    </p:spTree>
    <p:extLst>
      <p:ext uri="{BB962C8B-B14F-4D97-AF65-F5344CB8AC3E}">
        <p14:creationId xmlns:p14="http://schemas.microsoft.com/office/powerpoint/2010/main" val="42058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3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71" y="98474"/>
            <a:ext cx="8725657" cy="6759526"/>
          </a:xfrm>
          <a:prstGeom prst="rect">
            <a:avLst/>
          </a:prstGeom>
        </p:spPr>
      </p:pic>
      <p:sp>
        <p:nvSpPr>
          <p:cNvPr id="3" name="TextBox 2"/>
          <p:cNvSpPr txBox="1"/>
          <p:nvPr/>
        </p:nvSpPr>
        <p:spPr>
          <a:xfrm>
            <a:off x="4495799" y="1918900"/>
            <a:ext cx="4038600" cy="646331"/>
          </a:xfrm>
          <a:prstGeom prst="rect">
            <a:avLst/>
          </a:prstGeom>
          <a:noFill/>
        </p:spPr>
        <p:txBody>
          <a:bodyPr wrap="square" rtlCol="0">
            <a:spAutoFit/>
          </a:bodyPr>
          <a:lstStyle/>
          <a:p>
            <a:r>
              <a:rPr lang="en-US" dirty="0" smtClean="0"/>
              <a:t>Contact for returns, report deposits, general help</a:t>
            </a:r>
            <a:endParaRPr lang="en-US" dirty="0"/>
          </a:p>
        </p:txBody>
      </p:sp>
      <p:sp>
        <p:nvSpPr>
          <p:cNvPr id="4" name="Left Arrow 3"/>
          <p:cNvSpPr/>
          <p:nvPr/>
        </p:nvSpPr>
        <p:spPr>
          <a:xfrm>
            <a:off x="3657600" y="2242066"/>
            <a:ext cx="609600"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3657600" y="27432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3657600" y="3287821"/>
            <a:ext cx="533400" cy="1949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63142" y="2634734"/>
            <a:ext cx="3581400" cy="369332"/>
          </a:xfrm>
          <a:prstGeom prst="rect">
            <a:avLst/>
          </a:prstGeom>
          <a:noFill/>
        </p:spPr>
        <p:txBody>
          <a:bodyPr wrap="square" rtlCol="0">
            <a:spAutoFit/>
          </a:bodyPr>
          <a:lstStyle/>
          <a:p>
            <a:r>
              <a:rPr lang="en-US" dirty="0" smtClean="0"/>
              <a:t>Contact for FOAP and AR help</a:t>
            </a:r>
            <a:endParaRPr lang="en-US" dirty="0"/>
          </a:p>
        </p:txBody>
      </p:sp>
      <p:sp>
        <p:nvSpPr>
          <p:cNvPr id="9" name="TextBox 8"/>
          <p:cNvSpPr txBox="1"/>
          <p:nvPr/>
        </p:nvSpPr>
        <p:spPr>
          <a:xfrm>
            <a:off x="4495800" y="3113427"/>
            <a:ext cx="3124200" cy="646331"/>
          </a:xfrm>
          <a:prstGeom prst="rect">
            <a:avLst/>
          </a:prstGeom>
          <a:noFill/>
        </p:spPr>
        <p:txBody>
          <a:bodyPr wrap="square" rtlCol="0">
            <a:spAutoFit/>
          </a:bodyPr>
          <a:lstStyle/>
          <a:p>
            <a:r>
              <a:rPr lang="en-US" dirty="0" smtClean="0"/>
              <a:t>Contact to report system issues</a:t>
            </a:r>
            <a:endParaRPr lang="en-US" dirty="0"/>
          </a:p>
        </p:txBody>
      </p:sp>
    </p:spTree>
    <p:extLst>
      <p:ext uri="{BB962C8B-B14F-4D97-AF65-F5344CB8AC3E}">
        <p14:creationId xmlns:p14="http://schemas.microsoft.com/office/powerpoint/2010/main" val="48097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a:solidFill>
                  <a:srgbClr val="FF0000"/>
                </a:solidFill>
              </a:rPr>
              <a:t/>
            </a:r>
            <a:br>
              <a:rPr lang="en-US" sz="2400" dirty="0">
                <a:solidFill>
                  <a:srgbClr val="FF0000"/>
                </a:solidFill>
              </a:rPr>
            </a:br>
            <a:r>
              <a:rPr lang="en-US" sz="2400" dirty="0" smtClean="0">
                <a:solidFill>
                  <a:srgbClr val="FF0000"/>
                </a:solidFill>
              </a:rPr>
              <a:t/>
            </a:r>
            <a:br>
              <a:rPr lang="en-US" sz="2400" dirty="0" smtClean="0">
                <a:solidFill>
                  <a:srgbClr val="FF0000"/>
                </a:solidFill>
              </a:rPr>
            </a:br>
            <a:r>
              <a:rPr lang="en-US" sz="3100" dirty="0">
                <a:solidFill>
                  <a:srgbClr val="FF0000"/>
                </a:solidFill>
              </a:rPr>
              <a:t/>
            </a:r>
            <a:br>
              <a:rPr lang="en-US" sz="3100" dirty="0">
                <a:solidFill>
                  <a:srgbClr val="FF0000"/>
                </a:solidFill>
              </a:rPr>
            </a:br>
            <a:r>
              <a:rPr lang="en-US" sz="3100" dirty="0" smtClean="0">
                <a:solidFill>
                  <a:schemeClr val="accent1"/>
                </a:solidFill>
              </a:rPr>
              <a:t>Year End/ Transition Cash Receipt Handling</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a:solidFill>
                  <a:srgbClr val="FF0000"/>
                </a:solidFill>
              </a:rPr>
              <a:t/>
            </a:r>
            <a:br>
              <a:rPr lang="en-US" sz="2400" dirty="0">
                <a:solidFill>
                  <a:srgbClr val="FF0000"/>
                </a:solidFill>
              </a:rPr>
            </a:br>
            <a:r>
              <a:rPr lang="en-US" sz="2400" dirty="0" smtClean="0">
                <a:solidFill>
                  <a:srgbClr val="FF0000"/>
                </a:solidFill>
              </a:rPr>
              <a:t/>
            </a:r>
            <a:br>
              <a:rPr lang="en-US" sz="2400" dirty="0" smtClean="0">
                <a:solidFill>
                  <a:srgbClr val="FF0000"/>
                </a:solidFill>
              </a:rPr>
            </a:br>
            <a:r>
              <a:rPr lang="en-US" sz="2400" dirty="0">
                <a:solidFill>
                  <a:srgbClr val="FF0000"/>
                </a:solidFill>
              </a:rPr>
              <a:t/>
            </a:r>
            <a:br>
              <a:rPr lang="en-US" sz="2400" dirty="0">
                <a:solidFill>
                  <a:srgbClr val="FF0000"/>
                </a:solidFill>
              </a:rPr>
            </a:br>
            <a:r>
              <a:rPr lang="en-US" sz="2400" dirty="0"/>
              <a:t/>
            </a:r>
            <a:br>
              <a:rPr lang="en-US" sz="2400" dirty="0"/>
            </a:br>
            <a:endParaRPr lang="en-US" sz="2400" dirty="0"/>
          </a:p>
        </p:txBody>
      </p:sp>
      <p:sp>
        <p:nvSpPr>
          <p:cNvPr id="3" name="Content Placeholder 2"/>
          <p:cNvSpPr>
            <a:spLocks noGrp="1"/>
          </p:cNvSpPr>
          <p:nvPr>
            <p:ph idx="1"/>
          </p:nvPr>
        </p:nvSpPr>
        <p:spPr>
          <a:ln>
            <a:solidFill>
              <a:schemeClr val="accent1"/>
            </a:solidFill>
          </a:ln>
        </p:spPr>
        <p:txBody>
          <a:bodyPr>
            <a:normAutofit lnSpcReduction="10000"/>
          </a:bodyPr>
          <a:lstStyle/>
          <a:p>
            <a:r>
              <a:rPr lang="en-US" sz="2400" b="1" dirty="0" smtClean="0"/>
              <a:t>Processing of FY15 cash receipts / FY 16 Cash receipts (All FY15 Cash receipts need to be submitted by Sept. 3</a:t>
            </a:r>
            <a:r>
              <a:rPr lang="en-US" sz="2400" b="1" baseline="30000" dirty="0" smtClean="0"/>
              <a:t>rd</a:t>
            </a:r>
            <a:r>
              <a:rPr lang="en-US" sz="2400" b="1" dirty="0" smtClean="0"/>
              <a:t>)</a:t>
            </a:r>
          </a:p>
          <a:p>
            <a:r>
              <a:rPr lang="en-US" sz="2400" b="1" dirty="0" smtClean="0"/>
              <a:t>Cash receipts for contract AR will be available after September 11</a:t>
            </a:r>
            <a:r>
              <a:rPr lang="en-US" sz="2400" b="1" baseline="30000" dirty="0" smtClean="0"/>
              <a:t>th</a:t>
            </a:r>
          </a:p>
          <a:p>
            <a:r>
              <a:rPr lang="en-US" sz="2400" b="1" dirty="0" smtClean="0"/>
              <a:t>Cash receipts for contract AR should be entered separate from other cash receipts.</a:t>
            </a:r>
          </a:p>
          <a:p>
            <a:r>
              <a:rPr lang="en-US" sz="2400" b="1" dirty="0" smtClean="0"/>
              <a:t>Which account should you use</a:t>
            </a:r>
          </a:p>
          <a:p>
            <a:pPr lvl="1"/>
            <a:r>
              <a:rPr lang="en-US" sz="2400" b="1" dirty="0" smtClean="0"/>
              <a:t>Revenue vs. Expense account codes</a:t>
            </a:r>
          </a:p>
          <a:p>
            <a:pPr lvl="1"/>
            <a:r>
              <a:rPr lang="en-US" sz="2400" b="1" dirty="0" smtClean="0"/>
              <a:t>Miscellaneous revenue account code 570004</a:t>
            </a:r>
          </a:p>
          <a:p>
            <a:pPr lvl="0">
              <a:buClr>
                <a:srgbClr val="F0AD00"/>
              </a:buClr>
            </a:pPr>
            <a:r>
              <a:rPr lang="en-US" sz="2400" b="1" dirty="0" smtClean="0">
                <a:solidFill>
                  <a:prstClr val="black"/>
                </a:solidFill>
              </a:rPr>
              <a:t>FOP corrections should be processed through </a:t>
            </a:r>
            <a:r>
              <a:rPr lang="en-US" sz="2400" b="1" dirty="0" err="1" smtClean="0">
                <a:solidFill>
                  <a:prstClr val="black"/>
                </a:solidFill>
              </a:rPr>
              <a:t>FiTS</a:t>
            </a:r>
            <a:endParaRPr lang="en-US" sz="2400" b="1" dirty="0" smtClean="0">
              <a:solidFill>
                <a:prstClr val="black"/>
              </a:solidFill>
            </a:endParaRPr>
          </a:p>
          <a:p>
            <a:pPr lvl="1">
              <a:buClr>
                <a:srgbClr val="60B5CC"/>
              </a:buClr>
            </a:pPr>
            <a:r>
              <a:rPr lang="en-US" sz="2400" b="1" dirty="0" smtClean="0">
                <a:solidFill>
                  <a:prstClr val="black"/>
                </a:solidFill>
              </a:rPr>
              <a:t>Email account code corrections to Accounting Services at accountingelp@ttuhsc.edu</a:t>
            </a:r>
            <a:endParaRPr lang="en-US" sz="2400" b="1" dirty="0">
              <a:solidFill>
                <a:prstClr val="black"/>
              </a:solidFill>
            </a:endParaRPr>
          </a:p>
          <a:p>
            <a:pPr lvl="1">
              <a:buClr>
                <a:srgbClr val="F0AD00"/>
              </a:buClr>
            </a:pPr>
            <a:endParaRPr lang="en-US" sz="1200" dirty="0">
              <a:solidFill>
                <a:prstClr val="black"/>
              </a:solidFill>
            </a:endParaRPr>
          </a:p>
          <a:p>
            <a:pPr lvl="1"/>
            <a:endParaRPr lang="en-US" sz="1600" dirty="0" smtClean="0"/>
          </a:p>
          <a:p>
            <a:pPr lvl="1"/>
            <a:endParaRPr lang="en-US" sz="1000" dirty="0"/>
          </a:p>
          <a:p>
            <a:pPr lvl="1"/>
            <a:endParaRPr lang="en-US" sz="1000" dirty="0" smtClean="0"/>
          </a:p>
          <a:p>
            <a:endParaRPr lang="en-US" sz="1000" dirty="0" smtClean="0"/>
          </a:p>
          <a:p>
            <a:endParaRPr lang="en-US" sz="1400" dirty="0" smtClean="0"/>
          </a:p>
        </p:txBody>
      </p:sp>
    </p:spTree>
    <p:extLst>
      <p:ext uri="{BB962C8B-B14F-4D97-AF65-F5344CB8AC3E}">
        <p14:creationId xmlns:p14="http://schemas.microsoft.com/office/powerpoint/2010/main" val="63597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6F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09" y="11133"/>
            <a:ext cx="8329382" cy="6835733"/>
          </a:xfrm>
          <a:prstGeom prst="rect">
            <a:avLst/>
          </a:prstGeom>
        </p:spPr>
      </p:pic>
      <p:sp>
        <p:nvSpPr>
          <p:cNvPr id="3" name="Left Arrow 2"/>
          <p:cNvSpPr/>
          <p:nvPr/>
        </p:nvSpPr>
        <p:spPr>
          <a:xfrm>
            <a:off x="5488072" y="4325815"/>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67400" y="4141149"/>
            <a:ext cx="2133600" cy="369332"/>
          </a:xfrm>
          <a:prstGeom prst="rect">
            <a:avLst/>
          </a:prstGeom>
          <a:noFill/>
        </p:spPr>
        <p:txBody>
          <a:bodyPr wrap="square" rtlCol="0">
            <a:spAutoFit/>
          </a:bodyPr>
          <a:lstStyle/>
          <a:p>
            <a:r>
              <a:rPr lang="en-US" b="1" dirty="0" smtClean="0">
                <a:solidFill>
                  <a:srgbClr val="FF0000"/>
                </a:solidFill>
              </a:rPr>
              <a:t>New system link</a:t>
            </a:r>
          </a:p>
        </p:txBody>
      </p:sp>
      <p:sp>
        <p:nvSpPr>
          <p:cNvPr id="5" name="TextBox 4"/>
          <p:cNvSpPr txBox="1"/>
          <p:nvPr/>
        </p:nvSpPr>
        <p:spPr>
          <a:xfrm>
            <a:off x="2971800" y="4953000"/>
            <a:ext cx="5334000" cy="923330"/>
          </a:xfrm>
          <a:prstGeom prst="rect">
            <a:avLst/>
          </a:prstGeom>
          <a:noFill/>
        </p:spPr>
        <p:txBody>
          <a:bodyPr wrap="square" rtlCol="0">
            <a:spAutoFit/>
          </a:bodyPr>
          <a:lstStyle/>
          <a:p>
            <a:r>
              <a:rPr lang="en-US" b="1" dirty="0" smtClean="0">
                <a:solidFill>
                  <a:srgbClr val="FF0000"/>
                </a:solidFill>
              </a:rPr>
              <a:t>Or access the Cash Receipt System FY16 link  through the  Business Affairs&gt;Student Business Services webpage.</a:t>
            </a:r>
            <a:endParaRPr lang="en-US" b="1" dirty="0">
              <a:solidFill>
                <a:srgbClr val="FF0000"/>
              </a:solidFill>
            </a:endParaRPr>
          </a:p>
        </p:txBody>
      </p:sp>
    </p:spTree>
    <p:extLst>
      <p:ext uri="{BB962C8B-B14F-4D97-AF65-F5344CB8AC3E}">
        <p14:creationId xmlns:p14="http://schemas.microsoft.com/office/powerpoint/2010/main" val="305113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24600"/>
          </a:xfrm>
        </p:spPr>
        <p:txBody>
          <a:bodyPr>
            <a:normAutofit fontScale="90000"/>
          </a:bodyPr>
          <a:lstStyle/>
          <a:p>
            <a:r>
              <a:rPr lang="en-US" sz="2400" dirty="0" smtClean="0"/>
              <a:t/>
            </a:r>
            <a:br>
              <a:rPr lang="en-US" sz="2400" dirty="0" smtClean="0"/>
            </a:br>
            <a:r>
              <a:rPr lang="en-US" sz="2400" dirty="0" smtClean="0"/>
              <a:t>Both cash receipts systems are very similar, but there are several differences.</a:t>
            </a:r>
            <a:br>
              <a:rPr lang="en-US" sz="2400" dirty="0" smtClean="0"/>
            </a:br>
            <a:r>
              <a:rPr lang="en-US" sz="2400" dirty="0" smtClean="0"/>
              <a:t/>
            </a:r>
            <a:br>
              <a:rPr lang="en-US" sz="2400" dirty="0" smtClean="0"/>
            </a:br>
            <a:r>
              <a:rPr lang="en-US" sz="2400" dirty="0" smtClean="0">
                <a:solidFill>
                  <a:schemeClr val="tx1"/>
                </a:solidFill>
              </a:rPr>
              <a:t>1.  The sign-on screen looks a little different.</a:t>
            </a:r>
            <a:br>
              <a:rPr lang="en-US" sz="2400" dirty="0" smtClean="0">
                <a:solidFill>
                  <a:schemeClr val="tx1"/>
                </a:solidFill>
              </a:rPr>
            </a:br>
            <a:r>
              <a:rPr lang="en-US" sz="2400" dirty="0" smtClean="0">
                <a:solidFill>
                  <a:schemeClr val="tx1"/>
                </a:solidFill>
              </a:rPr>
              <a:t>2.  The menu on the left has a couple new items.</a:t>
            </a:r>
            <a:br>
              <a:rPr lang="en-US" sz="2400" dirty="0" smtClean="0">
                <a:solidFill>
                  <a:schemeClr val="tx1"/>
                </a:solidFill>
              </a:rPr>
            </a:br>
            <a:r>
              <a:rPr lang="en-US" sz="2400" dirty="0" smtClean="0">
                <a:solidFill>
                  <a:schemeClr val="tx1"/>
                </a:solidFill>
              </a:rPr>
              <a:t>3.  When entering $ amounts, do not use commas.</a:t>
            </a:r>
            <a:br>
              <a:rPr lang="en-US" sz="2400" dirty="0" smtClean="0">
                <a:solidFill>
                  <a:schemeClr val="tx1"/>
                </a:solidFill>
              </a:rPr>
            </a:br>
            <a:r>
              <a:rPr lang="en-US" sz="2400" dirty="0" smtClean="0">
                <a:solidFill>
                  <a:schemeClr val="tx1"/>
                </a:solidFill>
              </a:rPr>
              <a:t>4.  </a:t>
            </a:r>
            <a:r>
              <a:rPr lang="en-US" sz="2400" dirty="0">
                <a:solidFill>
                  <a:schemeClr val="tx1"/>
                </a:solidFill>
              </a:rPr>
              <a:t>M</a:t>
            </a:r>
            <a:r>
              <a:rPr lang="en-US" sz="2400" dirty="0" smtClean="0">
                <a:solidFill>
                  <a:schemeClr val="tx1"/>
                </a:solidFill>
              </a:rPr>
              <a:t>essage “</a:t>
            </a:r>
            <a:r>
              <a:rPr lang="en-US" sz="2400" dirty="0" smtClean="0">
                <a:solidFill>
                  <a:srgbClr val="FF0000"/>
                </a:solidFill>
              </a:rPr>
              <a:t>DEPOSIT AMOUNT DOES NOT EQUAL LINE    AMOUNTS</a:t>
            </a:r>
            <a:r>
              <a:rPr lang="en-US" sz="2400" dirty="0" smtClean="0">
                <a:solidFill>
                  <a:schemeClr val="tx1"/>
                </a:solidFill>
              </a:rPr>
              <a:t>” appears as soon as you enter a deposit amount and will remain until added lines total the deposit amount.</a:t>
            </a:r>
            <a:br>
              <a:rPr lang="en-US" sz="2400" dirty="0" smtClean="0">
                <a:solidFill>
                  <a:schemeClr val="tx1"/>
                </a:solidFill>
              </a:rPr>
            </a:br>
            <a:r>
              <a:rPr lang="en-US" sz="2400" dirty="0" smtClean="0">
                <a:solidFill>
                  <a:schemeClr val="tx1"/>
                </a:solidFill>
              </a:rPr>
              <a:t>5.  Merchant IDs can be chosen by clicking.</a:t>
            </a:r>
            <a:br>
              <a:rPr lang="en-US" sz="2400" dirty="0" smtClean="0">
                <a:solidFill>
                  <a:schemeClr val="tx1"/>
                </a:solidFill>
              </a:rPr>
            </a:br>
            <a:r>
              <a:rPr lang="en-US" sz="2400" dirty="0" smtClean="0">
                <a:solidFill>
                  <a:schemeClr val="tx1"/>
                </a:solidFill>
              </a:rPr>
              <a:t>6.  When documents are to be added, use the Firefox browser. Documents will not scan/upload on IE.</a:t>
            </a:r>
            <a:br>
              <a:rPr lang="en-US" sz="2400" dirty="0" smtClean="0">
                <a:solidFill>
                  <a:schemeClr val="tx1"/>
                </a:solidFill>
              </a:rPr>
            </a:br>
            <a:r>
              <a:rPr lang="en-US" sz="2400" dirty="0" smtClean="0">
                <a:solidFill>
                  <a:schemeClr val="tx1"/>
                </a:solidFill>
              </a:rPr>
              <a:t>7.   There is no $ total below the line amounts.  (The feature might be added at a later date.)</a:t>
            </a:r>
            <a:br>
              <a:rPr lang="en-US" sz="2400" dirty="0" smtClean="0">
                <a:solidFill>
                  <a:schemeClr val="tx1"/>
                </a:solidFill>
              </a:rPr>
            </a:br>
            <a:r>
              <a:rPr lang="en-US" sz="2400" dirty="0" smtClean="0">
                <a:solidFill>
                  <a:schemeClr val="tx1"/>
                </a:solidFill>
              </a:rPr>
              <a:t>8.   SBS El Paso performs all final approvals.  Lubbock no longer will be involved in approvals.</a:t>
            </a:r>
            <a:br>
              <a:rPr lang="en-US" sz="2400" dirty="0" smtClean="0">
                <a:solidFill>
                  <a:schemeClr val="tx1"/>
                </a:solidFill>
              </a:rPr>
            </a:br>
            <a:r>
              <a:rPr lang="en-US" sz="2400" dirty="0" smtClean="0">
                <a:solidFill>
                  <a:schemeClr val="tx1"/>
                </a:solidFill>
              </a:rPr>
              <a:t>9.   Only MPIP Cash Receipts have an Intermediate Approver.</a:t>
            </a:r>
            <a:br>
              <a:rPr lang="en-US" sz="2400" dirty="0" smtClean="0">
                <a:solidFill>
                  <a:schemeClr val="tx1"/>
                </a:solidFill>
              </a:rPr>
            </a:br>
            <a:endParaRPr lang="en-US" sz="2400" dirty="0"/>
          </a:p>
        </p:txBody>
      </p:sp>
    </p:spTree>
    <p:extLst>
      <p:ext uri="{BB962C8B-B14F-4D97-AF65-F5344CB8AC3E}">
        <p14:creationId xmlns:p14="http://schemas.microsoft.com/office/powerpoint/2010/main" val="676007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0"/>
          </a:xfrm>
        </p:spPr>
        <p:txBody>
          <a:bodyPr>
            <a:normAutofit/>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You will enter all required fields – same as the old system.  However, there are several differences you will see on the new system.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Here are examples of differences….</a:t>
            </a:r>
            <a:endParaRPr lang="en-US" sz="3600" dirty="0">
              <a:solidFill>
                <a:schemeClr val="tx1"/>
              </a:solidFill>
            </a:endParaRPr>
          </a:p>
        </p:txBody>
      </p:sp>
    </p:spTree>
    <p:extLst>
      <p:ext uri="{BB962C8B-B14F-4D97-AF65-F5344CB8AC3E}">
        <p14:creationId xmlns:p14="http://schemas.microsoft.com/office/powerpoint/2010/main" val="308127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B8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805"/>
            <a:ext cx="9144000" cy="5810390"/>
          </a:xfrm>
          <a:prstGeom prst="rect">
            <a:avLst/>
          </a:prstGeom>
        </p:spPr>
      </p:pic>
      <p:sp>
        <p:nvSpPr>
          <p:cNvPr id="3" name="TextBox 2"/>
          <p:cNvSpPr txBox="1"/>
          <p:nvPr/>
        </p:nvSpPr>
        <p:spPr>
          <a:xfrm>
            <a:off x="1905000" y="5181600"/>
            <a:ext cx="6629400" cy="461665"/>
          </a:xfrm>
          <a:prstGeom prst="rect">
            <a:avLst/>
          </a:prstGeom>
          <a:noFill/>
        </p:spPr>
        <p:txBody>
          <a:bodyPr wrap="square" rtlCol="0">
            <a:spAutoFit/>
          </a:bodyPr>
          <a:lstStyle/>
          <a:p>
            <a:r>
              <a:rPr lang="en-US" sz="2400" b="1" dirty="0">
                <a:solidFill>
                  <a:srgbClr val="FF0000"/>
                </a:solidFill>
              </a:rPr>
              <a:t>The sign-on screen looks a little </a:t>
            </a:r>
            <a:r>
              <a:rPr lang="en-US" sz="2400" b="1" dirty="0" smtClean="0">
                <a:solidFill>
                  <a:srgbClr val="FF0000"/>
                </a:solidFill>
              </a:rPr>
              <a:t>different</a:t>
            </a:r>
            <a:r>
              <a:rPr lang="en-US" sz="2400" dirty="0" smtClean="0"/>
              <a:t>.</a:t>
            </a:r>
            <a:endParaRPr lang="en-US" sz="2400" dirty="0"/>
          </a:p>
        </p:txBody>
      </p:sp>
    </p:spTree>
    <p:extLst>
      <p:ext uri="{BB962C8B-B14F-4D97-AF65-F5344CB8AC3E}">
        <p14:creationId xmlns:p14="http://schemas.microsoft.com/office/powerpoint/2010/main" val="378263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F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120173"/>
          </a:xfrm>
          <a:prstGeom prst="rect">
            <a:avLst/>
          </a:prstGeom>
        </p:spPr>
      </p:pic>
      <p:sp>
        <p:nvSpPr>
          <p:cNvPr id="3" name="TextBox 2"/>
          <p:cNvSpPr txBox="1"/>
          <p:nvPr/>
        </p:nvSpPr>
        <p:spPr>
          <a:xfrm>
            <a:off x="2590800" y="4191000"/>
            <a:ext cx="5638800" cy="830997"/>
          </a:xfrm>
          <a:prstGeom prst="rect">
            <a:avLst/>
          </a:prstGeom>
          <a:noFill/>
        </p:spPr>
        <p:txBody>
          <a:bodyPr wrap="square" rtlCol="0">
            <a:spAutoFit/>
          </a:bodyPr>
          <a:lstStyle/>
          <a:p>
            <a:r>
              <a:rPr lang="en-US" sz="2400" b="1" dirty="0" smtClean="0">
                <a:solidFill>
                  <a:srgbClr val="FF0000"/>
                </a:solidFill>
              </a:rPr>
              <a:t>Home page has a few new menu items.</a:t>
            </a:r>
          </a:p>
          <a:p>
            <a:r>
              <a:rPr lang="en-US" sz="2400" b="1" dirty="0" smtClean="0">
                <a:solidFill>
                  <a:srgbClr val="FF0000"/>
                </a:solidFill>
              </a:rPr>
              <a:t> </a:t>
            </a:r>
            <a:endParaRPr lang="en-US" sz="2400" b="1" dirty="0">
              <a:solidFill>
                <a:srgbClr val="FF0000"/>
              </a:solidFill>
            </a:endParaRPr>
          </a:p>
        </p:txBody>
      </p:sp>
      <p:sp>
        <p:nvSpPr>
          <p:cNvPr id="4" name="Left Arrow 3"/>
          <p:cNvSpPr/>
          <p:nvPr/>
        </p:nvSpPr>
        <p:spPr>
          <a:xfrm>
            <a:off x="1008185" y="31242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985576" y="3327110"/>
            <a:ext cx="304800" cy="197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990600" y="3550686"/>
            <a:ext cx="304800" cy="1831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66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D0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0023"/>
            <a:ext cx="9144000" cy="5037954"/>
          </a:xfrm>
          <a:prstGeom prst="rect">
            <a:avLst/>
          </a:prstGeom>
        </p:spPr>
      </p:pic>
      <p:sp>
        <p:nvSpPr>
          <p:cNvPr id="3" name="Left Arrow 2"/>
          <p:cNvSpPr/>
          <p:nvPr/>
        </p:nvSpPr>
        <p:spPr>
          <a:xfrm>
            <a:off x="4572000" y="24384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0" y="2115234"/>
            <a:ext cx="2438400" cy="646331"/>
          </a:xfrm>
          <a:prstGeom prst="rect">
            <a:avLst/>
          </a:prstGeom>
          <a:noFill/>
        </p:spPr>
        <p:txBody>
          <a:bodyPr wrap="square" rtlCol="0">
            <a:spAutoFit/>
          </a:bodyPr>
          <a:lstStyle/>
          <a:p>
            <a:r>
              <a:rPr lang="en-US" b="1" dirty="0" smtClean="0">
                <a:solidFill>
                  <a:srgbClr val="FF0000"/>
                </a:solidFill>
              </a:rPr>
              <a:t>This remains until lines equal deposit.</a:t>
            </a:r>
            <a:endParaRPr lang="en-US" b="1" dirty="0">
              <a:solidFill>
                <a:srgbClr val="FF0000"/>
              </a:solidFill>
            </a:endParaRPr>
          </a:p>
        </p:txBody>
      </p:sp>
      <p:sp>
        <p:nvSpPr>
          <p:cNvPr id="5" name="Left Arrow 4"/>
          <p:cNvSpPr/>
          <p:nvPr/>
        </p:nvSpPr>
        <p:spPr>
          <a:xfrm>
            <a:off x="4572000" y="4114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4038600"/>
            <a:ext cx="2895600" cy="381000"/>
          </a:xfrm>
          <a:prstGeom prst="rect">
            <a:avLst/>
          </a:prstGeom>
          <a:noFill/>
        </p:spPr>
        <p:txBody>
          <a:bodyPr wrap="square" rtlCol="0">
            <a:spAutoFit/>
          </a:bodyPr>
          <a:lstStyle/>
          <a:p>
            <a:r>
              <a:rPr lang="en-US" b="1" dirty="0" smtClean="0">
                <a:solidFill>
                  <a:srgbClr val="FF0000"/>
                </a:solidFill>
              </a:rPr>
              <a:t>Only three bank codes.</a:t>
            </a:r>
            <a:endParaRPr lang="en-US" b="1" dirty="0">
              <a:solidFill>
                <a:srgbClr val="FF0000"/>
              </a:solidFill>
            </a:endParaRPr>
          </a:p>
        </p:txBody>
      </p:sp>
    </p:spTree>
    <p:extLst>
      <p:ext uri="{BB962C8B-B14F-4D97-AF65-F5344CB8AC3E}">
        <p14:creationId xmlns:p14="http://schemas.microsoft.com/office/powerpoint/2010/main" val="336293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0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9109"/>
            <a:ext cx="9144000" cy="4519782"/>
          </a:xfrm>
          <a:prstGeom prst="rect">
            <a:avLst/>
          </a:prstGeom>
        </p:spPr>
      </p:pic>
      <p:pic>
        <p:nvPicPr>
          <p:cNvPr id="3" name="Snagit_PPTD2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735"/>
            <a:ext cx="9144000" cy="5399538"/>
          </a:xfrm>
          <a:prstGeom prst="rect">
            <a:avLst/>
          </a:prstGeom>
        </p:spPr>
      </p:pic>
      <p:pic>
        <p:nvPicPr>
          <p:cNvPr id="4" name="Snagit_PPT99C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6371"/>
            <a:ext cx="9144000" cy="45719"/>
          </a:xfrm>
          <a:prstGeom prst="rect">
            <a:avLst/>
          </a:prstGeom>
        </p:spPr>
      </p:pic>
      <p:sp>
        <p:nvSpPr>
          <p:cNvPr id="6" name="Left Arrow 5"/>
          <p:cNvSpPr/>
          <p:nvPr/>
        </p:nvSpPr>
        <p:spPr>
          <a:xfrm>
            <a:off x="4038600" y="36576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48000" y="2286000"/>
            <a:ext cx="685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24600" y="2971800"/>
            <a:ext cx="2590800" cy="646331"/>
          </a:xfrm>
          <a:prstGeom prst="rect">
            <a:avLst/>
          </a:prstGeom>
          <a:noFill/>
        </p:spPr>
        <p:txBody>
          <a:bodyPr wrap="square" rtlCol="0">
            <a:spAutoFit/>
          </a:bodyPr>
          <a:lstStyle/>
          <a:p>
            <a:r>
              <a:rPr lang="en-US" b="1" u="sng" dirty="0" smtClean="0">
                <a:solidFill>
                  <a:srgbClr val="FF0000"/>
                </a:solidFill>
              </a:rPr>
              <a:t>Do not </a:t>
            </a:r>
            <a:r>
              <a:rPr lang="en-US" b="1" dirty="0" smtClean="0">
                <a:solidFill>
                  <a:srgbClr val="FF0000"/>
                </a:solidFill>
              </a:rPr>
              <a:t>use commas on amounts—invalid.</a:t>
            </a:r>
            <a:endParaRPr lang="en-US" b="1" dirty="0">
              <a:solidFill>
                <a:srgbClr val="FF0000"/>
              </a:solidFill>
            </a:endParaRPr>
          </a:p>
        </p:txBody>
      </p:sp>
      <p:sp>
        <p:nvSpPr>
          <p:cNvPr id="9" name="Up Arrow 8"/>
          <p:cNvSpPr/>
          <p:nvPr/>
        </p:nvSpPr>
        <p:spPr>
          <a:xfrm>
            <a:off x="7924800" y="6172200"/>
            <a:ext cx="304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0" y="6248400"/>
            <a:ext cx="3810000" cy="369332"/>
          </a:xfrm>
          <a:prstGeom prst="rect">
            <a:avLst/>
          </a:prstGeom>
          <a:noFill/>
        </p:spPr>
        <p:txBody>
          <a:bodyPr wrap="square" rtlCol="0">
            <a:spAutoFit/>
          </a:bodyPr>
          <a:lstStyle/>
          <a:p>
            <a:r>
              <a:rPr lang="en-US" b="1" dirty="0" smtClean="0">
                <a:solidFill>
                  <a:srgbClr val="FF0000"/>
                </a:solidFill>
              </a:rPr>
              <a:t>No Lubbock merchant IDs listed.</a:t>
            </a:r>
            <a:endParaRPr lang="en-US" b="1" dirty="0">
              <a:solidFill>
                <a:srgbClr val="FF0000"/>
              </a:solidFill>
            </a:endParaRPr>
          </a:p>
        </p:txBody>
      </p:sp>
    </p:spTree>
    <p:extLst>
      <p:ext uri="{BB962C8B-B14F-4D97-AF65-F5344CB8AC3E}">
        <p14:creationId xmlns:p14="http://schemas.microsoft.com/office/powerpoint/2010/main" val="574055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795</TotalTime>
  <Words>444</Words>
  <Application>Microsoft Office PowerPoint</Application>
  <PresentationFormat>On-screen Show (4:3)</PresentationFormat>
  <Paragraphs>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New Cash Receipts Training</vt:lpstr>
      <vt:lpstr>The New Portal </vt:lpstr>
      <vt:lpstr>PowerPoint Presentation</vt:lpstr>
      <vt:lpstr> Both cash receipts systems are very similar, but there are several differences.  1.  The sign-on screen looks a little different. 2.  The menu on the left has a couple new items. 3.  When entering $ amounts, do not use commas. 4.  Message “DEPOSIT AMOUNT DOES NOT EQUAL LINE    AMOUNTS” appears as soon as you enter a deposit amount and will remain until added lines total the deposit amount. 5.  Merchant IDs can be chosen by clicking. 6.  When documents are to be added, use the Firefox browser. Documents will not scan/upload on IE. 7.   There is no $ total below the line amounts.  (The feature might be added at a later date.) 8.   SBS El Paso performs all final approvals.  Lubbock no longer will be involved in approvals. 9.   Only MPIP Cash Receipts have an Intermediate Approver. </vt:lpstr>
      <vt:lpstr> You will enter all required fields – same as the old system.  However, there are several differences you will see on the new system.   Here are examples of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 AR   Contract AR data will be linked to Cash Receipts starting 9/11/15. Contract type requires a couple different clicks, but the same information needs to be on the new cash receipts:  1. Click  Search.  2. Locate your Contract # on the list.  3. Copy &amp; paste # into the Contract Number field.  4. Click on AR Billing link on list to see AR amounts and details.  5. Click “Billing” on your Cash Receipt. 6. Click the drop down arrow in the adjacent field, and AR numbers for that contract will appear for you to click.</vt:lpstr>
      <vt:lpstr>PowerPoint Presentation</vt:lpstr>
      <vt:lpstr>PowerPoint Presentation</vt:lpstr>
      <vt:lpstr>PowerPoint Presentation</vt:lpstr>
      <vt:lpstr>PowerPoint Presentation</vt:lpstr>
      <vt:lpstr>        Differences for Approvers   1. There is no “use on all lines” box option next to the Deposit # field when editing a cash receipt.    2.  Edits requiring identical changes to multiple lines need to be done line by line.          </vt:lpstr>
      <vt:lpstr>Reports Menu  There are no changes to Reports.    </vt:lpstr>
      <vt:lpstr> Contracts  You can use the Contracts menu item to view contract and AR/Billing without creating a new cash receipt.    This is a convenient feature.    </vt:lpstr>
      <vt:lpstr>Admin  The Admin menu item will be for system administrators only. It is used for adding new users and assigning roles.     </vt:lpstr>
      <vt:lpstr>PowerPoint Presentation</vt:lpstr>
      <vt:lpstr>PowerPoint Presentation</vt:lpstr>
      <vt:lpstr>     Year End/ Transition Cash Receipt Handling      </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Cash Receipts Training</dc:title>
  <dc:creator>Pasanen, Elsa</dc:creator>
  <cp:lastModifiedBy>Meinberg, Jennifer</cp:lastModifiedBy>
  <cp:revision>84</cp:revision>
  <cp:lastPrinted>2015-08-25T17:10:37Z</cp:lastPrinted>
  <dcterms:created xsi:type="dcterms:W3CDTF">2015-08-20T22:47:59Z</dcterms:created>
  <dcterms:modified xsi:type="dcterms:W3CDTF">2015-09-21T14:19:37Z</dcterms:modified>
</cp:coreProperties>
</file>