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 id="2147483686" r:id="rId3"/>
    <p:sldMasterId id="2147483699" r:id="rId4"/>
  </p:sldMasterIdLst>
  <p:notesMasterIdLst>
    <p:notesMasterId r:id="rId29"/>
  </p:notesMasterIdLst>
  <p:handoutMasterIdLst>
    <p:handoutMasterId r:id="rId30"/>
  </p:handoutMasterIdLst>
  <p:sldIdLst>
    <p:sldId id="256" r:id="rId5"/>
    <p:sldId id="258" r:id="rId6"/>
    <p:sldId id="259" r:id="rId7"/>
    <p:sldId id="260" r:id="rId8"/>
    <p:sldId id="262" r:id="rId9"/>
    <p:sldId id="263" r:id="rId10"/>
    <p:sldId id="264" r:id="rId11"/>
    <p:sldId id="265" r:id="rId12"/>
    <p:sldId id="266" r:id="rId13"/>
    <p:sldId id="296" r:id="rId14"/>
    <p:sldId id="271" r:id="rId15"/>
    <p:sldId id="292" r:id="rId16"/>
    <p:sldId id="278" r:id="rId17"/>
    <p:sldId id="293" r:id="rId18"/>
    <p:sldId id="294" r:id="rId19"/>
    <p:sldId id="274" r:id="rId20"/>
    <p:sldId id="297" r:id="rId21"/>
    <p:sldId id="281" r:id="rId22"/>
    <p:sldId id="282" r:id="rId23"/>
    <p:sldId id="284" r:id="rId24"/>
    <p:sldId id="285" r:id="rId25"/>
    <p:sldId id="286" r:id="rId26"/>
    <p:sldId id="295" r:id="rId27"/>
    <p:sldId id="289" r:id="rId2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29" autoAdjust="0"/>
  </p:normalViewPr>
  <p:slideViewPr>
    <p:cSldViewPr snapToGrid="0" snapToObjects="1">
      <p:cViewPr varScale="1">
        <p:scale>
          <a:sx n="84" d="100"/>
          <a:sy n="84" d="100"/>
        </p:scale>
        <p:origin x="869"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84FA4EA-1848-4540-92B5-3745A5AFC261}" type="datetimeFigureOut">
              <a:rPr lang="en-US" smtClean="0"/>
              <a:t>6/22/2023</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FC20592-8127-4683-9A99-D9766B8C93C9}" type="slidenum">
              <a:rPr lang="en-US" smtClean="0"/>
              <a:t>‹#›</a:t>
            </a:fld>
            <a:endParaRPr lang="en-US" dirty="0"/>
          </a:p>
        </p:txBody>
      </p:sp>
    </p:spTree>
    <p:extLst>
      <p:ext uri="{BB962C8B-B14F-4D97-AF65-F5344CB8AC3E}">
        <p14:creationId xmlns:p14="http://schemas.microsoft.com/office/powerpoint/2010/main" val="29911031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8FE28302-FA70-455B-8D94-97573A7B0EE1}" type="datetimeFigureOut">
              <a:rPr lang="en-US" smtClean="0"/>
              <a:t>6/22/2023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281AB12E-6FE1-4C63-8B76-FAB2D3F6E863}" type="slidenum">
              <a:rPr lang="en-US" smtClean="0"/>
              <a:t>‹#›</a:t>
            </a:fld>
            <a:endParaRPr lang="en-US" dirty="0"/>
          </a:p>
        </p:txBody>
      </p:sp>
    </p:spTree>
    <p:extLst>
      <p:ext uri="{BB962C8B-B14F-4D97-AF65-F5344CB8AC3E}">
        <p14:creationId xmlns:p14="http://schemas.microsoft.com/office/powerpoint/2010/main" val="2108577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1AB12E-6FE1-4C63-8B76-FAB2D3F6E863}" type="slidenum">
              <a:rPr lang="en-US" smtClean="0"/>
              <a:t>16</a:t>
            </a:fld>
            <a:endParaRPr lang="en-US" dirty="0"/>
          </a:p>
        </p:txBody>
      </p:sp>
    </p:spTree>
    <p:extLst>
      <p:ext uri="{BB962C8B-B14F-4D97-AF65-F5344CB8AC3E}">
        <p14:creationId xmlns:p14="http://schemas.microsoft.com/office/powerpoint/2010/main" val="42071175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Opening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F7BD46A6-4A88-2346-A7C1-8913483CEB5F}" type="datetimeFigureOut">
              <a:rPr lang="en-US" smtClean="0"/>
              <a:t>6/22/2023</a:t>
            </a:fld>
            <a:endParaRPr lang="en-US" dirty="0"/>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F2F7D20A-44BE-2A47-B7E5-9FC32AEC34E7}" type="slidenum">
              <a:rPr lang="en-US" smtClean="0"/>
              <a:t>‹#›</a:t>
            </a:fld>
            <a:endParaRPr lang="en-US" dirty="0"/>
          </a:p>
        </p:txBody>
      </p:sp>
    </p:spTree>
    <p:extLst>
      <p:ext uri="{BB962C8B-B14F-4D97-AF65-F5344CB8AC3E}">
        <p14:creationId xmlns:p14="http://schemas.microsoft.com/office/powerpoint/2010/main" val="2983481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81851"/>
            <a:ext cx="5486400" cy="36457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BD46A6-4A88-2346-A7C1-8913483CEB5F}" type="datetimeFigureOut">
              <a:rPr lang="en-US" smtClean="0"/>
              <a:t>6/22/2023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F7D20A-44BE-2A47-B7E5-9FC32AEC34E7}" type="slidenum">
              <a:rPr lang="en-US" smtClean="0"/>
              <a:t>‹#›</a:t>
            </a:fld>
            <a:endParaRPr lang="en-US" dirty="0"/>
          </a:p>
        </p:txBody>
      </p:sp>
    </p:spTree>
    <p:extLst>
      <p:ext uri="{BB962C8B-B14F-4D97-AF65-F5344CB8AC3E}">
        <p14:creationId xmlns:p14="http://schemas.microsoft.com/office/powerpoint/2010/main" val="4047154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BD46A6-4A88-2346-A7C1-8913483CEB5F}" type="datetimeFigureOut">
              <a:rPr lang="en-US" smtClean="0"/>
              <a:t>6/22/2023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F7D20A-44BE-2A47-B7E5-9FC32AEC34E7}" type="slidenum">
              <a:rPr lang="en-US" smtClean="0"/>
              <a:t>‹#›</a:t>
            </a:fld>
            <a:endParaRPr lang="en-US" dirty="0"/>
          </a:p>
        </p:txBody>
      </p:sp>
    </p:spTree>
    <p:extLst>
      <p:ext uri="{BB962C8B-B14F-4D97-AF65-F5344CB8AC3E}">
        <p14:creationId xmlns:p14="http://schemas.microsoft.com/office/powerpoint/2010/main" val="3406953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19481"/>
            <a:ext cx="2057400" cy="500668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19481"/>
            <a:ext cx="6019800" cy="500668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BD46A6-4A88-2346-A7C1-8913483CEB5F}" type="datetimeFigureOut">
              <a:rPr lang="en-US" smtClean="0"/>
              <a:t>6/22/2023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F7D20A-44BE-2A47-B7E5-9FC32AEC34E7}" type="slidenum">
              <a:rPr lang="en-US" smtClean="0"/>
              <a:t>‹#›</a:t>
            </a:fld>
            <a:endParaRPr lang="en-US" dirty="0"/>
          </a:p>
        </p:txBody>
      </p:sp>
    </p:spTree>
    <p:extLst>
      <p:ext uri="{BB962C8B-B14F-4D97-AF65-F5344CB8AC3E}">
        <p14:creationId xmlns:p14="http://schemas.microsoft.com/office/powerpoint/2010/main" val="4141952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pening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404CDD60-5ABD-C245-AE4A-5839784B7BB6}" type="datetimeFigureOut">
              <a:rPr lang="en-US" smtClean="0"/>
              <a:t>6/22/2023</a:t>
            </a:fld>
            <a:endParaRPr lang="en-US" dirty="0"/>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E2F21F92-79B4-AB41-98C5-0D2BA0E43F9E}" type="slidenum">
              <a:rPr lang="en-US" smtClean="0"/>
              <a:t>‹#›</a:t>
            </a:fld>
            <a:endParaRPr lang="en-US" dirty="0"/>
          </a:p>
        </p:txBody>
      </p:sp>
    </p:spTree>
    <p:extLst>
      <p:ext uri="{BB962C8B-B14F-4D97-AF65-F5344CB8AC3E}">
        <p14:creationId xmlns:p14="http://schemas.microsoft.com/office/powerpoint/2010/main" val="39295191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4CDD60-5ABD-C245-AE4A-5839784B7BB6}" type="datetimeFigureOut">
              <a:rPr lang="en-US" smtClean="0"/>
              <a:t>6/22/2023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4138300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4CDD60-5ABD-C245-AE4A-5839784B7BB6}" type="datetimeFigureOut">
              <a:rPr lang="en-US" smtClean="0"/>
              <a:t>6/22/2023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2448815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4CDD60-5ABD-C245-AE4A-5839784B7BB6}" type="datetimeFigureOut">
              <a:rPr lang="en-US" smtClean="0"/>
              <a:t>6/22/2023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1866112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98889"/>
            <a:ext cx="4038600" cy="37272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398889"/>
            <a:ext cx="4038600" cy="37272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4CDD60-5ABD-C245-AE4A-5839784B7BB6}" type="datetimeFigureOut">
              <a:rPr lang="en-US" smtClean="0"/>
              <a:t>6/22/2023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6066892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35837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998141"/>
            <a:ext cx="4040188" cy="31967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235837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998141"/>
            <a:ext cx="4041775" cy="31967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4CDD60-5ABD-C245-AE4A-5839784B7BB6}" type="datetimeFigureOut">
              <a:rPr lang="en-US" smtClean="0"/>
              <a:t>6/22/2023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7468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4CDD60-5ABD-C245-AE4A-5839784B7BB6}" type="datetimeFigureOut">
              <a:rPr lang="en-US" smtClean="0"/>
              <a:t>6/22/2023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1628833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BD46A6-4A88-2346-A7C1-8913483CEB5F}" type="datetimeFigureOut">
              <a:rPr lang="en-US" smtClean="0"/>
              <a:t>6/22/2023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F7D20A-44BE-2A47-B7E5-9FC32AEC34E7}" type="slidenum">
              <a:rPr lang="en-US" smtClean="0"/>
              <a:t>‹#›</a:t>
            </a:fld>
            <a:endParaRPr lang="en-US" dirty="0"/>
          </a:p>
        </p:txBody>
      </p:sp>
    </p:spTree>
    <p:extLst>
      <p:ext uri="{BB962C8B-B14F-4D97-AF65-F5344CB8AC3E}">
        <p14:creationId xmlns:p14="http://schemas.microsoft.com/office/powerpoint/2010/main" val="32568280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4CDD60-5ABD-C245-AE4A-5839784B7BB6}" type="datetimeFigureOut">
              <a:rPr lang="en-US" smtClean="0"/>
              <a:t>6/22/2023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18043848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1973" y="1129132"/>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100667"/>
            <a:ext cx="5111750" cy="502549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370667"/>
            <a:ext cx="3008313" cy="375549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4CDD60-5ABD-C245-AE4A-5839784B7BB6}" type="datetimeFigureOut">
              <a:rPr lang="en-US" smtClean="0"/>
              <a:t>6/22/2023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23225047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81851"/>
            <a:ext cx="5486400" cy="36457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4CDD60-5ABD-C245-AE4A-5839784B7BB6}" type="datetimeFigureOut">
              <a:rPr lang="en-US" smtClean="0"/>
              <a:t>6/22/2023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29539169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4CDD60-5ABD-C245-AE4A-5839784B7BB6}" type="datetimeFigureOut">
              <a:rPr lang="en-US" smtClean="0"/>
              <a:t>6/22/2023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39684109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19481"/>
            <a:ext cx="2057400" cy="500668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19481"/>
            <a:ext cx="6019800" cy="500668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4CDD60-5ABD-C245-AE4A-5839784B7BB6}" type="datetimeFigureOut">
              <a:rPr lang="en-US" smtClean="0"/>
              <a:t>6/22/2023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5390635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Opening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404CDD60-5ABD-C245-AE4A-5839784B7BB6}" type="datetimeFigureOut">
              <a:rPr lang="en-US" smtClean="0"/>
              <a:t>6/22/2023</a:t>
            </a:fld>
            <a:endParaRPr lang="en-US" dirty="0"/>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E2F21F92-79B4-AB41-98C5-0D2BA0E43F9E}" type="slidenum">
              <a:rPr lang="en-US" smtClean="0"/>
              <a:t>‹#›</a:t>
            </a:fld>
            <a:endParaRPr lang="en-US" dirty="0"/>
          </a:p>
        </p:txBody>
      </p:sp>
    </p:spTree>
    <p:extLst>
      <p:ext uri="{BB962C8B-B14F-4D97-AF65-F5344CB8AC3E}">
        <p14:creationId xmlns:p14="http://schemas.microsoft.com/office/powerpoint/2010/main" val="29834812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4CDD60-5ABD-C245-AE4A-5839784B7BB6}" type="datetimeFigureOut">
              <a:rPr lang="en-US" smtClean="0"/>
              <a:t>6/22/2023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36740327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4CDD60-5ABD-C245-AE4A-5839784B7BB6}" type="datetimeFigureOut">
              <a:rPr lang="en-US" smtClean="0"/>
              <a:t>6/22/2023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40354144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4CDD60-5ABD-C245-AE4A-5839784B7BB6}" type="datetimeFigureOut">
              <a:rPr lang="en-US" smtClean="0"/>
              <a:t>6/22/2023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28181291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98889"/>
            <a:ext cx="4038600" cy="37272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398889"/>
            <a:ext cx="4038600" cy="37272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4CDD60-5ABD-C245-AE4A-5839784B7BB6}" type="datetimeFigureOut">
              <a:rPr lang="en-US" smtClean="0"/>
              <a:t>6/22/2023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403423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BD46A6-4A88-2346-A7C1-8913483CEB5F}" type="datetimeFigureOut">
              <a:rPr lang="en-US" smtClean="0"/>
              <a:t>6/22/2023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F7D20A-44BE-2A47-B7E5-9FC32AEC34E7}" type="slidenum">
              <a:rPr lang="en-US" smtClean="0"/>
              <a:t>‹#›</a:t>
            </a:fld>
            <a:endParaRPr lang="en-US" dirty="0"/>
          </a:p>
        </p:txBody>
      </p:sp>
    </p:spTree>
    <p:extLst>
      <p:ext uri="{BB962C8B-B14F-4D97-AF65-F5344CB8AC3E}">
        <p14:creationId xmlns:p14="http://schemas.microsoft.com/office/powerpoint/2010/main" val="7719773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35837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998141"/>
            <a:ext cx="4040188" cy="31967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235837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998141"/>
            <a:ext cx="4041775" cy="31967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4CDD60-5ABD-C245-AE4A-5839784B7BB6}" type="datetimeFigureOut">
              <a:rPr lang="en-US" smtClean="0"/>
              <a:t>6/22/2023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8245492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4CDD60-5ABD-C245-AE4A-5839784B7BB6}" type="datetimeFigureOut">
              <a:rPr lang="en-US" smtClean="0"/>
              <a:t>6/22/2023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34406461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4CDD60-5ABD-C245-AE4A-5839784B7BB6}" type="datetimeFigureOut">
              <a:rPr lang="en-US" smtClean="0"/>
              <a:t>6/22/2023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31704263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1973" y="1129132"/>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100667"/>
            <a:ext cx="5111750" cy="502549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370667"/>
            <a:ext cx="3008313" cy="375549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4CDD60-5ABD-C245-AE4A-5839784B7BB6}" type="datetimeFigureOut">
              <a:rPr lang="en-US" smtClean="0"/>
              <a:t>6/22/2023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18706909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81851"/>
            <a:ext cx="5486400" cy="36457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4CDD60-5ABD-C245-AE4A-5839784B7BB6}" type="datetimeFigureOut">
              <a:rPr lang="en-US" smtClean="0"/>
              <a:t>6/22/2023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41366747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4CDD60-5ABD-C245-AE4A-5839784B7BB6}" type="datetimeFigureOut">
              <a:rPr lang="en-US" smtClean="0"/>
              <a:t>6/22/2023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884958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19481"/>
            <a:ext cx="2057400" cy="500668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19481"/>
            <a:ext cx="6019800" cy="500668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4CDD60-5ABD-C245-AE4A-5839784B7BB6}" type="datetimeFigureOut">
              <a:rPr lang="en-US" smtClean="0"/>
              <a:t>6/22/2023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25354758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Opening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404CDD60-5ABD-C245-AE4A-5839784B7BB6}" type="datetimeFigureOut">
              <a:rPr lang="en-US" smtClean="0"/>
              <a:t>6/22/2023</a:t>
            </a:fld>
            <a:endParaRPr lang="en-US" dirty="0"/>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E2F21F92-79B4-AB41-98C5-0D2BA0E43F9E}" type="slidenum">
              <a:rPr lang="en-US" smtClean="0"/>
              <a:t>‹#›</a:t>
            </a:fld>
            <a:endParaRPr lang="en-US" dirty="0"/>
          </a:p>
        </p:txBody>
      </p:sp>
    </p:spTree>
    <p:extLst>
      <p:ext uri="{BB962C8B-B14F-4D97-AF65-F5344CB8AC3E}">
        <p14:creationId xmlns:p14="http://schemas.microsoft.com/office/powerpoint/2010/main" val="27760719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53724" y="2130425"/>
            <a:ext cx="6004476"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3206236" y="3886200"/>
            <a:ext cx="4499452"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4CDD60-5ABD-C245-AE4A-5839784B7BB6}" type="datetimeFigureOut">
              <a:rPr lang="en-US" smtClean="0"/>
              <a:t>6/22/2023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334298556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4CDD60-5ABD-C245-AE4A-5839784B7BB6}" type="datetimeFigureOut">
              <a:rPr lang="en-US" smtClean="0"/>
              <a:t>6/22/2023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1451749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BD46A6-4A88-2346-A7C1-8913483CEB5F}" type="datetimeFigureOut">
              <a:rPr lang="en-US" smtClean="0"/>
              <a:t>6/22/2023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F7D20A-44BE-2A47-B7E5-9FC32AEC34E7}" type="slidenum">
              <a:rPr lang="en-US" smtClean="0"/>
              <a:t>‹#›</a:t>
            </a:fld>
            <a:endParaRPr lang="en-US" dirty="0"/>
          </a:p>
        </p:txBody>
      </p:sp>
    </p:spTree>
    <p:extLst>
      <p:ext uri="{BB962C8B-B14F-4D97-AF65-F5344CB8AC3E}">
        <p14:creationId xmlns:p14="http://schemas.microsoft.com/office/powerpoint/2010/main" val="2637232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42231" y="4406900"/>
            <a:ext cx="605248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442231" y="2906713"/>
            <a:ext cx="605248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4CDD60-5ABD-C245-AE4A-5839784B7BB6}" type="datetimeFigureOut">
              <a:rPr lang="en-US" smtClean="0"/>
              <a:t>6/22/2023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37697103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75584" y="2398889"/>
            <a:ext cx="3017520" cy="37272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69279" y="2398889"/>
            <a:ext cx="3017520" cy="37272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04CDD60-5ABD-C245-AE4A-5839784B7BB6}" type="datetimeFigureOut">
              <a:rPr lang="en-US" smtClean="0"/>
              <a:t>6/22/2023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9612320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0" y="2178009"/>
            <a:ext cx="3017520" cy="82013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86000" y="2998141"/>
            <a:ext cx="3017520" cy="31967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669279" y="2178009"/>
            <a:ext cx="3017520" cy="82013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69279" y="2998141"/>
            <a:ext cx="3017520" cy="31967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4CDD60-5ABD-C245-AE4A-5839784B7BB6}" type="datetimeFigureOut">
              <a:rPr lang="en-US" smtClean="0"/>
              <a:t>6/22/2023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31177588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4CDD60-5ABD-C245-AE4A-5839784B7BB6}" type="datetimeFigureOut">
              <a:rPr lang="en-US" smtClean="0"/>
              <a:t>6/22/2023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22701797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4CDD60-5ABD-C245-AE4A-5839784B7BB6}" type="datetimeFigureOut">
              <a:rPr lang="en-US" smtClean="0"/>
              <a:t>6/22/2023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7214077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69178" y="761610"/>
            <a:ext cx="2454381" cy="1190515"/>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38489" y="761610"/>
            <a:ext cx="3848310" cy="502549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84405" y="2031610"/>
            <a:ext cx="2439155" cy="375549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4CDD60-5ABD-C245-AE4A-5839784B7BB6}" type="datetimeFigureOut">
              <a:rPr lang="en-US" smtClean="0"/>
              <a:t>6/22/2023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28862540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74927"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774927" y="1081851"/>
            <a:ext cx="5486400" cy="36457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2774927"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4CDD60-5ABD-C245-AE4A-5839784B7BB6}" type="datetimeFigureOut">
              <a:rPr lang="en-US" smtClean="0"/>
              <a:t>6/22/2023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16971021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4CDD60-5ABD-C245-AE4A-5839784B7BB6}" type="datetimeFigureOut">
              <a:rPr lang="en-US" smtClean="0"/>
              <a:t>6/22/2023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5680090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7998" y="1119481"/>
            <a:ext cx="1828801" cy="500668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0" y="1119481"/>
            <a:ext cx="4191000" cy="500668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4CDD60-5ABD-C245-AE4A-5839784B7BB6}" type="datetimeFigureOut">
              <a:rPr lang="en-US" smtClean="0"/>
              <a:t>6/22/2023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4021970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98889"/>
            <a:ext cx="4038600" cy="37272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398889"/>
            <a:ext cx="4038600" cy="37272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BD46A6-4A88-2346-A7C1-8913483CEB5F}" type="datetimeFigureOut">
              <a:rPr lang="en-US" smtClean="0"/>
              <a:t>6/22/2023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F7D20A-44BE-2A47-B7E5-9FC32AEC34E7}" type="slidenum">
              <a:rPr lang="en-US" smtClean="0"/>
              <a:t>‹#›</a:t>
            </a:fld>
            <a:endParaRPr lang="en-US" dirty="0"/>
          </a:p>
        </p:txBody>
      </p:sp>
    </p:spTree>
    <p:extLst>
      <p:ext uri="{BB962C8B-B14F-4D97-AF65-F5344CB8AC3E}">
        <p14:creationId xmlns:p14="http://schemas.microsoft.com/office/powerpoint/2010/main" val="4034796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35837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998141"/>
            <a:ext cx="4040188" cy="31967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235837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998141"/>
            <a:ext cx="4041775" cy="31967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BD46A6-4A88-2346-A7C1-8913483CEB5F}" type="datetimeFigureOut">
              <a:rPr lang="en-US" smtClean="0"/>
              <a:t>6/22/2023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2F7D20A-44BE-2A47-B7E5-9FC32AEC34E7}" type="slidenum">
              <a:rPr lang="en-US" smtClean="0"/>
              <a:t>‹#›</a:t>
            </a:fld>
            <a:endParaRPr lang="en-US" dirty="0"/>
          </a:p>
        </p:txBody>
      </p:sp>
    </p:spTree>
    <p:extLst>
      <p:ext uri="{BB962C8B-B14F-4D97-AF65-F5344CB8AC3E}">
        <p14:creationId xmlns:p14="http://schemas.microsoft.com/office/powerpoint/2010/main" val="2452092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BD46A6-4A88-2346-A7C1-8913483CEB5F}" type="datetimeFigureOut">
              <a:rPr lang="en-US" smtClean="0"/>
              <a:t>6/22/2023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2F7D20A-44BE-2A47-B7E5-9FC32AEC34E7}" type="slidenum">
              <a:rPr lang="en-US" smtClean="0"/>
              <a:t>‹#›</a:t>
            </a:fld>
            <a:endParaRPr lang="en-US" dirty="0"/>
          </a:p>
        </p:txBody>
      </p:sp>
    </p:spTree>
    <p:extLst>
      <p:ext uri="{BB962C8B-B14F-4D97-AF65-F5344CB8AC3E}">
        <p14:creationId xmlns:p14="http://schemas.microsoft.com/office/powerpoint/2010/main" val="2132707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BD46A6-4A88-2346-A7C1-8913483CEB5F}" type="datetimeFigureOut">
              <a:rPr lang="en-US" smtClean="0"/>
              <a:t>6/22/2023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2F7D20A-44BE-2A47-B7E5-9FC32AEC34E7}" type="slidenum">
              <a:rPr lang="en-US" smtClean="0"/>
              <a:t>‹#›</a:t>
            </a:fld>
            <a:endParaRPr lang="en-US" dirty="0"/>
          </a:p>
        </p:txBody>
      </p:sp>
    </p:spTree>
    <p:extLst>
      <p:ext uri="{BB962C8B-B14F-4D97-AF65-F5344CB8AC3E}">
        <p14:creationId xmlns:p14="http://schemas.microsoft.com/office/powerpoint/2010/main" val="2210880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1973" y="1129132"/>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100667"/>
            <a:ext cx="5111750" cy="502549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370667"/>
            <a:ext cx="3008313" cy="375549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BD46A6-4A88-2346-A7C1-8913483CEB5F}" type="datetimeFigureOut">
              <a:rPr lang="en-US" smtClean="0"/>
              <a:t>6/22/2023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F7D20A-44BE-2A47-B7E5-9FC32AEC34E7}" type="slidenum">
              <a:rPr lang="en-US" smtClean="0"/>
              <a:t>‹#›</a:t>
            </a:fld>
            <a:endParaRPr lang="en-US" dirty="0"/>
          </a:p>
        </p:txBody>
      </p:sp>
    </p:spTree>
    <p:extLst>
      <p:ext uri="{BB962C8B-B14F-4D97-AF65-F5344CB8AC3E}">
        <p14:creationId xmlns:p14="http://schemas.microsoft.com/office/powerpoint/2010/main" val="1105557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21305"/>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417704"/>
            <a:ext cx="8229600" cy="370845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BD46A6-4A88-2346-A7C1-8913483CEB5F}" type="datetimeFigureOut">
              <a:rPr lang="en-US" smtClean="0"/>
              <a:t>6/22/2023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F7D20A-44BE-2A47-B7E5-9FC32AEC34E7}" type="slidenum">
              <a:rPr lang="en-US" smtClean="0"/>
              <a:t>‹#›</a:t>
            </a:fld>
            <a:endParaRPr lang="en-US" dirty="0"/>
          </a:p>
        </p:txBody>
      </p:sp>
    </p:spTree>
    <p:extLst>
      <p:ext uri="{BB962C8B-B14F-4D97-AF65-F5344CB8AC3E}">
        <p14:creationId xmlns:p14="http://schemas.microsoft.com/office/powerpoint/2010/main" val="27389296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21305"/>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417704"/>
            <a:ext cx="8229600" cy="370845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4CDD60-5ABD-C245-AE4A-5839784B7BB6}" type="datetimeFigureOut">
              <a:rPr lang="en-US" smtClean="0"/>
              <a:t>6/22/2023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F21F92-79B4-AB41-98C5-0D2BA0E43F9E}" type="slidenum">
              <a:rPr lang="en-US" smtClean="0"/>
              <a:t>‹#›</a:t>
            </a:fld>
            <a:endParaRPr lang="en-US" dirty="0"/>
          </a:p>
        </p:txBody>
      </p:sp>
    </p:spTree>
    <p:extLst>
      <p:ext uri="{BB962C8B-B14F-4D97-AF65-F5344CB8AC3E}">
        <p14:creationId xmlns:p14="http://schemas.microsoft.com/office/powerpoint/2010/main" val="177376836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21305"/>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417704"/>
            <a:ext cx="8229600" cy="370845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4CDD60-5ABD-C245-AE4A-5839784B7BB6}" type="datetimeFigureOut">
              <a:rPr lang="en-US" smtClean="0"/>
              <a:t>6/22/2023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F21F92-79B4-AB41-98C5-0D2BA0E43F9E}" type="slidenum">
              <a:rPr lang="en-US" smtClean="0"/>
              <a:t>‹#›</a:t>
            </a:fld>
            <a:endParaRPr lang="en-US" dirty="0"/>
          </a:p>
        </p:txBody>
      </p:sp>
    </p:spTree>
    <p:extLst>
      <p:ext uri="{BB962C8B-B14F-4D97-AF65-F5344CB8AC3E}">
        <p14:creationId xmlns:p14="http://schemas.microsoft.com/office/powerpoint/2010/main" val="62751300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75584" y="402964"/>
            <a:ext cx="6411215"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75584" y="1699363"/>
            <a:ext cx="6411215" cy="43174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286000" y="6356350"/>
            <a:ext cx="1828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4CDD60-5ABD-C245-AE4A-5839784B7BB6}" type="datetimeFigureOut">
              <a:rPr lang="en-US" smtClean="0"/>
              <a:t>6/22/2023</a:t>
            </a:fld>
            <a:endParaRPr lang="en-US" dirty="0"/>
          </a:p>
        </p:txBody>
      </p:sp>
      <p:sp>
        <p:nvSpPr>
          <p:cNvPr id="5" name="Footer Placeholder 4"/>
          <p:cNvSpPr>
            <a:spLocks noGrp="1"/>
          </p:cNvSpPr>
          <p:nvPr>
            <p:ph type="ftr" sz="quarter" idx="3"/>
          </p:nvPr>
        </p:nvSpPr>
        <p:spPr>
          <a:xfrm>
            <a:off x="4572000" y="6356350"/>
            <a:ext cx="1828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857999" y="6356350"/>
            <a:ext cx="1828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F21F92-79B4-AB41-98C5-0D2BA0E43F9E}" type="slidenum">
              <a:rPr lang="en-US" smtClean="0"/>
              <a:t>‹#›</a:t>
            </a:fld>
            <a:endParaRPr lang="en-US" dirty="0"/>
          </a:p>
        </p:txBody>
      </p:sp>
    </p:spTree>
    <p:extLst>
      <p:ext uri="{BB962C8B-B14F-4D97-AF65-F5344CB8AC3E}">
        <p14:creationId xmlns:p14="http://schemas.microsoft.com/office/powerpoint/2010/main" val="289720888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elpaso.ttuhsc.edu/fiscal/businessaffairs/studentbusserv/"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09669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60653"/>
            <a:ext cx="7772400" cy="876386"/>
          </a:xfrm>
        </p:spPr>
        <p:txBody>
          <a:bodyPr/>
          <a:lstStyle/>
          <a:p>
            <a:r>
              <a:rPr lang="en-US" dirty="0" smtClean="0"/>
              <a:t>Title IV Return of Aid</a:t>
            </a:r>
            <a:endParaRPr lang="en-US" dirty="0"/>
          </a:p>
        </p:txBody>
      </p:sp>
      <p:sp>
        <p:nvSpPr>
          <p:cNvPr id="3" name="Subtitle 2"/>
          <p:cNvSpPr>
            <a:spLocks noGrp="1"/>
          </p:cNvSpPr>
          <p:nvPr>
            <p:ph type="subTitle" idx="1"/>
          </p:nvPr>
        </p:nvSpPr>
        <p:spPr>
          <a:xfrm>
            <a:off x="535459" y="1837038"/>
            <a:ext cx="8344929" cy="4843847"/>
          </a:xfrm>
        </p:spPr>
        <p:txBody>
          <a:bodyPr>
            <a:normAutofit fontScale="92500" lnSpcReduction="10000"/>
          </a:bodyPr>
          <a:lstStyle/>
          <a:p>
            <a:pPr marL="457200" indent="-457200" algn="l">
              <a:buFont typeface="Arial" panose="020B0604020202020204" pitchFamily="34" charset="0"/>
              <a:buChar char="•"/>
            </a:pPr>
            <a:r>
              <a:rPr lang="en-US" dirty="0">
                <a:solidFill>
                  <a:schemeClr val="tx1"/>
                </a:solidFill>
              </a:rPr>
              <a:t>Federal refund and repayment calculations must be performed for students who receive Title IV (Pell, FSEOG, Perkins and/or Stafford Loans) funds and officially withdraw from all courses, drop out of all courses, are expelled, take an unapproved leave of absence, or fail to return from an approved leave of absence </a:t>
            </a:r>
            <a:r>
              <a:rPr lang="en-US" dirty="0" smtClean="0">
                <a:solidFill>
                  <a:schemeClr val="tx1"/>
                </a:solidFill>
              </a:rPr>
              <a:t>.</a:t>
            </a:r>
          </a:p>
          <a:p>
            <a:pPr algn="l"/>
            <a:endParaRPr lang="en-US" dirty="0" smtClean="0">
              <a:solidFill>
                <a:schemeClr val="tx1"/>
              </a:solidFill>
            </a:endParaRPr>
          </a:p>
          <a:p>
            <a:pPr marL="457200" indent="-457200" algn="l">
              <a:buFont typeface="Arial" panose="020B0604020202020204" pitchFamily="34" charset="0"/>
              <a:buChar char="•"/>
            </a:pPr>
            <a:r>
              <a:rPr lang="en-US" dirty="0">
                <a:solidFill>
                  <a:schemeClr val="tx1"/>
                </a:solidFill>
              </a:rPr>
              <a:t>In order to keep all the financial aid issued in each term, students must be enrolled for at least 60% of the term</a:t>
            </a:r>
            <a:r>
              <a:rPr lang="en-US" dirty="0" smtClean="0">
                <a:solidFill>
                  <a:schemeClr val="tx1"/>
                </a:solidFill>
              </a:rPr>
              <a:t>.</a:t>
            </a:r>
          </a:p>
        </p:txBody>
      </p:sp>
    </p:spTree>
    <p:extLst>
      <p:ext uri="{BB962C8B-B14F-4D97-AF65-F5344CB8AC3E}">
        <p14:creationId xmlns:p14="http://schemas.microsoft.com/office/powerpoint/2010/main" val="3580133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049"/>
          <a:stretch/>
        </p:blipFill>
        <p:spPr bwMode="auto">
          <a:xfrm>
            <a:off x="2190554" y="1738184"/>
            <a:ext cx="4511759" cy="5787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a:spLocks noGrp="1"/>
          </p:cNvSpPr>
          <p:nvPr>
            <p:ph type="ctrTitle"/>
          </p:nvPr>
        </p:nvSpPr>
        <p:spPr>
          <a:xfrm>
            <a:off x="685800" y="927701"/>
            <a:ext cx="7772400" cy="917575"/>
          </a:xfrm>
        </p:spPr>
        <p:txBody>
          <a:bodyPr/>
          <a:lstStyle/>
          <a:p>
            <a:r>
              <a:rPr lang="en-US" dirty="0"/>
              <a:t>Make a Payment/View eBill</a:t>
            </a:r>
          </a:p>
        </p:txBody>
      </p:sp>
      <p:sp>
        <p:nvSpPr>
          <p:cNvPr id="5" name="Rectangular Callout 4"/>
          <p:cNvSpPr/>
          <p:nvPr/>
        </p:nvSpPr>
        <p:spPr>
          <a:xfrm>
            <a:off x="6128950" y="2909027"/>
            <a:ext cx="1672282" cy="1218129"/>
          </a:xfrm>
          <a:prstGeom prst="wedgeRectCallout">
            <a:avLst>
              <a:gd name="adj1" fmla="val -164223"/>
              <a:gd name="adj2" fmla="val 208602"/>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Select this link to view your bill or to make a payment.</a:t>
            </a:r>
            <a:endParaRPr lang="en-US" dirty="0">
              <a:solidFill>
                <a:schemeClr val="tx1"/>
              </a:solidFill>
            </a:endParaRPr>
          </a:p>
        </p:txBody>
      </p:sp>
    </p:spTree>
    <p:extLst>
      <p:ext uri="{BB962C8B-B14F-4D97-AF65-F5344CB8AC3E}">
        <p14:creationId xmlns:p14="http://schemas.microsoft.com/office/powerpoint/2010/main" val="819712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685800" y="968197"/>
            <a:ext cx="7772400" cy="612775"/>
          </a:xfrm>
        </p:spPr>
        <p:txBody>
          <a:bodyPr>
            <a:normAutofit fontScale="90000"/>
          </a:bodyPr>
          <a:lstStyle/>
          <a:p>
            <a:r>
              <a:rPr lang="en-US" dirty="0" smtClean="0"/>
              <a:t>View eBill</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86"/>
            <a:ext cx="9144000" cy="2620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ight Arrow 5"/>
          <p:cNvSpPr/>
          <p:nvPr/>
        </p:nvSpPr>
        <p:spPr>
          <a:xfrm rot="8725148">
            <a:off x="3480780" y="2940007"/>
            <a:ext cx="978408" cy="400951"/>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ight Arrow 6"/>
          <p:cNvSpPr/>
          <p:nvPr/>
        </p:nvSpPr>
        <p:spPr>
          <a:xfrm rot="5400000">
            <a:off x="104393" y="1257174"/>
            <a:ext cx="978408" cy="440780"/>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p:cNvPicPr/>
          <p:nvPr/>
        </p:nvPicPr>
        <p:blipFill rotWithShape="1">
          <a:blip r:embed="rId3"/>
          <a:srcRect l="3903" t="22103" r="88368" b="67284"/>
          <a:stretch/>
        </p:blipFill>
        <p:spPr bwMode="auto">
          <a:xfrm>
            <a:off x="373207" y="2309477"/>
            <a:ext cx="1152525" cy="89027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41490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685800" y="927701"/>
            <a:ext cx="7772400" cy="917575"/>
          </a:xfrm>
        </p:spPr>
        <p:txBody>
          <a:bodyPr/>
          <a:lstStyle/>
          <a:p>
            <a:r>
              <a:rPr lang="en-US" dirty="0"/>
              <a:t>Installment Payment Options</a:t>
            </a:r>
          </a:p>
        </p:txBody>
      </p:sp>
      <p:pic>
        <p:nvPicPr>
          <p:cNvPr id="1026" name="Picture 2" descr="C:\Users\rosamuno\AppData\Local\Temp\SNAGHTML11cad9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8614" y="1770269"/>
            <a:ext cx="5115727" cy="4795124"/>
          </a:xfrm>
          <a:prstGeom prst="rect">
            <a:avLst/>
          </a:prstGeom>
          <a:noFill/>
          <a:extLst>
            <a:ext uri="{909E8E84-426E-40DD-AFC4-6F175D3DCCD1}">
              <a14:hiddenFill xmlns:a14="http://schemas.microsoft.com/office/drawing/2010/main">
                <a:solidFill>
                  <a:srgbClr val="FFFFFF"/>
                </a:solidFill>
              </a14:hiddenFill>
            </a:ext>
          </a:extLst>
        </p:spPr>
      </p:pic>
      <p:sp>
        <p:nvSpPr>
          <p:cNvPr id="3" name="Left Arrow 2"/>
          <p:cNvSpPr/>
          <p:nvPr/>
        </p:nvSpPr>
        <p:spPr>
          <a:xfrm>
            <a:off x="5650992" y="4279392"/>
            <a:ext cx="1280160" cy="466344"/>
          </a:xfrm>
          <a:prstGeom prst="lef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ln w="0"/>
                <a:solidFill>
                  <a:srgbClr val="FF0000"/>
                </a:solidFill>
                <a:effectLst>
                  <a:outerShdw blurRad="38100" dist="19050" dir="2700000" algn="tl" rotWithShape="0">
                    <a:schemeClr val="dk1">
                      <a:alpha val="40000"/>
                    </a:schemeClr>
                  </a:outerShdw>
                </a:effectLst>
              </a:rPr>
              <a:t>Due Date</a:t>
            </a:r>
            <a:endParaRPr lang="en-US" sz="120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330394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85800" y="957480"/>
            <a:ext cx="7772400" cy="649129"/>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Make a Payment</a:t>
            </a: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86"/>
            <a:ext cx="9144000" cy="2620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ight Arrow 6"/>
          <p:cNvSpPr/>
          <p:nvPr/>
        </p:nvSpPr>
        <p:spPr>
          <a:xfrm rot="5400000">
            <a:off x="2271575" y="2031571"/>
            <a:ext cx="978408" cy="460495"/>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27627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6" presetClass="emph" presetSubtype="0" repeatCount="4000" fill="hold" grpId="0" nodeType="withEffect">
                                  <p:stCondLst>
                                    <p:cond delay="0"/>
                                  </p:stCondLst>
                                  <p:childTnLst>
                                    <p:animEffect transition="out" filter="fade">
                                      <p:cBhvr>
                                        <p:cTn id="10" dur="500" tmFilter="0, 0; .2, .5; .8, .5; 1, 0"/>
                                        <p:tgtEl>
                                          <p:spTgt spid="7"/>
                                        </p:tgtEl>
                                      </p:cBhvr>
                                    </p:animEffect>
                                    <p:animScale>
                                      <p:cBhvr>
                                        <p:cTn id="11"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685800" y="976743"/>
            <a:ext cx="7772400" cy="612775"/>
          </a:xfrm>
        </p:spPr>
        <p:txBody>
          <a:bodyPr>
            <a:normAutofit fontScale="90000"/>
          </a:bodyPr>
          <a:lstStyle/>
          <a:p>
            <a:r>
              <a:rPr lang="en-US" dirty="0"/>
              <a:t>Make a </a:t>
            </a:r>
            <a:r>
              <a:rPr lang="en-US" dirty="0" smtClean="0"/>
              <a:t>Payment</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840257"/>
            <a:ext cx="9144001" cy="4234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ular Callout 5"/>
          <p:cNvSpPr/>
          <p:nvPr/>
        </p:nvSpPr>
        <p:spPr>
          <a:xfrm>
            <a:off x="3503775" y="1589518"/>
            <a:ext cx="2897179" cy="1374649"/>
          </a:xfrm>
          <a:prstGeom prst="wedgeRectCallout">
            <a:avLst>
              <a:gd name="adj1" fmla="val 101601"/>
              <a:gd name="adj2" fmla="val 84284"/>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Edit the payment amount if you wish to pay by installment.</a:t>
            </a:r>
          </a:p>
          <a:p>
            <a:pPr algn="ctr"/>
            <a:r>
              <a:rPr lang="en-US" dirty="0" smtClean="0">
                <a:solidFill>
                  <a:schemeClr val="tx1"/>
                </a:solidFill>
              </a:rPr>
              <a:t>Don’t forget to include the $25 installment fee!</a:t>
            </a:r>
            <a:endParaRPr lang="en-US" dirty="0">
              <a:solidFill>
                <a:schemeClr val="tx1"/>
              </a:solidFill>
            </a:endParaRPr>
          </a:p>
        </p:txBody>
      </p:sp>
    </p:spTree>
    <p:extLst>
      <p:ext uri="{BB962C8B-B14F-4D97-AF65-F5344CB8AC3E}">
        <p14:creationId xmlns:p14="http://schemas.microsoft.com/office/powerpoint/2010/main" val="47742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34793"/>
            <a:ext cx="7772400" cy="917575"/>
          </a:xfrm>
        </p:spPr>
        <p:txBody>
          <a:bodyPr/>
          <a:lstStyle/>
          <a:p>
            <a:r>
              <a:rPr lang="en-US" dirty="0"/>
              <a:t>Make a </a:t>
            </a:r>
            <a:r>
              <a:rPr lang="en-US" dirty="0" smtClean="0"/>
              <a:t>Payment</a:t>
            </a:r>
            <a:endParaRPr lang="en-US" dirty="0"/>
          </a:p>
        </p:txBody>
      </p:sp>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7113" r="19038" b="22044"/>
          <a:stretch/>
        </p:blipFill>
        <p:spPr bwMode="auto">
          <a:xfrm>
            <a:off x="0" y="1828389"/>
            <a:ext cx="9047695" cy="3824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ular Callout 5"/>
          <p:cNvSpPr/>
          <p:nvPr/>
        </p:nvSpPr>
        <p:spPr>
          <a:xfrm>
            <a:off x="6766559" y="2258569"/>
            <a:ext cx="2102237" cy="1307592"/>
          </a:xfrm>
          <a:prstGeom prst="wedgeRectCallout">
            <a:avLst>
              <a:gd name="adj1" fmla="val -74913"/>
              <a:gd name="adj2" fmla="val 41682"/>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Pay by credit or debit card or you can pay by web check using your bank account.</a:t>
            </a:r>
            <a:endParaRPr lang="en-US" dirty="0">
              <a:solidFill>
                <a:schemeClr val="tx1"/>
              </a:solidFill>
            </a:endParaRPr>
          </a:p>
        </p:txBody>
      </p:sp>
      <p:sp>
        <p:nvSpPr>
          <p:cNvPr id="8" name="Isosceles Triangle 7"/>
          <p:cNvSpPr/>
          <p:nvPr/>
        </p:nvSpPr>
        <p:spPr>
          <a:xfrm>
            <a:off x="1639462" y="1883253"/>
            <a:ext cx="5768770" cy="2761899"/>
          </a:xfrm>
          <a:prstGeom prst="triangle">
            <a:avLst>
              <a:gd name="adj" fmla="val 49568"/>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b"/>
          <a:lstStyle/>
          <a:p>
            <a:pPr algn="ctr"/>
            <a:r>
              <a:rPr lang="en-US" sz="2000" b="1" dirty="0" smtClean="0">
                <a:solidFill>
                  <a:schemeClr val="tx1"/>
                </a:solidFill>
              </a:rPr>
              <a:t>Effective </a:t>
            </a:r>
          </a:p>
          <a:p>
            <a:pPr algn="ctr"/>
            <a:r>
              <a:rPr lang="en-US" sz="2000" b="1" dirty="0" smtClean="0">
                <a:solidFill>
                  <a:schemeClr val="tx1"/>
                </a:solidFill>
              </a:rPr>
              <a:t>May </a:t>
            </a:r>
            <a:r>
              <a:rPr lang="en-US" sz="2000" b="1" dirty="0" smtClean="0">
                <a:solidFill>
                  <a:schemeClr val="tx1"/>
                </a:solidFill>
              </a:rPr>
              <a:t>1, </a:t>
            </a:r>
            <a:r>
              <a:rPr lang="en-US" sz="2000" b="1" dirty="0" smtClean="0">
                <a:solidFill>
                  <a:schemeClr val="tx1"/>
                </a:solidFill>
              </a:rPr>
              <a:t>2023, </a:t>
            </a:r>
            <a:r>
              <a:rPr lang="en-US" sz="2000" b="1" dirty="0" smtClean="0">
                <a:solidFill>
                  <a:schemeClr val="tx1"/>
                </a:solidFill>
              </a:rPr>
              <a:t>payments made via credit card will be assessed a </a:t>
            </a:r>
            <a:r>
              <a:rPr lang="en-US" sz="2000" b="1" dirty="0" smtClean="0">
                <a:solidFill>
                  <a:schemeClr val="tx1"/>
                </a:solidFill>
              </a:rPr>
              <a:t>2.95</a:t>
            </a:r>
            <a:r>
              <a:rPr lang="en-US" sz="2000" b="1" dirty="0" smtClean="0">
                <a:solidFill>
                  <a:schemeClr val="tx1"/>
                </a:solidFill>
              </a:rPr>
              <a:t>% fee.</a:t>
            </a:r>
            <a:endParaRPr lang="en-US" sz="2000" b="1" dirty="0">
              <a:solidFill>
                <a:schemeClr val="tx1"/>
              </a:solidFill>
            </a:endParaRPr>
          </a:p>
        </p:txBody>
      </p:sp>
    </p:spTree>
    <p:custDataLst>
      <p:tags r:id="rId1"/>
    </p:custDataLst>
    <p:extLst>
      <p:ext uri="{BB962C8B-B14F-4D97-AF65-F5344CB8AC3E}">
        <p14:creationId xmlns:p14="http://schemas.microsoft.com/office/powerpoint/2010/main" val="2013838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6"/>
                                        </p:tgtEl>
                                      </p:cBhvr>
                                    </p:animEffect>
                                    <p:set>
                                      <p:cBhvr>
                                        <p:cTn id="14" dur="1" fill="hold">
                                          <p:stCondLst>
                                            <p:cond delay="4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76743"/>
            <a:ext cx="7772400" cy="783691"/>
          </a:xfrm>
        </p:spPr>
        <p:txBody>
          <a:bodyPr/>
          <a:lstStyle/>
          <a:p>
            <a:r>
              <a:rPr lang="en-US" dirty="0" smtClean="0"/>
              <a:t>Expecting a Refund?</a:t>
            </a:r>
            <a:endParaRPr lang="en-US" dirty="0"/>
          </a:p>
        </p:txBody>
      </p:sp>
      <p:sp>
        <p:nvSpPr>
          <p:cNvPr id="3" name="Subtitle 2"/>
          <p:cNvSpPr>
            <a:spLocks noGrp="1"/>
          </p:cNvSpPr>
          <p:nvPr>
            <p:ph type="subTitle" idx="1"/>
          </p:nvPr>
        </p:nvSpPr>
        <p:spPr>
          <a:xfrm>
            <a:off x="1371600" y="1843755"/>
            <a:ext cx="6849454" cy="3258084"/>
          </a:xfrm>
        </p:spPr>
        <p:txBody>
          <a:bodyPr>
            <a:normAutofit fontScale="92500"/>
          </a:bodyPr>
          <a:lstStyle/>
          <a:p>
            <a:pPr marL="457200" indent="-457200" algn="l">
              <a:buFont typeface="Arial" panose="020B0604020202020204" pitchFamily="34" charset="0"/>
              <a:buChar char="•"/>
            </a:pPr>
            <a:r>
              <a:rPr lang="en-US" dirty="0" smtClean="0">
                <a:solidFill>
                  <a:schemeClr val="tx1"/>
                </a:solidFill>
              </a:rPr>
              <a:t>Sign up for direct deposit!</a:t>
            </a:r>
          </a:p>
          <a:p>
            <a:pPr marL="457200" indent="-457200" algn="l">
              <a:buFont typeface="Arial" panose="020B0604020202020204" pitchFamily="34" charset="0"/>
              <a:buChar char="•"/>
            </a:pPr>
            <a:endParaRPr lang="en-US" dirty="0" smtClean="0">
              <a:solidFill>
                <a:schemeClr val="tx1"/>
              </a:solidFill>
            </a:endParaRPr>
          </a:p>
          <a:p>
            <a:pPr marL="457200" indent="-457200" algn="l">
              <a:buFont typeface="Arial" panose="020B0604020202020204" pitchFamily="34" charset="0"/>
              <a:buChar char="•"/>
            </a:pPr>
            <a:r>
              <a:rPr lang="en-US" dirty="0" smtClean="0">
                <a:solidFill>
                  <a:schemeClr val="tx1"/>
                </a:solidFill>
              </a:rPr>
              <a:t>Otherwise you will receive a check.</a:t>
            </a:r>
          </a:p>
          <a:p>
            <a:pPr marL="457200" indent="-457200" algn="l">
              <a:buFont typeface="Arial" panose="020B0604020202020204" pitchFamily="34" charset="0"/>
              <a:buChar char="•"/>
            </a:pPr>
            <a:endParaRPr lang="en-US" dirty="0">
              <a:solidFill>
                <a:schemeClr val="tx1"/>
              </a:solidFill>
            </a:endParaRPr>
          </a:p>
          <a:p>
            <a:pPr marL="457200" indent="-457200" algn="l">
              <a:buFont typeface="Arial" panose="020B0604020202020204" pitchFamily="34" charset="0"/>
              <a:buChar char="•"/>
            </a:pPr>
            <a:r>
              <a:rPr lang="en-US" dirty="0" smtClean="0">
                <a:solidFill>
                  <a:schemeClr val="tx1"/>
                </a:solidFill>
              </a:rPr>
              <a:t>By U.S. mail! To the mailing address associated with your student account.</a:t>
            </a:r>
          </a:p>
          <a:p>
            <a:pPr lvl="1" algn="l"/>
            <a:endParaRPr lang="en-US" dirty="0">
              <a:solidFill>
                <a:schemeClr val="tx1"/>
              </a:solidFill>
            </a:endParaRPr>
          </a:p>
        </p:txBody>
      </p:sp>
    </p:spTree>
    <p:custDataLst>
      <p:tags r:id="rId1"/>
    </p:custDataLst>
    <p:extLst>
      <p:ext uri="{BB962C8B-B14F-4D97-AF65-F5344CB8AC3E}">
        <p14:creationId xmlns:p14="http://schemas.microsoft.com/office/powerpoint/2010/main" val="235056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685800" y="927701"/>
            <a:ext cx="7772400" cy="917575"/>
          </a:xfrm>
        </p:spPr>
        <p:txBody>
          <a:bodyPr/>
          <a:lstStyle/>
          <a:p>
            <a:r>
              <a:rPr lang="en-US" dirty="0" smtClean="0"/>
              <a:t>Expecting a Refund?</a:t>
            </a:r>
            <a:endParaRPr lang="en-US" dirty="0"/>
          </a:p>
        </p:txBody>
      </p:sp>
      <p:pic>
        <p:nvPicPr>
          <p:cNvPr id="5" name="Picture 2" descr="C:\Users\rosamuno\AppData\Local\Temp\SNAGHTML11cad9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8614" y="1770269"/>
            <a:ext cx="5115727" cy="4795124"/>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a:xfrm rot="10800000">
            <a:off x="4270248" y="4654296"/>
            <a:ext cx="795528" cy="411480"/>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761742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685800" y="927701"/>
            <a:ext cx="7772400" cy="917575"/>
          </a:xfrm>
        </p:spPr>
        <p:txBody>
          <a:bodyPr/>
          <a:lstStyle/>
          <a:p>
            <a:r>
              <a:rPr lang="en-US" dirty="0" smtClean="0"/>
              <a:t>Expecting a Refund?</a:t>
            </a:r>
            <a:endParaRPr lang="en-US" dirty="0"/>
          </a:p>
        </p:txBody>
      </p:sp>
      <p:sp>
        <p:nvSpPr>
          <p:cNvPr id="2" name="Rectangle 1"/>
          <p:cNvSpPr/>
          <p:nvPr/>
        </p:nvSpPr>
        <p:spPr>
          <a:xfrm>
            <a:off x="738214" y="2184911"/>
            <a:ext cx="7831020" cy="6278642"/>
          </a:xfrm>
          <a:prstGeom prst="rect">
            <a:avLst/>
          </a:prstGeom>
        </p:spPr>
        <p:txBody>
          <a:bodyPr wrap="square">
            <a:spAutoFit/>
          </a:bodyPr>
          <a:lstStyle/>
          <a:p>
            <a:pPr marL="514350" indent="-514350">
              <a:buFont typeface="Arial" panose="020B0604020202020204" pitchFamily="34" charset="0"/>
              <a:buChar char="•"/>
            </a:pPr>
            <a:r>
              <a:rPr lang="en-US" sz="2800" b="1" dirty="0"/>
              <a:t>It is the student’s responsibility to maintain a current address or a current/valid bank account number in the student information system</a:t>
            </a:r>
            <a:r>
              <a:rPr lang="en-US" sz="2800" b="1" dirty="0" smtClean="0"/>
              <a:t>.</a:t>
            </a:r>
          </a:p>
          <a:p>
            <a:pPr marL="514350" indent="-514350">
              <a:buFont typeface="Arial" panose="020B0604020202020204" pitchFamily="34" charset="0"/>
              <a:buChar char="•"/>
            </a:pPr>
            <a:endParaRPr lang="en-US" sz="2800" b="1" dirty="0"/>
          </a:p>
          <a:p>
            <a:pPr marL="514350" indent="-514350">
              <a:buFont typeface="Arial" panose="020B0604020202020204" pitchFamily="34" charset="0"/>
              <a:buChar char="•"/>
            </a:pPr>
            <a:r>
              <a:rPr lang="en-US" sz="2800" dirty="0" smtClean="0"/>
              <a:t>Failure to do so may result in a delay in receiving your refund!</a:t>
            </a:r>
          </a:p>
          <a:p>
            <a:pPr marL="514350" indent="-514350">
              <a:buFont typeface="Arial" panose="020B0604020202020204" pitchFamily="34" charset="0"/>
              <a:buChar char="•"/>
            </a:pPr>
            <a:endParaRPr lang="en-US" dirty="0"/>
          </a:p>
          <a:p>
            <a:pPr marL="514350" indent="-514350">
              <a:buFont typeface="Arial" panose="020B0604020202020204" pitchFamily="34" charset="0"/>
              <a:buChar char="•"/>
            </a:pPr>
            <a:endParaRPr lang="en-US" dirty="0" smtClean="0"/>
          </a:p>
          <a:p>
            <a:pPr marL="514350" indent="-514350">
              <a:buFont typeface="Arial" panose="020B0604020202020204" pitchFamily="34" charset="0"/>
              <a:buChar char="•"/>
            </a:pPr>
            <a:endParaRPr lang="en-US" dirty="0"/>
          </a:p>
          <a:p>
            <a:pPr marL="514350" indent="-514350">
              <a:buFont typeface="Arial" panose="020B0604020202020204" pitchFamily="34" charset="0"/>
              <a:buChar char="•"/>
            </a:pPr>
            <a:endParaRPr lang="en-US" dirty="0" smtClean="0"/>
          </a:p>
          <a:p>
            <a:pPr marL="514350" indent="-514350">
              <a:buFont typeface="Arial" panose="020B0604020202020204" pitchFamily="34" charset="0"/>
              <a:buChar char="•"/>
            </a:pPr>
            <a:endParaRPr lang="en-US" dirty="0"/>
          </a:p>
          <a:p>
            <a:pPr marL="514350" indent="-514350">
              <a:buFont typeface="Arial" panose="020B0604020202020204" pitchFamily="34" charset="0"/>
              <a:buChar char="•"/>
            </a:pPr>
            <a:endParaRPr lang="en-US" dirty="0" smtClean="0"/>
          </a:p>
          <a:p>
            <a:pPr marL="514350" indent="-514350">
              <a:buFont typeface="Arial" panose="020B0604020202020204" pitchFamily="34" charset="0"/>
              <a:buChar char="•"/>
            </a:pPr>
            <a:endParaRPr lang="en-US" dirty="0"/>
          </a:p>
          <a:p>
            <a:pPr marL="514350" indent="-514350">
              <a:buFont typeface="Arial" panose="020B0604020202020204" pitchFamily="34" charset="0"/>
              <a:buChar char="•"/>
            </a:pPr>
            <a:endParaRPr lang="en-US" dirty="0" smtClean="0"/>
          </a:p>
          <a:p>
            <a:pPr marL="514350" indent="-514350">
              <a:buFont typeface="Arial" panose="020B0604020202020204" pitchFamily="34" charset="0"/>
              <a:buChar char="•"/>
            </a:pPr>
            <a:endParaRPr lang="en-US" dirty="0"/>
          </a:p>
          <a:p>
            <a:pPr marL="514350" indent="-514350">
              <a:buFont typeface="Arial" panose="020B0604020202020204" pitchFamily="34" charset="0"/>
              <a:buChar char="•"/>
            </a:pPr>
            <a:endParaRPr lang="en-US" dirty="0" smtClean="0"/>
          </a:p>
          <a:p>
            <a:pPr marL="514350" indent="-514350">
              <a:buFont typeface="Arial" panose="020B0604020202020204" pitchFamily="34" charset="0"/>
              <a:buChar char="•"/>
            </a:pPr>
            <a:endParaRPr lang="en-US" dirty="0"/>
          </a:p>
          <a:p>
            <a:pPr marL="514350" indent="-514350">
              <a:buFont typeface="Arial" panose="020B0604020202020204" pitchFamily="34" charset="0"/>
              <a:buChar char="•"/>
            </a:pPr>
            <a:endParaRPr lang="en-US" dirty="0" smtClean="0"/>
          </a:p>
          <a:p>
            <a:pPr marL="514350" indent="-514350">
              <a:buFont typeface="Arial" panose="020B0604020202020204" pitchFamily="34" charset="0"/>
              <a:buChar char="•"/>
            </a:pPr>
            <a:endParaRPr lang="en-US" dirty="0"/>
          </a:p>
        </p:txBody>
      </p:sp>
      <p:sp>
        <p:nvSpPr>
          <p:cNvPr id="3" name="TextBox 2"/>
          <p:cNvSpPr txBox="1"/>
          <p:nvPr/>
        </p:nvSpPr>
        <p:spPr>
          <a:xfrm rot="20408795">
            <a:off x="-53363" y="1524983"/>
            <a:ext cx="2499645" cy="584775"/>
          </a:xfrm>
          <a:prstGeom prst="rect">
            <a:avLst/>
          </a:prstGeom>
          <a:noFill/>
        </p:spPr>
        <p:txBody>
          <a:bodyPr wrap="square" rtlCol="0">
            <a:spAutoFit/>
          </a:bodyPr>
          <a:lstStyle/>
          <a:p>
            <a:pPr algn="ctr"/>
            <a:r>
              <a:rPr lang="en-US" sz="3200" b="1" dirty="0" smtClean="0">
                <a:solidFill>
                  <a:srgbClr val="FF0000"/>
                </a:solidFill>
              </a:rPr>
              <a:t>Reminder!</a:t>
            </a:r>
            <a:endParaRPr lang="en-US" sz="3200" b="1" dirty="0">
              <a:solidFill>
                <a:srgbClr val="FF0000"/>
              </a:solidFill>
            </a:endParaRPr>
          </a:p>
        </p:txBody>
      </p:sp>
    </p:spTree>
    <p:extLst>
      <p:ext uri="{BB962C8B-B14F-4D97-AF65-F5344CB8AC3E}">
        <p14:creationId xmlns:p14="http://schemas.microsoft.com/office/powerpoint/2010/main" val="2986156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5000" fill="hold" grpId="0" nodeType="with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01841"/>
            <a:ext cx="7772400" cy="1470025"/>
          </a:xfrm>
        </p:spPr>
        <p:txBody>
          <a:bodyPr>
            <a:normAutofit/>
          </a:bodyPr>
          <a:lstStyle/>
          <a:p>
            <a:r>
              <a:rPr lang="en-US" dirty="0" smtClean="0"/>
              <a:t>Student Business Services (SBS)</a:t>
            </a:r>
            <a:endParaRPr lang="en-US" dirty="0"/>
          </a:p>
        </p:txBody>
      </p:sp>
      <p:sp>
        <p:nvSpPr>
          <p:cNvPr id="3" name="Subtitle 2"/>
          <p:cNvSpPr>
            <a:spLocks noGrp="1"/>
          </p:cNvSpPr>
          <p:nvPr>
            <p:ph type="subTitle" idx="1"/>
          </p:nvPr>
        </p:nvSpPr>
        <p:spPr>
          <a:xfrm>
            <a:off x="626076" y="2222155"/>
            <a:ext cx="7832124" cy="4442255"/>
          </a:xfrm>
        </p:spPr>
        <p:txBody>
          <a:bodyPr>
            <a:normAutofit fontScale="85000" lnSpcReduction="20000"/>
          </a:bodyPr>
          <a:lstStyle/>
          <a:p>
            <a:pPr algn="l"/>
            <a:r>
              <a:rPr lang="en-US" sz="2000" b="1" dirty="0" smtClean="0">
                <a:solidFill>
                  <a:schemeClr val="tx1"/>
                </a:solidFill>
              </a:rPr>
              <a:t>Physical Location:	 </a:t>
            </a:r>
            <a:r>
              <a:rPr lang="en-US" sz="2000" dirty="0" smtClean="0">
                <a:solidFill>
                  <a:schemeClr val="tx1"/>
                </a:solidFill>
              </a:rPr>
              <a:t>	130 Val Verde, 1 </a:t>
            </a:r>
            <a:r>
              <a:rPr lang="en-US" sz="2000" dirty="0">
                <a:solidFill>
                  <a:schemeClr val="tx1"/>
                </a:solidFill>
              </a:rPr>
              <a:t>b</a:t>
            </a:r>
            <a:r>
              <a:rPr lang="en-US" sz="2000" dirty="0" smtClean="0">
                <a:solidFill>
                  <a:schemeClr val="tx1"/>
                </a:solidFill>
              </a:rPr>
              <a:t>lock </a:t>
            </a:r>
            <a:r>
              <a:rPr lang="en-US" sz="2000" dirty="0">
                <a:solidFill>
                  <a:schemeClr val="tx1"/>
                </a:solidFill>
              </a:rPr>
              <a:t>S</a:t>
            </a:r>
            <a:r>
              <a:rPr lang="en-US" sz="2000" dirty="0" smtClean="0">
                <a:solidFill>
                  <a:schemeClr val="tx1"/>
                </a:solidFill>
              </a:rPr>
              <a:t>outh of the MSB II</a:t>
            </a:r>
          </a:p>
          <a:p>
            <a:pPr algn="l"/>
            <a:endParaRPr lang="en-US" sz="1200" dirty="0" smtClean="0">
              <a:solidFill>
                <a:schemeClr val="tx1"/>
              </a:solidFill>
            </a:endParaRPr>
          </a:p>
          <a:p>
            <a:pPr algn="l"/>
            <a:r>
              <a:rPr lang="en-US" sz="2000" b="1" dirty="0" smtClean="0">
                <a:solidFill>
                  <a:schemeClr val="tx1"/>
                </a:solidFill>
              </a:rPr>
              <a:t>Business Hours:	</a:t>
            </a:r>
            <a:r>
              <a:rPr lang="en-US" sz="2000" dirty="0" smtClean="0">
                <a:solidFill>
                  <a:schemeClr val="tx1"/>
                </a:solidFill>
              </a:rPr>
              <a:t>	Monday – Friday</a:t>
            </a:r>
          </a:p>
          <a:p>
            <a:pPr algn="l"/>
            <a:r>
              <a:rPr lang="en-US" sz="2000" dirty="0">
                <a:solidFill>
                  <a:schemeClr val="tx1"/>
                </a:solidFill>
              </a:rPr>
              <a:t>	</a:t>
            </a:r>
            <a:r>
              <a:rPr lang="en-US" sz="2000" dirty="0" smtClean="0">
                <a:solidFill>
                  <a:schemeClr val="tx1"/>
                </a:solidFill>
              </a:rPr>
              <a:t>				8 a.m. to 5 p.m.</a:t>
            </a:r>
          </a:p>
          <a:p>
            <a:pPr algn="l"/>
            <a:endParaRPr lang="en-US" sz="1200" dirty="0" smtClean="0">
              <a:solidFill>
                <a:schemeClr val="tx1"/>
              </a:solidFill>
            </a:endParaRPr>
          </a:p>
          <a:p>
            <a:pPr algn="l"/>
            <a:r>
              <a:rPr lang="en-US" sz="2000" b="1" dirty="0" smtClean="0">
                <a:solidFill>
                  <a:schemeClr val="tx1"/>
                </a:solidFill>
              </a:rPr>
              <a:t>Phone:</a:t>
            </a:r>
            <a:r>
              <a:rPr lang="en-US" sz="2000" dirty="0" smtClean="0">
                <a:solidFill>
                  <a:schemeClr val="tx1"/>
                </a:solidFill>
              </a:rPr>
              <a:t>				915-215-5680</a:t>
            </a:r>
          </a:p>
          <a:p>
            <a:pPr algn="l"/>
            <a:endParaRPr lang="en-US" sz="2000" dirty="0">
              <a:solidFill>
                <a:schemeClr val="tx1"/>
              </a:solidFill>
            </a:endParaRPr>
          </a:p>
          <a:p>
            <a:pPr algn="l"/>
            <a:r>
              <a:rPr lang="en-US" sz="2000" b="1" dirty="0" smtClean="0">
                <a:solidFill>
                  <a:schemeClr val="tx1"/>
                </a:solidFill>
              </a:rPr>
              <a:t>Email:				</a:t>
            </a:r>
            <a:r>
              <a:rPr lang="en-US" sz="2000" dirty="0" smtClean="0">
                <a:solidFill>
                  <a:schemeClr val="tx1"/>
                </a:solidFill>
              </a:rPr>
              <a:t>sbselp@ttuhsc.edu</a:t>
            </a:r>
            <a:endParaRPr lang="en-US" sz="2000" b="1" dirty="0" smtClean="0">
              <a:solidFill>
                <a:schemeClr val="tx1"/>
              </a:solidFill>
            </a:endParaRPr>
          </a:p>
          <a:p>
            <a:pPr algn="l"/>
            <a:endParaRPr lang="en-US" sz="1200" dirty="0" smtClean="0">
              <a:solidFill>
                <a:schemeClr val="tx1"/>
              </a:solidFill>
            </a:endParaRPr>
          </a:p>
          <a:p>
            <a:pPr algn="l"/>
            <a:endParaRPr lang="en-US" sz="1200" dirty="0" smtClean="0">
              <a:solidFill>
                <a:schemeClr val="tx1"/>
              </a:solidFill>
            </a:endParaRPr>
          </a:p>
          <a:p>
            <a:pPr algn="l"/>
            <a:r>
              <a:rPr lang="en-US" sz="2000" b="1" dirty="0" smtClean="0">
                <a:solidFill>
                  <a:schemeClr val="tx1"/>
                </a:solidFill>
              </a:rPr>
              <a:t>Mailing Address: </a:t>
            </a:r>
            <a:r>
              <a:rPr lang="en-US" sz="2000" dirty="0" smtClean="0">
                <a:solidFill>
                  <a:schemeClr val="tx1"/>
                </a:solidFill>
              </a:rPr>
              <a:t>		TTUHSC El Paso</a:t>
            </a:r>
          </a:p>
          <a:p>
            <a:pPr algn="l"/>
            <a:r>
              <a:rPr lang="en-US" sz="2000" dirty="0" smtClean="0">
                <a:solidFill>
                  <a:schemeClr val="tx1"/>
                </a:solidFill>
              </a:rPr>
              <a:t>					5001 El Paso Drive</a:t>
            </a:r>
          </a:p>
          <a:p>
            <a:pPr algn="l"/>
            <a:r>
              <a:rPr lang="en-US" sz="2000" dirty="0">
                <a:solidFill>
                  <a:schemeClr val="tx1"/>
                </a:solidFill>
              </a:rPr>
              <a:t>	</a:t>
            </a:r>
            <a:r>
              <a:rPr lang="en-US" sz="2000" dirty="0" smtClean="0">
                <a:solidFill>
                  <a:schemeClr val="tx1"/>
                </a:solidFill>
              </a:rPr>
              <a:t>				MSC 51011</a:t>
            </a:r>
          </a:p>
          <a:p>
            <a:pPr algn="l"/>
            <a:r>
              <a:rPr lang="en-US" sz="2000" dirty="0">
                <a:solidFill>
                  <a:schemeClr val="tx1"/>
                </a:solidFill>
              </a:rPr>
              <a:t>	</a:t>
            </a:r>
            <a:r>
              <a:rPr lang="en-US" sz="2000" dirty="0" smtClean="0">
                <a:solidFill>
                  <a:schemeClr val="tx1"/>
                </a:solidFill>
              </a:rPr>
              <a:t>				Attn: Student Business Services</a:t>
            </a:r>
          </a:p>
          <a:p>
            <a:pPr algn="l"/>
            <a:r>
              <a:rPr lang="en-US" sz="2000" dirty="0" smtClean="0">
                <a:solidFill>
                  <a:schemeClr val="tx1"/>
                </a:solidFill>
              </a:rPr>
              <a:t> 					El Paso, TX 79905			</a:t>
            </a:r>
          </a:p>
          <a:p>
            <a:pPr algn="l">
              <a:lnSpc>
                <a:spcPct val="120000"/>
              </a:lnSpc>
            </a:pPr>
            <a:r>
              <a:rPr lang="en-US" sz="2000" dirty="0" smtClean="0">
                <a:solidFill>
                  <a:schemeClr val="tx1"/>
                </a:solidFill>
              </a:rPr>
              <a:t>					</a:t>
            </a:r>
          </a:p>
          <a:p>
            <a:pPr algn="l"/>
            <a:r>
              <a:rPr lang="en-US" sz="2000" dirty="0">
                <a:solidFill>
                  <a:schemeClr val="tx1"/>
                </a:solidFill>
              </a:rPr>
              <a:t>Visit us on the web under the </a:t>
            </a:r>
            <a:r>
              <a:rPr lang="en-US" sz="2000" b="1" dirty="0">
                <a:solidFill>
                  <a:schemeClr val="tx1"/>
                </a:solidFill>
              </a:rPr>
              <a:t>Department of Business Affairs</a:t>
            </a:r>
            <a:r>
              <a:rPr lang="en-US" sz="2000" dirty="0">
                <a:solidFill>
                  <a:schemeClr val="tx1"/>
                </a:solidFill>
              </a:rPr>
              <a:t>:</a:t>
            </a:r>
          </a:p>
          <a:p>
            <a:pPr algn="l"/>
            <a:r>
              <a:rPr lang="en-US" sz="2000" dirty="0">
                <a:solidFill>
                  <a:schemeClr val="tx1"/>
                </a:solidFill>
                <a:hlinkClick r:id="rId2"/>
              </a:rPr>
              <a:t>http://elpaso.ttuhsc.edu/fiscal/businessaffairs/studentbusserv</a:t>
            </a:r>
            <a:r>
              <a:rPr lang="en-US" sz="2000" dirty="0" smtClean="0">
                <a:solidFill>
                  <a:schemeClr val="tx1"/>
                </a:solidFill>
                <a:hlinkClick r:id="rId2"/>
              </a:rPr>
              <a:t>/</a:t>
            </a:r>
            <a:endParaRPr lang="en-US" sz="2000" dirty="0" smtClean="0">
              <a:solidFill>
                <a:schemeClr val="tx1"/>
              </a:solidFill>
            </a:endParaRPr>
          </a:p>
          <a:p>
            <a:pPr algn="l"/>
            <a:endParaRPr lang="en-US" sz="2000" dirty="0">
              <a:solidFill>
                <a:schemeClr val="tx1"/>
              </a:solidFill>
            </a:endParaRPr>
          </a:p>
          <a:p>
            <a:endParaRPr lang="en-US" sz="2000" dirty="0" smtClean="0">
              <a:solidFill>
                <a:schemeClr val="tx1"/>
              </a:solidFill>
            </a:endParaRPr>
          </a:p>
          <a:p>
            <a:endParaRPr lang="en-US" sz="2000" dirty="0">
              <a:solidFill>
                <a:schemeClr val="tx1"/>
              </a:solidFill>
            </a:endParaRPr>
          </a:p>
        </p:txBody>
      </p:sp>
    </p:spTree>
    <p:extLst>
      <p:ext uri="{BB962C8B-B14F-4D97-AF65-F5344CB8AC3E}">
        <p14:creationId xmlns:p14="http://schemas.microsoft.com/office/powerpoint/2010/main" val="3426849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6896" y="1002381"/>
            <a:ext cx="7772400" cy="723870"/>
          </a:xfrm>
        </p:spPr>
        <p:txBody>
          <a:bodyPr>
            <a:normAutofit fontScale="90000"/>
          </a:bodyPr>
          <a:lstStyle/>
          <a:p>
            <a:r>
              <a:rPr lang="en-US" dirty="0"/>
              <a:t>Authorized User</a:t>
            </a:r>
          </a:p>
        </p:txBody>
      </p:sp>
      <p:sp>
        <p:nvSpPr>
          <p:cNvPr id="3" name="Subtitle 2"/>
          <p:cNvSpPr>
            <a:spLocks noGrp="1"/>
          </p:cNvSpPr>
          <p:nvPr>
            <p:ph type="subTitle" idx="1"/>
          </p:nvPr>
        </p:nvSpPr>
        <p:spPr>
          <a:xfrm>
            <a:off x="409303" y="1996223"/>
            <a:ext cx="8438606" cy="4836919"/>
          </a:xfrm>
        </p:spPr>
        <p:txBody>
          <a:bodyPr>
            <a:normAutofit fontScale="92500" lnSpcReduction="20000"/>
          </a:bodyPr>
          <a:lstStyle/>
          <a:p>
            <a:pPr marL="457200" indent="-457200" algn="l">
              <a:buFont typeface="Arial" panose="020B0604020202020204" pitchFamily="34" charset="0"/>
              <a:buChar char="•"/>
            </a:pPr>
            <a:r>
              <a:rPr lang="en-US" dirty="0" smtClean="0">
                <a:solidFill>
                  <a:schemeClr val="tx1"/>
                </a:solidFill>
              </a:rPr>
              <a:t>The Family Education Rights &amp; Privacy Act (FERPA) of 1974 protects the privacy of student education records.</a:t>
            </a:r>
          </a:p>
          <a:p>
            <a:pPr marL="457200" indent="-457200" algn="l">
              <a:buFont typeface="Arial" panose="020B0604020202020204" pitchFamily="34" charset="0"/>
              <a:buChar char="•"/>
            </a:pPr>
            <a:endParaRPr lang="en-US" dirty="0" smtClean="0">
              <a:solidFill>
                <a:schemeClr val="tx1"/>
              </a:solidFill>
            </a:endParaRPr>
          </a:p>
          <a:p>
            <a:pPr marL="457200" indent="-457200" algn="l">
              <a:buFont typeface="Arial" panose="020B0604020202020204" pitchFamily="34" charset="0"/>
              <a:buChar char="•"/>
            </a:pPr>
            <a:r>
              <a:rPr lang="en-US" dirty="0" smtClean="0">
                <a:solidFill>
                  <a:schemeClr val="tx1"/>
                </a:solidFill>
              </a:rPr>
              <a:t>SBS will not provide information regarding your tuition and fees to any unauthorized third parties. Students may consent to release student information through the Registrar’s office.</a:t>
            </a:r>
          </a:p>
          <a:p>
            <a:pPr marL="457200" indent="-457200" algn="l">
              <a:buFont typeface="Arial" panose="020B0604020202020204" pitchFamily="34" charset="0"/>
              <a:buChar char="•"/>
            </a:pPr>
            <a:endParaRPr lang="en-US" dirty="0" smtClean="0">
              <a:solidFill>
                <a:schemeClr val="tx1"/>
              </a:solidFill>
            </a:endParaRPr>
          </a:p>
          <a:p>
            <a:pPr marL="457200" indent="-457200" algn="l">
              <a:buFont typeface="Arial" panose="020B0604020202020204" pitchFamily="34" charset="0"/>
              <a:buChar char="•"/>
            </a:pPr>
            <a:r>
              <a:rPr lang="en-US" dirty="0" smtClean="0">
                <a:solidFill>
                  <a:schemeClr val="tx1"/>
                </a:solidFill>
              </a:rPr>
              <a:t>Visit the eBill site to grant eBill access to an authorized user.</a:t>
            </a:r>
            <a:endParaRPr lang="en-US" dirty="0">
              <a:solidFill>
                <a:schemeClr val="tx1"/>
              </a:solidFill>
            </a:endParaRPr>
          </a:p>
        </p:txBody>
      </p:sp>
    </p:spTree>
    <p:extLst>
      <p:ext uri="{BB962C8B-B14F-4D97-AF65-F5344CB8AC3E}">
        <p14:creationId xmlns:p14="http://schemas.microsoft.com/office/powerpoint/2010/main" val="2770045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57480"/>
            <a:ext cx="7772400" cy="704266"/>
          </a:xfrm>
        </p:spPr>
        <p:txBody>
          <a:bodyPr>
            <a:normAutofit fontScale="90000"/>
          </a:bodyPr>
          <a:lstStyle/>
          <a:p>
            <a:r>
              <a:rPr lang="en-US" dirty="0" smtClean="0"/>
              <a:t>Authorized User</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24" y="1783689"/>
            <a:ext cx="9204824" cy="2804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ight Arrow 5"/>
          <p:cNvSpPr/>
          <p:nvPr/>
        </p:nvSpPr>
        <p:spPr>
          <a:xfrm rot="2723711">
            <a:off x="6858142" y="1799724"/>
            <a:ext cx="978408" cy="683988"/>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494105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57480"/>
            <a:ext cx="7772400" cy="958764"/>
          </a:xfrm>
        </p:spPr>
        <p:txBody>
          <a:bodyPr/>
          <a:lstStyle/>
          <a:p>
            <a:r>
              <a:rPr lang="en-US" dirty="0" smtClean="0"/>
              <a:t>Authorized User</a:t>
            </a:r>
            <a:endParaRPr lang="en-US" dirty="0"/>
          </a:p>
        </p:txBody>
      </p:sp>
      <p:sp>
        <p:nvSpPr>
          <p:cNvPr id="3" name="Subtitle 2"/>
          <p:cNvSpPr>
            <a:spLocks noGrp="1"/>
          </p:cNvSpPr>
          <p:nvPr>
            <p:ph type="subTitle" idx="1"/>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39815"/>
            <a:ext cx="9012497" cy="3589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2978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76743"/>
            <a:ext cx="7772400" cy="612776"/>
          </a:xfrm>
        </p:spPr>
        <p:txBody>
          <a:bodyPr>
            <a:normAutofit fontScale="90000"/>
          </a:bodyPr>
          <a:lstStyle/>
          <a:p>
            <a:r>
              <a:rPr lang="en-US" dirty="0" smtClean="0"/>
              <a:t>IRS Form 1098-T</a:t>
            </a:r>
            <a:endParaRPr lang="en-US" dirty="0"/>
          </a:p>
        </p:txBody>
      </p:sp>
      <p:sp>
        <p:nvSpPr>
          <p:cNvPr id="4" name="TextBox 3"/>
          <p:cNvSpPr txBox="1"/>
          <p:nvPr/>
        </p:nvSpPr>
        <p:spPr>
          <a:xfrm>
            <a:off x="316195" y="1674976"/>
            <a:ext cx="8212508" cy="3323987"/>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1098-T forms are available in late January</a:t>
            </a:r>
          </a:p>
          <a:p>
            <a:pPr marL="285750" indent="-285750">
              <a:buFont typeface="Arial" panose="020B0604020202020204" pitchFamily="34" charset="0"/>
              <a:buChar char="•"/>
            </a:pPr>
            <a:r>
              <a:rPr lang="en-US" sz="2400" dirty="0" smtClean="0"/>
              <a:t>TTUHSC El Paso reports payments received during the tax year.</a:t>
            </a:r>
          </a:p>
          <a:p>
            <a:pPr marL="285750" indent="-285750">
              <a:buFont typeface="Arial" panose="020B0604020202020204" pitchFamily="34" charset="0"/>
              <a:buChar char="•"/>
            </a:pPr>
            <a:r>
              <a:rPr lang="en-US" sz="2400" dirty="0" smtClean="0"/>
              <a:t> Students who are missing a social security number will not be issued a 1098-T</a:t>
            </a:r>
          </a:p>
          <a:p>
            <a:pPr marL="285750" indent="-285750">
              <a:buFont typeface="Arial" panose="020B0604020202020204" pitchFamily="34" charset="0"/>
              <a:buChar char="•"/>
            </a:pPr>
            <a:r>
              <a:rPr lang="en-US" sz="2400" dirty="0" smtClean="0"/>
              <a:t>You must have an electronic consent form on file in order to receive an electronic 1098-T. Students who did not elect to receive electronic communication will have their 1098-T mailed to them.</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7740585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1296824"/>
            <a:ext cx="6400800" cy="3787923"/>
          </a:xfrm>
        </p:spPr>
        <p:txBody>
          <a:bodyPr/>
          <a:lstStyle/>
          <a:p>
            <a:r>
              <a:rPr lang="en-US" b="1" dirty="0" smtClean="0">
                <a:solidFill>
                  <a:schemeClr val="tx1"/>
                </a:solidFill>
              </a:rPr>
              <a:t>Student Business Services </a:t>
            </a:r>
          </a:p>
          <a:p>
            <a:r>
              <a:rPr lang="en-US" b="1" dirty="0">
                <a:solidFill>
                  <a:schemeClr val="tx1"/>
                </a:solidFill>
              </a:rPr>
              <a:t>w</a:t>
            </a:r>
            <a:r>
              <a:rPr lang="en-US" b="1" dirty="0" smtClean="0">
                <a:solidFill>
                  <a:schemeClr val="tx1"/>
                </a:solidFill>
              </a:rPr>
              <a:t>elcomes you to TTUHSC El Paso!</a:t>
            </a:r>
          </a:p>
          <a:p>
            <a:endParaRPr lang="en-US" b="1" dirty="0">
              <a:solidFill>
                <a:schemeClr val="tx1"/>
              </a:solidFill>
            </a:endParaRPr>
          </a:p>
          <a:p>
            <a:r>
              <a:rPr lang="en-US" b="1" dirty="0" smtClean="0">
                <a:solidFill>
                  <a:schemeClr val="tx1"/>
                </a:solidFill>
              </a:rPr>
              <a:t>We are glad you are here!</a:t>
            </a:r>
            <a:endParaRPr lang="en-US" b="1" dirty="0">
              <a:solidFill>
                <a:schemeClr val="tx1"/>
              </a:solidFill>
            </a:endParaRPr>
          </a:p>
        </p:txBody>
      </p:sp>
    </p:spTree>
    <p:extLst>
      <p:ext uri="{BB962C8B-B14F-4D97-AF65-F5344CB8AC3E}">
        <p14:creationId xmlns:p14="http://schemas.microsoft.com/office/powerpoint/2010/main" val="528597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2653" r="33364"/>
          <a:stretch/>
        </p:blipFill>
        <p:spPr bwMode="auto">
          <a:xfrm>
            <a:off x="242315" y="2081111"/>
            <a:ext cx="8718427" cy="4196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own Arrow 3"/>
          <p:cNvSpPr/>
          <p:nvPr/>
        </p:nvSpPr>
        <p:spPr>
          <a:xfrm rot="2793190">
            <a:off x="1419730" y="1216027"/>
            <a:ext cx="484632" cy="978408"/>
          </a:xfrm>
          <a:prstGeom prst="down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ular Callout 6"/>
          <p:cNvSpPr/>
          <p:nvPr/>
        </p:nvSpPr>
        <p:spPr>
          <a:xfrm>
            <a:off x="2809102" y="4465979"/>
            <a:ext cx="914400" cy="612648"/>
          </a:xfrm>
          <a:prstGeom prst="wedgeRectCallout">
            <a:avLst>
              <a:gd name="adj1" fmla="val -304617"/>
              <a:gd name="adj2" fmla="val 172760"/>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Expand</a:t>
            </a:r>
            <a:endParaRPr lang="en-US" dirty="0">
              <a:solidFill>
                <a:schemeClr val="tx1"/>
              </a:solidFill>
            </a:endParaRPr>
          </a:p>
        </p:txBody>
      </p:sp>
      <p:sp>
        <p:nvSpPr>
          <p:cNvPr id="9" name="Title 1"/>
          <p:cNvSpPr>
            <a:spLocks noGrp="1"/>
          </p:cNvSpPr>
          <p:nvPr>
            <p:ph type="ctrTitle"/>
          </p:nvPr>
        </p:nvSpPr>
        <p:spPr>
          <a:xfrm>
            <a:off x="685800" y="1034793"/>
            <a:ext cx="7772400" cy="670439"/>
          </a:xfrm>
        </p:spPr>
        <p:txBody>
          <a:bodyPr>
            <a:normAutofit fontScale="90000"/>
          </a:bodyPr>
          <a:lstStyle/>
          <a:p>
            <a:r>
              <a:rPr lang="en-US" dirty="0" smtClean="0"/>
              <a:t>WebRaider Portal</a:t>
            </a:r>
            <a:endParaRPr lang="en-US" dirty="0"/>
          </a:p>
        </p:txBody>
      </p:sp>
    </p:spTree>
    <p:custDataLst>
      <p:tags r:id="rId1"/>
    </p:custDataLst>
    <p:extLst>
      <p:ext uri="{BB962C8B-B14F-4D97-AF65-F5344CB8AC3E}">
        <p14:creationId xmlns:p14="http://schemas.microsoft.com/office/powerpoint/2010/main" val="369498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685800" y="1034793"/>
            <a:ext cx="7772400" cy="670439"/>
          </a:xfrm>
        </p:spPr>
        <p:txBody>
          <a:bodyPr>
            <a:normAutofit fontScale="90000"/>
          </a:bodyPr>
          <a:lstStyle/>
          <a:p>
            <a:r>
              <a:rPr lang="en-US" dirty="0" smtClean="0"/>
              <a:t>WebRaider Portal</a:t>
            </a:r>
            <a:endParaRPr lang="en-US" dirty="0"/>
          </a:p>
        </p:txBody>
      </p:sp>
      <p:pic>
        <p:nvPicPr>
          <p:cNvPr id="2" name="Picture 1"/>
          <p:cNvPicPr>
            <a:picLocks noChangeAspect="1"/>
          </p:cNvPicPr>
          <p:nvPr/>
        </p:nvPicPr>
        <p:blipFill>
          <a:blip r:embed="rId2"/>
          <a:stretch>
            <a:fillRect/>
          </a:stretch>
        </p:blipFill>
        <p:spPr>
          <a:xfrm>
            <a:off x="1152698" y="1992725"/>
            <a:ext cx="4161905" cy="4285714"/>
          </a:xfrm>
          <a:prstGeom prst="rect">
            <a:avLst/>
          </a:prstGeom>
        </p:spPr>
      </p:pic>
      <p:sp>
        <p:nvSpPr>
          <p:cNvPr id="6" name="Rectangular Callout 5"/>
          <p:cNvSpPr/>
          <p:nvPr/>
        </p:nvSpPr>
        <p:spPr>
          <a:xfrm>
            <a:off x="4771353" y="1711988"/>
            <a:ext cx="1301579" cy="612648"/>
          </a:xfrm>
          <a:prstGeom prst="wedgeRectCallout">
            <a:avLst>
              <a:gd name="adj1" fmla="val -304617"/>
              <a:gd name="adj2" fmla="val 172760"/>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Expanded View</a:t>
            </a:r>
            <a:endParaRPr lang="en-US" dirty="0">
              <a:solidFill>
                <a:schemeClr val="tx1"/>
              </a:solidFill>
            </a:endParaRPr>
          </a:p>
        </p:txBody>
      </p:sp>
    </p:spTree>
    <p:extLst>
      <p:ext uri="{BB962C8B-B14F-4D97-AF65-F5344CB8AC3E}">
        <p14:creationId xmlns:p14="http://schemas.microsoft.com/office/powerpoint/2010/main" val="2664615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9368" y="952415"/>
            <a:ext cx="7772400" cy="967001"/>
          </a:xfrm>
        </p:spPr>
        <p:txBody>
          <a:bodyPr/>
          <a:lstStyle/>
          <a:p>
            <a:r>
              <a:rPr lang="en-US" dirty="0" smtClean="0"/>
              <a:t>Payment Policy</a:t>
            </a:r>
            <a:endParaRPr lang="en-US" dirty="0"/>
          </a:p>
        </p:txBody>
      </p:sp>
      <p:sp>
        <p:nvSpPr>
          <p:cNvPr id="3" name="Subtitle 2"/>
          <p:cNvSpPr>
            <a:spLocks noGrp="1"/>
          </p:cNvSpPr>
          <p:nvPr>
            <p:ph type="subTitle" idx="1"/>
          </p:nvPr>
        </p:nvSpPr>
        <p:spPr>
          <a:xfrm>
            <a:off x="269967" y="2157670"/>
            <a:ext cx="8665028" cy="4672914"/>
          </a:xfrm>
        </p:spPr>
        <p:txBody>
          <a:bodyPr>
            <a:normAutofit fontScale="92500"/>
          </a:bodyPr>
          <a:lstStyle/>
          <a:p>
            <a:pPr marL="457200" indent="-457200" algn="l">
              <a:buFont typeface="Arial" panose="020B0604020202020204" pitchFamily="34" charset="0"/>
              <a:buChar char="•"/>
            </a:pPr>
            <a:r>
              <a:rPr lang="en-US" dirty="0" smtClean="0">
                <a:solidFill>
                  <a:schemeClr val="tx1"/>
                </a:solidFill>
              </a:rPr>
              <a:t>Payment must be received by the established due date.</a:t>
            </a:r>
          </a:p>
          <a:p>
            <a:pPr algn="l"/>
            <a:endParaRPr lang="en-US" dirty="0" smtClean="0">
              <a:solidFill>
                <a:schemeClr val="tx1"/>
              </a:solidFill>
            </a:endParaRPr>
          </a:p>
          <a:p>
            <a:pPr marL="457200" indent="-457200" algn="l">
              <a:buFont typeface="Arial" panose="020B0604020202020204" pitchFamily="34" charset="0"/>
              <a:buChar char="•"/>
            </a:pPr>
            <a:r>
              <a:rPr lang="en-US" dirty="0" smtClean="0">
                <a:solidFill>
                  <a:schemeClr val="tx1"/>
                </a:solidFill>
              </a:rPr>
              <a:t>Failure to make payment in full </a:t>
            </a:r>
          </a:p>
          <a:p>
            <a:pPr marL="914400" lvl="1" indent="-457200" algn="l">
              <a:buFont typeface="Arial" panose="020B0604020202020204" pitchFamily="34" charset="0"/>
              <a:buChar char="•"/>
            </a:pPr>
            <a:r>
              <a:rPr lang="en-US" dirty="0" smtClean="0">
                <a:solidFill>
                  <a:schemeClr val="tx1"/>
                </a:solidFill>
              </a:rPr>
              <a:t>May result in a registration and transcript hold, or </a:t>
            </a:r>
          </a:p>
          <a:p>
            <a:pPr marL="914400" lvl="1" indent="-457200" algn="l">
              <a:buFont typeface="Arial" panose="020B0604020202020204" pitchFamily="34" charset="0"/>
              <a:buChar char="•"/>
            </a:pPr>
            <a:r>
              <a:rPr lang="en-US" dirty="0" smtClean="0">
                <a:solidFill>
                  <a:schemeClr val="tx1"/>
                </a:solidFill>
              </a:rPr>
              <a:t>Denial of credit for course work completed.</a:t>
            </a:r>
          </a:p>
          <a:p>
            <a:pPr marL="914400" lvl="1" indent="-457200" algn="l">
              <a:buFont typeface="Arial" panose="020B0604020202020204" pitchFamily="34" charset="0"/>
              <a:buChar char="•"/>
            </a:pPr>
            <a:r>
              <a:rPr lang="en-US" dirty="0" smtClean="0">
                <a:solidFill>
                  <a:schemeClr val="tx1"/>
                </a:solidFill>
              </a:rPr>
              <a:t>Diploma will not be released until account is paid in full.</a:t>
            </a:r>
          </a:p>
          <a:p>
            <a:pPr algn="l"/>
            <a:r>
              <a:rPr lang="en-US" dirty="0" smtClean="0">
                <a:solidFill>
                  <a:srgbClr val="FF0000"/>
                </a:solidFill>
              </a:rPr>
              <a:t>All students must have a Financial Responsibility Agreement on file with SBS.</a:t>
            </a:r>
            <a:endParaRPr lang="en-US" dirty="0">
              <a:solidFill>
                <a:srgbClr val="FF0000"/>
              </a:solidFill>
            </a:endParaRPr>
          </a:p>
        </p:txBody>
      </p:sp>
    </p:spTree>
    <p:extLst>
      <p:ext uri="{BB962C8B-B14F-4D97-AF65-F5344CB8AC3E}">
        <p14:creationId xmlns:p14="http://schemas.microsoft.com/office/powerpoint/2010/main" val="2123833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68891"/>
            <a:ext cx="7772400" cy="851672"/>
          </a:xfrm>
        </p:spPr>
        <p:txBody>
          <a:bodyPr/>
          <a:lstStyle/>
          <a:p>
            <a:r>
              <a:rPr lang="en-US" dirty="0" smtClean="0"/>
              <a:t>Payment Options</a:t>
            </a:r>
            <a:endParaRPr lang="en-US" dirty="0"/>
          </a:p>
        </p:txBody>
      </p:sp>
      <p:sp>
        <p:nvSpPr>
          <p:cNvPr id="3" name="Subtitle 2"/>
          <p:cNvSpPr>
            <a:spLocks noGrp="1"/>
          </p:cNvSpPr>
          <p:nvPr>
            <p:ph type="subTitle" idx="1"/>
          </p:nvPr>
        </p:nvSpPr>
        <p:spPr>
          <a:xfrm>
            <a:off x="217714" y="1950307"/>
            <a:ext cx="8752115" cy="4623487"/>
          </a:xfrm>
        </p:spPr>
        <p:txBody>
          <a:bodyPr>
            <a:normAutofit fontScale="85000" lnSpcReduction="20000"/>
          </a:bodyPr>
          <a:lstStyle/>
          <a:p>
            <a:pPr marL="457200" indent="-457200" algn="l">
              <a:buFont typeface="Arial" panose="020B0604020202020204" pitchFamily="34" charset="0"/>
              <a:buChar char="•"/>
            </a:pPr>
            <a:r>
              <a:rPr lang="en-US" dirty="0" smtClean="0">
                <a:solidFill>
                  <a:schemeClr val="tx1"/>
                </a:solidFill>
              </a:rPr>
              <a:t>Payment in full</a:t>
            </a:r>
          </a:p>
          <a:p>
            <a:pPr marL="914400" lvl="1" indent="-457200" algn="l">
              <a:buFont typeface="Arial" panose="020B0604020202020204" pitchFamily="34" charset="0"/>
              <a:buChar char="•"/>
            </a:pPr>
            <a:r>
              <a:rPr lang="en-US" dirty="0" smtClean="0">
                <a:solidFill>
                  <a:schemeClr val="tx1"/>
                </a:solidFill>
              </a:rPr>
              <a:t>Cash or Check</a:t>
            </a:r>
          </a:p>
          <a:p>
            <a:pPr marL="914400" lvl="1" indent="-457200" algn="l">
              <a:buFont typeface="Arial" panose="020B0604020202020204" pitchFamily="34" charset="0"/>
              <a:buChar char="•"/>
            </a:pPr>
            <a:r>
              <a:rPr lang="en-US" dirty="0" smtClean="0">
                <a:solidFill>
                  <a:schemeClr val="tx1"/>
                </a:solidFill>
              </a:rPr>
              <a:t>Debit Card</a:t>
            </a:r>
          </a:p>
          <a:p>
            <a:pPr marL="914400" lvl="1" indent="-457200" algn="l">
              <a:buFont typeface="Arial" panose="020B0604020202020204" pitchFamily="34" charset="0"/>
              <a:buChar char="•"/>
            </a:pPr>
            <a:r>
              <a:rPr lang="en-US" dirty="0" smtClean="0">
                <a:solidFill>
                  <a:schemeClr val="tx1"/>
                </a:solidFill>
              </a:rPr>
              <a:t>Credit Card (online only; is subject to a </a:t>
            </a:r>
            <a:r>
              <a:rPr lang="en-US" dirty="0" smtClean="0">
                <a:solidFill>
                  <a:schemeClr val="tx1"/>
                </a:solidFill>
              </a:rPr>
              <a:t>2.95</a:t>
            </a:r>
            <a:r>
              <a:rPr lang="en-US" dirty="0" smtClean="0">
                <a:solidFill>
                  <a:schemeClr val="tx1"/>
                </a:solidFill>
              </a:rPr>
              <a:t>% processing fee)</a:t>
            </a:r>
          </a:p>
          <a:p>
            <a:pPr marL="914400" lvl="1" indent="-457200" algn="l">
              <a:buFont typeface="Arial" panose="020B0604020202020204" pitchFamily="34" charset="0"/>
              <a:buChar char="•"/>
            </a:pPr>
            <a:r>
              <a:rPr lang="en-US" dirty="0" smtClean="0">
                <a:solidFill>
                  <a:schemeClr val="tx1"/>
                </a:solidFill>
              </a:rPr>
              <a:t>100% Financial Aid	</a:t>
            </a:r>
          </a:p>
          <a:p>
            <a:pPr algn="l"/>
            <a:r>
              <a:rPr lang="en-US" dirty="0" smtClean="0">
                <a:solidFill>
                  <a:schemeClr val="tx1"/>
                </a:solidFill>
              </a:rPr>
              <a:t>Payments may be made in person, by mail, or online (credit/debit card or web-check)</a:t>
            </a:r>
          </a:p>
          <a:p>
            <a:pPr algn="l"/>
            <a:endParaRPr lang="en-US" dirty="0" smtClean="0">
              <a:solidFill>
                <a:schemeClr val="tx1"/>
              </a:solidFill>
            </a:endParaRPr>
          </a:p>
          <a:p>
            <a:pPr marL="457200" indent="-457200" algn="l">
              <a:buFont typeface="Arial" panose="020B0604020202020204" pitchFamily="34" charset="0"/>
              <a:buChar char="•"/>
            </a:pPr>
            <a:r>
              <a:rPr lang="en-US" dirty="0" smtClean="0">
                <a:solidFill>
                  <a:schemeClr val="tx1"/>
                </a:solidFill>
              </a:rPr>
              <a:t>Installment payment plan</a:t>
            </a:r>
          </a:p>
          <a:p>
            <a:pPr marL="457200" indent="-457200" algn="l">
              <a:buFont typeface="Arial" panose="020B0604020202020204" pitchFamily="34" charset="0"/>
              <a:buChar char="•"/>
            </a:pPr>
            <a:endParaRPr lang="en-US" dirty="0" smtClean="0">
              <a:solidFill>
                <a:schemeClr val="tx1"/>
              </a:solidFill>
            </a:endParaRPr>
          </a:p>
          <a:p>
            <a:pPr marL="457200" indent="-457200" algn="l">
              <a:buFont typeface="Arial" panose="020B0604020202020204" pitchFamily="34" charset="0"/>
              <a:buChar char="•"/>
            </a:pPr>
            <a:r>
              <a:rPr lang="en-US" dirty="0" smtClean="0">
                <a:solidFill>
                  <a:schemeClr val="tx1"/>
                </a:solidFill>
              </a:rPr>
              <a:t>Emergency tuition loan (processed through the Financial Aid Office)</a:t>
            </a:r>
          </a:p>
          <a:p>
            <a:pPr marL="457200" indent="-457200" algn="l">
              <a:buFont typeface="Arial" panose="020B0604020202020204" pitchFamily="34" charset="0"/>
              <a:buChar char="•"/>
            </a:pPr>
            <a:endParaRPr lang="en-US" dirty="0" smtClean="0">
              <a:solidFill>
                <a:schemeClr val="tx1"/>
              </a:solidFill>
            </a:endParaRPr>
          </a:p>
          <a:p>
            <a:pPr marL="457200" indent="-457200" algn="l">
              <a:buFont typeface="Arial" panose="020B0604020202020204" pitchFamily="34" charset="0"/>
              <a:buChar char="•"/>
            </a:pPr>
            <a:endParaRPr lang="en-US" dirty="0" smtClean="0">
              <a:solidFill>
                <a:schemeClr val="tx1"/>
              </a:solidFill>
            </a:endParaRPr>
          </a:p>
          <a:p>
            <a:pPr marL="457200" indent="-457200">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3305386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68890"/>
            <a:ext cx="7772400" cy="1162651"/>
          </a:xfrm>
        </p:spPr>
        <p:txBody>
          <a:bodyPr/>
          <a:lstStyle/>
          <a:p>
            <a:r>
              <a:rPr lang="en-US" dirty="0" smtClean="0"/>
              <a:t>Billing Statements</a:t>
            </a:r>
            <a:endParaRPr lang="en-US" dirty="0"/>
          </a:p>
        </p:txBody>
      </p:sp>
      <p:sp>
        <p:nvSpPr>
          <p:cNvPr id="3" name="Subtitle 2"/>
          <p:cNvSpPr>
            <a:spLocks noGrp="1"/>
          </p:cNvSpPr>
          <p:nvPr>
            <p:ph type="subTitle" idx="1"/>
          </p:nvPr>
        </p:nvSpPr>
        <p:spPr>
          <a:xfrm>
            <a:off x="243840" y="2148959"/>
            <a:ext cx="8630194" cy="4623486"/>
          </a:xfrm>
        </p:spPr>
        <p:txBody>
          <a:bodyPr>
            <a:normAutofit fontScale="92500" lnSpcReduction="20000"/>
          </a:bodyPr>
          <a:lstStyle/>
          <a:p>
            <a:pPr marL="457200" indent="-457200" algn="l">
              <a:buFont typeface="Arial" panose="020B0604020202020204" pitchFamily="34" charset="0"/>
              <a:buChar char="•"/>
            </a:pPr>
            <a:r>
              <a:rPr lang="en-US" dirty="0" smtClean="0">
                <a:solidFill>
                  <a:schemeClr val="tx1"/>
                </a:solidFill>
              </a:rPr>
              <a:t>Billing statements are emailed</a:t>
            </a:r>
          </a:p>
          <a:p>
            <a:pPr marL="914400" lvl="1" indent="-457200" algn="l">
              <a:buFont typeface="Arial" panose="020B0604020202020204" pitchFamily="34" charset="0"/>
              <a:buChar char="•"/>
            </a:pPr>
            <a:r>
              <a:rPr lang="en-US" dirty="0">
                <a:solidFill>
                  <a:schemeClr val="tx1"/>
                </a:solidFill>
              </a:rPr>
              <a:t>To the student’s assigned TTUHSC email </a:t>
            </a:r>
            <a:r>
              <a:rPr lang="en-US" dirty="0" smtClean="0">
                <a:solidFill>
                  <a:schemeClr val="tx1"/>
                </a:solidFill>
              </a:rPr>
              <a:t>address, and</a:t>
            </a:r>
          </a:p>
          <a:p>
            <a:pPr marL="914400" lvl="1" indent="-457200" algn="l">
              <a:buFont typeface="Arial" panose="020B0604020202020204" pitchFamily="34" charset="0"/>
              <a:buChar char="•"/>
            </a:pPr>
            <a:r>
              <a:rPr lang="en-US" dirty="0" smtClean="0">
                <a:solidFill>
                  <a:schemeClr val="tx1"/>
                </a:solidFill>
              </a:rPr>
              <a:t>Electronically approximately three weeks prior to the due date</a:t>
            </a:r>
          </a:p>
          <a:p>
            <a:pPr algn="l"/>
            <a:endParaRPr lang="en-US" dirty="0" smtClean="0">
              <a:solidFill>
                <a:schemeClr val="tx1"/>
              </a:solidFill>
            </a:endParaRPr>
          </a:p>
          <a:p>
            <a:pPr marL="457200" indent="-457200" algn="l">
              <a:buFont typeface="Arial" panose="020B0604020202020204" pitchFamily="34" charset="0"/>
              <a:buChar char="•"/>
            </a:pPr>
            <a:r>
              <a:rPr lang="en-US" dirty="0" smtClean="0">
                <a:solidFill>
                  <a:schemeClr val="tx1"/>
                </a:solidFill>
              </a:rPr>
              <a:t>Only students registered at the time of the initial billing will receive a billing statement.</a:t>
            </a:r>
          </a:p>
          <a:p>
            <a:pPr algn="l"/>
            <a:endParaRPr lang="en-US" dirty="0" smtClean="0">
              <a:solidFill>
                <a:schemeClr val="tx1"/>
              </a:solidFill>
            </a:endParaRPr>
          </a:p>
          <a:p>
            <a:pPr marL="457200" indent="-457200" algn="l">
              <a:buFont typeface="Arial" panose="020B0604020202020204" pitchFamily="34" charset="0"/>
              <a:buChar char="•"/>
            </a:pPr>
            <a:r>
              <a:rPr lang="en-US" dirty="0" smtClean="0">
                <a:solidFill>
                  <a:schemeClr val="tx1"/>
                </a:solidFill>
              </a:rPr>
              <a:t>Students who register after the initial billing need to check their account balances via the eBill site accessible through WebRaider Portal.</a:t>
            </a:r>
          </a:p>
          <a:p>
            <a:pPr marL="457200" indent="-457200" algn="l">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1234835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1703" y="1001841"/>
            <a:ext cx="7772400" cy="841377"/>
          </a:xfrm>
        </p:spPr>
        <p:txBody>
          <a:bodyPr>
            <a:normAutofit/>
          </a:bodyPr>
          <a:lstStyle/>
          <a:p>
            <a:r>
              <a:rPr lang="en-US" dirty="0" smtClean="0"/>
              <a:t>Credit Refunds </a:t>
            </a:r>
            <a:endParaRPr lang="en-US" dirty="0"/>
          </a:p>
        </p:txBody>
      </p:sp>
      <p:sp>
        <p:nvSpPr>
          <p:cNvPr id="3" name="Subtitle 2"/>
          <p:cNvSpPr>
            <a:spLocks noGrp="1"/>
          </p:cNvSpPr>
          <p:nvPr>
            <p:ph type="subTitle" idx="1"/>
          </p:nvPr>
        </p:nvSpPr>
        <p:spPr>
          <a:xfrm>
            <a:off x="165463" y="1939017"/>
            <a:ext cx="8856617" cy="4870620"/>
          </a:xfrm>
        </p:spPr>
        <p:txBody>
          <a:bodyPr>
            <a:normAutofit fontScale="77500" lnSpcReduction="20000"/>
          </a:bodyPr>
          <a:lstStyle/>
          <a:p>
            <a:pPr marL="514350" indent="-514350" algn="l">
              <a:buFont typeface="Arial" panose="020B0604020202020204" pitchFamily="34" charset="0"/>
              <a:buChar char="•"/>
            </a:pPr>
            <a:r>
              <a:rPr lang="en-US" dirty="0" smtClean="0">
                <a:solidFill>
                  <a:schemeClr val="tx1"/>
                </a:solidFill>
              </a:rPr>
              <a:t>Financial aid will disburse to your student tuition and fee account. </a:t>
            </a:r>
            <a:endParaRPr lang="en-US" dirty="0">
              <a:solidFill>
                <a:schemeClr val="tx1"/>
              </a:solidFill>
            </a:endParaRPr>
          </a:p>
          <a:p>
            <a:pPr marL="971550" lvl="1" indent="-514350" algn="l">
              <a:buFont typeface="Arial" panose="020B0604020202020204" pitchFamily="34" charset="0"/>
              <a:buChar char="•"/>
            </a:pPr>
            <a:r>
              <a:rPr lang="en-US" dirty="0" smtClean="0">
                <a:solidFill>
                  <a:schemeClr val="tx1"/>
                </a:solidFill>
              </a:rPr>
              <a:t>Any amount in excess of tuition and fees or any other credits will be refunded to the student.</a:t>
            </a:r>
          </a:p>
          <a:p>
            <a:pPr lvl="1" algn="l"/>
            <a:endParaRPr lang="en-US" dirty="0" smtClean="0">
              <a:solidFill>
                <a:schemeClr val="tx1"/>
              </a:solidFill>
            </a:endParaRPr>
          </a:p>
          <a:p>
            <a:pPr marL="514350" indent="-514350" algn="l">
              <a:buFont typeface="Arial" panose="020B0604020202020204" pitchFamily="34" charset="0"/>
              <a:buChar char="•"/>
            </a:pPr>
            <a:r>
              <a:rPr lang="en-US" dirty="0" smtClean="0">
                <a:solidFill>
                  <a:schemeClr val="tx1"/>
                </a:solidFill>
              </a:rPr>
              <a:t>Refunds are processed weekly</a:t>
            </a:r>
          </a:p>
          <a:p>
            <a:pPr marL="971550" lvl="1" indent="-514350" algn="l">
              <a:buFont typeface="Arial" panose="020B0604020202020204" pitchFamily="34" charset="0"/>
              <a:buChar char="•"/>
            </a:pPr>
            <a:r>
              <a:rPr lang="en-US" dirty="0" smtClean="0">
                <a:solidFill>
                  <a:schemeClr val="tx1"/>
                </a:solidFill>
              </a:rPr>
              <a:t>Monday, Wednesday and Friday.</a:t>
            </a:r>
          </a:p>
          <a:p>
            <a:pPr lvl="1" algn="l"/>
            <a:endParaRPr lang="en-US" dirty="0" smtClean="0">
              <a:solidFill>
                <a:schemeClr val="tx1"/>
              </a:solidFill>
            </a:endParaRPr>
          </a:p>
          <a:p>
            <a:pPr marL="514350" indent="-514350" algn="l">
              <a:buFont typeface="Arial" panose="020B0604020202020204" pitchFamily="34" charset="0"/>
              <a:buChar char="•"/>
            </a:pPr>
            <a:r>
              <a:rPr lang="en-US" dirty="0" smtClean="0">
                <a:solidFill>
                  <a:schemeClr val="tx1"/>
                </a:solidFill>
              </a:rPr>
              <a:t>Students may elect to receive refunds via direct deposit or by mailed check.</a:t>
            </a:r>
          </a:p>
          <a:p>
            <a:pPr algn="l"/>
            <a:endParaRPr lang="en-US" dirty="0" smtClean="0">
              <a:solidFill>
                <a:schemeClr val="tx1"/>
              </a:solidFill>
            </a:endParaRPr>
          </a:p>
          <a:p>
            <a:pPr marL="514350" indent="-514350" algn="l">
              <a:buFont typeface="Arial" panose="020B0604020202020204" pitchFamily="34" charset="0"/>
              <a:buChar char="•"/>
            </a:pPr>
            <a:r>
              <a:rPr lang="en-US" dirty="0" smtClean="0">
                <a:solidFill>
                  <a:schemeClr val="tx1"/>
                </a:solidFill>
              </a:rPr>
              <a:t>It is the student’s responsibility to maintain a current address </a:t>
            </a:r>
            <a:r>
              <a:rPr lang="en-US" dirty="0">
                <a:solidFill>
                  <a:schemeClr val="tx1"/>
                </a:solidFill>
              </a:rPr>
              <a:t>or a current/valid bank account </a:t>
            </a:r>
            <a:r>
              <a:rPr lang="en-US" dirty="0" smtClean="0">
                <a:solidFill>
                  <a:schemeClr val="tx1"/>
                </a:solidFill>
              </a:rPr>
              <a:t>number in the student information system.</a:t>
            </a:r>
            <a:endParaRPr lang="en-US" dirty="0">
              <a:solidFill>
                <a:schemeClr val="tx1"/>
              </a:solidFill>
            </a:endParaRPr>
          </a:p>
        </p:txBody>
      </p:sp>
    </p:spTree>
    <p:extLst>
      <p:ext uri="{BB962C8B-B14F-4D97-AF65-F5344CB8AC3E}">
        <p14:creationId xmlns:p14="http://schemas.microsoft.com/office/powerpoint/2010/main" val="1497881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5989" y="1010079"/>
            <a:ext cx="8501449" cy="826959"/>
          </a:xfrm>
        </p:spPr>
        <p:txBody>
          <a:bodyPr/>
          <a:lstStyle/>
          <a:p>
            <a:r>
              <a:rPr lang="en-US" dirty="0" smtClean="0"/>
              <a:t>Refund Policy for Tuition and Fees</a:t>
            </a:r>
            <a:endParaRPr lang="en-US" dirty="0"/>
          </a:p>
        </p:txBody>
      </p:sp>
      <p:sp>
        <p:nvSpPr>
          <p:cNvPr id="3" name="Subtitle 2"/>
          <p:cNvSpPr>
            <a:spLocks noGrp="1"/>
          </p:cNvSpPr>
          <p:nvPr>
            <p:ph type="subTitle" idx="1"/>
          </p:nvPr>
        </p:nvSpPr>
        <p:spPr>
          <a:xfrm>
            <a:off x="345989" y="1843216"/>
            <a:ext cx="8501449" cy="4854146"/>
          </a:xfrm>
        </p:spPr>
        <p:txBody>
          <a:bodyPr>
            <a:normAutofit fontScale="92500" lnSpcReduction="20000"/>
          </a:bodyPr>
          <a:lstStyle/>
          <a:p>
            <a:pPr marL="457200" indent="-457200" algn="l">
              <a:buFont typeface="Arial" panose="020B0604020202020204" pitchFamily="34" charset="0"/>
              <a:buChar char="•"/>
            </a:pPr>
            <a:r>
              <a:rPr lang="en-US" dirty="0" smtClean="0">
                <a:solidFill>
                  <a:schemeClr val="tx1"/>
                </a:solidFill>
              </a:rPr>
              <a:t>Students who withdraw from the institution are required to pay tuition and fees according to the following schedule:</a:t>
            </a:r>
          </a:p>
          <a:p>
            <a:pPr algn="l"/>
            <a:endParaRPr lang="en-US" dirty="0" smtClean="0">
              <a:solidFill>
                <a:schemeClr val="tx1"/>
              </a:solidFill>
            </a:endParaRPr>
          </a:p>
          <a:p>
            <a:pPr marL="457200" indent="-457200" algn="l">
              <a:buFont typeface="Arial" panose="020B0604020202020204" pitchFamily="34" charset="0"/>
              <a:buChar char="•"/>
            </a:pPr>
            <a:r>
              <a:rPr lang="en-US" dirty="0" smtClean="0">
                <a:solidFill>
                  <a:schemeClr val="tx1"/>
                </a:solidFill>
              </a:rPr>
              <a:t>Fall, Spring or Summer terms (10 weeks or longer)</a:t>
            </a:r>
          </a:p>
          <a:p>
            <a:pPr marL="914400" lvl="1" indent="-457200" algn="l">
              <a:buFont typeface="Arial" panose="020B0604020202020204" pitchFamily="34" charset="0"/>
              <a:buChar char="•"/>
            </a:pPr>
            <a:r>
              <a:rPr lang="en-US" u="sng" dirty="0" smtClean="0">
                <a:solidFill>
                  <a:schemeClr val="tx1"/>
                </a:solidFill>
              </a:rPr>
              <a:t>Before</a:t>
            </a:r>
            <a:r>
              <a:rPr lang="en-US" dirty="0" smtClean="0">
                <a:solidFill>
                  <a:schemeClr val="tx1"/>
                </a:solidFill>
              </a:rPr>
              <a:t> 1</a:t>
            </a:r>
            <a:r>
              <a:rPr lang="en-US" baseline="30000" dirty="0" smtClean="0">
                <a:solidFill>
                  <a:schemeClr val="tx1"/>
                </a:solidFill>
              </a:rPr>
              <a:t>st</a:t>
            </a:r>
            <a:r>
              <a:rPr lang="en-US" dirty="0" smtClean="0">
                <a:solidFill>
                  <a:schemeClr val="tx1"/>
                </a:solidFill>
              </a:rPr>
              <a:t> day of class – 0%</a:t>
            </a:r>
          </a:p>
          <a:p>
            <a:pPr marL="914400" lvl="1" indent="-457200" algn="l">
              <a:buFont typeface="Arial" panose="020B0604020202020204" pitchFamily="34" charset="0"/>
              <a:buChar char="•"/>
            </a:pPr>
            <a:r>
              <a:rPr lang="en-US" dirty="0" smtClean="0">
                <a:solidFill>
                  <a:schemeClr val="tx1"/>
                </a:solidFill>
              </a:rPr>
              <a:t>1</a:t>
            </a:r>
            <a:r>
              <a:rPr lang="en-US" baseline="30000" dirty="0" smtClean="0">
                <a:solidFill>
                  <a:schemeClr val="tx1"/>
                </a:solidFill>
              </a:rPr>
              <a:t>st</a:t>
            </a:r>
            <a:r>
              <a:rPr lang="en-US" dirty="0" smtClean="0">
                <a:solidFill>
                  <a:schemeClr val="tx1"/>
                </a:solidFill>
              </a:rPr>
              <a:t> – 5</a:t>
            </a:r>
            <a:r>
              <a:rPr lang="en-US" baseline="30000" dirty="0" smtClean="0">
                <a:solidFill>
                  <a:schemeClr val="tx1"/>
                </a:solidFill>
              </a:rPr>
              <a:t>th</a:t>
            </a:r>
            <a:r>
              <a:rPr lang="en-US" dirty="0" smtClean="0">
                <a:solidFill>
                  <a:schemeClr val="tx1"/>
                </a:solidFill>
              </a:rPr>
              <a:t> day of class – 20%</a:t>
            </a:r>
          </a:p>
          <a:p>
            <a:pPr marL="914400" lvl="1" indent="-457200" algn="l">
              <a:buFont typeface="Arial" panose="020B0604020202020204" pitchFamily="34" charset="0"/>
              <a:buChar char="•"/>
            </a:pPr>
            <a:r>
              <a:rPr lang="en-US" dirty="0" smtClean="0">
                <a:solidFill>
                  <a:schemeClr val="tx1"/>
                </a:solidFill>
              </a:rPr>
              <a:t>6</a:t>
            </a:r>
            <a:r>
              <a:rPr lang="en-US" baseline="30000" dirty="0" smtClean="0">
                <a:solidFill>
                  <a:schemeClr val="tx1"/>
                </a:solidFill>
              </a:rPr>
              <a:t>th</a:t>
            </a:r>
            <a:r>
              <a:rPr lang="en-US" dirty="0" smtClean="0">
                <a:solidFill>
                  <a:schemeClr val="tx1"/>
                </a:solidFill>
              </a:rPr>
              <a:t> – 10</a:t>
            </a:r>
            <a:r>
              <a:rPr lang="en-US" baseline="30000" dirty="0" smtClean="0">
                <a:solidFill>
                  <a:schemeClr val="tx1"/>
                </a:solidFill>
              </a:rPr>
              <a:t>th</a:t>
            </a:r>
            <a:r>
              <a:rPr lang="en-US" dirty="0" smtClean="0">
                <a:solidFill>
                  <a:schemeClr val="tx1"/>
                </a:solidFill>
              </a:rPr>
              <a:t> day of class – 30%</a:t>
            </a:r>
          </a:p>
          <a:p>
            <a:pPr marL="914400" lvl="1" indent="-457200" algn="l">
              <a:buFont typeface="Arial" panose="020B0604020202020204" pitchFamily="34" charset="0"/>
              <a:buChar char="•"/>
            </a:pPr>
            <a:r>
              <a:rPr lang="en-US" dirty="0" smtClean="0">
                <a:solidFill>
                  <a:schemeClr val="tx1"/>
                </a:solidFill>
              </a:rPr>
              <a:t>11</a:t>
            </a:r>
            <a:r>
              <a:rPr lang="en-US" baseline="30000" dirty="0" smtClean="0">
                <a:solidFill>
                  <a:schemeClr val="tx1"/>
                </a:solidFill>
              </a:rPr>
              <a:t>th</a:t>
            </a:r>
            <a:r>
              <a:rPr lang="en-US" dirty="0" smtClean="0">
                <a:solidFill>
                  <a:schemeClr val="tx1"/>
                </a:solidFill>
              </a:rPr>
              <a:t> – 15</a:t>
            </a:r>
            <a:r>
              <a:rPr lang="en-US" baseline="30000" dirty="0" smtClean="0">
                <a:solidFill>
                  <a:schemeClr val="tx1"/>
                </a:solidFill>
              </a:rPr>
              <a:t>th</a:t>
            </a:r>
            <a:r>
              <a:rPr lang="en-US" dirty="0" smtClean="0">
                <a:solidFill>
                  <a:schemeClr val="tx1"/>
                </a:solidFill>
              </a:rPr>
              <a:t> day of class – 50%</a:t>
            </a:r>
          </a:p>
          <a:p>
            <a:pPr marL="914400" lvl="1" indent="-457200" algn="l">
              <a:buFont typeface="Arial" panose="020B0604020202020204" pitchFamily="34" charset="0"/>
              <a:buChar char="•"/>
            </a:pPr>
            <a:r>
              <a:rPr lang="en-US" dirty="0" smtClean="0">
                <a:solidFill>
                  <a:schemeClr val="tx1"/>
                </a:solidFill>
              </a:rPr>
              <a:t>16</a:t>
            </a:r>
            <a:r>
              <a:rPr lang="en-US" baseline="30000" dirty="0" smtClean="0">
                <a:solidFill>
                  <a:schemeClr val="tx1"/>
                </a:solidFill>
              </a:rPr>
              <a:t>th</a:t>
            </a:r>
            <a:r>
              <a:rPr lang="en-US" dirty="0" smtClean="0">
                <a:solidFill>
                  <a:schemeClr val="tx1"/>
                </a:solidFill>
              </a:rPr>
              <a:t> – 20</a:t>
            </a:r>
            <a:r>
              <a:rPr lang="en-US" baseline="30000" dirty="0" smtClean="0">
                <a:solidFill>
                  <a:schemeClr val="tx1"/>
                </a:solidFill>
              </a:rPr>
              <a:t>th</a:t>
            </a:r>
            <a:r>
              <a:rPr lang="en-US" dirty="0" smtClean="0">
                <a:solidFill>
                  <a:schemeClr val="tx1"/>
                </a:solidFill>
              </a:rPr>
              <a:t> day of class – 75%</a:t>
            </a:r>
          </a:p>
          <a:p>
            <a:pPr marL="914400" lvl="1" indent="-457200" algn="l">
              <a:buFont typeface="Arial" panose="020B0604020202020204" pitchFamily="34" charset="0"/>
              <a:buChar char="•"/>
            </a:pPr>
            <a:r>
              <a:rPr lang="en-US" b="1" u="sng" dirty="0" smtClean="0">
                <a:solidFill>
                  <a:schemeClr val="tx1"/>
                </a:solidFill>
              </a:rPr>
              <a:t>After the 20</a:t>
            </a:r>
            <a:r>
              <a:rPr lang="en-US" b="1" u="sng" baseline="30000" dirty="0" smtClean="0">
                <a:solidFill>
                  <a:schemeClr val="tx1"/>
                </a:solidFill>
              </a:rPr>
              <a:t>th</a:t>
            </a:r>
            <a:r>
              <a:rPr lang="en-US" b="1" u="sng" dirty="0" smtClean="0">
                <a:solidFill>
                  <a:schemeClr val="tx1"/>
                </a:solidFill>
              </a:rPr>
              <a:t> class day – 100%</a:t>
            </a:r>
          </a:p>
          <a:p>
            <a:pPr marL="457200" indent="-457200" algn="l">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1149221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0.9"/>
</p:tagLst>
</file>

<file path=ppt/tags/tag2.xml><?xml version="1.0" encoding="utf-8"?>
<p:tagLst xmlns:a="http://schemas.openxmlformats.org/drawingml/2006/main" xmlns:r="http://schemas.openxmlformats.org/officeDocument/2006/relationships" xmlns:p="http://schemas.openxmlformats.org/presentationml/2006/main">
  <p:tag name="TIMING" val="|2.7"/>
</p:tagLst>
</file>

<file path=ppt/tags/tag3.xml><?xml version="1.0" encoding="utf-8"?>
<p:tagLst xmlns:a="http://schemas.openxmlformats.org/drawingml/2006/main" xmlns:r="http://schemas.openxmlformats.org/officeDocument/2006/relationships" xmlns:p="http://schemas.openxmlformats.org/presentationml/2006/main">
  <p:tag name="TIMING" val="|2.5|4.2|1.6"/>
</p:tagLst>
</file>

<file path=ppt/tags/tag4.xml><?xml version="1.0" encoding="utf-8"?>
<p:tagLst xmlns:a="http://schemas.openxmlformats.org/drawingml/2006/main" xmlns:r="http://schemas.openxmlformats.org/officeDocument/2006/relationships" xmlns:p="http://schemas.openxmlformats.org/presentationml/2006/main">
  <p:tag name="TIMING" val="|3.9"/>
</p:tagLst>
</file>

<file path=ppt/tags/tag5.xml><?xml version="1.0" encoding="utf-8"?>
<p:tagLst xmlns:a="http://schemas.openxmlformats.org/drawingml/2006/main" xmlns:r="http://schemas.openxmlformats.org/officeDocument/2006/relationships" xmlns:p="http://schemas.openxmlformats.org/presentationml/2006/main">
  <p:tag name="TIMING" val="|2.5"/>
</p:tagLst>
</file>

<file path=ppt/theme/theme1.xml><?xml version="1.0" encoding="utf-8"?>
<a:theme xmlns:a="http://schemas.openxmlformats.org/drawingml/2006/main" name="2017 Ori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7 Orientation_DCS" id="{6F425B77-7D8A-4E31-BC36-F0934F715181}" vid="{3393761E-0D51-4B7F-B566-A3079D641725}"/>
    </a:ext>
  </a:extLst>
</a:theme>
</file>

<file path=ppt/theme/theme2.xml><?xml version="1.0" encoding="utf-8"?>
<a:theme xmlns:a="http://schemas.openxmlformats.org/drawingml/2006/main" name="White background - Black Head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7 Orientation_DCS" id="{6F425B77-7D8A-4E31-BC36-F0934F715181}" vid="{9F85D2D7-AF0E-43C1-AB59-BA212E8BEB52}"/>
    </a:ext>
  </a:extLst>
</a:theme>
</file>

<file path=ppt/theme/theme3.xml><?xml version="1.0" encoding="utf-8"?>
<a:theme xmlns:a="http://schemas.openxmlformats.org/drawingml/2006/main" name="Black background - Red Head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7 Orientation_DCS" id="{6F425B77-7D8A-4E31-BC36-F0934F715181}" vid="{7E055839-35BB-40F3-AD79-0BD47C31AB8E}"/>
    </a:ext>
  </a:extLst>
</a:theme>
</file>

<file path=ppt/theme/theme4.xml><?xml version="1.0" encoding="utf-8"?>
<a:theme xmlns:a="http://schemas.openxmlformats.org/drawingml/2006/main" name="Black background - Campu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7 Orientation_DCS" id="{6F425B77-7D8A-4E31-BC36-F0934F715181}" vid="{C02AE803-D545-4056-83EC-CB70A7C95F3C}"/>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2017 Orientation</Template>
  <TotalTime>3532</TotalTime>
  <Words>751</Words>
  <Application>Microsoft Office PowerPoint</Application>
  <PresentationFormat>On-screen Show (4:3)</PresentationFormat>
  <Paragraphs>130</Paragraphs>
  <Slides>24</Slides>
  <Notes>1</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24</vt:i4>
      </vt:variant>
    </vt:vector>
  </HeadingPairs>
  <TitlesOfParts>
    <vt:vector size="30" baseType="lpstr">
      <vt:lpstr>Arial</vt:lpstr>
      <vt:lpstr>Calibri</vt:lpstr>
      <vt:lpstr>2017 Orientation</vt:lpstr>
      <vt:lpstr>White background - Black Header</vt:lpstr>
      <vt:lpstr>Black background - Red Header</vt:lpstr>
      <vt:lpstr>Black background - Campus</vt:lpstr>
      <vt:lpstr>PowerPoint Presentation</vt:lpstr>
      <vt:lpstr>Student Business Services (SBS)</vt:lpstr>
      <vt:lpstr>WebRaider Portal</vt:lpstr>
      <vt:lpstr>WebRaider Portal</vt:lpstr>
      <vt:lpstr>Payment Policy</vt:lpstr>
      <vt:lpstr>Payment Options</vt:lpstr>
      <vt:lpstr>Billing Statements</vt:lpstr>
      <vt:lpstr>Credit Refunds </vt:lpstr>
      <vt:lpstr>Refund Policy for Tuition and Fees</vt:lpstr>
      <vt:lpstr>Title IV Return of Aid</vt:lpstr>
      <vt:lpstr>Make a Payment/View eBill</vt:lpstr>
      <vt:lpstr>View eBill</vt:lpstr>
      <vt:lpstr>Installment Payment Options</vt:lpstr>
      <vt:lpstr>PowerPoint Presentation</vt:lpstr>
      <vt:lpstr>Make a Payment</vt:lpstr>
      <vt:lpstr>Make a Payment</vt:lpstr>
      <vt:lpstr>Expecting a Refund?</vt:lpstr>
      <vt:lpstr>Expecting a Refund?</vt:lpstr>
      <vt:lpstr>Expecting a Refund?</vt:lpstr>
      <vt:lpstr>Authorized User</vt:lpstr>
      <vt:lpstr>Authorized User</vt:lpstr>
      <vt:lpstr>Authorized User</vt:lpstr>
      <vt:lpstr>IRS Form 1098-T</vt:lpstr>
      <vt:lpstr>PowerPoint Presentation</vt:lpstr>
    </vt:vector>
  </TitlesOfParts>
  <Company>Texas Tech University Health Sciences Center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Flores, Cynthia</dc:creator>
  <cp:lastModifiedBy>Munoz, Rosa</cp:lastModifiedBy>
  <cp:revision>40</cp:revision>
  <cp:lastPrinted>2019-06-28T22:30:26Z</cp:lastPrinted>
  <dcterms:created xsi:type="dcterms:W3CDTF">2017-06-22T19:10:04Z</dcterms:created>
  <dcterms:modified xsi:type="dcterms:W3CDTF">2023-06-22T17:16:02Z</dcterms:modified>
</cp:coreProperties>
</file>