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36"/>
  </p:notesMasterIdLst>
  <p:handoutMasterIdLst>
    <p:handoutMasterId r:id="rId37"/>
  </p:handoutMasterIdLst>
  <p:sldIdLst>
    <p:sldId id="256" r:id="rId5"/>
    <p:sldId id="348" r:id="rId6"/>
    <p:sldId id="258" r:id="rId7"/>
    <p:sldId id="356" r:id="rId8"/>
    <p:sldId id="322" r:id="rId9"/>
    <p:sldId id="359" r:id="rId10"/>
    <p:sldId id="324" r:id="rId11"/>
    <p:sldId id="327" r:id="rId12"/>
    <p:sldId id="354" r:id="rId13"/>
    <p:sldId id="350" r:id="rId14"/>
    <p:sldId id="349" r:id="rId15"/>
    <p:sldId id="357" r:id="rId16"/>
    <p:sldId id="361" r:id="rId17"/>
    <p:sldId id="362" r:id="rId18"/>
    <p:sldId id="353" r:id="rId19"/>
    <p:sldId id="321" r:id="rId20"/>
    <p:sldId id="326" r:id="rId21"/>
    <p:sldId id="331" r:id="rId22"/>
    <p:sldId id="333" r:id="rId23"/>
    <p:sldId id="363" r:id="rId24"/>
    <p:sldId id="336" r:id="rId25"/>
    <p:sldId id="351" r:id="rId26"/>
    <p:sldId id="343" r:id="rId27"/>
    <p:sldId id="338" r:id="rId28"/>
    <p:sldId id="344" r:id="rId29"/>
    <p:sldId id="345" r:id="rId30"/>
    <p:sldId id="346" r:id="rId31"/>
    <p:sldId id="347" r:id="rId32"/>
    <p:sldId id="365" r:id="rId33"/>
    <p:sldId id="288" r:id="rId34"/>
    <p:sldId id="364"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essing Washington, Cynthia" initials="BWC" lastIdx="1" clrIdx="0">
    <p:extLst>
      <p:ext uri="{19B8F6BF-5375-455C-9EA6-DF929625EA0E}">
        <p15:presenceInfo xmlns:p15="http://schemas.microsoft.com/office/powerpoint/2012/main" userId="S-1-5-21-1417503464-3861359790-3028621153-265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7FB11"/>
    <a:srgbClr val="5DF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snapToObjects="1">
      <p:cViewPr>
        <p:scale>
          <a:sx n="120" d="100"/>
          <a:sy n="120" d="100"/>
        </p:scale>
        <p:origin x="6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16T15:49:19.650"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35DF18-AE98-4ADA-89BD-27F0B3532682}" type="datetimeFigureOut">
              <a:rPr lang="en-US" smtClean="0"/>
              <a:t>5/17/2024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76B431-6132-4F7A-A83D-A260D4E3269C}" type="slidenum">
              <a:rPr lang="en-US" smtClean="0"/>
              <a:t>‹#›</a:t>
            </a:fld>
            <a:endParaRPr lang="en-US" dirty="0"/>
          </a:p>
        </p:txBody>
      </p:sp>
    </p:spTree>
    <p:extLst>
      <p:ext uri="{BB962C8B-B14F-4D97-AF65-F5344CB8AC3E}">
        <p14:creationId xmlns:p14="http://schemas.microsoft.com/office/powerpoint/2010/main" val="1113871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53A78C-5AD2-4E48-A8CD-7324F46CF888}" type="datetimeFigureOut">
              <a:rPr lang="en-US" smtClean="0"/>
              <a:t>5/17/2024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E400A3-8310-4993-B98B-F33FA8797FF1}" type="slidenum">
              <a:rPr lang="en-US" smtClean="0"/>
              <a:t>‹#›</a:t>
            </a:fld>
            <a:endParaRPr lang="en-US" dirty="0"/>
          </a:p>
        </p:txBody>
      </p:sp>
    </p:spTree>
    <p:extLst>
      <p:ext uri="{BB962C8B-B14F-4D97-AF65-F5344CB8AC3E}">
        <p14:creationId xmlns:p14="http://schemas.microsoft.com/office/powerpoint/2010/main" val="248813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1</a:t>
            </a:fld>
            <a:endParaRPr lang="en-US" dirty="0"/>
          </a:p>
        </p:txBody>
      </p:sp>
    </p:spTree>
    <p:extLst>
      <p:ext uri="{BB962C8B-B14F-4D97-AF65-F5344CB8AC3E}">
        <p14:creationId xmlns:p14="http://schemas.microsoft.com/office/powerpoint/2010/main" val="94283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11</a:t>
            </a:fld>
            <a:endParaRPr lang="en-US" dirty="0"/>
          </a:p>
        </p:txBody>
      </p:sp>
    </p:spTree>
    <p:extLst>
      <p:ext uri="{BB962C8B-B14F-4D97-AF65-F5344CB8AC3E}">
        <p14:creationId xmlns:p14="http://schemas.microsoft.com/office/powerpoint/2010/main" val="322286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13</a:t>
            </a:fld>
            <a:endParaRPr lang="en-US" dirty="0"/>
          </a:p>
        </p:txBody>
      </p:sp>
    </p:spTree>
    <p:extLst>
      <p:ext uri="{BB962C8B-B14F-4D97-AF65-F5344CB8AC3E}">
        <p14:creationId xmlns:p14="http://schemas.microsoft.com/office/powerpoint/2010/main" val="360259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15</a:t>
            </a:fld>
            <a:endParaRPr lang="en-US" dirty="0"/>
          </a:p>
        </p:txBody>
      </p:sp>
    </p:spTree>
    <p:extLst>
      <p:ext uri="{BB962C8B-B14F-4D97-AF65-F5344CB8AC3E}">
        <p14:creationId xmlns:p14="http://schemas.microsoft.com/office/powerpoint/2010/main" val="1825214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16</a:t>
            </a:fld>
            <a:endParaRPr lang="en-US" dirty="0"/>
          </a:p>
        </p:txBody>
      </p:sp>
    </p:spTree>
    <p:extLst>
      <p:ext uri="{BB962C8B-B14F-4D97-AF65-F5344CB8AC3E}">
        <p14:creationId xmlns:p14="http://schemas.microsoft.com/office/powerpoint/2010/main" val="216053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17</a:t>
            </a:fld>
            <a:endParaRPr lang="en-US" dirty="0"/>
          </a:p>
        </p:txBody>
      </p:sp>
    </p:spTree>
    <p:extLst>
      <p:ext uri="{BB962C8B-B14F-4D97-AF65-F5344CB8AC3E}">
        <p14:creationId xmlns:p14="http://schemas.microsoft.com/office/powerpoint/2010/main" val="62161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track the progress of the onboarding status for the vendors that you have invited. </a:t>
            </a:r>
          </a:p>
          <a:p>
            <a:r>
              <a:rPr lang="en-US" dirty="0"/>
              <a:t>You will not be able to view the onboarding status of vendors that have been invited by others. </a:t>
            </a:r>
          </a:p>
        </p:txBody>
      </p:sp>
      <p:sp>
        <p:nvSpPr>
          <p:cNvPr id="4" name="Slide Number Placeholder 3"/>
          <p:cNvSpPr>
            <a:spLocks noGrp="1"/>
          </p:cNvSpPr>
          <p:nvPr>
            <p:ph type="sldNum" sz="quarter" idx="5"/>
          </p:nvPr>
        </p:nvSpPr>
        <p:spPr/>
        <p:txBody>
          <a:bodyPr/>
          <a:lstStyle/>
          <a:p>
            <a:fld id="{95E400A3-8310-4993-B98B-F33FA8797FF1}" type="slidenum">
              <a:rPr lang="en-US" smtClean="0"/>
              <a:t>18</a:t>
            </a:fld>
            <a:endParaRPr lang="en-US" dirty="0"/>
          </a:p>
        </p:txBody>
      </p:sp>
    </p:spTree>
    <p:extLst>
      <p:ext uri="{BB962C8B-B14F-4D97-AF65-F5344CB8AC3E}">
        <p14:creationId xmlns:p14="http://schemas.microsoft.com/office/powerpoint/2010/main" val="340425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29</a:t>
            </a:fld>
            <a:endParaRPr lang="en-US" dirty="0"/>
          </a:p>
        </p:txBody>
      </p:sp>
    </p:spTree>
    <p:extLst>
      <p:ext uri="{BB962C8B-B14F-4D97-AF65-F5344CB8AC3E}">
        <p14:creationId xmlns:p14="http://schemas.microsoft.com/office/powerpoint/2010/main" val="133578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30</a:t>
            </a:fld>
            <a:endParaRPr lang="en-US" dirty="0"/>
          </a:p>
        </p:txBody>
      </p:sp>
    </p:spTree>
    <p:extLst>
      <p:ext uri="{BB962C8B-B14F-4D97-AF65-F5344CB8AC3E}">
        <p14:creationId xmlns:p14="http://schemas.microsoft.com/office/powerpoint/2010/main" val="14416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31</a:t>
            </a:fld>
            <a:endParaRPr lang="en-US" dirty="0"/>
          </a:p>
        </p:txBody>
      </p:sp>
    </p:spTree>
    <p:extLst>
      <p:ext uri="{BB962C8B-B14F-4D97-AF65-F5344CB8AC3E}">
        <p14:creationId xmlns:p14="http://schemas.microsoft.com/office/powerpoint/2010/main" val="412478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2</a:t>
            </a:fld>
            <a:endParaRPr lang="en-US" dirty="0"/>
          </a:p>
        </p:txBody>
      </p:sp>
    </p:spTree>
    <p:extLst>
      <p:ext uri="{BB962C8B-B14F-4D97-AF65-F5344CB8AC3E}">
        <p14:creationId xmlns:p14="http://schemas.microsoft.com/office/powerpoint/2010/main" val="30007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3</a:t>
            </a:fld>
            <a:endParaRPr lang="en-US" dirty="0"/>
          </a:p>
        </p:txBody>
      </p:sp>
    </p:spTree>
    <p:extLst>
      <p:ext uri="{BB962C8B-B14F-4D97-AF65-F5344CB8AC3E}">
        <p14:creationId xmlns:p14="http://schemas.microsoft.com/office/powerpoint/2010/main" val="113728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95E400A3-8310-4993-B98B-F33FA8797FF1}" type="slidenum">
              <a:rPr lang="en-US" smtClean="0"/>
              <a:t>4</a:t>
            </a:fld>
            <a:endParaRPr lang="en-US" dirty="0"/>
          </a:p>
        </p:txBody>
      </p:sp>
    </p:spTree>
    <p:extLst>
      <p:ext uri="{BB962C8B-B14F-4D97-AF65-F5344CB8AC3E}">
        <p14:creationId xmlns:p14="http://schemas.microsoft.com/office/powerpoint/2010/main" val="16763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5</a:t>
            </a:fld>
            <a:endParaRPr lang="en-US" dirty="0"/>
          </a:p>
        </p:txBody>
      </p:sp>
    </p:spTree>
    <p:extLst>
      <p:ext uri="{BB962C8B-B14F-4D97-AF65-F5344CB8AC3E}">
        <p14:creationId xmlns:p14="http://schemas.microsoft.com/office/powerpoint/2010/main" val="8397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7</a:t>
            </a:fld>
            <a:endParaRPr lang="en-US" dirty="0"/>
          </a:p>
        </p:txBody>
      </p:sp>
    </p:spTree>
    <p:extLst>
      <p:ext uri="{BB962C8B-B14F-4D97-AF65-F5344CB8AC3E}">
        <p14:creationId xmlns:p14="http://schemas.microsoft.com/office/powerpoint/2010/main" val="199598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8</a:t>
            </a:fld>
            <a:endParaRPr lang="en-US" dirty="0"/>
          </a:p>
        </p:txBody>
      </p:sp>
    </p:spTree>
    <p:extLst>
      <p:ext uri="{BB962C8B-B14F-4D97-AF65-F5344CB8AC3E}">
        <p14:creationId xmlns:p14="http://schemas.microsoft.com/office/powerpoint/2010/main" val="386467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9</a:t>
            </a:fld>
            <a:endParaRPr lang="en-US" dirty="0"/>
          </a:p>
        </p:txBody>
      </p:sp>
    </p:spTree>
    <p:extLst>
      <p:ext uri="{BB962C8B-B14F-4D97-AF65-F5344CB8AC3E}">
        <p14:creationId xmlns:p14="http://schemas.microsoft.com/office/powerpoint/2010/main" val="216373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E400A3-8310-4993-B98B-F33FA8797FF1}" type="slidenum">
              <a:rPr lang="en-US" smtClean="0"/>
              <a:t>10</a:t>
            </a:fld>
            <a:endParaRPr lang="en-US" dirty="0"/>
          </a:p>
        </p:txBody>
      </p:sp>
    </p:spTree>
    <p:extLst>
      <p:ext uri="{BB962C8B-B14F-4D97-AF65-F5344CB8AC3E}">
        <p14:creationId xmlns:p14="http://schemas.microsoft.com/office/powerpoint/2010/main" val="662518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DBE3FF52-827A-4FF6-A991-3DC00EF9E448}" type="datetime1">
              <a:rPr lang="en-US" smtClean="0"/>
              <a:t>5/17/2024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dirty="0"/>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1260C-C5AD-442E-AD21-EF35546CA562}"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616EF-AC37-417B-A354-D811D852039D}"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8AB67F-59F4-45B4-A265-36587B3CBD8E}"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D476CEFC-72F1-4C76-BF44-DCB930B6C993}" type="datetime1">
              <a:rPr lang="en-US" smtClean="0"/>
              <a:t>5/17/2024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4AD855-EB3B-4B6E-85EB-810D8A3DB530}"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13BBDC-06E4-4FE1-B23C-CF2574EF164D}"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18BD3-B432-46D2-AA9E-1F7222A92991}"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DFBC1-2129-482C-A5CA-2293CDA7F074}"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1D5B2C-2B80-43DA-B300-8475FA442F02}" type="datetime1">
              <a:rPr lang="en-US" smtClean="0"/>
              <a:t>5/17/2024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D8810C-C543-49F0-9859-2503F8B71974}" type="datetime1">
              <a:rPr lang="en-US" smtClean="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FA8C1B-0150-414F-984A-872435F6DD4C}"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CD445-28F5-4EAD-87E6-7B587E9D90D9}" type="datetime1">
              <a:rPr lang="en-US" smtClean="0"/>
              <a:t>5/17/2024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CF39E-7B2A-41BD-B063-CE541E791590}"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C3E59-D3C9-44E1-BA98-0A7579E7C8B3}"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0BB60-0878-429C-BE0C-A402D53E5136}"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7B4B2-F4E0-4271-9DFD-9A04B16A50CD}"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E246C06-84E6-4A6D-9524-461B45161324}" type="datetime1">
              <a:rPr lang="en-US" smtClean="0"/>
              <a:t>5/17/2024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7CA293-6DB9-4A6A-995E-EB1C11FA72A1}"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21132-F6D9-495F-84A4-8D86E06CED47}"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7BB03-57CF-47C4-BDA3-C7F2EC844F85}"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491A5B-A509-497C-A123-5557300AC06A}"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01CC8-78DE-45F5-AA7E-72AC6137A59B}"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014AF-7204-451A-98C5-631530F5C421}" type="datetime1">
              <a:rPr lang="en-US" smtClean="0"/>
              <a:t>5/17/2024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5DC3C-2C6E-4318-8979-FC1D216E5095}" type="datetime1">
              <a:rPr lang="en-US" smtClean="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F0CF7-A036-4EBB-94F0-539E25F15807}" type="datetime1">
              <a:rPr lang="en-US" smtClean="0"/>
              <a:t>5/17/2024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6E91D6-1156-4802-B4C5-7C5EB8FF9BEE}"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E815B-6D1C-4469-8B3B-6421F24326BF}"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1285BB-6D15-482A-BC6A-35420AD54503}"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16A000-A01A-4AA7-930A-2115660438E8}"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292622DD-B8D9-4694-B27B-54FBA79EBE38}" type="datetime1">
              <a:rPr lang="en-US" smtClean="0"/>
              <a:t>5/17/2024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a:t>Click to edit Master title style</a:t>
            </a:r>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939F20-3391-492E-AACE-411056D108B5}"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34298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BC183-241B-4F8F-9A47-352F7E58C8E7}"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FEE80-D36A-4E28-A2F3-CA584AA7F4A5}"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8A17D-041B-4BFE-AAB6-6BA15E486F64}"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245B80-F2B6-420B-AD48-2635D94541A4}"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A2005-EB06-4463-9221-D1B9325BE680}" type="datetime1">
              <a:rPr lang="en-US" smtClean="0"/>
              <a:t>5/17/2024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93506-662F-49E4-B4D1-F816F2832987}" type="datetime1">
              <a:rPr lang="en-US" smtClean="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A1A27-AAAC-4AF0-91BF-574B49484EBF}" type="datetime1">
              <a:rPr lang="en-US" smtClean="0"/>
              <a:t>5/17/2024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A7495-A73E-423C-90A4-E242A351A92E}"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11C19-BA57-4488-AAA5-806648C1EA69}"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68E90-73AF-4D11-88C6-5584570C5EBF}"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27504-100C-4C49-8E72-779DADDDAF2A}" type="datetime1">
              <a:rPr lang="en-US" smtClean="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C71CD0-AC1C-4C6E-BA0B-3952298D56AD}"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373F59-C8DA-41B4-80BC-9365E38E5414}" type="datetime1">
              <a:rPr lang="en-US" smtClean="0"/>
              <a:t>5/17/2024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DFF863-5AAE-44BB-A8EC-95A8603DD8E9}" type="datetime1">
              <a:rPr lang="en-US" smtClean="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79CC5-1DF2-444F-9092-BA516A82CEBB}" type="datetime1">
              <a:rPr lang="en-US" smtClean="0"/>
              <a:t>5/17/2024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D37F8-52C0-49E3-9605-D508A572FE55}" type="datetime1">
              <a:rPr lang="en-US" smtClean="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B9D8B-503D-48BB-8713-B036043BC04B}" type="datetime1">
              <a:rPr lang="en-US" smtClean="0"/>
              <a:t>5/17/2024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dirty="0"/>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465D7-2939-45D8-8F07-C3C4830DC6F0}" type="datetime1">
              <a:rPr lang="en-US" smtClean="0"/>
              <a:t>5/17/2024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8C438-446D-41D9-88F7-A56265264918}" type="datetime1">
              <a:rPr lang="en-US" smtClean="0"/>
              <a:t>5/17/2024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9260B-0BB0-4610-913C-901E9C47B61C}" type="datetime1">
              <a:rPr lang="en-US" smtClean="0"/>
              <a:t>5/17/2024</a:t>
            </a:fld>
            <a:endParaRPr lang="en-US" dirty="0"/>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aymentworks.com/login/saml/?idp=tt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2F7D20A-44BE-2A47-B7E5-9FC32AEC34E7}" type="slidenum">
              <a:rPr lang="en-US" smtClean="0"/>
              <a:t>1</a:t>
            </a:fld>
            <a:endParaRPr lang="en-US" dirty="0"/>
          </a:p>
        </p:txBody>
      </p:sp>
    </p:spTree>
    <p:extLst>
      <p:ext uri="{BB962C8B-B14F-4D97-AF65-F5344CB8AC3E}">
        <p14:creationId xmlns:p14="http://schemas.microsoft.com/office/powerpoint/2010/main" val="60966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48216-F23E-4F68-8360-61AF79AA8E08}"/>
              </a:ext>
            </a:extLst>
          </p:cNvPr>
          <p:cNvSpPr>
            <a:spLocks noGrp="1"/>
          </p:cNvSpPr>
          <p:nvPr>
            <p:ph type="sldNum" sz="quarter" idx="12"/>
          </p:nvPr>
        </p:nvSpPr>
        <p:spPr/>
        <p:txBody>
          <a:bodyPr/>
          <a:lstStyle/>
          <a:p>
            <a:fld id="{F2F7D20A-44BE-2A47-B7E5-9FC32AEC34E7}" type="slidenum">
              <a:rPr lang="en-US" smtClean="0"/>
              <a:t>10</a:t>
            </a:fld>
            <a:endParaRPr lang="en-US" dirty="0"/>
          </a:p>
        </p:txBody>
      </p:sp>
      <p:sp>
        <p:nvSpPr>
          <p:cNvPr id="12" name="TextBox 11">
            <a:extLst>
              <a:ext uri="{FF2B5EF4-FFF2-40B4-BE49-F238E27FC236}">
                <a16:creationId xmlns:a16="http://schemas.microsoft.com/office/drawing/2014/main" id="{412F28B5-C481-4052-968A-A07F29219619}"/>
              </a:ext>
            </a:extLst>
          </p:cNvPr>
          <p:cNvSpPr txBox="1"/>
          <p:nvPr/>
        </p:nvSpPr>
        <p:spPr>
          <a:xfrm>
            <a:off x="70206" y="1730156"/>
            <a:ext cx="1907666" cy="3783600"/>
          </a:xfrm>
          <a:prstGeom prst="rect">
            <a:avLst/>
          </a:prstGeom>
          <a:noFill/>
        </p:spPr>
        <p:txBody>
          <a:bodyPr wrap="square" rtlCol="0">
            <a:spAutoFit/>
          </a:bodyPr>
          <a:lstStyle/>
          <a:p>
            <a:r>
              <a:rPr lang="en-US" b="1" dirty="0"/>
              <a:t>Step 4</a:t>
            </a:r>
          </a:p>
          <a:p>
            <a:pPr marL="285750" indent="-285750">
              <a:buFont typeface="Arial" panose="020B0604020202020204" pitchFamily="34" charset="0"/>
              <a:buChar char="•"/>
            </a:pPr>
            <a:r>
              <a:rPr lang="en-US" dirty="0"/>
              <a:t>Complete the required fields in the Invite New Vendor form.</a:t>
            </a:r>
          </a:p>
          <a:p>
            <a:endParaRPr lang="en-US" dirty="0"/>
          </a:p>
          <a:p>
            <a:pPr marL="285750" indent="-285750">
              <a:lnSpc>
                <a:spcPct val="90000"/>
              </a:lnSpc>
              <a:spcBef>
                <a:spcPts val="1000"/>
              </a:spcBef>
              <a:buClr>
                <a:schemeClr val="dk1"/>
              </a:buClr>
              <a:buSzPts val="800"/>
              <a:buFont typeface="Arial" panose="020B0604020202020204" pitchFamily="34" charset="0"/>
              <a:buChar char="•"/>
            </a:pPr>
            <a:r>
              <a:rPr lang="en-US" dirty="0"/>
              <a:t>Anything marked with an asterisk is required. </a:t>
            </a:r>
          </a:p>
          <a:p>
            <a:pPr marL="285750" indent="-285750">
              <a:lnSpc>
                <a:spcPct val="90000"/>
              </a:lnSpc>
              <a:spcBef>
                <a:spcPts val="1000"/>
              </a:spcBef>
              <a:buClr>
                <a:schemeClr val="dk1"/>
              </a:buClr>
              <a:buSzPts val="800"/>
              <a:buFont typeface="Arial" panose="020B0604020202020204" pitchFamily="34" charset="0"/>
              <a:buChar char="•"/>
            </a:pPr>
            <a:r>
              <a:rPr lang="en-US" dirty="0"/>
              <a:t>Once complete click send</a:t>
            </a:r>
          </a:p>
        </p:txBody>
      </p:sp>
      <p:sp>
        <p:nvSpPr>
          <p:cNvPr id="19" name="Rectangle 18">
            <a:extLst>
              <a:ext uri="{FF2B5EF4-FFF2-40B4-BE49-F238E27FC236}">
                <a16:creationId xmlns:a16="http://schemas.microsoft.com/office/drawing/2014/main" id="{3971EB51-EE8A-4624-88DC-E1595714ACCD}"/>
              </a:ext>
            </a:extLst>
          </p:cNvPr>
          <p:cNvSpPr/>
          <p:nvPr/>
        </p:nvSpPr>
        <p:spPr>
          <a:xfrm>
            <a:off x="749080" y="980144"/>
            <a:ext cx="7425431" cy="477054"/>
          </a:xfrm>
          <a:prstGeom prst="rect">
            <a:avLst/>
          </a:prstGeom>
        </p:spPr>
        <p:txBody>
          <a:bodyPr wrap="none">
            <a:spAutoFit/>
          </a:bodyPr>
          <a:lstStyle/>
          <a:p>
            <a:r>
              <a:rPr lang="en-US" sz="2500" b="1" dirty="0">
                <a:latin typeface="Roboto" panose="02000000000000000000" pitchFamily="2" charset="0"/>
                <a:ea typeface="Roboto" panose="02000000000000000000" pitchFamily="2" charset="0"/>
              </a:rPr>
              <a:t>Inviting a Vendor/Payee – How to Send Invitations</a:t>
            </a:r>
          </a:p>
        </p:txBody>
      </p:sp>
      <p:pic>
        <p:nvPicPr>
          <p:cNvPr id="39" name="Picture 38">
            <a:extLst>
              <a:ext uri="{FF2B5EF4-FFF2-40B4-BE49-F238E27FC236}">
                <a16:creationId xmlns:a16="http://schemas.microsoft.com/office/drawing/2014/main" id="{C29AE98A-A205-4612-8654-BFCD26A9ABD9}"/>
              </a:ext>
            </a:extLst>
          </p:cNvPr>
          <p:cNvPicPr>
            <a:picLocks noChangeAspect="1"/>
          </p:cNvPicPr>
          <p:nvPr/>
        </p:nvPicPr>
        <p:blipFill rotWithShape="1">
          <a:blip r:embed="rId3"/>
          <a:srcRect l="7833" t="29353" r="8211" b="43391"/>
          <a:stretch/>
        </p:blipFill>
        <p:spPr>
          <a:xfrm>
            <a:off x="5928477" y="4807330"/>
            <a:ext cx="2934508" cy="623250"/>
          </a:xfrm>
          <a:prstGeom prst="rect">
            <a:avLst/>
          </a:prstGeom>
        </p:spPr>
      </p:pic>
      <p:sp>
        <p:nvSpPr>
          <p:cNvPr id="40" name="Rectangle 39">
            <a:extLst>
              <a:ext uri="{FF2B5EF4-FFF2-40B4-BE49-F238E27FC236}">
                <a16:creationId xmlns:a16="http://schemas.microsoft.com/office/drawing/2014/main" id="{6019E2D6-A60B-4F84-905C-8740415D4031}"/>
              </a:ext>
            </a:extLst>
          </p:cNvPr>
          <p:cNvSpPr/>
          <p:nvPr/>
        </p:nvSpPr>
        <p:spPr>
          <a:xfrm>
            <a:off x="6000912" y="5297588"/>
            <a:ext cx="514141" cy="117937"/>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5DF420"/>
              </a:solidFill>
            </a:endParaRPr>
          </a:p>
        </p:txBody>
      </p:sp>
      <p:grpSp>
        <p:nvGrpSpPr>
          <p:cNvPr id="41" name="Group 40">
            <a:extLst>
              <a:ext uri="{FF2B5EF4-FFF2-40B4-BE49-F238E27FC236}">
                <a16:creationId xmlns:a16="http://schemas.microsoft.com/office/drawing/2014/main" id="{D54583FE-58F8-481E-98FA-FC556D1E0F5E}"/>
              </a:ext>
            </a:extLst>
          </p:cNvPr>
          <p:cNvGrpSpPr/>
          <p:nvPr/>
        </p:nvGrpSpPr>
        <p:grpSpPr>
          <a:xfrm>
            <a:off x="7152560" y="4649632"/>
            <a:ext cx="1242897" cy="938646"/>
            <a:chOff x="0" y="0"/>
            <a:chExt cx="1311389" cy="979432"/>
          </a:xfrm>
        </p:grpSpPr>
        <p:sp>
          <p:nvSpPr>
            <p:cNvPr id="42" name="Explosion: 8 Points 41">
              <a:extLst>
                <a:ext uri="{FF2B5EF4-FFF2-40B4-BE49-F238E27FC236}">
                  <a16:creationId xmlns:a16="http://schemas.microsoft.com/office/drawing/2014/main" id="{03DC5071-FF31-46F9-B1AE-9C155B746CF8}"/>
                </a:ext>
              </a:extLst>
            </p:cNvPr>
            <p:cNvSpPr/>
            <p:nvPr/>
          </p:nvSpPr>
          <p:spPr>
            <a:xfrm>
              <a:off x="0" y="0"/>
              <a:ext cx="1311389" cy="979432"/>
            </a:xfrm>
            <a:prstGeom prst="irregularSeal1">
              <a:avLst/>
            </a:prstGeom>
            <a:gradFill>
              <a:gsLst>
                <a:gs pos="100000">
                  <a:srgbClr val="FFFF00"/>
                </a:gs>
                <a:gs pos="100000">
                  <a:schemeClr val="accent1">
                    <a:tint val="50000"/>
                    <a:shade val="100000"/>
                    <a:satMod val="350000"/>
                  </a:schemeClr>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43" name="TextBox 22">
              <a:extLst>
                <a:ext uri="{FF2B5EF4-FFF2-40B4-BE49-F238E27FC236}">
                  <a16:creationId xmlns:a16="http://schemas.microsoft.com/office/drawing/2014/main" id="{4C2F7341-5B3E-4DFE-8BCB-275025256ACB}"/>
                </a:ext>
              </a:extLst>
            </p:cNvPr>
            <p:cNvSpPr txBox="1"/>
            <p:nvPr/>
          </p:nvSpPr>
          <p:spPr>
            <a:xfrm>
              <a:off x="129822" y="217508"/>
              <a:ext cx="1039511" cy="5095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rgbClr val="C00000"/>
                  </a:solidFill>
                </a:rPr>
                <a:t>Select TTUHSCEP</a:t>
              </a:r>
            </a:p>
          </p:txBody>
        </p:sp>
      </p:grpSp>
      <p:cxnSp>
        <p:nvCxnSpPr>
          <p:cNvPr id="49" name="Straight Arrow Connector 48">
            <a:extLst>
              <a:ext uri="{FF2B5EF4-FFF2-40B4-BE49-F238E27FC236}">
                <a16:creationId xmlns:a16="http://schemas.microsoft.com/office/drawing/2014/main" id="{DE010568-5C3D-4E9B-94BD-8C63D9B49615}"/>
              </a:ext>
            </a:extLst>
          </p:cNvPr>
          <p:cNvCxnSpPr>
            <a:cxnSpLocks/>
          </p:cNvCxnSpPr>
          <p:nvPr/>
        </p:nvCxnSpPr>
        <p:spPr>
          <a:xfrm flipH="1">
            <a:off x="5443008" y="5970040"/>
            <a:ext cx="913966" cy="1"/>
          </a:xfrm>
          <a:prstGeom prst="straightConnector1">
            <a:avLst/>
          </a:prstGeom>
          <a:ln w="50800">
            <a:solidFill>
              <a:srgbClr val="C00000"/>
            </a:solidFill>
            <a:tailEnd type="triangle"/>
          </a:ln>
        </p:spPr>
        <p:style>
          <a:lnRef idx="2">
            <a:schemeClr val="accent3"/>
          </a:lnRef>
          <a:fillRef idx="0">
            <a:schemeClr val="accent3"/>
          </a:fillRef>
          <a:effectRef idx="1">
            <a:schemeClr val="accent3"/>
          </a:effectRef>
          <a:fontRef idx="minor">
            <a:schemeClr val="tx1"/>
          </a:fontRef>
        </p:style>
      </p:cxnSp>
      <p:pic>
        <p:nvPicPr>
          <p:cNvPr id="3" name="Picture 2">
            <a:extLst>
              <a:ext uri="{FF2B5EF4-FFF2-40B4-BE49-F238E27FC236}">
                <a16:creationId xmlns:a16="http://schemas.microsoft.com/office/drawing/2014/main" id="{673D0BE1-36C4-4EC2-A398-B5F5F2281018}"/>
              </a:ext>
            </a:extLst>
          </p:cNvPr>
          <p:cNvPicPr>
            <a:picLocks noChangeAspect="1"/>
          </p:cNvPicPr>
          <p:nvPr/>
        </p:nvPicPr>
        <p:blipFill>
          <a:blip r:embed="rId4"/>
          <a:stretch>
            <a:fillRect/>
          </a:stretch>
        </p:blipFill>
        <p:spPr>
          <a:xfrm>
            <a:off x="5962765" y="4034773"/>
            <a:ext cx="2934508" cy="640009"/>
          </a:xfrm>
          <a:prstGeom prst="rect">
            <a:avLst/>
          </a:prstGeom>
        </p:spPr>
      </p:pic>
      <p:pic>
        <p:nvPicPr>
          <p:cNvPr id="11" name="Picture 10">
            <a:extLst>
              <a:ext uri="{FF2B5EF4-FFF2-40B4-BE49-F238E27FC236}">
                <a16:creationId xmlns:a16="http://schemas.microsoft.com/office/drawing/2014/main" id="{D39E219D-72EC-4BD2-8D5F-D395925A12BE}"/>
              </a:ext>
            </a:extLst>
          </p:cNvPr>
          <p:cNvPicPr>
            <a:picLocks noChangeAspect="1"/>
          </p:cNvPicPr>
          <p:nvPr/>
        </p:nvPicPr>
        <p:blipFill>
          <a:blip r:embed="rId5"/>
          <a:stretch>
            <a:fillRect/>
          </a:stretch>
        </p:blipFill>
        <p:spPr>
          <a:xfrm>
            <a:off x="2216155" y="1539980"/>
            <a:ext cx="3147250" cy="4515620"/>
          </a:xfrm>
          <a:prstGeom prst="rect">
            <a:avLst/>
          </a:prstGeom>
        </p:spPr>
      </p:pic>
      <p:cxnSp>
        <p:nvCxnSpPr>
          <p:cNvPr id="16" name="Straight Arrow Connector 15">
            <a:extLst>
              <a:ext uri="{FF2B5EF4-FFF2-40B4-BE49-F238E27FC236}">
                <a16:creationId xmlns:a16="http://schemas.microsoft.com/office/drawing/2014/main" id="{3986E125-861D-4487-8BC0-E566C700E9A4}"/>
              </a:ext>
            </a:extLst>
          </p:cNvPr>
          <p:cNvCxnSpPr>
            <a:cxnSpLocks/>
            <a:stCxn id="3" idx="1"/>
          </p:cNvCxnSpPr>
          <p:nvPr/>
        </p:nvCxnSpPr>
        <p:spPr>
          <a:xfrm flipH="1">
            <a:off x="5222447" y="4354778"/>
            <a:ext cx="740318" cy="0"/>
          </a:xfrm>
          <a:prstGeom prst="straightConnector1">
            <a:avLst/>
          </a:prstGeom>
          <a:ln w="25400">
            <a:solidFill>
              <a:srgbClr val="C00000"/>
            </a:solidFill>
            <a:tailEnd type="triangle"/>
          </a:ln>
        </p:spPr>
        <p:style>
          <a:lnRef idx="2">
            <a:schemeClr val="accent3"/>
          </a:lnRef>
          <a:fillRef idx="0">
            <a:schemeClr val="accent3"/>
          </a:fillRef>
          <a:effectRef idx="1">
            <a:schemeClr val="accent3"/>
          </a:effectRef>
          <a:fontRef idx="minor">
            <a:schemeClr val="tx1"/>
          </a:fontRef>
        </p:style>
      </p:cxnSp>
      <p:cxnSp>
        <p:nvCxnSpPr>
          <p:cNvPr id="44" name="Straight Arrow Connector 43">
            <a:extLst>
              <a:ext uri="{FF2B5EF4-FFF2-40B4-BE49-F238E27FC236}">
                <a16:creationId xmlns:a16="http://schemas.microsoft.com/office/drawing/2014/main" id="{2A1EEEAB-03F2-47F7-83BE-F097486CBE89}"/>
              </a:ext>
            </a:extLst>
          </p:cNvPr>
          <p:cNvCxnSpPr>
            <a:cxnSpLocks/>
            <a:stCxn id="39" idx="1"/>
          </p:cNvCxnSpPr>
          <p:nvPr/>
        </p:nvCxnSpPr>
        <p:spPr>
          <a:xfrm flipH="1" flipV="1">
            <a:off x="5106025" y="4973951"/>
            <a:ext cx="822452" cy="145004"/>
          </a:xfrm>
          <a:prstGeom prst="straightConnector1">
            <a:avLst/>
          </a:prstGeom>
          <a:ln w="25400">
            <a:solidFill>
              <a:srgbClr val="C00000"/>
            </a:solidFill>
            <a:tailEnd type="triangle"/>
          </a:ln>
        </p:spPr>
        <p:style>
          <a:lnRef idx="2">
            <a:schemeClr val="accent3"/>
          </a:lnRef>
          <a:fillRef idx="0">
            <a:schemeClr val="accent3"/>
          </a:fillRef>
          <a:effectRef idx="1">
            <a:schemeClr val="accent3"/>
          </a:effectRef>
          <a:fontRef idx="minor">
            <a:schemeClr val="tx1"/>
          </a:fontRef>
        </p:style>
      </p:cxnSp>
      <p:sp>
        <p:nvSpPr>
          <p:cNvPr id="48" name="Rectangle 47">
            <a:extLst>
              <a:ext uri="{FF2B5EF4-FFF2-40B4-BE49-F238E27FC236}">
                <a16:creationId xmlns:a16="http://schemas.microsoft.com/office/drawing/2014/main" id="{CC39C3BE-3F8C-496E-A02F-9B066DC27FF3}"/>
              </a:ext>
            </a:extLst>
          </p:cNvPr>
          <p:cNvSpPr/>
          <p:nvPr/>
        </p:nvSpPr>
        <p:spPr>
          <a:xfrm>
            <a:off x="5015618" y="5896805"/>
            <a:ext cx="413658" cy="14647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5DF420"/>
              </a:solidFill>
            </a:endParaRPr>
          </a:p>
        </p:txBody>
      </p:sp>
      <p:sp>
        <p:nvSpPr>
          <p:cNvPr id="27" name="TextBox 26">
            <a:extLst>
              <a:ext uri="{FF2B5EF4-FFF2-40B4-BE49-F238E27FC236}">
                <a16:creationId xmlns:a16="http://schemas.microsoft.com/office/drawing/2014/main" id="{CFF0E5BC-23E4-4A18-A247-DAA7037699B6}"/>
              </a:ext>
            </a:extLst>
          </p:cNvPr>
          <p:cNvSpPr txBox="1"/>
          <p:nvPr/>
        </p:nvSpPr>
        <p:spPr>
          <a:xfrm>
            <a:off x="2315225" y="5187279"/>
            <a:ext cx="2725360" cy="338554"/>
          </a:xfrm>
          <a:prstGeom prst="rect">
            <a:avLst/>
          </a:prstGeom>
          <a:noFill/>
        </p:spPr>
        <p:txBody>
          <a:bodyPr wrap="square" rtlCol="0">
            <a:spAutoFit/>
          </a:bodyPr>
          <a:lstStyle/>
          <a:p>
            <a:r>
              <a:rPr lang="en-US" sz="800" dirty="0">
                <a:solidFill>
                  <a:srgbClr val="FF0000"/>
                </a:solidFill>
              </a:rPr>
              <a:t>Please select Texas Tech University Health Sciences Center at El Paso as the institution you’re doing business with. </a:t>
            </a:r>
          </a:p>
        </p:txBody>
      </p:sp>
    </p:spTree>
    <p:extLst>
      <p:ext uri="{BB962C8B-B14F-4D97-AF65-F5344CB8AC3E}">
        <p14:creationId xmlns:p14="http://schemas.microsoft.com/office/powerpoint/2010/main" val="171730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1640-6E7D-4670-9180-8FD68DAD9F56}"/>
              </a:ext>
            </a:extLst>
          </p:cNvPr>
          <p:cNvSpPr>
            <a:spLocks noGrp="1"/>
          </p:cNvSpPr>
          <p:nvPr>
            <p:ph type="ctrTitle"/>
          </p:nvPr>
        </p:nvSpPr>
        <p:spPr>
          <a:xfrm>
            <a:off x="685800" y="968000"/>
            <a:ext cx="7772400" cy="585066"/>
          </a:xfrm>
        </p:spPr>
        <p:txBody>
          <a:bodyPr>
            <a:normAutofit/>
          </a:bodyPr>
          <a:lstStyle/>
          <a:p>
            <a:r>
              <a:rPr lang="en-US" sz="2500" b="1" dirty="0"/>
              <a:t>Vendor Onboarding Invitation</a:t>
            </a:r>
          </a:p>
        </p:txBody>
      </p:sp>
      <p:sp>
        <p:nvSpPr>
          <p:cNvPr id="4" name="Slide Number Placeholder 3">
            <a:extLst>
              <a:ext uri="{FF2B5EF4-FFF2-40B4-BE49-F238E27FC236}">
                <a16:creationId xmlns:a16="http://schemas.microsoft.com/office/drawing/2014/main" id="{ADBAE3B6-9804-4573-98FB-B13ED344E09D}"/>
              </a:ext>
            </a:extLst>
          </p:cNvPr>
          <p:cNvSpPr>
            <a:spLocks noGrp="1"/>
          </p:cNvSpPr>
          <p:nvPr>
            <p:ph type="sldNum" sz="quarter" idx="12"/>
          </p:nvPr>
        </p:nvSpPr>
        <p:spPr/>
        <p:txBody>
          <a:bodyPr/>
          <a:lstStyle/>
          <a:p>
            <a:fld id="{F2F7D20A-44BE-2A47-B7E5-9FC32AEC34E7}" type="slidenum">
              <a:rPr lang="en-US" smtClean="0"/>
              <a:t>11</a:t>
            </a:fld>
            <a:endParaRPr lang="en-US" dirty="0"/>
          </a:p>
        </p:txBody>
      </p:sp>
      <p:pic>
        <p:nvPicPr>
          <p:cNvPr id="6" name="Picture 5">
            <a:extLst>
              <a:ext uri="{FF2B5EF4-FFF2-40B4-BE49-F238E27FC236}">
                <a16:creationId xmlns:a16="http://schemas.microsoft.com/office/drawing/2014/main" id="{B303FBED-6267-4FBC-B254-B31E7816DD09}"/>
              </a:ext>
            </a:extLst>
          </p:cNvPr>
          <p:cNvPicPr>
            <a:picLocks noChangeAspect="1"/>
          </p:cNvPicPr>
          <p:nvPr/>
        </p:nvPicPr>
        <p:blipFill>
          <a:blip r:embed="rId3"/>
          <a:stretch>
            <a:fillRect/>
          </a:stretch>
        </p:blipFill>
        <p:spPr>
          <a:xfrm>
            <a:off x="2551930" y="1697697"/>
            <a:ext cx="6255848" cy="174174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A8D8E38-0E09-4695-840A-25502EB6F217}"/>
              </a:ext>
            </a:extLst>
          </p:cNvPr>
          <p:cNvSpPr txBox="1"/>
          <p:nvPr/>
        </p:nvSpPr>
        <p:spPr>
          <a:xfrm>
            <a:off x="-1" y="1684168"/>
            <a:ext cx="2526671" cy="1089529"/>
          </a:xfrm>
          <a:prstGeom prst="rect">
            <a:avLst/>
          </a:prstGeom>
          <a:noFill/>
        </p:spPr>
        <p:txBody>
          <a:bodyPr wrap="square">
            <a:spAutoFit/>
          </a:bodyPr>
          <a:lstStyle/>
          <a:p>
            <a:pPr marL="457200" indent="-273050" algn="l">
              <a:lnSpc>
                <a:spcPct val="90000"/>
              </a:lnSpc>
              <a:spcBef>
                <a:spcPts val="1000"/>
              </a:spcBef>
              <a:buClr>
                <a:schemeClr val="dk1"/>
              </a:buClr>
              <a:buSzPts val="700"/>
              <a:buFont typeface="Arial"/>
              <a:buChar char="●"/>
            </a:pPr>
            <a:r>
              <a:rPr lang="en-US" sz="1800" dirty="0">
                <a:solidFill>
                  <a:schemeClr val="dk1"/>
                </a:solidFill>
                <a:latin typeface="Roboto" panose="02000000000000000000" pitchFamily="2" charset="0"/>
                <a:ea typeface="Roboto" panose="02000000000000000000" pitchFamily="2" charset="0"/>
              </a:rPr>
              <a:t>Once New Vendor Form is complete a pop up box will appear</a:t>
            </a:r>
          </a:p>
        </p:txBody>
      </p:sp>
      <p:pic>
        <p:nvPicPr>
          <p:cNvPr id="5" name="Picture 4">
            <a:extLst>
              <a:ext uri="{FF2B5EF4-FFF2-40B4-BE49-F238E27FC236}">
                <a16:creationId xmlns:a16="http://schemas.microsoft.com/office/drawing/2014/main" id="{3855E079-0C97-47EE-A824-4E6FAC621CFB}"/>
              </a:ext>
            </a:extLst>
          </p:cNvPr>
          <p:cNvPicPr>
            <a:picLocks noChangeAspect="1"/>
          </p:cNvPicPr>
          <p:nvPr/>
        </p:nvPicPr>
        <p:blipFill>
          <a:blip r:embed="rId4"/>
          <a:stretch>
            <a:fillRect/>
          </a:stretch>
        </p:blipFill>
        <p:spPr>
          <a:xfrm>
            <a:off x="2612396" y="3796765"/>
            <a:ext cx="6117462" cy="282221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278937D-E68C-4C1C-9870-1E651E86FF2A}"/>
              </a:ext>
            </a:extLst>
          </p:cNvPr>
          <p:cNvSpPr txBox="1"/>
          <p:nvPr/>
        </p:nvSpPr>
        <p:spPr>
          <a:xfrm>
            <a:off x="0" y="4054117"/>
            <a:ext cx="2526671" cy="2464264"/>
          </a:xfrm>
          <a:prstGeom prst="rect">
            <a:avLst/>
          </a:prstGeom>
          <a:noFill/>
        </p:spPr>
        <p:txBody>
          <a:bodyPr wrap="square">
            <a:spAutoFit/>
          </a:bodyPr>
          <a:lstStyle/>
          <a:p>
            <a:pPr marL="469900" indent="-285750" algn="l">
              <a:lnSpc>
                <a:spcPct val="90000"/>
              </a:lnSpc>
              <a:spcBef>
                <a:spcPts val="1000"/>
              </a:spcBef>
              <a:buClr>
                <a:schemeClr val="dk1"/>
              </a:buClr>
              <a:buSzPts val="700"/>
              <a:buFont typeface="Arial" panose="020B0604020202020204" pitchFamily="34" charset="0"/>
              <a:buChar char="•"/>
            </a:pPr>
            <a:r>
              <a:rPr lang="en-US" dirty="0">
                <a:solidFill>
                  <a:schemeClr val="dk1"/>
                </a:solidFill>
                <a:latin typeface="Roboto" panose="02000000000000000000" pitchFamily="2" charset="0"/>
                <a:ea typeface="Roboto" panose="02000000000000000000" pitchFamily="2" charset="0"/>
              </a:rPr>
              <a:t>The request goes to Vendor Team for approval.</a:t>
            </a:r>
          </a:p>
          <a:p>
            <a:pPr marL="469900" indent="-285750" algn="l">
              <a:lnSpc>
                <a:spcPct val="90000"/>
              </a:lnSpc>
              <a:spcBef>
                <a:spcPts val="1000"/>
              </a:spcBef>
              <a:buClr>
                <a:schemeClr val="dk1"/>
              </a:buClr>
              <a:buSzPts val="700"/>
              <a:buFont typeface="Arial" panose="020B0604020202020204" pitchFamily="34" charset="0"/>
              <a:buChar char="•"/>
            </a:pPr>
            <a:r>
              <a:rPr lang="en-US" dirty="0">
                <a:solidFill>
                  <a:schemeClr val="dk1"/>
                </a:solidFill>
                <a:latin typeface="Roboto" panose="02000000000000000000" pitchFamily="2" charset="0"/>
                <a:ea typeface="Roboto" panose="02000000000000000000" pitchFamily="2" charset="0"/>
              </a:rPr>
              <a:t>Upon the Vendor Team review and approval, the initiator will receive an email notification</a:t>
            </a:r>
            <a:endParaRPr lang="en-US" sz="1800" dirty="0">
              <a:solidFill>
                <a:schemeClr val="dk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9935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7BBC-8CF9-40A1-937C-F3B20E061727}"/>
              </a:ext>
            </a:extLst>
          </p:cNvPr>
          <p:cNvSpPr>
            <a:spLocks noGrp="1"/>
          </p:cNvSpPr>
          <p:nvPr>
            <p:ph type="ctrTitle"/>
          </p:nvPr>
        </p:nvSpPr>
        <p:spPr>
          <a:xfrm>
            <a:off x="514978" y="1018343"/>
            <a:ext cx="7772400" cy="492195"/>
          </a:xfrm>
        </p:spPr>
        <p:txBody>
          <a:bodyPr>
            <a:normAutofit/>
          </a:bodyPr>
          <a:lstStyle/>
          <a:p>
            <a:r>
              <a:rPr lang="en-US" sz="2500" b="1" u="sng" dirty="0">
                <a:solidFill>
                  <a:srgbClr val="000000"/>
                </a:solidFill>
                <a:latin typeface="Roboto" panose="02000000000000000000" pitchFamily="2" charset="0"/>
                <a:ea typeface="Roboto" panose="02000000000000000000" pitchFamily="2" charset="0"/>
              </a:rPr>
              <a:t>Vendor Receives Email Invitation</a:t>
            </a:r>
            <a:endParaRPr lang="en-US" sz="2500" b="1" dirty="0">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FF661DFC-19F1-4435-BB02-3DA10B5E1ECC}"/>
              </a:ext>
            </a:extLst>
          </p:cNvPr>
          <p:cNvSpPr>
            <a:spLocks noGrp="1"/>
          </p:cNvSpPr>
          <p:nvPr>
            <p:ph type="subTitle" idx="1"/>
          </p:nvPr>
        </p:nvSpPr>
        <p:spPr>
          <a:xfrm>
            <a:off x="1219200" y="1641181"/>
            <a:ext cx="6400800" cy="767860"/>
          </a:xfrm>
        </p:spPr>
        <p:txBody>
          <a:bodyPr>
            <a:normAutofit/>
          </a:bodyPr>
          <a:lstStyle/>
          <a:p>
            <a:pPr algn="l"/>
            <a:r>
              <a:rPr lang="en-US" sz="1800" dirty="0">
                <a:solidFill>
                  <a:schemeClr val="tx1"/>
                </a:solidFill>
              </a:rPr>
              <a:t>The vendor will receive an email invitation with a link to begin the registration process. </a:t>
            </a:r>
          </a:p>
        </p:txBody>
      </p:sp>
      <p:sp>
        <p:nvSpPr>
          <p:cNvPr id="4" name="Slide Number Placeholder 3">
            <a:extLst>
              <a:ext uri="{FF2B5EF4-FFF2-40B4-BE49-F238E27FC236}">
                <a16:creationId xmlns:a16="http://schemas.microsoft.com/office/drawing/2014/main" id="{B62A6A91-381D-4D83-8D6A-89011913E23C}"/>
              </a:ext>
            </a:extLst>
          </p:cNvPr>
          <p:cNvSpPr>
            <a:spLocks noGrp="1"/>
          </p:cNvSpPr>
          <p:nvPr>
            <p:ph type="sldNum" sz="quarter" idx="12"/>
          </p:nvPr>
        </p:nvSpPr>
        <p:spPr/>
        <p:txBody>
          <a:bodyPr/>
          <a:lstStyle/>
          <a:p>
            <a:fld id="{F2F7D20A-44BE-2A47-B7E5-9FC32AEC34E7}" type="slidenum">
              <a:rPr lang="en-US" smtClean="0"/>
              <a:t>12</a:t>
            </a:fld>
            <a:endParaRPr lang="en-US" dirty="0"/>
          </a:p>
        </p:txBody>
      </p:sp>
      <p:pic>
        <p:nvPicPr>
          <p:cNvPr id="6" name="Picture 5">
            <a:extLst>
              <a:ext uri="{FF2B5EF4-FFF2-40B4-BE49-F238E27FC236}">
                <a16:creationId xmlns:a16="http://schemas.microsoft.com/office/drawing/2014/main" id="{89C34E14-5E82-4B1C-8744-223353A78339}"/>
              </a:ext>
            </a:extLst>
          </p:cNvPr>
          <p:cNvPicPr>
            <a:picLocks noChangeAspect="1"/>
          </p:cNvPicPr>
          <p:nvPr/>
        </p:nvPicPr>
        <p:blipFill>
          <a:blip r:embed="rId2"/>
          <a:stretch>
            <a:fillRect/>
          </a:stretch>
        </p:blipFill>
        <p:spPr>
          <a:xfrm>
            <a:off x="1219200" y="2485109"/>
            <a:ext cx="6490148" cy="3795173"/>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D956A90-1284-454E-B709-5E96F7C5668B}"/>
              </a:ext>
            </a:extLst>
          </p:cNvPr>
          <p:cNvSpPr/>
          <p:nvPr/>
        </p:nvSpPr>
        <p:spPr>
          <a:xfrm>
            <a:off x="4207203" y="4531806"/>
            <a:ext cx="514141" cy="146469"/>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5DF420"/>
              </a:solidFill>
            </a:endParaRPr>
          </a:p>
        </p:txBody>
      </p:sp>
      <p:cxnSp>
        <p:nvCxnSpPr>
          <p:cNvPr id="8" name="Straight Arrow Connector 7">
            <a:extLst>
              <a:ext uri="{FF2B5EF4-FFF2-40B4-BE49-F238E27FC236}">
                <a16:creationId xmlns:a16="http://schemas.microsoft.com/office/drawing/2014/main" id="{BC1BBE72-958B-4354-B893-DB686B193435}"/>
              </a:ext>
            </a:extLst>
          </p:cNvPr>
          <p:cNvCxnSpPr>
            <a:cxnSpLocks/>
          </p:cNvCxnSpPr>
          <p:nvPr/>
        </p:nvCxnSpPr>
        <p:spPr>
          <a:xfrm flipH="1">
            <a:off x="4721344" y="4200139"/>
            <a:ext cx="713170" cy="281282"/>
          </a:xfrm>
          <a:prstGeom prst="straightConnector1">
            <a:avLst/>
          </a:prstGeom>
          <a:ln w="50800">
            <a:solidFill>
              <a:srgbClr val="C0000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65255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7BBC-8CF9-40A1-937C-F3B20E061727}"/>
              </a:ext>
            </a:extLst>
          </p:cNvPr>
          <p:cNvSpPr>
            <a:spLocks noGrp="1"/>
          </p:cNvSpPr>
          <p:nvPr>
            <p:ph type="ctrTitle"/>
          </p:nvPr>
        </p:nvSpPr>
        <p:spPr>
          <a:xfrm>
            <a:off x="514978" y="1018343"/>
            <a:ext cx="7772400" cy="492195"/>
          </a:xfrm>
        </p:spPr>
        <p:txBody>
          <a:bodyPr>
            <a:normAutofit/>
          </a:bodyPr>
          <a:lstStyle/>
          <a:p>
            <a:r>
              <a:rPr lang="en-US" sz="2500" b="1" u="sng" dirty="0">
                <a:solidFill>
                  <a:srgbClr val="000000"/>
                </a:solidFill>
                <a:latin typeface="Roboto" panose="02000000000000000000" pitchFamily="2" charset="0"/>
                <a:ea typeface="Roboto" panose="02000000000000000000" pitchFamily="2" charset="0"/>
              </a:rPr>
              <a:t>Vendor Creates Account</a:t>
            </a:r>
            <a:endParaRPr lang="en-US" sz="2500" b="1" dirty="0">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FF661DFC-19F1-4435-BB02-3DA10B5E1ECC}"/>
              </a:ext>
            </a:extLst>
          </p:cNvPr>
          <p:cNvSpPr>
            <a:spLocks noGrp="1"/>
          </p:cNvSpPr>
          <p:nvPr>
            <p:ph type="subTitle" idx="1"/>
          </p:nvPr>
        </p:nvSpPr>
        <p:spPr>
          <a:xfrm>
            <a:off x="956182" y="1614450"/>
            <a:ext cx="7331196" cy="1379957"/>
          </a:xfrm>
        </p:spPr>
        <p:txBody>
          <a:bodyPr>
            <a:normAutofit fontScale="85000" lnSpcReduction="10000"/>
          </a:bodyPr>
          <a:lstStyle/>
          <a:p>
            <a:pPr marL="457200" indent="-457200" algn="l">
              <a:buFont typeface="Arial" panose="020B0604020202020204" pitchFamily="34" charset="0"/>
              <a:buChar char="•"/>
            </a:pPr>
            <a:r>
              <a:rPr lang="en-US" sz="1800" dirty="0">
                <a:solidFill>
                  <a:schemeClr val="tx1"/>
                </a:solidFill>
              </a:rPr>
              <a:t>The screen below will appear</a:t>
            </a:r>
          </a:p>
          <a:p>
            <a:pPr marL="457200" indent="-457200" algn="l">
              <a:buFont typeface="Arial" panose="020B0604020202020204" pitchFamily="34" charset="0"/>
              <a:buChar char="•"/>
            </a:pPr>
            <a:endParaRPr lang="en-US" sz="1800" dirty="0">
              <a:solidFill>
                <a:schemeClr val="tx1"/>
              </a:solidFill>
            </a:endParaRPr>
          </a:p>
          <a:p>
            <a:pPr marL="457200" indent="-457200" algn="l">
              <a:buFont typeface="Arial" panose="020B0604020202020204" pitchFamily="34" charset="0"/>
              <a:buChar char="•"/>
            </a:pPr>
            <a:r>
              <a:rPr lang="en-US" sz="1800" dirty="0">
                <a:solidFill>
                  <a:schemeClr val="tx1"/>
                </a:solidFill>
              </a:rPr>
              <a:t>If the vendor does not have a PaymentWorks account they will click on</a:t>
            </a:r>
          </a:p>
          <a:p>
            <a:pPr algn="l"/>
            <a:r>
              <a:rPr lang="en-US" sz="1800" dirty="0">
                <a:solidFill>
                  <a:schemeClr val="tx1"/>
                </a:solidFill>
              </a:rPr>
              <a:t>  </a:t>
            </a:r>
          </a:p>
          <a:p>
            <a:pPr marL="457200" indent="-457200" algn="l">
              <a:buFont typeface="Arial" panose="020B0604020202020204" pitchFamily="34" charset="0"/>
              <a:buChar char="•"/>
            </a:pPr>
            <a:r>
              <a:rPr lang="en-US" sz="1800" dirty="0">
                <a:solidFill>
                  <a:schemeClr val="tx1"/>
                </a:solidFill>
              </a:rPr>
              <a:t>If the vendor has a PaymentWorks account, they click on the </a:t>
            </a:r>
            <a:r>
              <a:rPr lang="en-US" sz="1800" dirty="0">
                <a:solidFill>
                  <a:schemeClr val="tx2">
                    <a:lumMod val="60000"/>
                    <a:lumOff val="40000"/>
                  </a:schemeClr>
                </a:solidFill>
              </a:rPr>
              <a:t>Click here to login </a:t>
            </a:r>
            <a:r>
              <a:rPr lang="en-US" sz="1800" dirty="0">
                <a:solidFill>
                  <a:schemeClr val="tx1"/>
                </a:solidFill>
              </a:rPr>
              <a:t>link</a:t>
            </a:r>
          </a:p>
        </p:txBody>
      </p:sp>
      <p:sp>
        <p:nvSpPr>
          <p:cNvPr id="4" name="Slide Number Placeholder 3">
            <a:extLst>
              <a:ext uri="{FF2B5EF4-FFF2-40B4-BE49-F238E27FC236}">
                <a16:creationId xmlns:a16="http://schemas.microsoft.com/office/drawing/2014/main" id="{B62A6A91-381D-4D83-8D6A-89011913E23C}"/>
              </a:ext>
            </a:extLst>
          </p:cNvPr>
          <p:cNvSpPr>
            <a:spLocks noGrp="1"/>
          </p:cNvSpPr>
          <p:nvPr>
            <p:ph type="sldNum" sz="quarter" idx="12"/>
          </p:nvPr>
        </p:nvSpPr>
        <p:spPr/>
        <p:txBody>
          <a:bodyPr/>
          <a:lstStyle/>
          <a:p>
            <a:fld id="{F2F7D20A-44BE-2A47-B7E5-9FC32AEC34E7}" type="slidenum">
              <a:rPr lang="en-US" smtClean="0"/>
              <a:t>13</a:t>
            </a:fld>
            <a:endParaRPr lang="en-US" dirty="0"/>
          </a:p>
        </p:txBody>
      </p:sp>
      <p:pic>
        <p:nvPicPr>
          <p:cNvPr id="7" name="Picture 6">
            <a:extLst>
              <a:ext uri="{FF2B5EF4-FFF2-40B4-BE49-F238E27FC236}">
                <a16:creationId xmlns:a16="http://schemas.microsoft.com/office/drawing/2014/main" id="{918F47F8-645C-4818-A8C4-7A492892CB26}"/>
              </a:ext>
            </a:extLst>
          </p:cNvPr>
          <p:cNvPicPr>
            <a:picLocks noChangeAspect="1"/>
          </p:cNvPicPr>
          <p:nvPr/>
        </p:nvPicPr>
        <p:blipFill rotWithShape="1">
          <a:blip r:embed="rId3"/>
          <a:srcRect l="43563" t="35075"/>
          <a:stretch/>
        </p:blipFill>
        <p:spPr>
          <a:xfrm>
            <a:off x="1946031" y="3176970"/>
            <a:ext cx="4888350" cy="3361942"/>
          </a:xfrm>
          <a:prstGeom prst="rect">
            <a:avLst/>
          </a:prstGeom>
        </p:spPr>
      </p:pic>
      <p:pic>
        <p:nvPicPr>
          <p:cNvPr id="10" name="Picture 9">
            <a:extLst>
              <a:ext uri="{FF2B5EF4-FFF2-40B4-BE49-F238E27FC236}">
                <a16:creationId xmlns:a16="http://schemas.microsoft.com/office/drawing/2014/main" id="{209D3A5B-FFB9-49EC-B6D4-3494E4A1BEDF}"/>
              </a:ext>
            </a:extLst>
          </p:cNvPr>
          <p:cNvPicPr>
            <a:picLocks noChangeAspect="1"/>
          </p:cNvPicPr>
          <p:nvPr/>
        </p:nvPicPr>
        <p:blipFill>
          <a:blip r:embed="rId4"/>
          <a:stretch>
            <a:fillRect/>
          </a:stretch>
        </p:blipFill>
        <p:spPr>
          <a:xfrm>
            <a:off x="6997088" y="2036559"/>
            <a:ext cx="966231" cy="327535"/>
          </a:xfrm>
          <a:prstGeom prst="rect">
            <a:avLst/>
          </a:prstGeom>
        </p:spPr>
      </p:pic>
    </p:spTree>
    <p:extLst>
      <p:ext uri="{BB962C8B-B14F-4D97-AF65-F5344CB8AC3E}">
        <p14:creationId xmlns:p14="http://schemas.microsoft.com/office/powerpoint/2010/main" val="391534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A28B34-9C2C-4007-A110-7CDFE1961653}"/>
              </a:ext>
            </a:extLst>
          </p:cNvPr>
          <p:cNvSpPr>
            <a:spLocks noGrp="1"/>
          </p:cNvSpPr>
          <p:nvPr>
            <p:ph type="sldNum" sz="quarter" idx="12"/>
          </p:nvPr>
        </p:nvSpPr>
        <p:spPr/>
        <p:txBody>
          <a:bodyPr/>
          <a:lstStyle/>
          <a:p>
            <a:fld id="{F2F7D20A-44BE-2A47-B7E5-9FC32AEC34E7}" type="slidenum">
              <a:rPr lang="en-US" smtClean="0"/>
              <a:t>14</a:t>
            </a:fld>
            <a:endParaRPr lang="en-US" dirty="0"/>
          </a:p>
        </p:txBody>
      </p:sp>
      <p:pic>
        <p:nvPicPr>
          <p:cNvPr id="8" name="Picture 7">
            <a:extLst>
              <a:ext uri="{FF2B5EF4-FFF2-40B4-BE49-F238E27FC236}">
                <a16:creationId xmlns:a16="http://schemas.microsoft.com/office/drawing/2014/main" id="{3481BBCB-FB25-41E9-BEC4-F0F3A500DB96}"/>
              </a:ext>
            </a:extLst>
          </p:cNvPr>
          <p:cNvPicPr>
            <a:picLocks noChangeAspect="1"/>
          </p:cNvPicPr>
          <p:nvPr/>
        </p:nvPicPr>
        <p:blipFill>
          <a:blip r:embed="rId2"/>
          <a:stretch>
            <a:fillRect/>
          </a:stretch>
        </p:blipFill>
        <p:spPr>
          <a:xfrm>
            <a:off x="2792329" y="1544433"/>
            <a:ext cx="3273539" cy="5177042"/>
          </a:xfrm>
          <a:prstGeom prst="rect">
            <a:avLst/>
          </a:prstGeom>
        </p:spPr>
      </p:pic>
      <p:sp>
        <p:nvSpPr>
          <p:cNvPr id="9" name="Title 1">
            <a:extLst>
              <a:ext uri="{FF2B5EF4-FFF2-40B4-BE49-F238E27FC236}">
                <a16:creationId xmlns:a16="http://schemas.microsoft.com/office/drawing/2014/main" id="{2E43F131-452D-46EF-96CE-0802B7659F67}"/>
              </a:ext>
            </a:extLst>
          </p:cNvPr>
          <p:cNvSpPr>
            <a:spLocks noGrp="1"/>
          </p:cNvSpPr>
          <p:nvPr/>
        </p:nvSpPr>
        <p:spPr>
          <a:xfrm>
            <a:off x="2404308" y="1013087"/>
            <a:ext cx="4049582" cy="531346"/>
          </a:xfrm>
          <a:prstGeom prst="rect">
            <a:avLst/>
          </a:prstGeom>
        </p:spPr>
        <p:txBody>
          <a:bodyPr/>
          <a:lstStyle>
            <a:lvl1pPr algn="l" defTabSz="457200" rtl="0" eaLnBrk="1" latinLnBrk="0" hangingPunct="1">
              <a:spcBef>
                <a:spcPct val="0"/>
              </a:spcBef>
              <a:buNone/>
              <a:defRPr sz="4400" b="1" i="0" kern="1200" baseline="0">
                <a:solidFill>
                  <a:schemeClr val="tx1"/>
                </a:solidFill>
                <a:latin typeface="Arial"/>
                <a:ea typeface="+mj-ea"/>
                <a:cs typeface="+mj-cs"/>
              </a:defRPr>
            </a:lvl1pPr>
          </a:lstStyle>
          <a:p>
            <a:r>
              <a:rPr lang="en-US" sz="2500" dirty="0">
                <a:solidFill>
                  <a:srgbClr val="000000"/>
                </a:solidFill>
                <a:latin typeface="Roboto" panose="02000000000000000000" pitchFamily="2" charset="0"/>
                <a:ea typeface="Roboto" panose="02000000000000000000" pitchFamily="2" charset="0"/>
              </a:rPr>
              <a:t>Vendor - Create Account</a:t>
            </a:r>
            <a:br>
              <a:rPr lang="en-US" sz="2500" dirty="0">
                <a:solidFill>
                  <a:srgbClr val="000000"/>
                </a:solidFill>
                <a:latin typeface="Roboto" panose="02000000000000000000" pitchFamily="2" charset="0"/>
                <a:ea typeface="Roboto" panose="02000000000000000000" pitchFamily="2" charset="0"/>
              </a:rPr>
            </a:br>
            <a:endParaRPr lang="en-US" sz="2500" dirty="0">
              <a:solidFill>
                <a:srgbClr val="000000"/>
              </a:solidFill>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6A35A2B3-BC38-4CE6-873F-CCAD581A4C78}"/>
              </a:ext>
            </a:extLst>
          </p:cNvPr>
          <p:cNvSpPr txBox="1"/>
          <p:nvPr/>
        </p:nvSpPr>
        <p:spPr>
          <a:xfrm>
            <a:off x="141497" y="1756019"/>
            <a:ext cx="2456822" cy="2123658"/>
          </a:xfrm>
          <a:prstGeom prst="rect">
            <a:avLst/>
          </a:prstGeom>
          <a:noFill/>
        </p:spPr>
        <p:txBody>
          <a:bodyPr wrap="square">
            <a:spAutoFit/>
          </a:bodyPr>
          <a:lstStyle/>
          <a:p>
            <a:br>
              <a:rPr lang="en-US" sz="2400" u="sng" dirty="0">
                <a:solidFill>
                  <a:srgbClr val="000000"/>
                </a:solidFill>
                <a:latin typeface="Roboto" panose="02000000000000000000" pitchFamily="2" charset="0"/>
                <a:ea typeface="Roboto" panose="02000000000000000000" pitchFamily="2" charset="0"/>
              </a:rPr>
            </a:br>
            <a:r>
              <a:rPr lang="en-US" dirty="0">
                <a:solidFill>
                  <a:srgbClr val="000000"/>
                </a:solidFill>
                <a:latin typeface="Roboto" panose="02000000000000000000" pitchFamily="2" charset="0"/>
                <a:ea typeface="Roboto" panose="02000000000000000000" pitchFamily="2" charset="0"/>
              </a:rPr>
              <a:t>The v</a:t>
            </a:r>
            <a:r>
              <a:rPr lang="en-US" sz="1800" dirty="0">
                <a:solidFill>
                  <a:srgbClr val="000000"/>
                </a:solidFill>
                <a:latin typeface="Roboto" panose="02000000000000000000" pitchFamily="2" charset="0"/>
                <a:ea typeface="Roboto" panose="02000000000000000000" pitchFamily="2" charset="0"/>
              </a:rPr>
              <a:t>endor can create an account and complete the steps to register. </a:t>
            </a:r>
          </a:p>
          <a:p>
            <a:endParaRPr lang="en-US" dirty="0">
              <a:solidFill>
                <a:srgbClr val="000000"/>
              </a:solidFill>
            </a:endParaRPr>
          </a:p>
          <a:p>
            <a:endParaRPr lang="en-US" dirty="0"/>
          </a:p>
        </p:txBody>
      </p:sp>
    </p:spTree>
    <p:extLst>
      <p:ext uri="{BB962C8B-B14F-4D97-AF65-F5344CB8AC3E}">
        <p14:creationId xmlns:p14="http://schemas.microsoft.com/office/powerpoint/2010/main" val="187231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E5B097-5DF9-498D-ADF2-329437A60C06}"/>
              </a:ext>
            </a:extLst>
          </p:cNvPr>
          <p:cNvSpPr>
            <a:spLocks noGrp="1"/>
          </p:cNvSpPr>
          <p:nvPr>
            <p:ph type="sldNum" sz="quarter" idx="12"/>
          </p:nvPr>
        </p:nvSpPr>
        <p:spPr/>
        <p:txBody>
          <a:bodyPr/>
          <a:lstStyle/>
          <a:p>
            <a:fld id="{F2F7D20A-44BE-2A47-B7E5-9FC32AEC34E7}" type="slidenum">
              <a:rPr lang="en-US" smtClean="0"/>
              <a:t>15</a:t>
            </a:fld>
            <a:endParaRPr lang="en-US" dirty="0"/>
          </a:p>
        </p:txBody>
      </p:sp>
      <p:sp>
        <p:nvSpPr>
          <p:cNvPr id="6" name="Subtitle 5">
            <a:extLst>
              <a:ext uri="{FF2B5EF4-FFF2-40B4-BE49-F238E27FC236}">
                <a16:creationId xmlns:a16="http://schemas.microsoft.com/office/drawing/2014/main" id="{1399644A-A481-4DC7-AB7D-5E458C005E2D}"/>
              </a:ext>
            </a:extLst>
          </p:cNvPr>
          <p:cNvSpPr>
            <a:spLocks noGrp="1"/>
          </p:cNvSpPr>
          <p:nvPr>
            <p:ph type="subTitle" idx="1"/>
          </p:nvPr>
        </p:nvSpPr>
        <p:spPr>
          <a:xfrm>
            <a:off x="1219200" y="2819400"/>
            <a:ext cx="6400800" cy="1752600"/>
          </a:xfrm>
        </p:spPr>
        <p:txBody>
          <a:bodyPr/>
          <a:lstStyle/>
          <a:p>
            <a:r>
              <a:rPr lang="en-US" b="1" dirty="0">
                <a:solidFill>
                  <a:schemeClr val="tx1"/>
                </a:solidFill>
              </a:rPr>
              <a:t>Searching for a Vendor/Payee</a:t>
            </a:r>
          </a:p>
          <a:p>
            <a:r>
              <a:rPr lang="en-US" b="1" dirty="0">
                <a:solidFill>
                  <a:schemeClr val="tx1"/>
                </a:solidFill>
              </a:rPr>
              <a:t>View Status of Onboarding</a:t>
            </a:r>
          </a:p>
        </p:txBody>
      </p:sp>
    </p:spTree>
    <p:extLst>
      <p:ext uri="{BB962C8B-B14F-4D97-AF65-F5344CB8AC3E}">
        <p14:creationId xmlns:p14="http://schemas.microsoft.com/office/powerpoint/2010/main" val="421407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460" y="1158518"/>
            <a:ext cx="7772400" cy="556791"/>
          </a:xfrm>
        </p:spPr>
        <p:txBody>
          <a:bodyPr>
            <a:normAutofit/>
          </a:bodyPr>
          <a:lstStyle/>
          <a:p>
            <a:r>
              <a:rPr lang="en" sz="2500" b="1" dirty="0">
                <a:latin typeface="Roboto" panose="02000000000000000000" pitchFamily="2" charset="0"/>
                <a:ea typeface="Roboto" panose="02000000000000000000" pitchFamily="2" charset="0"/>
              </a:rPr>
              <a:t>Searching for a Vendor/Payee</a:t>
            </a:r>
            <a:endParaRPr lang="en-US" sz="2500" b="1"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2"/>
          </p:nvPr>
        </p:nvSpPr>
        <p:spPr/>
        <p:txBody>
          <a:bodyPr/>
          <a:lstStyle/>
          <a:p>
            <a:fld id="{F2F7D20A-44BE-2A47-B7E5-9FC32AEC34E7}" type="slidenum">
              <a:rPr lang="en-US" smtClean="0"/>
              <a:t>16</a:t>
            </a:fld>
            <a:endParaRPr lang="en-US" dirty="0"/>
          </a:p>
        </p:txBody>
      </p:sp>
      <p:sp>
        <p:nvSpPr>
          <p:cNvPr id="5" name="Google Shape;141;p17">
            <a:extLst>
              <a:ext uri="{FF2B5EF4-FFF2-40B4-BE49-F238E27FC236}">
                <a16:creationId xmlns:a16="http://schemas.microsoft.com/office/drawing/2014/main" id="{5F9A1449-E822-4986-8924-8805B1ADCFE4}"/>
              </a:ext>
            </a:extLst>
          </p:cNvPr>
          <p:cNvSpPr txBox="1">
            <a:spLocks/>
          </p:cNvSpPr>
          <p:nvPr/>
        </p:nvSpPr>
        <p:spPr>
          <a:xfrm>
            <a:off x="128238" y="2149481"/>
            <a:ext cx="3072162" cy="3870484"/>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800" b="1" dirty="0">
                <a:solidFill>
                  <a:schemeClr val="tx1"/>
                </a:solidFill>
                <a:latin typeface="Roboto" panose="02000000000000000000" pitchFamily="2" charset="0"/>
                <a:ea typeface="Roboto" panose="02000000000000000000" pitchFamily="2" charset="0"/>
              </a:rPr>
              <a:t>How to Search</a:t>
            </a:r>
          </a:p>
          <a:p>
            <a:pPr algn="l">
              <a:lnSpc>
                <a:spcPct val="90000"/>
              </a:lnSpc>
              <a:spcBef>
                <a:spcPts val="1200"/>
              </a:spcBef>
              <a:buClr>
                <a:schemeClr val="dk1"/>
              </a:buClr>
              <a:buSzPts val="2000"/>
            </a:pPr>
            <a:r>
              <a:rPr lang="en-US" sz="1800" b="1" dirty="0">
                <a:solidFill>
                  <a:schemeClr val="dk1"/>
                </a:solidFill>
                <a:latin typeface="Roboto" panose="02000000000000000000" pitchFamily="2" charset="0"/>
                <a:ea typeface="Roboto" panose="02000000000000000000" pitchFamily="2" charset="0"/>
              </a:rPr>
              <a:t>Step 1:</a:t>
            </a:r>
          </a:p>
          <a:p>
            <a:pPr indent="31750" algn="l">
              <a:lnSpc>
                <a:spcPct val="90000"/>
              </a:lnSpc>
              <a:spcBef>
                <a:spcPts val="1000"/>
              </a:spcBef>
              <a:buClr>
                <a:schemeClr val="dk1"/>
              </a:buClr>
              <a:buSzPts val="1500"/>
              <a:buFont typeface="Roboto"/>
              <a:buChar char="•"/>
            </a:pPr>
            <a:r>
              <a:rPr lang="en-US" sz="1800" dirty="0">
                <a:solidFill>
                  <a:schemeClr val="dk1"/>
                </a:solidFill>
                <a:latin typeface="Roboto" panose="02000000000000000000" pitchFamily="2" charset="0"/>
                <a:ea typeface="Roboto" panose="02000000000000000000" pitchFamily="2" charset="0"/>
              </a:rPr>
              <a:t>Once logged into PaymentWorks, click on Vendor Master Updates.</a:t>
            </a:r>
          </a:p>
          <a:p>
            <a:pPr algn="l">
              <a:lnSpc>
                <a:spcPct val="90000"/>
              </a:lnSpc>
              <a:spcBef>
                <a:spcPts val="0"/>
              </a:spcBef>
            </a:pPr>
            <a:endParaRPr lang="en-US" sz="1800" b="1" dirty="0">
              <a:solidFill>
                <a:schemeClr val="dk1"/>
              </a:solidFill>
              <a:latin typeface="Roboto" panose="02000000000000000000" pitchFamily="2" charset="0"/>
              <a:ea typeface="Roboto" panose="02000000000000000000" pitchFamily="2" charset="0"/>
            </a:endParaRPr>
          </a:p>
          <a:p>
            <a:pPr algn="l">
              <a:lnSpc>
                <a:spcPct val="90000"/>
              </a:lnSpc>
              <a:spcBef>
                <a:spcPts val="0"/>
              </a:spcBef>
            </a:pPr>
            <a:r>
              <a:rPr lang="en-US" sz="1800" b="1" dirty="0">
                <a:solidFill>
                  <a:schemeClr val="dk1"/>
                </a:solidFill>
                <a:latin typeface="Roboto" panose="02000000000000000000" pitchFamily="2" charset="0"/>
                <a:ea typeface="Roboto" panose="02000000000000000000" pitchFamily="2" charset="0"/>
              </a:rPr>
              <a:t>Step 2:</a:t>
            </a:r>
          </a:p>
          <a:p>
            <a:pPr marL="228600" indent="-209550" algn="l">
              <a:lnSpc>
                <a:spcPct val="90000"/>
              </a:lnSpc>
              <a:spcBef>
                <a:spcPts val="1000"/>
              </a:spcBef>
              <a:buClr>
                <a:schemeClr val="dk1"/>
              </a:buClr>
              <a:buSzPts val="1500"/>
              <a:buFont typeface="Roboto"/>
              <a:buChar char="•"/>
            </a:pPr>
            <a:r>
              <a:rPr lang="en-US" sz="1800" dirty="0">
                <a:solidFill>
                  <a:schemeClr val="dk1"/>
                </a:solidFill>
                <a:latin typeface="Roboto" panose="02000000000000000000" pitchFamily="2" charset="0"/>
                <a:ea typeface="Roboto" panose="02000000000000000000" pitchFamily="2" charset="0"/>
              </a:rPr>
              <a:t>Next click on the New Vendors tab.</a:t>
            </a:r>
          </a:p>
          <a:p>
            <a:pPr marL="19050" algn="l">
              <a:lnSpc>
                <a:spcPct val="90000"/>
              </a:lnSpc>
              <a:spcBef>
                <a:spcPts val="1000"/>
              </a:spcBef>
              <a:buClr>
                <a:schemeClr val="dk1"/>
              </a:buClr>
              <a:buSzPts val="1500"/>
            </a:pPr>
            <a:endParaRPr lang="en-US" sz="1800" dirty="0">
              <a:solidFill>
                <a:schemeClr val="dk1"/>
              </a:solidFill>
              <a:latin typeface="Roboto" panose="02000000000000000000" pitchFamily="2" charset="0"/>
              <a:ea typeface="Roboto" panose="02000000000000000000" pitchFamily="2" charset="0"/>
            </a:endParaRPr>
          </a:p>
        </p:txBody>
      </p:sp>
      <p:pic>
        <p:nvPicPr>
          <p:cNvPr id="9" name="Picture 8">
            <a:extLst>
              <a:ext uri="{FF2B5EF4-FFF2-40B4-BE49-F238E27FC236}">
                <a16:creationId xmlns:a16="http://schemas.microsoft.com/office/drawing/2014/main" id="{5C4ED24E-5EBB-4DE9-B6DB-1E2D1F22F614}"/>
              </a:ext>
            </a:extLst>
          </p:cNvPr>
          <p:cNvPicPr>
            <a:picLocks noChangeAspect="1"/>
          </p:cNvPicPr>
          <p:nvPr/>
        </p:nvPicPr>
        <p:blipFill>
          <a:blip r:embed="rId3"/>
          <a:stretch>
            <a:fillRect/>
          </a:stretch>
        </p:blipFill>
        <p:spPr>
          <a:xfrm>
            <a:off x="2986607" y="2288445"/>
            <a:ext cx="6086862" cy="3217341"/>
          </a:xfrm>
          <a:prstGeom prst="rect">
            <a:avLst/>
          </a:prstGeom>
        </p:spPr>
      </p:pic>
    </p:spTree>
    <p:extLst>
      <p:ext uri="{BB962C8B-B14F-4D97-AF65-F5344CB8AC3E}">
        <p14:creationId xmlns:p14="http://schemas.microsoft.com/office/powerpoint/2010/main" val="65593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6FCEB5-B147-46DD-A7C3-21299EDAD9B3}"/>
              </a:ext>
            </a:extLst>
          </p:cNvPr>
          <p:cNvSpPr>
            <a:spLocks noGrp="1"/>
          </p:cNvSpPr>
          <p:nvPr>
            <p:ph type="sldNum" sz="quarter" idx="12"/>
          </p:nvPr>
        </p:nvSpPr>
        <p:spPr/>
        <p:txBody>
          <a:bodyPr/>
          <a:lstStyle/>
          <a:p>
            <a:fld id="{F2F7D20A-44BE-2A47-B7E5-9FC32AEC34E7}" type="slidenum">
              <a:rPr lang="en-US" smtClean="0"/>
              <a:t>17</a:t>
            </a:fld>
            <a:endParaRPr lang="en-US" dirty="0"/>
          </a:p>
        </p:txBody>
      </p:sp>
      <p:sp>
        <p:nvSpPr>
          <p:cNvPr id="6" name="Google Shape;158;p19">
            <a:extLst>
              <a:ext uri="{FF2B5EF4-FFF2-40B4-BE49-F238E27FC236}">
                <a16:creationId xmlns:a16="http://schemas.microsoft.com/office/drawing/2014/main" id="{BBBBEB63-9601-4635-AAE4-AD4C0114FE4D}"/>
              </a:ext>
            </a:extLst>
          </p:cNvPr>
          <p:cNvSpPr txBox="1">
            <a:spLocks/>
          </p:cNvSpPr>
          <p:nvPr/>
        </p:nvSpPr>
        <p:spPr>
          <a:xfrm>
            <a:off x="195330" y="1562101"/>
            <a:ext cx="2724110" cy="5081296"/>
          </a:xfrm>
          <a:prstGeom prst="rect">
            <a:avLst/>
          </a:prstGeom>
        </p:spPr>
        <p:txBody>
          <a:bodyPr spcFirstLastPara="1" vert="horz" wrap="square" lIns="91425" tIns="91425" rIns="91425" bIns="91425" rtlCol="0" anchor="t" anchorCtr="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100" b="1" dirty="0">
                <a:solidFill>
                  <a:schemeClr val="tx1"/>
                </a:solidFill>
                <a:latin typeface="Roboto" panose="02000000000000000000" pitchFamily="2" charset="0"/>
                <a:ea typeface="Roboto" panose="02000000000000000000" pitchFamily="2" charset="0"/>
              </a:rPr>
              <a:t>How to Search</a:t>
            </a:r>
          </a:p>
          <a:p>
            <a:pPr algn="l">
              <a:lnSpc>
                <a:spcPct val="90000"/>
              </a:lnSpc>
              <a:spcBef>
                <a:spcPts val="1200"/>
              </a:spcBef>
            </a:pPr>
            <a:r>
              <a:rPr lang="en-US" sz="1800" b="1" dirty="0">
                <a:solidFill>
                  <a:schemeClr val="dk1"/>
                </a:solidFill>
                <a:latin typeface="Roboto" panose="02000000000000000000" pitchFamily="2" charset="0"/>
                <a:ea typeface="Roboto" panose="02000000000000000000" pitchFamily="2" charset="0"/>
              </a:rPr>
              <a:t>Step 3:</a:t>
            </a:r>
          </a:p>
          <a:p>
            <a:pPr marL="457200" indent="-317500" algn="l">
              <a:lnSpc>
                <a:spcPct val="90000"/>
              </a:lnSpc>
              <a:spcBef>
                <a:spcPts val="1000"/>
              </a:spcBef>
              <a:buClr>
                <a:schemeClr val="dk1"/>
              </a:buClr>
              <a:buSzPts val="1400"/>
              <a:buFont typeface="Roboto"/>
              <a:buChar char="•"/>
            </a:pPr>
            <a:r>
              <a:rPr lang="en-US" sz="1800" dirty="0">
                <a:solidFill>
                  <a:schemeClr val="dk1"/>
                </a:solidFill>
                <a:latin typeface="Roboto" panose="02000000000000000000" pitchFamily="2" charset="0"/>
                <a:ea typeface="Roboto" panose="02000000000000000000" pitchFamily="2" charset="0"/>
              </a:rPr>
              <a:t>Under Filter Results, you can now search for the payee via their email address or vendor name.</a:t>
            </a:r>
          </a:p>
          <a:p>
            <a:pPr algn="l">
              <a:lnSpc>
                <a:spcPct val="90000"/>
              </a:lnSpc>
              <a:spcBef>
                <a:spcPts val="0"/>
              </a:spcBef>
            </a:pPr>
            <a:endParaRPr lang="en-US" sz="1800" dirty="0">
              <a:solidFill>
                <a:schemeClr val="dk1"/>
              </a:solidFill>
              <a:latin typeface="Roboto" panose="02000000000000000000" pitchFamily="2" charset="0"/>
              <a:ea typeface="Roboto" panose="02000000000000000000" pitchFamily="2" charset="0"/>
            </a:endParaRPr>
          </a:p>
          <a:p>
            <a:pPr algn="l">
              <a:lnSpc>
                <a:spcPct val="90000"/>
              </a:lnSpc>
              <a:spcBef>
                <a:spcPts val="1000"/>
              </a:spcBef>
            </a:pPr>
            <a:r>
              <a:rPr lang="en-US" sz="1800" b="1" dirty="0">
                <a:solidFill>
                  <a:schemeClr val="dk1"/>
                </a:solidFill>
                <a:latin typeface="Roboto" panose="02000000000000000000" pitchFamily="2" charset="0"/>
                <a:ea typeface="Roboto" panose="02000000000000000000" pitchFamily="2" charset="0"/>
              </a:rPr>
              <a:t>Next Steps:</a:t>
            </a:r>
          </a:p>
          <a:p>
            <a:pPr marL="457200" indent="-273050" algn="l">
              <a:lnSpc>
                <a:spcPct val="90000"/>
              </a:lnSpc>
              <a:spcBef>
                <a:spcPts val="1000"/>
              </a:spcBef>
              <a:buClr>
                <a:schemeClr val="dk1"/>
              </a:buClr>
              <a:buSzPts val="700"/>
              <a:buFont typeface="Arial"/>
              <a:buChar char="●"/>
            </a:pPr>
            <a:r>
              <a:rPr lang="en-US" sz="1800" dirty="0">
                <a:solidFill>
                  <a:schemeClr val="dk1"/>
                </a:solidFill>
                <a:latin typeface="Roboto" panose="02000000000000000000" pitchFamily="2" charset="0"/>
                <a:ea typeface="Roboto" panose="02000000000000000000" pitchFamily="2" charset="0"/>
              </a:rPr>
              <a:t>This will bring any matching search results along with any corresponding information. If you do not see an invitation or any matches to your search, you will need to invite the Payee.</a:t>
            </a:r>
          </a:p>
        </p:txBody>
      </p:sp>
      <p:sp>
        <p:nvSpPr>
          <p:cNvPr id="8" name="Google Shape;157;p19">
            <a:extLst>
              <a:ext uri="{FF2B5EF4-FFF2-40B4-BE49-F238E27FC236}">
                <a16:creationId xmlns:a16="http://schemas.microsoft.com/office/drawing/2014/main" id="{38D2C0EB-BBB8-4773-8595-EE0820BD22F5}"/>
              </a:ext>
            </a:extLst>
          </p:cNvPr>
          <p:cNvSpPr txBox="1">
            <a:spLocks/>
          </p:cNvSpPr>
          <p:nvPr/>
        </p:nvSpPr>
        <p:spPr>
          <a:xfrm>
            <a:off x="195330" y="1049431"/>
            <a:ext cx="4543329" cy="572700"/>
          </a:xfrm>
          <a:prstGeom prst="rect">
            <a:avLst/>
          </a:prstGeom>
        </p:spPr>
        <p:txBody>
          <a:bodyPr spcFirstLastPara="1" vert="horz" wrap="square" lIns="91425" tIns="91425" rIns="91425" bIns="91425"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500" b="1" dirty="0">
                <a:latin typeface="Roboto" panose="02000000000000000000" pitchFamily="2" charset="0"/>
                <a:ea typeface="Roboto" panose="02000000000000000000" pitchFamily="2" charset="0"/>
              </a:rPr>
              <a:t>Searching for a Vendor/Payee</a:t>
            </a:r>
          </a:p>
        </p:txBody>
      </p:sp>
      <p:pic>
        <p:nvPicPr>
          <p:cNvPr id="10" name="Picture 9">
            <a:extLst>
              <a:ext uri="{FF2B5EF4-FFF2-40B4-BE49-F238E27FC236}">
                <a16:creationId xmlns:a16="http://schemas.microsoft.com/office/drawing/2014/main" id="{127B7C36-02D2-4188-BD31-33DE3A1572F0}"/>
              </a:ext>
            </a:extLst>
          </p:cNvPr>
          <p:cNvPicPr>
            <a:picLocks noChangeAspect="1"/>
          </p:cNvPicPr>
          <p:nvPr/>
        </p:nvPicPr>
        <p:blipFill>
          <a:blip r:embed="rId3"/>
          <a:stretch>
            <a:fillRect/>
          </a:stretch>
        </p:blipFill>
        <p:spPr>
          <a:xfrm>
            <a:off x="3053312" y="1622131"/>
            <a:ext cx="5823988" cy="4543089"/>
          </a:xfrm>
          <a:prstGeom prst="rect">
            <a:avLst/>
          </a:prstGeom>
        </p:spPr>
      </p:pic>
    </p:spTree>
    <p:extLst>
      <p:ext uri="{BB962C8B-B14F-4D97-AF65-F5344CB8AC3E}">
        <p14:creationId xmlns:p14="http://schemas.microsoft.com/office/powerpoint/2010/main" val="208213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B0DBAE-9B10-4C5E-8074-ACF5BAB13303}"/>
              </a:ext>
            </a:extLst>
          </p:cNvPr>
          <p:cNvSpPr>
            <a:spLocks noGrp="1"/>
          </p:cNvSpPr>
          <p:nvPr>
            <p:ph type="sldNum" sz="quarter" idx="12"/>
          </p:nvPr>
        </p:nvSpPr>
        <p:spPr/>
        <p:txBody>
          <a:bodyPr/>
          <a:lstStyle/>
          <a:p>
            <a:fld id="{F2F7D20A-44BE-2A47-B7E5-9FC32AEC34E7}" type="slidenum">
              <a:rPr lang="en-US" smtClean="0"/>
              <a:t>18</a:t>
            </a:fld>
            <a:endParaRPr lang="en-US" dirty="0"/>
          </a:p>
        </p:txBody>
      </p:sp>
      <p:sp>
        <p:nvSpPr>
          <p:cNvPr id="6" name="Google Shape;194;p24">
            <a:extLst>
              <a:ext uri="{FF2B5EF4-FFF2-40B4-BE49-F238E27FC236}">
                <a16:creationId xmlns:a16="http://schemas.microsoft.com/office/drawing/2014/main" id="{B150B536-04AB-4EEF-A0EF-2B08272DDAB8}"/>
              </a:ext>
            </a:extLst>
          </p:cNvPr>
          <p:cNvSpPr txBox="1">
            <a:spLocks/>
          </p:cNvSpPr>
          <p:nvPr/>
        </p:nvSpPr>
        <p:spPr>
          <a:xfrm>
            <a:off x="1728019" y="1011033"/>
            <a:ext cx="5311394" cy="508635"/>
          </a:xfrm>
          <a:prstGeom prst="rect">
            <a:avLst/>
          </a:prstGeom>
        </p:spPr>
        <p:txBody>
          <a:bodyPr spcFirstLastPara="1" vert="horz" wrap="square" lIns="91425" tIns="91425" rIns="91425" bIns="91425" rtlCol="0" anchor="t" anchorCtr="0">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500" b="1" dirty="0">
                <a:latin typeface="Roboto" panose="02000000000000000000" pitchFamily="2" charset="0"/>
                <a:ea typeface="Roboto" panose="02000000000000000000" pitchFamily="2" charset="0"/>
              </a:rPr>
              <a:t>How to View Onboarding Status</a:t>
            </a:r>
          </a:p>
        </p:txBody>
      </p:sp>
      <p:sp>
        <p:nvSpPr>
          <p:cNvPr id="7" name="Google Shape;195;p24">
            <a:extLst>
              <a:ext uri="{FF2B5EF4-FFF2-40B4-BE49-F238E27FC236}">
                <a16:creationId xmlns:a16="http://schemas.microsoft.com/office/drawing/2014/main" id="{2084D194-C2E8-4778-9BFA-32A51EAECFF6}"/>
              </a:ext>
            </a:extLst>
          </p:cNvPr>
          <p:cNvSpPr txBox="1">
            <a:spLocks/>
          </p:cNvSpPr>
          <p:nvPr/>
        </p:nvSpPr>
        <p:spPr>
          <a:xfrm>
            <a:off x="0" y="1908578"/>
            <a:ext cx="3166200" cy="3416400"/>
          </a:xfrm>
          <a:prstGeom prst="rect">
            <a:avLst/>
          </a:prstGeom>
        </p:spPr>
        <p:txBody>
          <a:bodyPr spcFirstLastPara="1" vert="horz" wrap="square" lIns="91425" tIns="91425" rIns="91425" bIns="91425" rtlCol="0" anchor="t" anchorCtr="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pPr>
            <a:endParaRPr lang="en-US" sz="2100" b="1" dirty="0">
              <a:solidFill>
                <a:srgbClr val="0070C0"/>
              </a:solidFill>
            </a:endParaRPr>
          </a:p>
        </p:txBody>
      </p:sp>
      <p:pic>
        <p:nvPicPr>
          <p:cNvPr id="13" name="Picture 12">
            <a:extLst>
              <a:ext uri="{FF2B5EF4-FFF2-40B4-BE49-F238E27FC236}">
                <a16:creationId xmlns:a16="http://schemas.microsoft.com/office/drawing/2014/main" id="{931154B6-5F83-4C3E-A6EE-2BE07F8CC192}"/>
              </a:ext>
            </a:extLst>
          </p:cNvPr>
          <p:cNvPicPr>
            <a:picLocks noChangeAspect="1"/>
          </p:cNvPicPr>
          <p:nvPr/>
        </p:nvPicPr>
        <p:blipFill>
          <a:blip r:embed="rId3"/>
          <a:stretch>
            <a:fillRect/>
          </a:stretch>
        </p:blipFill>
        <p:spPr>
          <a:xfrm>
            <a:off x="2779339" y="1706659"/>
            <a:ext cx="5907461" cy="3180940"/>
          </a:xfrm>
          <a:prstGeom prst="rect">
            <a:avLst/>
          </a:prstGeom>
          <a:ln>
            <a:noFill/>
          </a:ln>
          <a:effectLst>
            <a:outerShdw blurRad="292100" dist="139700" dir="2700000" algn="tl" rotWithShape="0">
              <a:srgbClr val="333333">
                <a:alpha val="65000"/>
              </a:srgbClr>
            </a:outerShdw>
          </a:effectLst>
        </p:spPr>
      </p:pic>
      <p:sp>
        <p:nvSpPr>
          <p:cNvPr id="14" name="Google Shape;141;p17">
            <a:extLst>
              <a:ext uri="{FF2B5EF4-FFF2-40B4-BE49-F238E27FC236}">
                <a16:creationId xmlns:a16="http://schemas.microsoft.com/office/drawing/2014/main" id="{5D9D54E0-5D07-44E4-9AB4-2002C876193C}"/>
              </a:ext>
            </a:extLst>
          </p:cNvPr>
          <p:cNvSpPr txBox="1">
            <a:spLocks/>
          </p:cNvSpPr>
          <p:nvPr/>
        </p:nvSpPr>
        <p:spPr>
          <a:xfrm>
            <a:off x="0" y="1732907"/>
            <a:ext cx="2893925" cy="1088843"/>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rPr>
              <a:t>As you enter the vendor name the dashboard will display results</a:t>
            </a:r>
          </a:p>
          <a:p>
            <a:pPr marL="19050" algn="l">
              <a:lnSpc>
                <a:spcPct val="90000"/>
              </a:lnSpc>
              <a:spcBef>
                <a:spcPts val="1000"/>
              </a:spcBef>
              <a:buClr>
                <a:schemeClr val="dk1"/>
              </a:buClr>
              <a:buSzPts val="1500"/>
            </a:pPr>
            <a:endParaRPr lang="en-US" sz="1800" dirty="0">
              <a:solidFill>
                <a:schemeClr val="dk1"/>
              </a:solidFill>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id="{C85559FA-8D0D-4950-A68D-F7D8BC32CF8E}"/>
              </a:ext>
            </a:extLst>
          </p:cNvPr>
          <p:cNvPicPr>
            <a:picLocks noChangeAspect="1"/>
          </p:cNvPicPr>
          <p:nvPr/>
        </p:nvPicPr>
        <p:blipFill>
          <a:blip r:embed="rId4"/>
          <a:stretch>
            <a:fillRect/>
          </a:stretch>
        </p:blipFill>
        <p:spPr>
          <a:xfrm>
            <a:off x="2459534" y="4052307"/>
            <a:ext cx="6227265" cy="2545341"/>
          </a:xfrm>
          <a:prstGeom prst="rect">
            <a:avLst/>
          </a:prstGeom>
          <a:ln>
            <a:noFill/>
          </a:ln>
          <a:effectLst>
            <a:outerShdw blurRad="292100" dist="139700" dir="2700000" algn="tl" rotWithShape="0">
              <a:srgbClr val="333333">
                <a:alpha val="65000"/>
              </a:srgbClr>
            </a:outerShdw>
          </a:effectLst>
        </p:spPr>
      </p:pic>
      <p:sp>
        <p:nvSpPr>
          <p:cNvPr id="17" name="Google Shape;141;p17">
            <a:extLst>
              <a:ext uri="{FF2B5EF4-FFF2-40B4-BE49-F238E27FC236}">
                <a16:creationId xmlns:a16="http://schemas.microsoft.com/office/drawing/2014/main" id="{12FF2D5D-E982-42E1-9F92-5CD42A58C500}"/>
              </a:ext>
            </a:extLst>
          </p:cNvPr>
          <p:cNvSpPr txBox="1">
            <a:spLocks/>
          </p:cNvSpPr>
          <p:nvPr/>
        </p:nvSpPr>
        <p:spPr>
          <a:xfrm>
            <a:off x="-42441" y="3777967"/>
            <a:ext cx="2544417" cy="1859507"/>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US" sz="1500" dirty="0">
                <a:solidFill>
                  <a:srgbClr val="0070C0"/>
                </a:solidFill>
                <a:latin typeface="Roboto" panose="02000000000000000000" pitchFamily="2" charset="0"/>
                <a:ea typeface="Roboto" panose="02000000000000000000" pitchFamily="2" charset="0"/>
              </a:rPr>
              <a:t>The onboarding status will display</a:t>
            </a:r>
          </a:p>
          <a:p>
            <a:pPr marL="285750" indent="-285750" algn="l">
              <a:spcBef>
                <a:spcPts val="0"/>
              </a:spcBef>
              <a:buFont typeface="Arial" panose="020B0604020202020204" pitchFamily="34" charset="0"/>
              <a:buChar char="•"/>
            </a:pPr>
            <a:r>
              <a:rPr lang="en-US" sz="1500" dirty="0">
                <a:solidFill>
                  <a:srgbClr val="0070C0"/>
                </a:solidFill>
                <a:latin typeface="Roboto" panose="02000000000000000000" pitchFamily="2" charset="0"/>
                <a:ea typeface="Roboto" panose="02000000000000000000" pitchFamily="2" charset="0"/>
              </a:rPr>
              <a:t>Each bubble displays a milestone</a:t>
            </a:r>
          </a:p>
          <a:p>
            <a:pPr marL="285750" indent="-285750" algn="l">
              <a:spcBef>
                <a:spcPts val="0"/>
              </a:spcBef>
              <a:buFont typeface="Arial" panose="020B0604020202020204" pitchFamily="34" charset="0"/>
              <a:buChar char="•"/>
            </a:pPr>
            <a:r>
              <a:rPr lang="en-US" sz="1500" dirty="0">
                <a:solidFill>
                  <a:srgbClr val="0070C0"/>
                </a:solidFill>
                <a:latin typeface="Roboto" panose="02000000000000000000" pitchFamily="2" charset="0"/>
                <a:ea typeface="Roboto" panose="02000000000000000000" pitchFamily="2" charset="0"/>
              </a:rPr>
              <a:t>Additional information is available by clicking the arrow key</a:t>
            </a:r>
          </a:p>
        </p:txBody>
      </p:sp>
      <p:pic>
        <p:nvPicPr>
          <p:cNvPr id="2" name="Picture 1">
            <a:extLst>
              <a:ext uri="{FF2B5EF4-FFF2-40B4-BE49-F238E27FC236}">
                <a16:creationId xmlns:a16="http://schemas.microsoft.com/office/drawing/2014/main" id="{813A4792-F984-48CD-91FB-AD98FE44B9B3}"/>
              </a:ext>
            </a:extLst>
          </p:cNvPr>
          <p:cNvPicPr>
            <a:picLocks noChangeAspect="1"/>
          </p:cNvPicPr>
          <p:nvPr/>
        </p:nvPicPr>
        <p:blipFill>
          <a:blip r:embed="rId5"/>
          <a:stretch>
            <a:fillRect/>
          </a:stretch>
        </p:blipFill>
        <p:spPr>
          <a:xfrm>
            <a:off x="8247849" y="5105621"/>
            <a:ext cx="438950" cy="256054"/>
          </a:xfrm>
          <a:prstGeom prst="rect">
            <a:avLst/>
          </a:prstGeom>
        </p:spPr>
      </p:pic>
    </p:spTree>
    <p:extLst>
      <p:ext uri="{BB962C8B-B14F-4D97-AF65-F5344CB8AC3E}">
        <p14:creationId xmlns:p14="http://schemas.microsoft.com/office/powerpoint/2010/main" val="419623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E638DE-112F-4B36-A6B2-4FB4EB1C531B}"/>
              </a:ext>
            </a:extLst>
          </p:cNvPr>
          <p:cNvSpPr>
            <a:spLocks noGrp="1"/>
          </p:cNvSpPr>
          <p:nvPr>
            <p:ph type="sldNum" sz="quarter" idx="12"/>
          </p:nvPr>
        </p:nvSpPr>
        <p:spPr/>
        <p:txBody>
          <a:bodyPr/>
          <a:lstStyle/>
          <a:p>
            <a:fld id="{F2F7D20A-44BE-2A47-B7E5-9FC32AEC34E7}" type="slidenum">
              <a:rPr lang="en-US" smtClean="0"/>
              <a:t>19</a:t>
            </a:fld>
            <a:endParaRPr lang="en-US" dirty="0"/>
          </a:p>
        </p:txBody>
      </p:sp>
      <p:sp>
        <p:nvSpPr>
          <p:cNvPr id="13" name="Title 1">
            <a:extLst>
              <a:ext uri="{FF2B5EF4-FFF2-40B4-BE49-F238E27FC236}">
                <a16:creationId xmlns:a16="http://schemas.microsoft.com/office/drawing/2014/main" id="{5F781E10-DB43-49BC-AB38-5F8DAEFBD640}"/>
              </a:ext>
            </a:extLst>
          </p:cNvPr>
          <p:cNvSpPr>
            <a:spLocks noGrp="1"/>
          </p:cNvSpPr>
          <p:nvPr>
            <p:ph type="ctrTitle"/>
          </p:nvPr>
        </p:nvSpPr>
        <p:spPr>
          <a:xfrm>
            <a:off x="499369" y="1141010"/>
            <a:ext cx="7772400" cy="365126"/>
          </a:xfrm>
        </p:spPr>
        <p:txBody>
          <a:bodyPr>
            <a:noAutofit/>
          </a:bodyPr>
          <a:lstStyle/>
          <a:p>
            <a:r>
              <a:rPr lang="en-US" sz="2500" b="1" dirty="0">
                <a:latin typeface="Roboto" panose="02000000000000000000" pitchFamily="2" charset="0"/>
                <a:ea typeface="Roboto" panose="02000000000000000000" pitchFamily="2" charset="0"/>
              </a:rPr>
              <a:t>How to View Onboarding Status</a:t>
            </a:r>
          </a:p>
        </p:txBody>
      </p:sp>
      <p:pic>
        <p:nvPicPr>
          <p:cNvPr id="3" name="Picture 2">
            <a:extLst>
              <a:ext uri="{FF2B5EF4-FFF2-40B4-BE49-F238E27FC236}">
                <a16:creationId xmlns:a16="http://schemas.microsoft.com/office/drawing/2014/main" id="{E0013355-0E1D-4539-B174-3462ADB18C6C}"/>
              </a:ext>
            </a:extLst>
          </p:cNvPr>
          <p:cNvPicPr>
            <a:picLocks noChangeAspect="1"/>
          </p:cNvPicPr>
          <p:nvPr/>
        </p:nvPicPr>
        <p:blipFill>
          <a:blip r:embed="rId2"/>
          <a:stretch>
            <a:fillRect/>
          </a:stretch>
        </p:blipFill>
        <p:spPr>
          <a:xfrm>
            <a:off x="106909" y="1586523"/>
            <a:ext cx="4291192" cy="2653882"/>
          </a:xfrm>
          <a:prstGeom prst="rect">
            <a:avLst/>
          </a:prstGeom>
        </p:spPr>
      </p:pic>
      <p:pic>
        <p:nvPicPr>
          <p:cNvPr id="6" name="Picture 5">
            <a:extLst>
              <a:ext uri="{FF2B5EF4-FFF2-40B4-BE49-F238E27FC236}">
                <a16:creationId xmlns:a16="http://schemas.microsoft.com/office/drawing/2014/main" id="{FB1A00BB-E158-4A35-9B26-D4F2C50722DE}"/>
              </a:ext>
            </a:extLst>
          </p:cNvPr>
          <p:cNvPicPr>
            <a:picLocks noChangeAspect="1"/>
          </p:cNvPicPr>
          <p:nvPr/>
        </p:nvPicPr>
        <p:blipFill>
          <a:blip r:embed="rId3"/>
          <a:stretch>
            <a:fillRect/>
          </a:stretch>
        </p:blipFill>
        <p:spPr>
          <a:xfrm>
            <a:off x="2331756" y="2611840"/>
            <a:ext cx="4853353" cy="3003548"/>
          </a:xfrm>
          <a:prstGeom prst="rect">
            <a:avLst/>
          </a:prstGeom>
        </p:spPr>
      </p:pic>
      <p:pic>
        <p:nvPicPr>
          <p:cNvPr id="14" name="Picture 13">
            <a:extLst>
              <a:ext uri="{FF2B5EF4-FFF2-40B4-BE49-F238E27FC236}">
                <a16:creationId xmlns:a16="http://schemas.microsoft.com/office/drawing/2014/main" id="{FB9088B9-7492-4CE2-B7C9-59ADFE5D4574}"/>
              </a:ext>
            </a:extLst>
          </p:cNvPr>
          <p:cNvPicPr>
            <a:picLocks noChangeAspect="1"/>
          </p:cNvPicPr>
          <p:nvPr/>
        </p:nvPicPr>
        <p:blipFill>
          <a:blip r:embed="rId4"/>
          <a:stretch>
            <a:fillRect/>
          </a:stretch>
        </p:blipFill>
        <p:spPr>
          <a:xfrm>
            <a:off x="4841581" y="4366320"/>
            <a:ext cx="4148883" cy="2354772"/>
          </a:xfrm>
          <a:prstGeom prst="rect">
            <a:avLst/>
          </a:prstGeom>
        </p:spPr>
      </p:pic>
      <p:sp>
        <p:nvSpPr>
          <p:cNvPr id="2" name="TextBox 1">
            <a:extLst>
              <a:ext uri="{FF2B5EF4-FFF2-40B4-BE49-F238E27FC236}">
                <a16:creationId xmlns:a16="http://schemas.microsoft.com/office/drawing/2014/main" id="{62F8B30D-7339-4759-916A-95D3076A93BE}"/>
              </a:ext>
            </a:extLst>
          </p:cNvPr>
          <p:cNvSpPr txBox="1"/>
          <p:nvPr/>
        </p:nvSpPr>
        <p:spPr>
          <a:xfrm>
            <a:off x="4486827" y="1735822"/>
            <a:ext cx="1304777" cy="323165"/>
          </a:xfrm>
          <a:prstGeom prst="rect">
            <a:avLst/>
          </a:prstGeom>
          <a:noFill/>
        </p:spPr>
        <p:txBody>
          <a:bodyPr wrap="square" rtlCol="0">
            <a:spAutoFit/>
          </a:bodyPr>
          <a:lstStyle/>
          <a:p>
            <a:r>
              <a:rPr lang="en-US" sz="1500" dirty="0">
                <a:solidFill>
                  <a:srgbClr val="0070C0"/>
                </a:solidFill>
              </a:rPr>
              <a:t>Progress</a:t>
            </a:r>
          </a:p>
        </p:txBody>
      </p:sp>
      <p:sp>
        <p:nvSpPr>
          <p:cNvPr id="8" name="TextBox 7">
            <a:extLst>
              <a:ext uri="{FF2B5EF4-FFF2-40B4-BE49-F238E27FC236}">
                <a16:creationId xmlns:a16="http://schemas.microsoft.com/office/drawing/2014/main" id="{CBB8B77A-6E6A-411E-8F41-842C16F64069}"/>
              </a:ext>
            </a:extLst>
          </p:cNvPr>
          <p:cNvSpPr txBox="1"/>
          <p:nvPr/>
        </p:nvSpPr>
        <p:spPr>
          <a:xfrm>
            <a:off x="7185110" y="3126835"/>
            <a:ext cx="1805354" cy="323165"/>
          </a:xfrm>
          <a:prstGeom prst="rect">
            <a:avLst/>
          </a:prstGeom>
          <a:noFill/>
        </p:spPr>
        <p:txBody>
          <a:bodyPr wrap="square" rtlCol="0">
            <a:spAutoFit/>
          </a:bodyPr>
          <a:lstStyle/>
          <a:p>
            <a:r>
              <a:rPr lang="en-US" sz="1500" dirty="0">
                <a:solidFill>
                  <a:srgbClr val="0070C0"/>
                </a:solidFill>
              </a:rPr>
              <a:t>Invitation Detail</a:t>
            </a:r>
          </a:p>
        </p:txBody>
      </p:sp>
      <p:sp>
        <p:nvSpPr>
          <p:cNvPr id="9" name="TextBox 8">
            <a:extLst>
              <a:ext uri="{FF2B5EF4-FFF2-40B4-BE49-F238E27FC236}">
                <a16:creationId xmlns:a16="http://schemas.microsoft.com/office/drawing/2014/main" id="{BDBAB540-A302-4F86-8F56-2BE412F9AA4D}"/>
              </a:ext>
            </a:extLst>
          </p:cNvPr>
          <p:cNvSpPr txBox="1"/>
          <p:nvPr/>
        </p:nvSpPr>
        <p:spPr>
          <a:xfrm>
            <a:off x="3194881" y="5741303"/>
            <a:ext cx="1805354" cy="323165"/>
          </a:xfrm>
          <a:prstGeom prst="rect">
            <a:avLst/>
          </a:prstGeom>
          <a:noFill/>
        </p:spPr>
        <p:txBody>
          <a:bodyPr wrap="square" rtlCol="0">
            <a:spAutoFit/>
          </a:bodyPr>
          <a:lstStyle/>
          <a:p>
            <a:r>
              <a:rPr lang="en-US" sz="1500" dirty="0">
                <a:solidFill>
                  <a:srgbClr val="0070C0"/>
                </a:solidFill>
              </a:rPr>
              <a:t>Account Info</a:t>
            </a:r>
          </a:p>
        </p:txBody>
      </p:sp>
    </p:spTree>
    <p:extLst>
      <p:ext uri="{BB962C8B-B14F-4D97-AF65-F5344CB8AC3E}">
        <p14:creationId xmlns:p14="http://schemas.microsoft.com/office/powerpoint/2010/main" val="20916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8B49-C450-45B0-BA4B-997D85F31668}"/>
              </a:ext>
            </a:extLst>
          </p:cNvPr>
          <p:cNvSpPr>
            <a:spLocks noGrp="1"/>
          </p:cNvSpPr>
          <p:nvPr>
            <p:ph type="ctrTitle"/>
          </p:nvPr>
        </p:nvSpPr>
        <p:spPr>
          <a:xfrm>
            <a:off x="588981" y="1433771"/>
            <a:ext cx="7772400" cy="566123"/>
          </a:xfrm>
        </p:spPr>
        <p:txBody>
          <a:bodyPr>
            <a:normAutofit/>
          </a:bodyPr>
          <a:lstStyle/>
          <a:p>
            <a:r>
              <a:rPr lang="en-US" sz="2500" b="1" dirty="0">
                <a:latin typeface="Roboto" panose="02000000000000000000" pitchFamily="2" charset="0"/>
                <a:ea typeface="Roboto" panose="02000000000000000000" pitchFamily="2" charset="0"/>
              </a:rPr>
              <a:t>Agenda</a:t>
            </a:r>
          </a:p>
        </p:txBody>
      </p:sp>
      <p:sp>
        <p:nvSpPr>
          <p:cNvPr id="3" name="Subtitle 2">
            <a:extLst>
              <a:ext uri="{FF2B5EF4-FFF2-40B4-BE49-F238E27FC236}">
                <a16:creationId xmlns:a16="http://schemas.microsoft.com/office/drawing/2014/main" id="{A4D5C2CF-1AD1-4679-BA41-8039A9177D49}"/>
              </a:ext>
            </a:extLst>
          </p:cNvPr>
          <p:cNvSpPr>
            <a:spLocks noGrp="1"/>
          </p:cNvSpPr>
          <p:nvPr>
            <p:ph type="subTitle" idx="1"/>
          </p:nvPr>
        </p:nvSpPr>
        <p:spPr>
          <a:xfrm>
            <a:off x="830001" y="2396736"/>
            <a:ext cx="6400800" cy="3279711"/>
          </a:xfrm>
        </p:spPr>
        <p:txBody>
          <a:bodyPr>
            <a:normAutofit/>
          </a:bodyPr>
          <a:lstStyle/>
          <a:p>
            <a:pPr marL="285750" indent="-285750" algn="l">
              <a:buFont typeface="Arial" panose="020B0604020202020204" pitchFamily="34" charset="0"/>
              <a:buChar char="•"/>
            </a:pPr>
            <a:r>
              <a:rPr lang="en-US" sz="1800" dirty="0"/>
              <a:t>Introduction</a:t>
            </a:r>
          </a:p>
          <a:p>
            <a:pPr marL="285750" indent="-285750" algn="l">
              <a:buFont typeface="Arial" panose="020B0604020202020204" pitchFamily="34" charset="0"/>
              <a:buChar char="•"/>
            </a:pPr>
            <a:r>
              <a:rPr lang="en-US" sz="1800" dirty="0"/>
              <a:t>Why PaymentWorks? </a:t>
            </a:r>
          </a:p>
          <a:p>
            <a:pPr marL="285750" indent="-285750" algn="l">
              <a:buFont typeface="Arial" panose="020B0604020202020204" pitchFamily="34" charset="0"/>
              <a:buChar char="•"/>
            </a:pPr>
            <a:r>
              <a:rPr lang="en-US" sz="1800" dirty="0"/>
              <a:t>Payee Onboarding Process</a:t>
            </a:r>
          </a:p>
          <a:p>
            <a:pPr marL="285750" indent="-285750" algn="l">
              <a:buFont typeface="Arial" panose="020B0604020202020204" pitchFamily="34" charset="0"/>
              <a:buChar char="•"/>
            </a:pPr>
            <a:r>
              <a:rPr lang="en-US" sz="1800" dirty="0"/>
              <a:t>Accessing PaymentWorks</a:t>
            </a:r>
          </a:p>
          <a:p>
            <a:pPr marL="285750" indent="-285750" algn="l">
              <a:buFont typeface="Arial" panose="020B0604020202020204" pitchFamily="34" charset="0"/>
              <a:buChar char="•"/>
            </a:pPr>
            <a:r>
              <a:rPr lang="en-US" sz="1800" dirty="0"/>
              <a:t>Sending Invitations to Vendors/Payees</a:t>
            </a:r>
          </a:p>
          <a:p>
            <a:pPr marL="285750" indent="-285750" algn="l">
              <a:buFont typeface="Arial" panose="020B0604020202020204" pitchFamily="34" charset="0"/>
              <a:buChar char="•"/>
            </a:pPr>
            <a:r>
              <a:rPr lang="en-US" sz="1800" dirty="0"/>
              <a:t>Invitation Status</a:t>
            </a:r>
          </a:p>
          <a:p>
            <a:pPr marL="285750" indent="-285750" algn="l">
              <a:buFont typeface="Arial" panose="020B0604020202020204" pitchFamily="34" charset="0"/>
              <a:buChar char="•"/>
            </a:pPr>
            <a:r>
              <a:rPr lang="en-US" sz="1800" dirty="0"/>
              <a:t>Online Help and Troubleshooting</a:t>
            </a:r>
          </a:p>
          <a:p>
            <a:endParaRPr lang="en-US" dirty="0"/>
          </a:p>
          <a:p>
            <a:endParaRPr lang="en-US" dirty="0"/>
          </a:p>
        </p:txBody>
      </p:sp>
      <p:sp>
        <p:nvSpPr>
          <p:cNvPr id="4" name="Slide Number Placeholder 3">
            <a:extLst>
              <a:ext uri="{FF2B5EF4-FFF2-40B4-BE49-F238E27FC236}">
                <a16:creationId xmlns:a16="http://schemas.microsoft.com/office/drawing/2014/main" id="{BF5ED710-6EE2-4C43-9710-F3252B58002F}"/>
              </a:ext>
            </a:extLst>
          </p:cNvPr>
          <p:cNvSpPr>
            <a:spLocks noGrp="1"/>
          </p:cNvSpPr>
          <p:nvPr>
            <p:ph type="sldNum" sz="quarter" idx="12"/>
          </p:nvPr>
        </p:nvSpPr>
        <p:spPr/>
        <p:txBody>
          <a:bodyPr/>
          <a:lstStyle/>
          <a:p>
            <a:fld id="{F2F7D20A-44BE-2A47-B7E5-9FC32AEC34E7}" type="slidenum">
              <a:rPr lang="en-US" smtClean="0"/>
              <a:t>2</a:t>
            </a:fld>
            <a:endParaRPr lang="en-US" dirty="0"/>
          </a:p>
        </p:txBody>
      </p:sp>
    </p:spTree>
    <p:extLst>
      <p:ext uri="{BB962C8B-B14F-4D97-AF65-F5344CB8AC3E}">
        <p14:creationId xmlns:p14="http://schemas.microsoft.com/office/powerpoint/2010/main" val="374170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E638DE-112F-4B36-A6B2-4FB4EB1C531B}"/>
              </a:ext>
            </a:extLst>
          </p:cNvPr>
          <p:cNvSpPr>
            <a:spLocks noGrp="1"/>
          </p:cNvSpPr>
          <p:nvPr>
            <p:ph type="sldNum" sz="quarter" idx="12"/>
          </p:nvPr>
        </p:nvSpPr>
        <p:spPr/>
        <p:txBody>
          <a:bodyPr/>
          <a:lstStyle/>
          <a:p>
            <a:fld id="{F2F7D20A-44BE-2A47-B7E5-9FC32AEC34E7}" type="slidenum">
              <a:rPr lang="en-US" smtClean="0"/>
              <a:t>20</a:t>
            </a:fld>
            <a:endParaRPr lang="en-US" dirty="0"/>
          </a:p>
        </p:txBody>
      </p:sp>
      <p:sp>
        <p:nvSpPr>
          <p:cNvPr id="13" name="Title 1">
            <a:extLst>
              <a:ext uri="{FF2B5EF4-FFF2-40B4-BE49-F238E27FC236}">
                <a16:creationId xmlns:a16="http://schemas.microsoft.com/office/drawing/2014/main" id="{5F781E10-DB43-49BC-AB38-5F8DAEFBD640}"/>
              </a:ext>
            </a:extLst>
          </p:cNvPr>
          <p:cNvSpPr>
            <a:spLocks noGrp="1"/>
          </p:cNvSpPr>
          <p:nvPr>
            <p:ph type="ctrTitle"/>
          </p:nvPr>
        </p:nvSpPr>
        <p:spPr>
          <a:xfrm>
            <a:off x="499369" y="958447"/>
            <a:ext cx="7772400" cy="365126"/>
          </a:xfrm>
        </p:spPr>
        <p:txBody>
          <a:bodyPr>
            <a:noAutofit/>
          </a:bodyPr>
          <a:lstStyle/>
          <a:p>
            <a:r>
              <a:rPr lang="en-US" sz="2500" b="1" dirty="0">
                <a:latin typeface="Roboto" panose="02000000000000000000" pitchFamily="2" charset="0"/>
                <a:ea typeface="Roboto" panose="02000000000000000000" pitchFamily="2" charset="0"/>
              </a:rPr>
              <a:t>Onboarding Statuses</a:t>
            </a:r>
          </a:p>
        </p:txBody>
      </p:sp>
      <p:pic>
        <p:nvPicPr>
          <p:cNvPr id="7" name="Picture 6">
            <a:extLst>
              <a:ext uri="{FF2B5EF4-FFF2-40B4-BE49-F238E27FC236}">
                <a16:creationId xmlns:a16="http://schemas.microsoft.com/office/drawing/2014/main" id="{348F011D-9875-4A51-89FF-DDA12F897DCF}"/>
              </a:ext>
            </a:extLst>
          </p:cNvPr>
          <p:cNvPicPr>
            <a:picLocks noChangeAspect="1"/>
          </p:cNvPicPr>
          <p:nvPr/>
        </p:nvPicPr>
        <p:blipFill>
          <a:blip r:embed="rId2"/>
          <a:stretch>
            <a:fillRect/>
          </a:stretch>
        </p:blipFill>
        <p:spPr>
          <a:xfrm>
            <a:off x="1242352" y="1323573"/>
            <a:ext cx="6886294" cy="5397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961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99BD-3A8C-4601-9382-43BBBF168CED}"/>
              </a:ext>
            </a:extLst>
          </p:cNvPr>
          <p:cNvSpPr>
            <a:spLocks noGrp="1"/>
          </p:cNvSpPr>
          <p:nvPr>
            <p:ph type="ctrTitle"/>
          </p:nvPr>
        </p:nvSpPr>
        <p:spPr>
          <a:xfrm>
            <a:off x="598490" y="1037732"/>
            <a:ext cx="7772400" cy="365126"/>
          </a:xfrm>
        </p:spPr>
        <p:txBody>
          <a:bodyPr>
            <a:noAutofit/>
          </a:bodyPr>
          <a:lstStyle/>
          <a:p>
            <a:r>
              <a:rPr lang="en-US" sz="2500" b="1" dirty="0">
                <a:latin typeface="Roboto" panose="02000000000000000000" pitchFamily="2" charset="0"/>
                <a:ea typeface="Roboto" panose="02000000000000000000" pitchFamily="2" charset="0"/>
              </a:rPr>
              <a:t>Onboarding Statuses</a:t>
            </a:r>
          </a:p>
        </p:txBody>
      </p:sp>
      <p:sp>
        <p:nvSpPr>
          <p:cNvPr id="4" name="Slide Number Placeholder 3">
            <a:extLst>
              <a:ext uri="{FF2B5EF4-FFF2-40B4-BE49-F238E27FC236}">
                <a16:creationId xmlns:a16="http://schemas.microsoft.com/office/drawing/2014/main" id="{D5D57E5B-7A30-4CB9-830D-4D429AB1C993}"/>
              </a:ext>
            </a:extLst>
          </p:cNvPr>
          <p:cNvSpPr>
            <a:spLocks noGrp="1"/>
          </p:cNvSpPr>
          <p:nvPr>
            <p:ph type="sldNum" sz="quarter" idx="12"/>
          </p:nvPr>
        </p:nvSpPr>
        <p:spPr/>
        <p:txBody>
          <a:bodyPr/>
          <a:lstStyle/>
          <a:p>
            <a:fld id="{F2F7D20A-44BE-2A47-B7E5-9FC32AEC34E7}" type="slidenum">
              <a:rPr lang="en-US" smtClean="0"/>
              <a:t>21</a:t>
            </a:fld>
            <a:endParaRPr lang="en-US" dirty="0"/>
          </a:p>
        </p:txBody>
      </p:sp>
      <p:pic>
        <p:nvPicPr>
          <p:cNvPr id="5" name="Picture 4">
            <a:extLst>
              <a:ext uri="{FF2B5EF4-FFF2-40B4-BE49-F238E27FC236}">
                <a16:creationId xmlns:a16="http://schemas.microsoft.com/office/drawing/2014/main" id="{D893EA5A-5906-4467-B197-C8C177B3E4A2}"/>
              </a:ext>
            </a:extLst>
          </p:cNvPr>
          <p:cNvPicPr>
            <a:picLocks noChangeAspect="1"/>
          </p:cNvPicPr>
          <p:nvPr/>
        </p:nvPicPr>
        <p:blipFill>
          <a:blip r:embed="rId2"/>
          <a:stretch>
            <a:fillRect/>
          </a:stretch>
        </p:blipFill>
        <p:spPr>
          <a:xfrm>
            <a:off x="1081378" y="1518699"/>
            <a:ext cx="7072108" cy="52529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252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C356-C9D2-4BF9-A718-866A71761906}"/>
              </a:ext>
            </a:extLst>
          </p:cNvPr>
          <p:cNvSpPr>
            <a:spLocks noGrp="1"/>
          </p:cNvSpPr>
          <p:nvPr>
            <p:ph type="ctrTitle"/>
          </p:nvPr>
        </p:nvSpPr>
        <p:spPr>
          <a:xfrm>
            <a:off x="323850" y="2311400"/>
            <a:ext cx="7772400" cy="1470025"/>
          </a:xfrm>
        </p:spPr>
        <p:txBody>
          <a:bodyPr/>
          <a:lstStyle/>
          <a:p>
            <a:r>
              <a:rPr lang="en-US" dirty="0"/>
              <a:t>Trouble Shooting</a:t>
            </a:r>
          </a:p>
        </p:txBody>
      </p:sp>
      <p:sp>
        <p:nvSpPr>
          <p:cNvPr id="4" name="Slide Number Placeholder 3">
            <a:extLst>
              <a:ext uri="{FF2B5EF4-FFF2-40B4-BE49-F238E27FC236}">
                <a16:creationId xmlns:a16="http://schemas.microsoft.com/office/drawing/2014/main" id="{05757E09-DE3B-437F-9066-0F7035FB28AD}"/>
              </a:ext>
            </a:extLst>
          </p:cNvPr>
          <p:cNvSpPr>
            <a:spLocks noGrp="1"/>
          </p:cNvSpPr>
          <p:nvPr>
            <p:ph type="sldNum" sz="quarter" idx="12"/>
          </p:nvPr>
        </p:nvSpPr>
        <p:spPr/>
        <p:txBody>
          <a:bodyPr/>
          <a:lstStyle/>
          <a:p>
            <a:fld id="{F2F7D20A-44BE-2A47-B7E5-9FC32AEC34E7}" type="slidenum">
              <a:rPr lang="en-US" smtClean="0"/>
              <a:t>22</a:t>
            </a:fld>
            <a:endParaRPr lang="en-US" dirty="0"/>
          </a:p>
        </p:txBody>
      </p:sp>
    </p:spTree>
    <p:extLst>
      <p:ext uri="{BB962C8B-B14F-4D97-AF65-F5344CB8AC3E}">
        <p14:creationId xmlns:p14="http://schemas.microsoft.com/office/powerpoint/2010/main" val="179578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3633-3640-4745-A21C-091E5293D60F}"/>
              </a:ext>
            </a:extLst>
          </p:cNvPr>
          <p:cNvSpPr>
            <a:spLocks noGrp="1"/>
          </p:cNvSpPr>
          <p:nvPr>
            <p:ph type="ctrTitle"/>
          </p:nvPr>
        </p:nvSpPr>
        <p:spPr>
          <a:xfrm>
            <a:off x="685800" y="1048074"/>
            <a:ext cx="7772400" cy="790057"/>
          </a:xfrm>
        </p:spPr>
        <p:txBody>
          <a:bodyPr>
            <a:normAutofit/>
          </a:bodyPr>
          <a:lstStyle/>
          <a:p>
            <a:r>
              <a:rPr lang="en-US" sz="3000" b="1" dirty="0">
                <a:latin typeface="Roboto" panose="02000000000000000000" pitchFamily="2" charset="0"/>
                <a:ea typeface="Roboto" panose="02000000000000000000" pitchFamily="2" charset="0"/>
              </a:rPr>
              <a:t>Troubleshooting</a:t>
            </a:r>
          </a:p>
        </p:txBody>
      </p:sp>
      <p:sp>
        <p:nvSpPr>
          <p:cNvPr id="4" name="Slide Number Placeholder 3">
            <a:extLst>
              <a:ext uri="{FF2B5EF4-FFF2-40B4-BE49-F238E27FC236}">
                <a16:creationId xmlns:a16="http://schemas.microsoft.com/office/drawing/2014/main" id="{076439EF-9862-436D-B881-4E9E8818F607}"/>
              </a:ext>
            </a:extLst>
          </p:cNvPr>
          <p:cNvSpPr>
            <a:spLocks noGrp="1"/>
          </p:cNvSpPr>
          <p:nvPr>
            <p:ph type="sldNum" sz="quarter" idx="12"/>
          </p:nvPr>
        </p:nvSpPr>
        <p:spPr/>
        <p:txBody>
          <a:bodyPr/>
          <a:lstStyle/>
          <a:p>
            <a:fld id="{F2F7D20A-44BE-2A47-B7E5-9FC32AEC34E7}" type="slidenum">
              <a:rPr lang="en-US" smtClean="0"/>
              <a:t>23</a:t>
            </a:fld>
            <a:endParaRPr lang="en-US" dirty="0"/>
          </a:p>
        </p:txBody>
      </p:sp>
      <p:pic>
        <p:nvPicPr>
          <p:cNvPr id="5" name="Google Shape;274;p35">
            <a:extLst>
              <a:ext uri="{FF2B5EF4-FFF2-40B4-BE49-F238E27FC236}">
                <a16:creationId xmlns:a16="http://schemas.microsoft.com/office/drawing/2014/main" id="{01B11838-289F-4053-8FCD-A27F077A83BE}"/>
              </a:ext>
            </a:extLst>
          </p:cNvPr>
          <p:cNvPicPr preferRelativeResize="0"/>
          <p:nvPr/>
        </p:nvPicPr>
        <p:blipFill>
          <a:blip r:embed="rId2">
            <a:alphaModFix/>
          </a:blip>
          <a:stretch>
            <a:fillRect/>
          </a:stretch>
        </p:blipFill>
        <p:spPr>
          <a:xfrm>
            <a:off x="3471168" y="2450532"/>
            <a:ext cx="5605977" cy="3496714"/>
          </a:xfrm>
          <a:prstGeom prst="rect">
            <a:avLst/>
          </a:prstGeom>
          <a:noFill/>
          <a:ln>
            <a:noFill/>
          </a:ln>
        </p:spPr>
      </p:pic>
      <p:sp>
        <p:nvSpPr>
          <p:cNvPr id="6" name="Google Shape;273;p35">
            <a:extLst>
              <a:ext uri="{FF2B5EF4-FFF2-40B4-BE49-F238E27FC236}">
                <a16:creationId xmlns:a16="http://schemas.microsoft.com/office/drawing/2014/main" id="{162B12D2-8700-494D-B7F0-9CB29C5E0FC0}"/>
              </a:ext>
            </a:extLst>
          </p:cNvPr>
          <p:cNvSpPr txBox="1">
            <a:spLocks/>
          </p:cNvSpPr>
          <p:nvPr/>
        </p:nvSpPr>
        <p:spPr>
          <a:xfrm>
            <a:off x="66855" y="2187756"/>
            <a:ext cx="3305936" cy="3300618"/>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500" i="1" dirty="0">
                <a:solidFill>
                  <a:schemeClr val="dk1"/>
                </a:solidFill>
                <a:latin typeface="Roboto" panose="02000000000000000000" pitchFamily="2" charset="0"/>
                <a:ea typeface="Roboto" panose="02000000000000000000" pitchFamily="2" charset="0"/>
              </a:rPr>
              <a:t>My vendor/payee deleted their emailed invitation or did not receive their emailed invite.</a:t>
            </a:r>
          </a:p>
          <a:p>
            <a:pPr algn="l">
              <a:spcBef>
                <a:spcPts val="1200"/>
              </a:spcBef>
            </a:pPr>
            <a:r>
              <a:rPr lang="en-US" sz="1500" dirty="0">
                <a:solidFill>
                  <a:srgbClr val="0070C0"/>
                </a:solidFill>
                <a:latin typeface="Roboto" panose="02000000000000000000" pitchFamily="2" charset="0"/>
                <a:ea typeface="Roboto" panose="02000000000000000000" pitchFamily="2" charset="0"/>
              </a:rPr>
              <a:t>First ,verify that they payee has checked their spam or junk folder</a:t>
            </a:r>
          </a:p>
          <a:p>
            <a:pPr algn="l">
              <a:spcBef>
                <a:spcPts val="1200"/>
              </a:spcBef>
            </a:pPr>
            <a:r>
              <a:rPr lang="en-US" sz="1500" dirty="0">
                <a:solidFill>
                  <a:srgbClr val="0070C0"/>
                </a:solidFill>
                <a:latin typeface="Roboto" panose="02000000000000000000" pitchFamily="2" charset="0"/>
                <a:ea typeface="Roboto" panose="02000000000000000000" pitchFamily="2" charset="0"/>
              </a:rPr>
              <a:t>Initiators can resend invitations.</a:t>
            </a:r>
          </a:p>
          <a:p>
            <a:pPr algn="l">
              <a:spcBef>
                <a:spcPts val="1200"/>
              </a:spcBef>
            </a:pPr>
            <a:r>
              <a:rPr lang="en-US" sz="1500" dirty="0">
                <a:solidFill>
                  <a:srgbClr val="0070C0"/>
                </a:solidFill>
                <a:latin typeface="Roboto" panose="02000000000000000000" pitchFamily="2" charset="0"/>
                <a:ea typeface="Roboto" panose="02000000000000000000" pitchFamily="2" charset="0"/>
              </a:rPr>
              <a:t>To resend:</a:t>
            </a:r>
          </a:p>
          <a:p>
            <a:pPr marL="457200" indent="-304800" algn="l">
              <a:spcBef>
                <a:spcPts val="1200"/>
              </a:spcBef>
              <a:buSzPts val="1200"/>
              <a:buFont typeface="Arial"/>
              <a:buChar char="●"/>
            </a:pPr>
            <a:r>
              <a:rPr lang="en-US" sz="1500" dirty="0">
                <a:solidFill>
                  <a:srgbClr val="0070C0"/>
                </a:solidFill>
                <a:latin typeface="Roboto" panose="02000000000000000000" pitchFamily="2" charset="0"/>
                <a:ea typeface="Roboto" panose="02000000000000000000" pitchFamily="2" charset="0"/>
              </a:rPr>
              <a:t>Click the status in the Invitation Receipt bubble (third bubble)</a:t>
            </a:r>
          </a:p>
          <a:p>
            <a:pPr marL="457200" indent="-304800" algn="l">
              <a:spcBef>
                <a:spcPts val="0"/>
              </a:spcBef>
              <a:buSzPts val="1200"/>
              <a:buFont typeface="Arial"/>
              <a:buChar char="●"/>
            </a:pPr>
            <a:r>
              <a:rPr lang="en-US" sz="1500" dirty="0">
                <a:solidFill>
                  <a:srgbClr val="0070C0"/>
                </a:solidFill>
                <a:latin typeface="Roboto" panose="02000000000000000000" pitchFamily="2" charset="0"/>
                <a:ea typeface="Roboto" panose="02000000000000000000" pitchFamily="2" charset="0"/>
              </a:rPr>
              <a:t>Click Resend Invitation button</a:t>
            </a:r>
          </a:p>
        </p:txBody>
      </p:sp>
    </p:spTree>
    <p:extLst>
      <p:ext uri="{BB962C8B-B14F-4D97-AF65-F5344CB8AC3E}">
        <p14:creationId xmlns:p14="http://schemas.microsoft.com/office/powerpoint/2010/main" val="101533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1932D1-D2C5-4458-92EE-CD3206A0B6CD}"/>
              </a:ext>
            </a:extLst>
          </p:cNvPr>
          <p:cNvSpPr>
            <a:spLocks noGrp="1"/>
          </p:cNvSpPr>
          <p:nvPr>
            <p:ph type="sldNum" sz="quarter" idx="12"/>
          </p:nvPr>
        </p:nvSpPr>
        <p:spPr/>
        <p:txBody>
          <a:bodyPr/>
          <a:lstStyle/>
          <a:p>
            <a:fld id="{F2F7D20A-44BE-2A47-B7E5-9FC32AEC34E7}" type="slidenum">
              <a:rPr lang="en-US" smtClean="0"/>
              <a:t>24</a:t>
            </a:fld>
            <a:endParaRPr lang="en-US" dirty="0"/>
          </a:p>
        </p:txBody>
      </p:sp>
      <p:pic>
        <p:nvPicPr>
          <p:cNvPr id="5" name="Google Shape;281;p36">
            <a:extLst>
              <a:ext uri="{FF2B5EF4-FFF2-40B4-BE49-F238E27FC236}">
                <a16:creationId xmlns:a16="http://schemas.microsoft.com/office/drawing/2014/main" id="{427C84C3-72E5-48CA-888B-38843B75F00B}"/>
              </a:ext>
            </a:extLst>
          </p:cNvPr>
          <p:cNvPicPr preferRelativeResize="0"/>
          <p:nvPr/>
        </p:nvPicPr>
        <p:blipFill>
          <a:blip r:embed="rId2">
            <a:alphaModFix/>
          </a:blip>
          <a:stretch>
            <a:fillRect/>
          </a:stretch>
        </p:blipFill>
        <p:spPr>
          <a:xfrm>
            <a:off x="3518731" y="3802628"/>
            <a:ext cx="5266681" cy="2620262"/>
          </a:xfrm>
          <a:prstGeom prst="rect">
            <a:avLst/>
          </a:prstGeom>
          <a:noFill/>
          <a:ln>
            <a:noFill/>
          </a:ln>
        </p:spPr>
      </p:pic>
      <p:sp>
        <p:nvSpPr>
          <p:cNvPr id="6" name="Google Shape;280;p36">
            <a:extLst>
              <a:ext uri="{FF2B5EF4-FFF2-40B4-BE49-F238E27FC236}">
                <a16:creationId xmlns:a16="http://schemas.microsoft.com/office/drawing/2014/main" id="{67BB7567-6E78-41ED-8AAB-CC4219023AD4}"/>
              </a:ext>
            </a:extLst>
          </p:cNvPr>
          <p:cNvSpPr txBox="1">
            <a:spLocks/>
          </p:cNvSpPr>
          <p:nvPr/>
        </p:nvSpPr>
        <p:spPr>
          <a:xfrm>
            <a:off x="152398" y="1617553"/>
            <a:ext cx="3366331" cy="3772979"/>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500" i="1" dirty="0">
                <a:solidFill>
                  <a:schemeClr val="dk1"/>
                </a:solidFill>
                <a:latin typeface="Roboto" panose="02000000000000000000" pitchFamily="2" charset="0"/>
                <a:ea typeface="Roboto" panose="02000000000000000000" pitchFamily="2" charset="0"/>
              </a:rPr>
              <a:t>I entered the wrong email address or made a typo.</a:t>
            </a:r>
          </a:p>
          <a:p>
            <a:pPr algn="l">
              <a:spcBef>
                <a:spcPts val="0"/>
              </a:spcBef>
            </a:pPr>
            <a:endParaRPr lang="en-US" sz="1500" i="1" dirty="0">
              <a:solidFill>
                <a:schemeClr val="dk1"/>
              </a:solidFill>
              <a:latin typeface="Roboto" panose="02000000000000000000" pitchFamily="2" charset="0"/>
              <a:ea typeface="Roboto" panose="02000000000000000000" pitchFamily="2" charset="0"/>
            </a:endParaRPr>
          </a:p>
          <a:p>
            <a:pPr algn="l">
              <a:spcBef>
                <a:spcPts val="1200"/>
              </a:spcBef>
            </a:pPr>
            <a:r>
              <a:rPr lang="en-US" sz="1500" dirty="0">
                <a:solidFill>
                  <a:srgbClr val="0070C0"/>
                </a:solidFill>
                <a:latin typeface="Roboto" panose="02000000000000000000" pitchFamily="2" charset="0"/>
                <a:ea typeface="Roboto" panose="02000000000000000000" pitchFamily="2" charset="0"/>
              </a:rPr>
              <a:t>Departments can correct and resend invitations until the Payee creates their account.</a:t>
            </a:r>
          </a:p>
          <a:p>
            <a:pPr algn="l">
              <a:spcBef>
                <a:spcPts val="1200"/>
              </a:spcBef>
            </a:pPr>
            <a:r>
              <a:rPr lang="en-US" sz="1500" dirty="0">
                <a:solidFill>
                  <a:srgbClr val="0070C0"/>
                </a:solidFill>
                <a:latin typeface="Roboto" panose="02000000000000000000" pitchFamily="2" charset="0"/>
                <a:ea typeface="Roboto" panose="02000000000000000000" pitchFamily="2" charset="0"/>
              </a:rPr>
              <a:t>To resend invitation with the correct email address:</a:t>
            </a:r>
          </a:p>
          <a:p>
            <a:pPr marL="457200" indent="-304800" algn="l">
              <a:spcBef>
                <a:spcPts val="1200"/>
              </a:spcBef>
              <a:buSzPts val="1200"/>
              <a:buFont typeface="Arial"/>
              <a:buChar char="●"/>
            </a:pPr>
            <a:r>
              <a:rPr lang="en-US" sz="1500" dirty="0">
                <a:solidFill>
                  <a:srgbClr val="0070C0"/>
                </a:solidFill>
                <a:latin typeface="Roboto" panose="02000000000000000000" pitchFamily="2" charset="0"/>
                <a:ea typeface="Roboto" panose="02000000000000000000" pitchFamily="2" charset="0"/>
              </a:rPr>
              <a:t>Click on the invitation status.</a:t>
            </a:r>
          </a:p>
          <a:p>
            <a:pPr marL="457200" indent="-304800" algn="l">
              <a:spcBef>
                <a:spcPts val="0"/>
              </a:spcBef>
              <a:buSzPts val="1200"/>
              <a:buFont typeface="Arial"/>
              <a:buChar char="●"/>
            </a:pPr>
            <a:r>
              <a:rPr lang="en-US" sz="1500" dirty="0">
                <a:solidFill>
                  <a:srgbClr val="0070C0"/>
                </a:solidFill>
                <a:latin typeface="Roboto" panose="02000000000000000000" pitchFamily="2" charset="0"/>
                <a:ea typeface="Roboto" panose="02000000000000000000" pitchFamily="2" charset="0"/>
              </a:rPr>
              <a:t>Then click on the ”Resend Invitation” button.</a:t>
            </a:r>
          </a:p>
          <a:p>
            <a:pPr marL="457200" indent="-304800" algn="l">
              <a:spcBef>
                <a:spcPts val="0"/>
              </a:spcBef>
              <a:buSzPts val="1200"/>
              <a:buFont typeface="Arial"/>
              <a:buChar char="●"/>
            </a:pPr>
            <a:r>
              <a:rPr lang="en-US" sz="1500" dirty="0">
                <a:solidFill>
                  <a:srgbClr val="0070C0"/>
                </a:solidFill>
                <a:latin typeface="Roboto" panose="02000000000000000000" pitchFamily="2" charset="0"/>
                <a:ea typeface="Roboto" panose="02000000000000000000" pitchFamily="2" charset="0"/>
              </a:rPr>
              <a:t>Enter correct email address under “Contact E-Mail”</a:t>
            </a:r>
          </a:p>
          <a:p>
            <a:pPr marL="457200" indent="-304800" algn="l">
              <a:spcBef>
                <a:spcPts val="0"/>
              </a:spcBef>
              <a:buSzPts val="1200"/>
              <a:buFont typeface="Arial"/>
              <a:buChar char="●"/>
            </a:pPr>
            <a:r>
              <a:rPr lang="en-US" sz="1500" dirty="0">
                <a:solidFill>
                  <a:srgbClr val="0070C0"/>
                </a:solidFill>
                <a:latin typeface="Roboto" panose="02000000000000000000" pitchFamily="2" charset="0"/>
                <a:ea typeface="Roboto" panose="02000000000000000000" pitchFamily="2" charset="0"/>
              </a:rPr>
              <a:t>Click on the “Send” button when finished.</a:t>
            </a:r>
          </a:p>
        </p:txBody>
      </p:sp>
      <p:sp>
        <p:nvSpPr>
          <p:cNvPr id="7" name="Title 1">
            <a:extLst>
              <a:ext uri="{FF2B5EF4-FFF2-40B4-BE49-F238E27FC236}">
                <a16:creationId xmlns:a16="http://schemas.microsoft.com/office/drawing/2014/main" id="{002E8728-4DD3-491D-A22D-553F1B1C828A}"/>
              </a:ext>
            </a:extLst>
          </p:cNvPr>
          <p:cNvSpPr>
            <a:spLocks noGrp="1"/>
          </p:cNvSpPr>
          <p:nvPr>
            <p:ph type="ctrTitle"/>
          </p:nvPr>
        </p:nvSpPr>
        <p:spPr>
          <a:xfrm>
            <a:off x="685800" y="1048074"/>
            <a:ext cx="7772400" cy="790057"/>
          </a:xfrm>
        </p:spPr>
        <p:txBody>
          <a:bodyPr>
            <a:normAutofit/>
          </a:bodyPr>
          <a:lstStyle/>
          <a:p>
            <a:r>
              <a:rPr lang="en-US" sz="2500" b="1" dirty="0">
                <a:latin typeface="Roboto" panose="02000000000000000000" pitchFamily="2" charset="0"/>
                <a:ea typeface="Roboto" panose="02000000000000000000" pitchFamily="2" charset="0"/>
              </a:rPr>
              <a:t>Troubleshooting</a:t>
            </a:r>
          </a:p>
        </p:txBody>
      </p:sp>
      <p:pic>
        <p:nvPicPr>
          <p:cNvPr id="8" name="Google Shape;274;p35">
            <a:extLst>
              <a:ext uri="{FF2B5EF4-FFF2-40B4-BE49-F238E27FC236}">
                <a16:creationId xmlns:a16="http://schemas.microsoft.com/office/drawing/2014/main" id="{A5B13AA1-8AF4-4787-B2DD-453A85FFB7DE}"/>
              </a:ext>
            </a:extLst>
          </p:cNvPr>
          <p:cNvPicPr preferRelativeResize="0"/>
          <p:nvPr/>
        </p:nvPicPr>
        <p:blipFill>
          <a:blip r:embed="rId3">
            <a:alphaModFix/>
          </a:blip>
          <a:stretch>
            <a:fillRect/>
          </a:stretch>
        </p:blipFill>
        <p:spPr>
          <a:xfrm>
            <a:off x="3518730" y="1756885"/>
            <a:ext cx="5168069" cy="2242621"/>
          </a:xfrm>
          <a:prstGeom prst="rect">
            <a:avLst/>
          </a:prstGeom>
          <a:noFill/>
          <a:ln>
            <a:noFill/>
          </a:ln>
        </p:spPr>
      </p:pic>
    </p:spTree>
    <p:extLst>
      <p:ext uri="{BB962C8B-B14F-4D97-AF65-F5344CB8AC3E}">
        <p14:creationId xmlns:p14="http://schemas.microsoft.com/office/powerpoint/2010/main" val="61704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1932D1-D2C5-4458-92EE-CD3206A0B6CD}"/>
              </a:ext>
            </a:extLst>
          </p:cNvPr>
          <p:cNvSpPr>
            <a:spLocks noGrp="1"/>
          </p:cNvSpPr>
          <p:nvPr>
            <p:ph type="sldNum" sz="quarter" idx="12"/>
          </p:nvPr>
        </p:nvSpPr>
        <p:spPr/>
        <p:txBody>
          <a:bodyPr/>
          <a:lstStyle/>
          <a:p>
            <a:fld id="{F2F7D20A-44BE-2A47-B7E5-9FC32AEC34E7}" type="slidenum">
              <a:rPr lang="en-US" smtClean="0"/>
              <a:t>25</a:t>
            </a:fld>
            <a:endParaRPr lang="en-US" dirty="0"/>
          </a:p>
        </p:txBody>
      </p:sp>
      <p:sp>
        <p:nvSpPr>
          <p:cNvPr id="5" name="Google Shape;287;p37">
            <a:extLst>
              <a:ext uri="{FF2B5EF4-FFF2-40B4-BE49-F238E27FC236}">
                <a16:creationId xmlns:a16="http://schemas.microsoft.com/office/drawing/2014/main" id="{9B1A7E32-E9D1-44BD-88DB-E5514155CA4A}"/>
              </a:ext>
            </a:extLst>
          </p:cNvPr>
          <p:cNvSpPr txBox="1">
            <a:spLocks/>
          </p:cNvSpPr>
          <p:nvPr/>
        </p:nvSpPr>
        <p:spPr>
          <a:xfrm>
            <a:off x="443649" y="1522495"/>
            <a:ext cx="3356047" cy="3607705"/>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500" i="1" dirty="0">
                <a:solidFill>
                  <a:schemeClr val="dk1"/>
                </a:solidFill>
                <a:latin typeface="Roboto" panose="02000000000000000000" pitchFamily="2" charset="0"/>
                <a:ea typeface="Roboto" panose="02000000000000000000" pitchFamily="2" charset="0"/>
              </a:rPr>
              <a:t>My payee has not completed their form to register.</a:t>
            </a:r>
          </a:p>
          <a:p>
            <a:pPr algn="l">
              <a:spcBef>
                <a:spcPts val="1200"/>
              </a:spcBef>
            </a:pPr>
            <a:r>
              <a:rPr lang="en-US" sz="1500" dirty="0">
                <a:solidFill>
                  <a:srgbClr val="0070C0"/>
                </a:solidFill>
                <a:latin typeface="Roboto" panose="02000000000000000000" pitchFamily="2" charset="0"/>
                <a:ea typeface="Roboto" panose="02000000000000000000" pitchFamily="2" charset="0"/>
              </a:rPr>
              <a:t>The payee will receive emails until the registration is completed or the reminders are cancelled.</a:t>
            </a:r>
          </a:p>
          <a:p>
            <a:pPr algn="l">
              <a:spcBef>
                <a:spcPts val="1200"/>
              </a:spcBef>
            </a:pPr>
            <a:r>
              <a:rPr lang="en-US" sz="1500" dirty="0">
                <a:solidFill>
                  <a:srgbClr val="0070C0"/>
                </a:solidFill>
                <a:latin typeface="Roboto" panose="02000000000000000000" pitchFamily="2" charset="0"/>
                <a:ea typeface="Roboto" panose="02000000000000000000" pitchFamily="2" charset="0"/>
              </a:rPr>
              <a:t>Reminder email notifications are automatically generated, do not resend invitations unless the payee notifies you that they did not receive the initial email</a:t>
            </a:r>
          </a:p>
          <a:p>
            <a:pPr marL="457200" indent="-299085" algn="l">
              <a:spcBef>
                <a:spcPts val="120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1st reminder – three days</a:t>
            </a:r>
          </a:p>
          <a:p>
            <a:pPr marL="457200" indent="-299085" algn="l">
              <a:spcBef>
                <a:spcPts val="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2nd reminder – seven days</a:t>
            </a:r>
          </a:p>
          <a:p>
            <a:pPr marL="457200" indent="-299085" algn="l">
              <a:spcBef>
                <a:spcPts val="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3rd reminder – 14 days</a:t>
            </a:r>
          </a:p>
          <a:p>
            <a:pPr marL="457200" indent="-299085" algn="l">
              <a:spcBef>
                <a:spcPts val="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4th reminder – 21 days</a:t>
            </a:r>
          </a:p>
          <a:p>
            <a:pPr marL="457200" indent="-299085" algn="l">
              <a:spcBef>
                <a:spcPts val="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5th reminder – 28 days</a:t>
            </a:r>
          </a:p>
        </p:txBody>
      </p:sp>
      <p:pic>
        <p:nvPicPr>
          <p:cNvPr id="8" name="Picture 7">
            <a:extLst>
              <a:ext uri="{FF2B5EF4-FFF2-40B4-BE49-F238E27FC236}">
                <a16:creationId xmlns:a16="http://schemas.microsoft.com/office/drawing/2014/main" id="{C7422D57-AE96-4ADE-920F-3D01B50DCE08}"/>
              </a:ext>
            </a:extLst>
          </p:cNvPr>
          <p:cNvPicPr>
            <a:picLocks noChangeAspect="1"/>
          </p:cNvPicPr>
          <p:nvPr/>
        </p:nvPicPr>
        <p:blipFill>
          <a:blip r:embed="rId2"/>
          <a:stretch>
            <a:fillRect/>
          </a:stretch>
        </p:blipFill>
        <p:spPr>
          <a:xfrm>
            <a:off x="3699212" y="2209822"/>
            <a:ext cx="5282603" cy="281989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F08B057-1F38-4052-B051-82697AA5F188}"/>
              </a:ext>
            </a:extLst>
          </p:cNvPr>
          <p:cNvSpPr/>
          <p:nvPr/>
        </p:nvSpPr>
        <p:spPr>
          <a:xfrm>
            <a:off x="6216873" y="2219870"/>
            <a:ext cx="505474" cy="146469"/>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5DF420"/>
              </a:solidFill>
            </a:endParaRPr>
          </a:p>
        </p:txBody>
      </p:sp>
    </p:spTree>
    <p:extLst>
      <p:ext uri="{BB962C8B-B14F-4D97-AF65-F5344CB8AC3E}">
        <p14:creationId xmlns:p14="http://schemas.microsoft.com/office/powerpoint/2010/main" val="2384315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C41B68-FEF4-4C3F-A74A-9C93A3F13F84}"/>
              </a:ext>
            </a:extLst>
          </p:cNvPr>
          <p:cNvSpPr>
            <a:spLocks noGrp="1"/>
          </p:cNvSpPr>
          <p:nvPr>
            <p:ph type="sldNum" sz="quarter" idx="12"/>
          </p:nvPr>
        </p:nvSpPr>
        <p:spPr/>
        <p:txBody>
          <a:bodyPr/>
          <a:lstStyle/>
          <a:p>
            <a:fld id="{F2F7D20A-44BE-2A47-B7E5-9FC32AEC34E7}" type="slidenum">
              <a:rPr lang="en-US" smtClean="0"/>
              <a:t>26</a:t>
            </a:fld>
            <a:endParaRPr lang="en-US" dirty="0"/>
          </a:p>
        </p:txBody>
      </p:sp>
      <p:pic>
        <p:nvPicPr>
          <p:cNvPr id="5" name="Google Shape;295;p38">
            <a:extLst>
              <a:ext uri="{FF2B5EF4-FFF2-40B4-BE49-F238E27FC236}">
                <a16:creationId xmlns:a16="http://schemas.microsoft.com/office/drawing/2014/main" id="{19F193F4-4500-4D91-9064-3EFF0FA2CBD2}"/>
              </a:ext>
            </a:extLst>
          </p:cNvPr>
          <p:cNvPicPr preferRelativeResize="0"/>
          <p:nvPr/>
        </p:nvPicPr>
        <p:blipFill>
          <a:blip r:embed="rId2">
            <a:alphaModFix/>
          </a:blip>
          <a:stretch>
            <a:fillRect/>
          </a:stretch>
        </p:blipFill>
        <p:spPr>
          <a:xfrm>
            <a:off x="3361938" y="1989944"/>
            <a:ext cx="4777227" cy="3453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Google Shape;294;p38">
            <a:extLst>
              <a:ext uri="{FF2B5EF4-FFF2-40B4-BE49-F238E27FC236}">
                <a16:creationId xmlns:a16="http://schemas.microsoft.com/office/drawing/2014/main" id="{85E3BD57-C6A5-485C-A3CE-CDE92E845BF0}"/>
              </a:ext>
            </a:extLst>
          </p:cNvPr>
          <p:cNvSpPr txBox="1">
            <a:spLocks/>
          </p:cNvSpPr>
          <p:nvPr/>
        </p:nvSpPr>
        <p:spPr>
          <a:xfrm>
            <a:off x="237159" y="2662406"/>
            <a:ext cx="2808000" cy="3179400"/>
          </a:xfrm>
          <a:prstGeom prst="rect">
            <a:avLst/>
          </a:prstGeom>
        </p:spPr>
        <p:txBody>
          <a:bodyPr spcFirstLastPara="1" vert="horz" wrap="square" lIns="91425" tIns="91425" rIns="91425" bIns="91425" rtlCol="0" anchor="t" anchorCtr="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500" i="1" dirty="0">
                <a:solidFill>
                  <a:schemeClr val="dk1"/>
                </a:solidFill>
                <a:latin typeface="Roboto" panose="02000000000000000000" pitchFamily="2" charset="0"/>
                <a:ea typeface="Roboto" panose="02000000000000000000" pitchFamily="2" charset="0"/>
              </a:rPr>
              <a:t>I haven’t received my vendor number.</a:t>
            </a:r>
            <a:endParaRPr lang="en-US" sz="1500" i="1" dirty="0">
              <a:solidFill>
                <a:srgbClr val="0070C0"/>
              </a:solidFill>
              <a:latin typeface="Roboto" panose="02000000000000000000" pitchFamily="2" charset="0"/>
              <a:ea typeface="Roboto" panose="02000000000000000000" pitchFamily="2" charset="0"/>
            </a:endParaRPr>
          </a:p>
          <a:p>
            <a:pPr algn="l">
              <a:spcBef>
                <a:spcPts val="1200"/>
              </a:spcBef>
              <a:spcAft>
                <a:spcPts val="1200"/>
              </a:spcAft>
            </a:pPr>
            <a:r>
              <a:rPr lang="en-US" sz="1500" dirty="0">
                <a:solidFill>
                  <a:srgbClr val="0070C0"/>
                </a:solidFill>
                <a:latin typeface="Roboto" panose="02000000000000000000" pitchFamily="2" charset="0"/>
                <a:ea typeface="Roboto" panose="02000000000000000000" pitchFamily="2" charset="0"/>
              </a:rPr>
              <a:t>You will receive your Vendor # once the payee has been approved and sent to the ERP</a:t>
            </a:r>
          </a:p>
        </p:txBody>
      </p:sp>
      <p:sp>
        <p:nvSpPr>
          <p:cNvPr id="7" name="Google Shape;293;p38">
            <a:extLst>
              <a:ext uri="{FF2B5EF4-FFF2-40B4-BE49-F238E27FC236}">
                <a16:creationId xmlns:a16="http://schemas.microsoft.com/office/drawing/2014/main" id="{DF0BC260-57AE-4AAC-93C1-FF75AB0A575D}"/>
              </a:ext>
            </a:extLst>
          </p:cNvPr>
          <p:cNvSpPr txBox="1">
            <a:spLocks/>
          </p:cNvSpPr>
          <p:nvPr/>
        </p:nvSpPr>
        <p:spPr>
          <a:xfrm>
            <a:off x="2505591" y="1016194"/>
            <a:ext cx="5208600" cy="755700"/>
          </a:xfrm>
          <a:prstGeom prst="rect">
            <a:avLst/>
          </a:prstGeom>
        </p:spPr>
        <p:txBody>
          <a:bodyPr spcFirstLastPara="1" vert="horz" wrap="square" lIns="91425" tIns="91425" rIns="91425" bIns="91425"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500" b="1" dirty="0">
                <a:latin typeface="Roboto" panose="02000000000000000000" pitchFamily="2" charset="0"/>
                <a:ea typeface="Roboto" panose="02000000000000000000" pitchFamily="2" charset="0"/>
              </a:rPr>
              <a:t>Troubleshooting</a:t>
            </a:r>
          </a:p>
        </p:txBody>
      </p:sp>
    </p:spTree>
    <p:extLst>
      <p:ext uri="{BB962C8B-B14F-4D97-AF65-F5344CB8AC3E}">
        <p14:creationId xmlns:p14="http://schemas.microsoft.com/office/powerpoint/2010/main" val="21151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C41B68-FEF4-4C3F-A74A-9C93A3F13F84}"/>
              </a:ext>
            </a:extLst>
          </p:cNvPr>
          <p:cNvSpPr>
            <a:spLocks noGrp="1"/>
          </p:cNvSpPr>
          <p:nvPr>
            <p:ph type="sldNum" sz="quarter" idx="12"/>
          </p:nvPr>
        </p:nvSpPr>
        <p:spPr/>
        <p:txBody>
          <a:bodyPr/>
          <a:lstStyle/>
          <a:p>
            <a:fld id="{F2F7D20A-44BE-2A47-B7E5-9FC32AEC34E7}" type="slidenum">
              <a:rPr lang="en-US" smtClean="0"/>
              <a:t>27</a:t>
            </a:fld>
            <a:endParaRPr lang="en-US" dirty="0"/>
          </a:p>
        </p:txBody>
      </p:sp>
      <p:sp>
        <p:nvSpPr>
          <p:cNvPr id="7" name="Google Shape;293;p38">
            <a:extLst>
              <a:ext uri="{FF2B5EF4-FFF2-40B4-BE49-F238E27FC236}">
                <a16:creationId xmlns:a16="http://schemas.microsoft.com/office/drawing/2014/main" id="{DF0BC260-57AE-4AAC-93C1-FF75AB0A575D}"/>
              </a:ext>
            </a:extLst>
          </p:cNvPr>
          <p:cNvSpPr txBox="1">
            <a:spLocks/>
          </p:cNvSpPr>
          <p:nvPr/>
        </p:nvSpPr>
        <p:spPr>
          <a:xfrm>
            <a:off x="2851955" y="822230"/>
            <a:ext cx="5208600" cy="755700"/>
          </a:xfrm>
          <a:prstGeom prst="rect">
            <a:avLst/>
          </a:prstGeom>
        </p:spPr>
        <p:txBody>
          <a:bodyPr spcFirstLastPara="1" vert="horz" wrap="square" lIns="91425" tIns="91425" rIns="91425" bIns="91425"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500" b="1" dirty="0">
                <a:latin typeface="Roboto" panose="02000000000000000000" pitchFamily="2" charset="0"/>
                <a:ea typeface="Roboto" panose="02000000000000000000" pitchFamily="2" charset="0"/>
              </a:rPr>
              <a:t>Troubleshooting</a:t>
            </a:r>
          </a:p>
        </p:txBody>
      </p:sp>
      <p:sp>
        <p:nvSpPr>
          <p:cNvPr id="9" name="Google Shape;301;p39">
            <a:extLst>
              <a:ext uri="{FF2B5EF4-FFF2-40B4-BE49-F238E27FC236}">
                <a16:creationId xmlns:a16="http://schemas.microsoft.com/office/drawing/2014/main" id="{DA06C2D6-60C7-4F39-B8FC-F424BBB89D61}"/>
              </a:ext>
            </a:extLst>
          </p:cNvPr>
          <p:cNvSpPr txBox="1">
            <a:spLocks/>
          </p:cNvSpPr>
          <p:nvPr/>
        </p:nvSpPr>
        <p:spPr>
          <a:xfrm>
            <a:off x="0" y="1394044"/>
            <a:ext cx="3303037" cy="3179400"/>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500" i="1" dirty="0">
                <a:solidFill>
                  <a:schemeClr val="dk1"/>
                </a:solidFill>
                <a:latin typeface="Roboto" panose="02000000000000000000" pitchFamily="2" charset="0"/>
                <a:ea typeface="Roboto" panose="02000000000000000000" pitchFamily="2" charset="0"/>
              </a:rPr>
              <a:t>I no longer need to invite this payee, </a:t>
            </a:r>
            <a:r>
              <a:rPr lang="en-US" sz="1500" dirty="0">
                <a:solidFill>
                  <a:schemeClr val="dk1"/>
                </a:solidFill>
                <a:latin typeface="Roboto" panose="02000000000000000000" pitchFamily="2" charset="0"/>
                <a:ea typeface="Roboto" panose="02000000000000000000" pitchFamily="2" charset="0"/>
              </a:rPr>
              <a:t>OR</a:t>
            </a:r>
            <a:r>
              <a:rPr lang="en-US" sz="1500" i="1" dirty="0">
                <a:solidFill>
                  <a:schemeClr val="dk1"/>
                </a:solidFill>
                <a:latin typeface="Roboto" panose="02000000000000000000" pitchFamily="2" charset="0"/>
                <a:ea typeface="Roboto" panose="02000000000000000000" pitchFamily="2" charset="0"/>
              </a:rPr>
              <a:t> My payee is no longer needed</a:t>
            </a:r>
            <a:r>
              <a:rPr lang="en-US" sz="1500" dirty="0">
                <a:solidFill>
                  <a:schemeClr val="dk1"/>
                </a:solidFill>
                <a:latin typeface="Roboto" panose="02000000000000000000" pitchFamily="2" charset="0"/>
                <a:ea typeface="Roboto" panose="02000000000000000000" pitchFamily="2" charset="0"/>
              </a:rPr>
              <a:t> OR </a:t>
            </a:r>
            <a:r>
              <a:rPr lang="en-US" sz="1500" i="1" dirty="0">
                <a:solidFill>
                  <a:schemeClr val="dk1"/>
                </a:solidFill>
                <a:latin typeface="Roboto" panose="02000000000000000000" pitchFamily="2" charset="0"/>
                <a:ea typeface="Roboto" panose="02000000000000000000" pitchFamily="2" charset="0"/>
              </a:rPr>
              <a:t>How do I cancel an invitation?</a:t>
            </a:r>
          </a:p>
          <a:p>
            <a:pPr marL="457200" indent="-299085" algn="l">
              <a:spcBef>
                <a:spcPts val="120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Click on the invitation status.</a:t>
            </a:r>
          </a:p>
          <a:p>
            <a:pPr marL="457200" indent="-299085" algn="l">
              <a:spcBef>
                <a:spcPts val="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Then click on the “Cancel Invitation” button.</a:t>
            </a:r>
          </a:p>
          <a:p>
            <a:pPr marL="457200" indent="-299085" algn="l">
              <a:spcBef>
                <a:spcPts val="0"/>
              </a:spcBef>
              <a:buSzPct val="100000"/>
              <a:buFont typeface="Arial"/>
              <a:buChar char="●"/>
            </a:pPr>
            <a:r>
              <a:rPr lang="en-US" sz="1500" dirty="0">
                <a:solidFill>
                  <a:srgbClr val="0070C0"/>
                </a:solidFill>
                <a:latin typeface="Roboto" panose="02000000000000000000" pitchFamily="2" charset="0"/>
                <a:ea typeface="Roboto" panose="02000000000000000000" pitchFamily="2" charset="0"/>
              </a:rPr>
              <a:t>A confirmation screen will appear, click the “OK” button.</a:t>
            </a:r>
          </a:p>
          <a:p>
            <a:pPr algn="l">
              <a:spcBef>
                <a:spcPts val="1200"/>
              </a:spcBef>
            </a:pPr>
            <a:r>
              <a:rPr lang="en-US" sz="1500" dirty="0">
                <a:solidFill>
                  <a:srgbClr val="0070C0"/>
                </a:solidFill>
                <a:latin typeface="Roboto" panose="02000000000000000000" pitchFamily="2" charset="0"/>
                <a:ea typeface="Roboto" panose="02000000000000000000" pitchFamily="2" charset="0"/>
              </a:rPr>
              <a:t>This step can only be done up until the payee creates their account.  Once the account is created the invitation  cannot be cancelled. </a:t>
            </a:r>
          </a:p>
          <a:p>
            <a:pPr algn="l">
              <a:spcBef>
                <a:spcPts val="1200"/>
              </a:spcBef>
              <a:spcAft>
                <a:spcPts val="1200"/>
              </a:spcAft>
            </a:pPr>
            <a:endParaRPr lang="en-US" sz="1500" dirty="0">
              <a:latin typeface="Roboto" panose="02000000000000000000" pitchFamily="2" charset="0"/>
              <a:ea typeface="Roboto" panose="02000000000000000000" pitchFamily="2" charset="0"/>
            </a:endParaRPr>
          </a:p>
        </p:txBody>
      </p:sp>
      <p:pic>
        <p:nvPicPr>
          <p:cNvPr id="10" name="Google Shape;302;p39">
            <a:extLst>
              <a:ext uri="{FF2B5EF4-FFF2-40B4-BE49-F238E27FC236}">
                <a16:creationId xmlns:a16="http://schemas.microsoft.com/office/drawing/2014/main" id="{1F0A75E7-D6E3-44CC-97A5-534D0CDF689F}"/>
              </a:ext>
            </a:extLst>
          </p:cNvPr>
          <p:cNvPicPr preferRelativeResize="0"/>
          <p:nvPr/>
        </p:nvPicPr>
        <p:blipFill>
          <a:blip r:embed="rId2">
            <a:alphaModFix/>
          </a:blip>
          <a:stretch>
            <a:fillRect/>
          </a:stretch>
        </p:blipFill>
        <p:spPr>
          <a:xfrm>
            <a:off x="3376905" y="2082881"/>
            <a:ext cx="5692325" cy="3463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8695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C41B68-FEF4-4C3F-A74A-9C93A3F13F84}"/>
              </a:ext>
            </a:extLst>
          </p:cNvPr>
          <p:cNvSpPr>
            <a:spLocks noGrp="1"/>
          </p:cNvSpPr>
          <p:nvPr>
            <p:ph type="sldNum" sz="quarter" idx="12"/>
          </p:nvPr>
        </p:nvSpPr>
        <p:spPr/>
        <p:txBody>
          <a:bodyPr/>
          <a:lstStyle/>
          <a:p>
            <a:fld id="{F2F7D20A-44BE-2A47-B7E5-9FC32AEC34E7}" type="slidenum">
              <a:rPr lang="en-US" smtClean="0"/>
              <a:t>28</a:t>
            </a:fld>
            <a:endParaRPr lang="en-US" dirty="0"/>
          </a:p>
        </p:txBody>
      </p:sp>
      <p:sp>
        <p:nvSpPr>
          <p:cNvPr id="7" name="Google Shape;293;p38">
            <a:extLst>
              <a:ext uri="{FF2B5EF4-FFF2-40B4-BE49-F238E27FC236}">
                <a16:creationId xmlns:a16="http://schemas.microsoft.com/office/drawing/2014/main" id="{DF0BC260-57AE-4AAC-93C1-FF75AB0A575D}"/>
              </a:ext>
            </a:extLst>
          </p:cNvPr>
          <p:cNvSpPr txBox="1">
            <a:spLocks/>
          </p:cNvSpPr>
          <p:nvPr/>
        </p:nvSpPr>
        <p:spPr>
          <a:xfrm>
            <a:off x="2505591" y="1016194"/>
            <a:ext cx="5208600" cy="755700"/>
          </a:xfrm>
          <a:prstGeom prst="rect">
            <a:avLst/>
          </a:prstGeom>
        </p:spPr>
        <p:txBody>
          <a:bodyPr spcFirstLastPara="1" vert="horz" wrap="square" lIns="91425" tIns="91425" rIns="91425" bIns="91425"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500" b="1" dirty="0">
                <a:latin typeface="Roboto" panose="02000000000000000000" pitchFamily="2" charset="0"/>
                <a:ea typeface="Roboto" panose="02000000000000000000" pitchFamily="2" charset="0"/>
              </a:rPr>
              <a:t>Troubleshooting</a:t>
            </a:r>
          </a:p>
        </p:txBody>
      </p:sp>
      <p:sp>
        <p:nvSpPr>
          <p:cNvPr id="6" name="Google Shape;308;p40">
            <a:extLst>
              <a:ext uri="{FF2B5EF4-FFF2-40B4-BE49-F238E27FC236}">
                <a16:creationId xmlns:a16="http://schemas.microsoft.com/office/drawing/2014/main" id="{1E5F20AB-E25D-46E6-87F8-79ED6622065C}"/>
              </a:ext>
            </a:extLst>
          </p:cNvPr>
          <p:cNvSpPr txBox="1">
            <a:spLocks/>
          </p:cNvSpPr>
          <p:nvPr/>
        </p:nvSpPr>
        <p:spPr>
          <a:xfrm>
            <a:off x="203962" y="1771894"/>
            <a:ext cx="2808000" cy="3179400"/>
          </a:xfrm>
          <a:prstGeom prst="rect">
            <a:avLst/>
          </a:prstGeom>
        </p:spPr>
        <p:txBody>
          <a:bodyPr spcFirstLastPara="1" vert="horz" wrap="square" lIns="91425" tIns="91425" rIns="91425" bIns="91425" rtlCol="0" anchor="t" anchorCtr="0">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i="1" dirty="0">
                <a:solidFill>
                  <a:schemeClr val="dk1"/>
                </a:solidFill>
                <a:latin typeface="Roboto" panose="02000000000000000000" pitchFamily="2" charset="0"/>
                <a:ea typeface="Roboto" panose="02000000000000000000" pitchFamily="2" charset="0"/>
              </a:rPr>
              <a:t>I want to stop sending reminders to my payee </a:t>
            </a:r>
            <a:r>
              <a:rPr lang="en-US" dirty="0">
                <a:solidFill>
                  <a:schemeClr val="dk1"/>
                </a:solidFill>
                <a:latin typeface="Roboto" panose="02000000000000000000" pitchFamily="2" charset="0"/>
                <a:ea typeface="Roboto" panose="02000000000000000000" pitchFamily="2" charset="0"/>
              </a:rPr>
              <a:t>OR</a:t>
            </a:r>
            <a:r>
              <a:rPr lang="en-US" i="1" dirty="0">
                <a:solidFill>
                  <a:schemeClr val="dk1"/>
                </a:solidFill>
                <a:latin typeface="Roboto" panose="02000000000000000000" pitchFamily="2" charset="0"/>
                <a:ea typeface="Roboto" panose="02000000000000000000" pitchFamily="2" charset="0"/>
              </a:rPr>
              <a:t> My payee has asked me to stop sending reminders</a:t>
            </a:r>
          </a:p>
          <a:p>
            <a:pPr algn="l">
              <a:spcBef>
                <a:spcPts val="1200"/>
              </a:spcBef>
            </a:pPr>
            <a:endParaRPr lang="en-US" i="1" dirty="0">
              <a:solidFill>
                <a:schemeClr val="dk1"/>
              </a:solidFill>
              <a:latin typeface="Roboto" panose="02000000000000000000" pitchFamily="2" charset="0"/>
              <a:ea typeface="Roboto" panose="02000000000000000000" pitchFamily="2" charset="0"/>
            </a:endParaRPr>
          </a:p>
          <a:p>
            <a:pPr marL="457200" indent="-304800" algn="l">
              <a:spcBef>
                <a:spcPts val="1200"/>
              </a:spcBef>
              <a:buSzPts val="1200"/>
              <a:buFont typeface="Arial"/>
              <a:buChar char="●"/>
            </a:pPr>
            <a:r>
              <a:rPr lang="en-US" dirty="0">
                <a:solidFill>
                  <a:srgbClr val="0070C0"/>
                </a:solidFill>
                <a:latin typeface="Roboto" panose="02000000000000000000" pitchFamily="2" charset="0"/>
                <a:ea typeface="Roboto" panose="02000000000000000000" pitchFamily="2" charset="0"/>
              </a:rPr>
              <a:t>Click on the invitation status.</a:t>
            </a:r>
          </a:p>
          <a:p>
            <a:pPr marL="457200" indent="-304800" algn="l">
              <a:spcBef>
                <a:spcPts val="0"/>
              </a:spcBef>
              <a:buSzPts val="1200"/>
              <a:buFont typeface="Arial"/>
              <a:buChar char="●"/>
            </a:pPr>
            <a:r>
              <a:rPr lang="en-US" dirty="0">
                <a:solidFill>
                  <a:srgbClr val="0070C0"/>
                </a:solidFill>
                <a:latin typeface="Roboto" panose="02000000000000000000" pitchFamily="2" charset="0"/>
                <a:ea typeface="Roboto" panose="02000000000000000000" pitchFamily="2" charset="0"/>
              </a:rPr>
              <a:t>Then you will want to click on the “Disable Reminders” button.</a:t>
            </a:r>
          </a:p>
          <a:p>
            <a:pPr marL="457200" indent="-304800" algn="l">
              <a:spcBef>
                <a:spcPts val="0"/>
              </a:spcBef>
              <a:buSzPts val="1200"/>
              <a:buFont typeface="Arial"/>
              <a:buChar char="●"/>
            </a:pPr>
            <a:r>
              <a:rPr lang="en-US" dirty="0">
                <a:solidFill>
                  <a:srgbClr val="0070C0"/>
                </a:solidFill>
                <a:latin typeface="Roboto" panose="02000000000000000000" pitchFamily="2" charset="0"/>
                <a:ea typeface="Roboto" panose="02000000000000000000" pitchFamily="2" charset="0"/>
              </a:rPr>
              <a:t>A confirmation screen will appear, click on the “OK” button.</a:t>
            </a:r>
          </a:p>
          <a:p>
            <a:pPr algn="l">
              <a:spcBef>
                <a:spcPts val="1200"/>
              </a:spcBef>
              <a:spcAft>
                <a:spcPts val="1200"/>
              </a:spcAft>
            </a:pPr>
            <a:endParaRPr lang="en-US" dirty="0">
              <a:latin typeface="Roboto" panose="02000000000000000000" pitchFamily="2" charset="0"/>
              <a:ea typeface="Roboto" panose="02000000000000000000" pitchFamily="2" charset="0"/>
            </a:endParaRPr>
          </a:p>
        </p:txBody>
      </p:sp>
      <p:pic>
        <p:nvPicPr>
          <p:cNvPr id="8" name="Google Shape;309;p40">
            <a:extLst>
              <a:ext uri="{FF2B5EF4-FFF2-40B4-BE49-F238E27FC236}">
                <a16:creationId xmlns:a16="http://schemas.microsoft.com/office/drawing/2014/main" id="{9E29D043-950A-457B-BBA0-A51E435D8B57}"/>
              </a:ext>
            </a:extLst>
          </p:cNvPr>
          <p:cNvPicPr preferRelativeResize="0"/>
          <p:nvPr/>
        </p:nvPicPr>
        <p:blipFill>
          <a:blip r:embed="rId2">
            <a:alphaModFix/>
          </a:blip>
          <a:stretch>
            <a:fillRect/>
          </a:stretch>
        </p:blipFill>
        <p:spPr>
          <a:xfrm>
            <a:off x="3355150" y="2119519"/>
            <a:ext cx="5692325" cy="34534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89832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2F7D20A-44BE-2A47-B7E5-9FC32AEC34E7}" type="slidenum">
              <a:rPr lang="en-US" smtClean="0"/>
              <a:t>29</a:t>
            </a:fld>
            <a:endParaRPr lang="en-US" dirty="0"/>
          </a:p>
        </p:txBody>
      </p:sp>
      <p:sp>
        <p:nvSpPr>
          <p:cNvPr id="4" name="Google Shape;263;p34">
            <a:extLst>
              <a:ext uri="{FF2B5EF4-FFF2-40B4-BE49-F238E27FC236}">
                <a16:creationId xmlns:a16="http://schemas.microsoft.com/office/drawing/2014/main" id="{D66C8E73-1AD4-40A8-A9F0-63C05CD56588}"/>
              </a:ext>
            </a:extLst>
          </p:cNvPr>
          <p:cNvSpPr txBox="1">
            <a:spLocks noGrp="1"/>
          </p:cNvSpPr>
          <p:nvPr>
            <p:ph type="title"/>
          </p:nvPr>
        </p:nvSpPr>
        <p:spPr>
          <a:xfrm>
            <a:off x="2710213" y="869135"/>
            <a:ext cx="2801222" cy="575870"/>
          </a:xfrm>
          <a:prstGeom prst="rect">
            <a:avLst/>
          </a:prstGeom>
        </p:spPr>
        <p:txBody>
          <a:bodyPr spcFirstLastPara="1" wrap="square" lIns="91425" tIns="91425" rIns="91425" bIns="91425" anchor="t" anchorCtr="0">
            <a:noAutofit/>
          </a:bodyPr>
          <a:lstStyle/>
          <a:p>
            <a:pPr algn="l">
              <a:spcBef>
                <a:spcPts val="0"/>
              </a:spcBef>
            </a:pPr>
            <a:r>
              <a:rPr lang="en-US" sz="2500" b="1" dirty="0">
                <a:latin typeface="Roboto" panose="02000000000000000000" pitchFamily="2" charset="0"/>
                <a:ea typeface="Roboto" panose="02000000000000000000" pitchFamily="2" charset="0"/>
              </a:rPr>
              <a:t>Troubleshooting</a:t>
            </a:r>
          </a:p>
        </p:txBody>
      </p:sp>
      <p:sp>
        <p:nvSpPr>
          <p:cNvPr id="11" name="TextBox 10">
            <a:extLst>
              <a:ext uri="{FF2B5EF4-FFF2-40B4-BE49-F238E27FC236}">
                <a16:creationId xmlns:a16="http://schemas.microsoft.com/office/drawing/2014/main" id="{A976D29C-C0DA-4D55-BC9D-9AB62A9A5243}"/>
              </a:ext>
            </a:extLst>
          </p:cNvPr>
          <p:cNvSpPr txBox="1"/>
          <p:nvPr/>
        </p:nvSpPr>
        <p:spPr>
          <a:xfrm>
            <a:off x="5033177" y="1736325"/>
            <a:ext cx="3021493" cy="3831818"/>
          </a:xfrm>
          <a:prstGeom prst="rect">
            <a:avLst/>
          </a:prstGeom>
          <a:noFill/>
        </p:spPr>
        <p:txBody>
          <a:bodyPr wrap="square">
            <a:spAutoFit/>
          </a:bodyPr>
          <a:lstStyle/>
          <a:p>
            <a:pPr algn="l">
              <a:spcBef>
                <a:spcPts val="0"/>
              </a:spcBef>
            </a:pPr>
            <a:r>
              <a:rPr lang="en-US" sz="1500" i="1" dirty="0">
                <a:solidFill>
                  <a:schemeClr val="dk1"/>
                </a:solidFill>
                <a:latin typeface="Roboto" panose="02000000000000000000" pitchFamily="2" charset="0"/>
                <a:ea typeface="Roboto" panose="02000000000000000000" pitchFamily="2" charset="0"/>
              </a:rPr>
              <a:t>I want to stop receiving so many reminders. </a:t>
            </a:r>
          </a:p>
          <a:p>
            <a:pPr algn="l">
              <a:spcBef>
                <a:spcPts val="0"/>
              </a:spcBef>
            </a:pPr>
            <a:endParaRPr lang="en-US" sz="1500" i="1" dirty="0">
              <a:solidFill>
                <a:schemeClr val="dk1"/>
              </a:solidFill>
              <a:latin typeface="Roboto" panose="02000000000000000000" pitchFamily="2" charset="0"/>
              <a:ea typeface="Roboto" panose="02000000000000000000" pitchFamily="2" charset="0"/>
            </a:endParaRPr>
          </a:p>
          <a:p>
            <a:pPr algn="l">
              <a:spcBef>
                <a:spcPts val="0"/>
              </a:spcBef>
            </a:pPr>
            <a:r>
              <a:rPr lang="en-US" sz="1500" i="1" dirty="0">
                <a:solidFill>
                  <a:schemeClr val="dk1"/>
                </a:solidFill>
                <a:latin typeface="Roboto" panose="02000000000000000000" pitchFamily="2" charset="0"/>
                <a:ea typeface="Roboto" panose="02000000000000000000" pitchFamily="2" charset="0"/>
              </a:rPr>
              <a:t>Initiators have the ability to limit notifications</a:t>
            </a:r>
          </a:p>
          <a:p>
            <a:pPr algn="l">
              <a:spcBef>
                <a:spcPts val="0"/>
              </a:spcBef>
            </a:pPr>
            <a:endParaRPr lang="en-US" i="1" dirty="0">
              <a:solidFill>
                <a:schemeClr val="dk1"/>
              </a:solidFill>
              <a:latin typeface="Roboto" panose="02000000000000000000" pitchFamily="2" charset="0"/>
              <a:ea typeface="Roboto" panose="02000000000000000000" pitchFamily="2" charset="0"/>
            </a:endParaRPr>
          </a:p>
          <a:p>
            <a:pPr marL="342900" indent="-342900" algn="l">
              <a:spcBef>
                <a:spcPts val="0"/>
              </a:spcBef>
              <a:buFont typeface="Arial" panose="020B0604020202020204" pitchFamily="34" charset="0"/>
              <a:buChar char="•"/>
            </a:pPr>
            <a:r>
              <a:rPr lang="en-US" sz="1500" i="1" dirty="0">
                <a:solidFill>
                  <a:srgbClr val="0070C0"/>
                </a:solidFill>
                <a:latin typeface="Roboto" panose="02000000000000000000" pitchFamily="2" charset="0"/>
                <a:ea typeface="Roboto" panose="02000000000000000000" pitchFamily="2" charset="0"/>
              </a:rPr>
              <a:t>Click on Account</a:t>
            </a:r>
          </a:p>
          <a:p>
            <a:pPr marL="342900" indent="-342900" algn="l">
              <a:spcBef>
                <a:spcPts val="0"/>
              </a:spcBef>
              <a:buFont typeface="Arial" panose="020B0604020202020204" pitchFamily="34" charset="0"/>
              <a:buChar char="•"/>
            </a:pPr>
            <a:r>
              <a:rPr lang="en-US" sz="1500" i="1" dirty="0">
                <a:solidFill>
                  <a:srgbClr val="0070C0"/>
                </a:solidFill>
                <a:latin typeface="Roboto" panose="02000000000000000000" pitchFamily="2" charset="0"/>
                <a:ea typeface="Roboto" panose="02000000000000000000" pitchFamily="2" charset="0"/>
              </a:rPr>
              <a:t>Then Click on Manage Notifications</a:t>
            </a:r>
          </a:p>
          <a:p>
            <a:pPr marL="342900" indent="-342900" algn="l">
              <a:spcBef>
                <a:spcPts val="0"/>
              </a:spcBef>
              <a:buFont typeface="Arial" panose="020B0604020202020204" pitchFamily="34" charset="0"/>
              <a:buChar char="•"/>
            </a:pPr>
            <a:r>
              <a:rPr lang="en-US" sz="1500" i="1" dirty="0">
                <a:solidFill>
                  <a:srgbClr val="0070C0"/>
                </a:solidFill>
                <a:latin typeface="Roboto" panose="02000000000000000000" pitchFamily="2" charset="0"/>
                <a:ea typeface="Roboto" panose="02000000000000000000" pitchFamily="2" charset="0"/>
              </a:rPr>
              <a:t>Select the “Edit” button</a:t>
            </a:r>
          </a:p>
          <a:p>
            <a:pPr marL="342900" indent="-342900" algn="l">
              <a:spcBef>
                <a:spcPts val="0"/>
              </a:spcBef>
              <a:buFont typeface="Arial" panose="020B0604020202020204" pitchFamily="34" charset="0"/>
              <a:buChar char="•"/>
            </a:pPr>
            <a:r>
              <a:rPr lang="en-US" sz="1500" i="1" dirty="0">
                <a:solidFill>
                  <a:srgbClr val="0070C0"/>
                </a:solidFill>
                <a:latin typeface="Roboto" panose="02000000000000000000" pitchFamily="2" charset="0"/>
                <a:ea typeface="Roboto" panose="02000000000000000000" pitchFamily="2" charset="0"/>
              </a:rPr>
              <a:t>Finally, you can select notifications you would like to receive</a:t>
            </a:r>
          </a:p>
          <a:p>
            <a:pPr marL="342900" indent="-342900" algn="l">
              <a:spcBef>
                <a:spcPts val="0"/>
              </a:spcBef>
              <a:buFont typeface="Arial" panose="020B0604020202020204" pitchFamily="34" charset="0"/>
              <a:buChar char="•"/>
            </a:pPr>
            <a:r>
              <a:rPr lang="en-US" sz="1500" i="1" dirty="0">
                <a:solidFill>
                  <a:srgbClr val="0070C0"/>
                </a:solidFill>
                <a:latin typeface="Roboto" panose="02000000000000000000" pitchFamily="2" charset="0"/>
                <a:ea typeface="Roboto" panose="02000000000000000000" pitchFamily="2" charset="0"/>
              </a:rPr>
              <a:t>Click the “Save” button or “Cancel” button</a:t>
            </a:r>
          </a:p>
          <a:p>
            <a:pPr marL="342900" indent="-342900" algn="l">
              <a:spcBef>
                <a:spcPts val="0"/>
              </a:spcBef>
              <a:buFont typeface="Arial" panose="020B0604020202020204" pitchFamily="34" charset="0"/>
              <a:buChar char="•"/>
            </a:pPr>
            <a:endParaRPr lang="en-US" sz="1500" i="1" dirty="0">
              <a:solidFill>
                <a:srgbClr val="0070C0"/>
              </a:solidFill>
              <a:latin typeface="Roboto" panose="02000000000000000000" pitchFamily="2" charset="0"/>
              <a:ea typeface="Roboto" panose="02000000000000000000" pitchFamily="2" charset="0"/>
            </a:endParaRPr>
          </a:p>
        </p:txBody>
      </p:sp>
      <p:pic>
        <p:nvPicPr>
          <p:cNvPr id="21" name="Picture 20">
            <a:extLst>
              <a:ext uri="{FF2B5EF4-FFF2-40B4-BE49-F238E27FC236}">
                <a16:creationId xmlns:a16="http://schemas.microsoft.com/office/drawing/2014/main" id="{6A0A6DD0-4025-4873-BC91-E25E0B599DAD}"/>
              </a:ext>
            </a:extLst>
          </p:cNvPr>
          <p:cNvPicPr>
            <a:picLocks noChangeAspect="1"/>
          </p:cNvPicPr>
          <p:nvPr/>
        </p:nvPicPr>
        <p:blipFill rotWithShape="1">
          <a:blip r:embed="rId3"/>
          <a:srcRect b="34813"/>
          <a:stretch/>
        </p:blipFill>
        <p:spPr>
          <a:xfrm>
            <a:off x="0" y="1353067"/>
            <a:ext cx="3941671" cy="325708"/>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6370682-C896-4ECC-BEF9-6997784EB7C5}"/>
              </a:ext>
            </a:extLst>
          </p:cNvPr>
          <p:cNvPicPr>
            <a:picLocks noChangeAspect="1"/>
          </p:cNvPicPr>
          <p:nvPr/>
        </p:nvPicPr>
        <p:blipFill>
          <a:blip r:embed="rId4"/>
          <a:stretch>
            <a:fillRect/>
          </a:stretch>
        </p:blipFill>
        <p:spPr>
          <a:xfrm>
            <a:off x="939473" y="4352548"/>
            <a:ext cx="3814450" cy="243119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632AA71-25C9-469D-8DA4-A3704266EBB2}"/>
              </a:ext>
            </a:extLst>
          </p:cNvPr>
          <p:cNvPicPr>
            <a:picLocks noChangeAspect="1"/>
          </p:cNvPicPr>
          <p:nvPr/>
        </p:nvPicPr>
        <p:blipFill>
          <a:blip r:embed="rId5"/>
          <a:stretch>
            <a:fillRect/>
          </a:stretch>
        </p:blipFill>
        <p:spPr>
          <a:xfrm>
            <a:off x="353954" y="1736325"/>
            <a:ext cx="3941671" cy="27048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681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F7D20A-44BE-2A47-B7E5-9FC32AEC34E7}" type="slidenum">
              <a:rPr lang="en-US" smtClean="0"/>
              <a:t>3</a:t>
            </a:fld>
            <a:endParaRPr lang="en-US" dirty="0"/>
          </a:p>
        </p:txBody>
      </p:sp>
      <p:sp>
        <p:nvSpPr>
          <p:cNvPr id="5" name="Google Shape;70;p13">
            <a:extLst>
              <a:ext uri="{FF2B5EF4-FFF2-40B4-BE49-F238E27FC236}">
                <a16:creationId xmlns:a16="http://schemas.microsoft.com/office/drawing/2014/main" id="{CBDAC0FE-9B9C-4D33-B0F8-1327E3BACC70}"/>
              </a:ext>
            </a:extLst>
          </p:cNvPr>
          <p:cNvSpPr txBox="1">
            <a:spLocks noGrp="1"/>
          </p:cNvSpPr>
          <p:nvPr>
            <p:ph type="ctrTitle"/>
          </p:nvPr>
        </p:nvSpPr>
        <p:spPr>
          <a:xfrm>
            <a:off x="37322" y="1218227"/>
            <a:ext cx="9069355" cy="581608"/>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US" sz="2500" b="1" dirty="0">
                <a:latin typeface="Roboto" panose="02000000000000000000" pitchFamily="2" charset="0"/>
                <a:ea typeface="Roboto" panose="02000000000000000000" pitchFamily="2" charset="0"/>
              </a:rPr>
              <a:t>What is PaymentWorks?</a:t>
            </a:r>
            <a:endParaRPr sz="2500" b="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5985E0AC-4E3D-45F8-8897-544BD8A50C70}"/>
              </a:ext>
            </a:extLst>
          </p:cNvPr>
          <p:cNvSpPr txBox="1"/>
          <p:nvPr/>
        </p:nvSpPr>
        <p:spPr>
          <a:xfrm>
            <a:off x="1185705" y="2145882"/>
            <a:ext cx="6571621" cy="4247317"/>
          </a:xfrm>
          <a:prstGeom prst="rect">
            <a:avLst/>
          </a:prstGeom>
          <a:noFill/>
        </p:spPr>
        <p:txBody>
          <a:bodyPr wrap="square">
            <a:spAutoFit/>
          </a:bodyPr>
          <a:lstStyle/>
          <a:p>
            <a:pPr>
              <a:buFont typeface="Arial" panose="020B0604020202020204" pitchFamily="34" charset="0"/>
              <a:buChar char="•"/>
            </a:pPr>
            <a:r>
              <a:rPr lang="en-US" sz="1800" dirty="0">
                <a:latin typeface="Roboto" panose="02000000000000000000" pitchFamily="2" charset="0"/>
                <a:ea typeface="Roboto" panose="02000000000000000000" pitchFamily="2" charset="0"/>
              </a:rPr>
              <a:t>PaymentWorks is a cloud-based onboarding application for automating the vendor registration process</a:t>
            </a:r>
          </a:p>
          <a:p>
            <a:endParaRPr lang="en-US" sz="1800" dirty="0">
              <a:latin typeface="Roboto" panose="02000000000000000000" pitchFamily="2" charset="0"/>
              <a:ea typeface="Roboto" panose="02000000000000000000" pitchFamily="2" charset="0"/>
            </a:endParaRPr>
          </a:p>
          <a:p>
            <a:pPr>
              <a:buFont typeface="Arial" panose="020B0604020202020204" pitchFamily="34" charset="0"/>
              <a:buChar char="•"/>
            </a:pPr>
            <a:r>
              <a:rPr lang="en-US" sz="1800" dirty="0">
                <a:latin typeface="Roboto" panose="02000000000000000000" pitchFamily="2" charset="0"/>
                <a:ea typeface="Roboto" panose="02000000000000000000" pitchFamily="2" charset="0"/>
              </a:rPr>
              <a:t>TTUHSCEP Departments will have ability to:</a:t>
            </a:r>
          </a:p>
          <a:p>
            <a:pPr marL="742950" lvl="1" indent="-285750">
              <a:buFont typeface="Arial" panose="020B0604020202020204" pitchFamily="34" charset="0"/>
              <a:buChar char="•"/>
            </a:pPr>
            <a:r>
              <a:rPr lang="en-US" dirty="0">
                <a:latin typeface="Roboto" panose="02000000000000000000" pitchFamily="2" charset="0"/>
                <a:ea typeface="Roboto" panose="02000000000000000000" pitchFamily="2" charset="0"/>
              </a:rPr>
              <a:t>Extend invitations to vendors via PaymentWorks</a:t>
            </a:r>
          </a:p>
          <a:p>
            <a:pPr marL="742950" lvl="1" indent="-285750">
              <a:buFont typeface="Arial" panose="020B0604020202020204" pitchFamily="34" charset="0"/>
              <a:buChar char="•"/>
            </a:pPr>
            <a:r>
              <a:rPr lang="en-US" dirty="0">
                <a:latin typeface="Roboto" panose="02000000000000000000" pitchFamily="2" charset="0"/>
                <a:ea typeface="Roboto" panose="02000000000000000000" pitchFamily="2" charset="0"/>
              </a:rPr>
              <a:t>View status of the onboarding process</a:t>
            </a:r>
          </a:p>
          <a:p>
            <a:endParaRPr lang="en-US" sz="1800" dirty="0">
              <a:latin typeface="Roboto" panose="02000000000000000000" pitchFamily="2" charset="0"/>
              <a:ea typeface="Roboto" panose="02000000000000000000" pitchFamily="2" charset="0"/>
            </a:endParaRPr>
          </a:p>
          <a:p>
            <a:pPr>
              <a:buFont typeface="Arial" panose="020B0604020202020204" pitchFamily="34" charset="0"/>
              <a:buChar char="•"/>
            </a:pPr>
            <a:r>
              <a:rPr lang="en-US" sz="1800" dirty="0">
                <a:latin typeface="Roboto" panose="02000000000000000000" pitchFamily="2" charset="0"/>
                <a:ea typeface="Roboto" panose="02000000000000000000" pitchFamily="2" charset="0"/>
              </a:rPr>
              <a:t>Vendors will have the ability to:</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Register and maintain their own information through an assigned self-service account</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Complete their own updates such as address changes and company merger or acquisition, and banking information</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View remittances and payment status</a:t>
            </a:r>
          </a:p>
          <a:p>
            <a:pPr lvl="1"/>
            <a:endParaRPr lang="en-US" b="1" dirty="0"/>
          </a:p>
        </p:txBody>
      </p:sp>
    </p:spTree>
    <p:extLst>
      <p:ext uri="{BB962C8B-B14F-4D97-AF65-F5344CB8AC3E}">
        <p14:creationId xmlns:p14="http://schemas.microsoft.com/office/powerpoint/2010/main" val="342684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2F7D20A-44BE-2A47-B7E5-9FC32AEC34E7}" type="slidenum">
              <a:rPr lang="en-US" smtClean="0"/>
              <a:t>30</a:t>
            </a:fld>
            <a:endParaRPr lang="en-US" dirty="0"/>
          </a:p>
        </p:txBody>
      </p:sp>
      <p:sp>
        <p:nvSpPr>
          <p:cNvPr id="4" name="Google Shape;263;p34">
            <a:extLst>
              <a:ext uri="{FF2B5EF4-FFF2-40B4-BE49-F238E27FC236}">
                <a16:creationId xmlns:a16="http://schemas.microsoft.com/office/drawing/2014/main" id="{D66C8E73-1AD4-40A8-A9F0-63C05CD56588}"/>
              </a:ext>
            </a:extLst>
          </p:cNvPr>
          <p:cNvSpPr txBox="1">
            <a:spLocks noGrp="1"/>
          </p:cNvSpPr>
          <p:nvPr>
            <p:ph type="title"/>
          </p:nvPr>
        </p:nvSpPr>
        <p:spPr>
          <a:xfrm>
            <a:off x="1731021" y="1082109"/>
            <a:ext cx="5182245" cy="5758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Roboto" panose="02000000000000000000" pitchFamily="2" charset="0"/>
                <a:ea typeface="Roboto" panose="02000000000000000000" pitchFamily="2" charset="0"/>
              </a:rPr>
              <a:t>Help Center &amp; Customer Support</a:t>
            </a:r>
            <a:endParaRPr sz="2500" b="1" dirty="0">
              <a:latin typeface="Roboto" panose="02000000000000000000" pitchFamily="2" charset="0"/>
              <a:ea typeface="Roboto" panose="02000000000000000000" pitchFamily="2" charset="0"/>
            </a:endParaRPr>
          </a:p>
        </p:txBody>
      </p:sp>
      <p:sp>
        <p:nvSpPr>
          <p:cNvPr id="5" name="Google Shape;265;p34">
            <a:extLst>
              <a:ext uri="{FF2B5EF4-FFF2-40B4-BE49-F238E27FC236}">
                <a16:creationId xmlns:a16="http://schemas.microsoft.com/office/drawing/2014/main" id="{C6024E10-D295-46D0-867A-2454B78DD1EA}"/>
              </a:ext>
            </a:extLst>
          </p:cNvPr>
          <p:cNvSpPr txBox="1"/>
          <p:nvPr/>
        </p:nvSpPr>
        <p:spPr>
          <a:xfrm>
            <a:off x="16543" y="2225188"/>
            <a:ext cx="4305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Use the Help button in the top right of the screen or click on the Need Help symbols to access the Help Center and to find articles related to Onboarding.</a:t>
            </a:r>
            <a:endParaRPr dirty="0">
              <a:latin typeface="Roboto"/>
              <a:ea typeface="Roboto"/>
              <a:cs typeface="Roboto"/>
              <a:sym typeface="Roboto"/>
            </a:endParaRPr>
          </a:p>
        </p:txBody>
      </p:sp>
      <p:sp>
        <p:nvSpPr>
          <p:cNvPr id="6" name="Google Shape;267;p34">
            <a:extLst>
              <a:ext uri="{FF2B5EF4-FFF2-40B4-BE49-F238E27FC236}">
                <a16:creationId xmlns:a16="http://schemas.microsoft.com/office/drawing/2014/main" id="{C8297D70-D173-446E-9CE5-065EDD8FC957}"/>
              </a:ext>
            </a:extLst>
          </p:cNvPr>
          <p:cNvSpPr txBox="1"/>
          <p:nvPr/>
        </p:nvSpPr>
        <p:spPr>
          <a:xfrm>
            <a:off x="16543" y="4324026"/>
            <a:ext cx="3952556"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Create a Support ticket using the Contact Support button in the Help Center</a:t>
            </a:r>
            <a:endParaRPr dirty="0">
              <a:latin typeface="Roboto"/>
              <a:ea typeface="Roboto"/>
              <a:cs typeface="Roboto"/>
              <a:sym typeface="Roboto"/>
            </a:endParaRPr>
          </a:p>
        </p:txBody>
      </p:sp>
      <p:pic>
        <p:nvPicPr>
          <p:cNvPr id="10" name="Picture 9">
            <a:extLst>
              <a:ext uri="{FF2B5EF4-FFF2-40B4-BE49-F238E27FC236}">
                <a16:creationId xmlns:a16="http://schemas.microsoft.com/office/drawing/2014/main" id="{DCBEC700-AF41-4EBF-9B98-71D0CFBB9415}"/>
              </a:ext>
            </a:extLst>
          </p:cNvPr>
          <p:cNvPicPr>
            <a:picLocks noChangeAspect="1"/>
          </p:cNvPicPr>
          <p:nvPr/>
        </p:nvPicPr>
        <p:blipFill>
          <a:blip r:embed="rId3"/>
          <a:stretch>
            <a:fillRect/>
          </a:stretch>
        </p:blipFill>
        <p:spPr>
          <a:xfrm>
            <a:off x="4322143" y="3496843"/>
            <a:ext cx="4538040" cy="30275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621EDB8D-F42F-408D-933D-C5FAC1B0BE17}"/>
              </a:ext>
            </a:extLst>
          </p:cNvPr>
          <p:cNvPicPr>
            <a:picLocks noChangeAspect="1"/>
          </p:cNvPicPr>
          <p:nvPr/>
        </p:nvPicPr>
        <p:blipFill>
          <a:blip r:embed="rId4"/>
          <a:stretch>
            <a:fillRect/>
          </a:stretch>
        </p:blipFill>
        <p:spPr>
          <a:xfrm>
            <a:off x="4187272" y="2298614"/>
            <a:ext cx="4672911" cy="978051"/>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6A27BC1-E874-45EC-B0FB-1E7A10901323}"/>
              </a:ext>
            </a:extLst>
          </p:cNvPr>
          <p:cNvSpPr/>
          <p:nvPr/>
        </p:nvSpPr>
        <p:spPr>
          <a:xfrm>
            <a:off x="6338835" y="2298614"/>
            <a:ext cx="514141" cy="219265"/>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5DF420"/>
              </a:solidFill>
            </a:endParaRPr>
          </a:p>
        </p:txBody>
      </p:sp>
      <p:sp>
        <p:nvSpPr>
          <p:cNvPr id="9" name="Rectangle 8">
            <a:extLst>
              <a:ext uri="{FF2B5EF4-FFF2-40B4-BE49-F238E27FC236}">
                <a16:creationId xmlns:a16="http://schemas.microsoft.com/office/drawing/2014/main" id="{6AAC5B88-74F4-4FD6-A560-7A9FCDA7BD1D}"/>
              </a:ext>
            </a:extLst>
          </p:cNvPr>
          <p:cNvSpPr/>
          <p:nvPr/>
        </p:nvSpPr>
        <p:spPr>
          <a:xfrm>
            <a:off x="7486650" y="4267200"/>
            <a:ext cx="1290637" cy="138114"/>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5DF420"/>
              </a:solidFill>
            </a:endParaRPr>
          </a:p>
        </p:txBody>
      </p:sp>
    </p:spTree>
    <p:extLst>
      <p:ext uri="{BB962C8B-B14F-4D97-AF65-F5344CB8AC3E}">
        <p14:creationId xmlns:p14="http://schemas.microsoft.com/office/powerpoint/2010/main" val="3878901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 y="1591971"/>
            <a:ext cx="8229600" cy="1143000"/>
          </a:xfrm>
        </p:spPr>
        <p:txBody>
          <a:bodyPr/>
          <a:lstStyle/>
          <a:p>
            <a:r>
              <a:rPr lang="en-US" dirty="0"/>
              <a:t>Questions?</a:t>
            </a:r>
          </a:p>
        </p:txBody>
      </p:sp>
      <p:sp>
        <p:nvSpPr>
          <p:cNvPr id="3" name="Slide Number Placeholder 2"/>
          <p:cNvSpPr>
            <a:spLocks noGrp="1"/>
          </p:cNvSpPr>
          <p:nvPr>
            <p:ph type="sldNum" sz="quarter" idx="12"/>
          </p:nvPr>
        </p:nvSpPr>
        <p:spPr/>
        <p:txBody>
          <a:bodyPr/>
          <a:lstStyle/>
          <a:p>
            <a:fld id="{F2F7D20A-44BE-2A47-B7E5-9FC32AEC34E7}" type="slidenum">
              <a:rPr lang="en-US" smtClean="0"/>
              <a:t>31</a:t>
            </a:fld>
            <a:endParaRPr lang="en-US" dirty="0"/>
          </a:p>
        </p:txBody>
      </p:sp>
    </p:spTree>
    <p:extLst>
      <p:ext uri="{BB962C8B-B14F-4D97-AF65-F5344CB8AC3E}">
        <p14:creationId xmlns:p14="http://schemas.microsoft.com/office/powerpoint/2010/main" val="80107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34B3B89-562F-4EDC-843C-C80CCB6C7F15}"/>
              </a:ext>
            </a:extLst>
          </p:cNvPr>
          <p:cNvPicPr>
            <a:picLocks noChangeAspect="1"/>
          </p:cNvPicPr>
          <p:nvPr/>
        </p:nvPicPr>
        <p:blipFill>
          <a:blip r:embed="rId3"/>
          <a:stretch>
            <a:fillRect/>
          </a:stretch>
        </p:blipFill>
        <p:spPr>
          <a:xfrm>
            <a:off x="-37323" y="1799835"/>
            <a:ext cx="9144000" cy="3693693"/>
          </a:xfrm>
          <a:prstGeom prst="rect">
            <a:avLst/>
          </a:prstGeom>
        </p:spPr>
      </p:pic>
      <p:sp>
        <p:nvSpPr>
          <p:cNvPr id="4" name="Slide Number Placeholder 3"/>
          <p:cNvSpPr>
            <a:spLocks noGrp="1"/>
          </p:cNvSpPr>
          <p:nvPr>
            <p:ph type="sldNum" sz="quarter" idx="12"/>
          </p:nvPr>
        </p:nvSpPr>
        <p:spPr/>
        <p:txBody>
          <a:bodyPr/>
          <a:lstStyle/>
          <a:p>
            <a:fld id="{F2F7D20A-44BE-2A47-B7E5-9FC32AEC34E7}" type="slidenum">
              <a:rPr lang="en-US" smtClean="0"/>
              <a:t>4</a:t>
            </a:fld>
            <a:endParaRPr lang="en-US" dirty="0"/>
          </a:p>
        </p:txBody>
      </p:sp>
      <p:sp>
        <p:nvSpPr>
          <p:cNvPr id="5" name="Google Shape;70;p13">
            <a:extLst>
              <a:ext uri="{FF2B5EF4-FFF2-40B4-BE49-F238E27FC236}">
                <a16:creationId xmlns:a16="http://schemas.microsoft.com/office/drawing/2014/main" id="{CBDAC0FE-9B9C-4D33-B0F8-1327E3BACC70}"/>
              </a:ext>
            </a:extLst>
          </p:cNvPr>
          <p:cNvSpPr txBox="1">
            <a:spLocks noGrp="1"/>
          </p:cNvSpPr>
          <p:nvPr>
            <p:ph type="ctrTitle"/>
          </p:nvPr>
        </p:nvSpPr>
        <p:spPr>
          <a:xfrm>
            <a:off x="37322" y="1218227"/>
            <a:ext cx="9069355" cy="581608"/>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2500" b="1" dirty="0"/>
              <a:t>What value </a:t>
            </a:r>
            <a:r>
              <a:rPr lang="en" sz="2500" b="1" dirty="0">
                <a:latin typeface="Roboto" panose="02000000000000000000" pitchFamily="2" charset="0"/>
                <a:ea typeface="Roboto" panose="02000000000000000000" pitchFamily="2" charset="0"/>
              </a:rPr>
              <a:t>does</a:t>
            </a:r>
            <a:r>
              <a:rPr lang="en" sz="2500" b="1" dirty="0"/>
              <a:t> PaymentWorks bring to </a:t>
            </a:r>
            <a:r>
              <a:rPr lang="en-US" sz="2500" b="1" dirty="0"/>
              <a:t>TTUHSCEP?</a:t>
            </a:r>
            <a:endParaRPr sz="2500" b="1" dirty="0"/>
          </a:p>
        </p:txBody>
      </p:sp>
    </p:spTree>
    <p:extLst>
      <p:ext uri="{BB962C8B-B14F-4D97-AF65-F5344CB8AC3E}">
        <p14:creationId xmlns:p14="http://schemas.microsoft.com/office/powerpoint/2010/main" val="412759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30366D-C251-4D91-86F6-83C2FDA6934C}"/>
              </a:ext>
            </a:extLst>
          </p:cNvPr>
          <p:cNvSpPr>
            <a:spLocks noGrp="1"/>
          </p:cNvSpPr>
          <p:nvPr>
            <p:ph type="sldNum" sz="quarter" idx="12"/>
          </p:nvPr>
        </p:nvSpPr>
        <p:spPr/>
        <p:txBody>
          <a:bodyPr/>
          <a:lstStyle/>
          <a:p>
            <a:fld id="{F2F7D20A-44BE-2A47-B7E5-9FC32AEC34E7}" type="slidenum">
              <a:rPr lang="en-US" smtClean="0"/>
              <a:t>5</a:t>
            </a:fld>
            <a:endParaRPr lang="en-US" dirty="0"/>
          </a:p>
        </p:txBody>
      </p:sp>
      <p:sp>
        <p:nvSpPr>
          <p:cNvPr id="5" name="Rectangle 4">
            <a:extLst>
              <a:ext uri="{FF2B5EF4-FFF2-40B4-BE49-F238E27FC236}">
                <a16:creationId xmlns:a16="http://schemas.microsoft.com/office/drawing/2014/main" id="{54362EB1-AB0D-4FFE-A27E-E4744DCA3E04}"/>
              </a:ext>
            </a:extLst>
          </p:cNvPr>
          <p:cNvSpPr/>
          <p:nvPr/>
        </p:nvSpPr>
        <p:spPr>
          <a:xfrm>
            <a:off x="631093" y="1194394"/>
            <a:ext cx="7638631" cy="477054"/>
          </a:xfrm>
          <a:prstGeom prst="rect">
            <a:avLst/>
          </a:prstGeom>
        </p:spPr>
        <p:txBody>
          <a:bodyPr wrap="none">
            <a:spAutoFit/>
          </a:bodyPr>
          <a:lstStyle/>
          <a:p>
            <a:pPr algn="ctr"/>
            <a:r>
              <a:rPr lang="en" sz="2500" b="1" dirty="0">
                <a:latin typeface="Roboto" panose="02000000000000000000" pitchFamily="2" charset="0"/>
                <a:ea typeface="Roboto" panose="02000000000000000000" pitchFamily="2" charset="0"/>
              </a:rPr>
              <a:t>V</a:t>
            </a:r>
            <a:r>
              <a:rPr lang="en-US" sz="2500" b="1" dirty="0">
                <a:latin typeface="Roboto" panose="02000000000000000000" pitchFamily="2" charset="0"/>
                <a:ea typeface="Roboto" panose="02000000000000000000" pitchFamily="2" charset="0"/>
              </a:rPr>
              <a:t>e</a:t>
            </a:r>
            <a:r>
              <a:rPr lang="en" sz="2500" b="1" dirty="0">
                <a:latin typeface="Roboto" panose="02000000000000000000" pitchFamily="2" charset="0"/>
                <a:ea typeface="Roboto" panose="02000000000000000000" pitchFamily="2" charset="0"/>
              </a:rPr>
              <a:t>ndor/Payee Onboarding: A Time-Saving Process </a:t>
            </a:r>
            <a:endParaRPr lang="en-US" sz="2500" b="1" dirty="0">
              <a:latin typeface="Roboto" panose="02000000000000000000" pitchFamily="2" charset="0"/>
              <a:ea typeface="Roboto" panose="02000000000000000000" pitchFamily="2" charset="0"/>
            </a:endParaRPr>
          </a:p>
        </p:txBody>
      </p:sp>
      <p:sp>
        <p:nvSpPr>
          <p:cNvPr id="6" name="Google Shape;96;p15">
            <a:extLst>
              <a:ext uri="{FF2B5EF4-FFF2-40B4-BE49-F238E27FC236}">
                <a16:creationId xmlns:a16="http://schemas.microsoft.com/office/drawing/2014/main" id="{32DD6988-AAEE-4521-AFE4-BE9F071B80F4}"/>
              </a:ext>
            </a:extLst>
          </p:cNvPr>
          <p:cNvSpPr/>
          <p:nvPr/>
        </p:nvSpPr>
        <p:spPr>
          <a:xfrm>
            <a:off x="2290626" y="2366551"/>
            <a:ext cx="6749700" cy="3114600"/>
          </a:xfrm>
          <a:prstGeom prst="rect">
            <a:avLst/>
          </a:prstGeom>
          <a:noFill/>
          <a:ln w="50800" cap="flat" cmpd="sng">
            <a:solidFill>
              <a:srgbClr val="D0CECE"/>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Roboto"/>
              <a:ea typeface="Roboto"/>
              <a:cs typeface="Roboto"/>
              <a:sym typeface="Roboto"/>
            </a:endParaRPr>
          </a:p>
        </p:txBody>
      </p:sp>
      <p:sp>
        <p:nvSpPr>
          <p:cNvPr id="7" name="Google Shape;98;p15">
            <a:extLst>
              <a:ext uri="{FF2B5EF4-FFF2-40B4-BE49-F238E27FC236}">
                <a16:creationId xmlns:a16="http://schemas.microsoft.com/office/drawing/2014/main" id="{5774FEBA-8C6C-401C-A786-2873BD7F8430}"/>
              </a:ext>
            </a:extLst>
          </p:cNvPr>
          <p:cNvSpPr/>
          <p:nvPr/>
        </p:nvSpPr>
        <p:spPr>
          <a:xfrm>
            <a:off x="221710" y="2416778"/>
            <a:ext cx="1933388" cy="465071"/>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25400" cap="flat" cmpd="sng">
            <a:solidFill>
              <a:srgbClr val="FD5949"/>
            </a:solidFill>
            <a:prstDash val="solid"/>
            <a:miter lim="800000"/>
            <a:headEnd type="none" w="sm" len="sm"/>
            <a:tailEnd type="none" w="sm" len="sm"/>
          </a:ln>
        </p:spPr>
        <p:txBody>
          <a:bodyPr spcFirstLastPara="1" wrap="square" lIns="84525" tIns="84525" rIns="84525" bIns="84525" anchor="ctr" anchorCtr="0">
            <a:noAutofit/>
          </a:bodyPr>
          <a:lstStyle/>
          <a:p>
            <a:pPr marL="0" marR="0" lvl="0" indent="0" algn="ctr" rtl="0">
              <a:lnSpc>
                <a:spcPct val="90000"/>
              </a:lnSpc>
              <a:spcBef>
                <a:spcPts val="0"/>
              </a:spcBef>
              <a:spcAft>
                <a:spcPts val="0"/>
              </a:spcAft>
              <a:buClr>
                <a:srgbClr val="FD5949"/>
              </a:buClr>
              <a:buSzPts val="1800"/>
              <a:buFont typeface="Arial"/>
              <a:buNone/>
            </a:pPr>
            <a:r>
              <a:rPr lang="en" sz="1800" b="1" i="0" u="none" strike="noStrike" cap="none" dirty="0">
                <a:solidFill>
                  <a:srgbClr val="FD5949"/>
                </a:solidFill>
                <a:latin typeface="Roboto"/>
                <a:ea typeface="Roboto"/>
                <a:cs typeface="Roboto"/>
                <a:sym typeface="Roboto"/>
              </a:rPr>
              <a:t>TTUHSC ERP</a:t>
            </a:r>
            <a:endParaRPr sz="1400" b="0" i="0" u="none" strike="noStrike" cap="none" dirty="0">
              <a:solidFill>
                <a:srgbClr val="000000"/>
              </a:solidFill>
              <a:latin typeface="Roboto"/>
              <a:ea typeface="Roboto"/>
              <a:cs typeface="Roboto"/>
              <a:sym typeface="Roboto"/>
            </a:endParaRPr>
          </a:p>
        </p:txBody>
      </p:sp>
      <p:sp>
        <p:nvSpPr>
          <p:cNvPr id="8" name="Google Shape;99;p15">
            <a:extLst>
              <a:ext uri="{FF2B5EF4-FFF2-40B4-BE49-F238E27FC236}">
                <a16:creationId xmlns:a16="http://schemas.microsoft.com/office/drawing/2014/main" id="{7BF86D40-B7C0-4643-9570-D89E0E795BCB}"/>
              </a:ext>
            </a:extLst>
          </p:cNvPr>
          <p:cNvSpPr/>
          <p:nvPr/>
        </p:nvSpPr>
        <p:spPr>
          <a:xfrm>
            <a:off x="221710" y="2942058"/>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3575" tIns="103575" rIns="103575" bIns="103575" anchor="ctr"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rgbClr val="FFFFFF"/>
              </a:solidFill>
              <a:latin typeface="Arial"/>
              <a:ea typeface="Arial"/>
              <a:cs typeface="Arial"/>
              <a:sym typeface="Arial"/>
            </a:endParaRPr>
          </a:p>
        </p:txBody>
      </p:sp>
      <p:sp>
        <p:nvSpPr>
          <p:cNvPr id="9" name="Google Shape;100;p15">
            <a:extLst>
              <a:ext uri="{FF2B5EF4-FFF2-40B4-BE49-F238E27FC236}">
                <a16:creationId xmlns:a16="http://schemas.microsoft.com/office/drawing/2014/main" id="{B372525F-252D-497A-95B2-EC287B6C7A1A}"/>
              </a:ext>
            </a:extLst>
          </p:cNvPr>
          <p:cNvSpPr/>
          <p:nvPr/>
        </p:nvSpPr>
        <p:spPr>
          <a:xfrm>
            <a:off x="221710" y="3418819"/>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3575" tIns="103575" rIns="103575" bIns="103575" anchor="ctr"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rgbClr val="FFFFFF"/>
              </a:solidFill>
              <a:latin typeface="Arial"/>
              <a:ea typeface="Arial"/>
              <a:cs typeface="Arial"/>
              <a:sym typeface="Arial"/>
            </a:endParaRPr>
          </a:p>
        </p:txBody>
      </p:sp>
      <p:sp>
        <p:nvSpPr>
          <p:cNvPr id="10" name="Google Shape;101;p15">
            <a:extLst>
              <a:ext uri="{FF2B5EF4-FFF2-40B4-BE49-F238E27FC236}">
                <a16:creationId xmlns:a16="http://schemas.microsoft.com/office/drawing/2014/main" id="{92600096-C53E-43D7-9D31-18A958A17BE4}"/>
              </a:ext>
            </a:extLst>
          </p:cNvPr>
          <p:cNvSpPr/>
          <p:nvPr/>
        </p:nvSpPr>
        <p:spPr>
          <a:xfrm>
            <a:off x="221710" y="3895581"/>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3575" tIns="103575" rIns="103575" bIns="103575" anchor="ctr"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rgbClr val="FFFFFF"/>
              </a:solidFill>
              <a:latin typeface="Arial"/>
              <a:ea typeface="Arial"/>
              <a:cs typeface="Arial"/>
              <a:sym typeface="Arial"/>
            </a:endParaRPr>
          </a:p>
        </p:txBody>
      </p:sp>
      <p:sp>
        <p:nvSpPr>
          <p:cNvPr id="11" name="Google Shape;102;p15">
            <a:extLst>
              <a:ext uri="{FF2B5EF4-FFF2-40B4-BE49-F238E27FC236}">
                <a16:creationId xmlns:a16="http://schemas.microsoft.com/office/drawing/2014/main" id="{60F3AAEE-2B00-45AC-9184-5875244B3B20}"/>
              </a:ext>
            </a:extLst>
          </p:cNvPr>
          <p:cNvSpPr/>
          <p:nvPr/>
        </p:nvSpPr>
        <p:spPr>
          <a:xfrm>
            <a:off x="221710" y="3954247"/>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FD5949"/>
          </a:solidFill>
          <a:ln w="12700" cap="flat" cmpd="sng">
            <a:solidFill>
              <a:srgbClr val="FFFFFF"/>
            </a:solidFill>
            <a:prstDash val="solid"/>
            <a:miter lim="800000"/>
            <a:headEnd type="none" w="sm" len="sm"/>
            <a:tailEnd type="none" w="sm" len="sm"/>
          </a:ln>
        </p:spPr>
        <p:txBody>
          <a:bodyPr spcFirstLastPara="1" wrap="square" lIns="61650" tIns="61650" rIns="61650" bIns="6165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Roboto"/>
                <a:ea typeface="Roboto"/>
                <a:cs typeface="Roboto"/>
                <a:sym typeface="Roboto"/>
              </a:rPr>
              <a:t>8. Create or Update Vendor</a:t>
            </a:r>
            <a:endParaRPr sz="1400" b="0" i="0" u="none" strike="noStrike" cap="none" dirty="0">
              <a:solidFill>
                <a:srgbClr val="000000"/>
              </a:solidFill>
              <a:latin typeface="Roboto"/>
              <a:ea typeface="Roboto"/>
              <a:cs typeface="Roboto"/>
              <a:sym typeface="Roboto"/>
            </a:endParaRPr>
          </a:p>
        </p:txBody>
      </p:sp>
      <p:sp>
        <p:nvSpPr>
          <p:cNvPr id="12" name="Google Shape;103;p15">
            <a:extLst>
              <a:ext uri="{FF2B5EF4-FFF2-40B4-BE49-F238E27FC236}">
                <a16:creationId xmlns:a16="http://schemas.microsoft.com/office/drawing/2014/main" id="{266F4F8F-EFAD-47DE-B88A-5F7C2C8242B1}"/>
              </a:ext>
            </a:extLst>
          </p:cNvPr>
          <p:cNvSpPr/>
          <p:nvPr/>
        </p:nvSpPr>
        <p:spPr>
          <a:xfrm>
            <a:off x="221710" y="4431009"/>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FD5949"/>
          </a:solidFill>
          <a:ln w="12700" cap="flat" cmpd="sng">
            <a:solidFill>
              <a:srgbClr val="FFFFFF"/>
            </a:solidFill>
            <a:prstDash val="solid"/>
            <a:miter lim="800000"/>
            <a:headEnd type="none" w="sm" len="sm"/>
            <a:tailEnd type="none" w="sm" len="sm"/>
          </a:ln>
        </p:spPr>
        <p:txBody>
          <a:bodyPr spcFirstLastPara="1" wrap="square" lIns="61650" tIns="61650" rIns="61650" bIns="6165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dirty="0">
                <a:solidFill>
                  <a:srgbClr val="FFFFFF"/>
                </a:solidFill>
                <a:latin typeface="Roboto"/>
                <a:ea typeface="Roboto"/>
                <a:cs typeface="Roboto"/>
                <a:sym typeface="Roboto"/>
              </a:rPr>
              <a:t>9. Notify PaymentWorks</a:t>
            </a:r>
            <a:endParaRPr sz="1200" b="0" i="0" u="none" strike="noStrike" cap="none" dirty="0">
              <a:solidFill>
                <a:srgbClr val="FFFFFF"/>
              </a:solidFill>
              <a:latin typeface="Roboto"/>
              <a:ea typeface="Roboto"/>
              <a:cs typeface="Roboto"/>
              <a:sym typeface="Roboto"/>
            </a:endParaRPr>
          </a:p>
        </p:txBody>
      </p:sp>
      <p:sp>
        <p:nvSpPr>
          <p:cNvPr id="13" name="Google Shape;104;p15">
            <a:extLst>
              <a:ext uri="{FF2B5EF4-FFF2-40B4-BE49-F238E27FC236}">
                <a16:creationId xmlns:a16="http://schemas.microsoft.com/office/drawing/2014/main" id="{B6EFF0B0-AEF5-4870-BBA3-D9DB01823BBA}"/>
              </a:ext>
            </a:extLst>
          </p:cNvPr>
          <p:cNvSpPr/>
          <p:nvPr/>
        </p:nvSpPr>
        <p:spPr>
          <a:xfrm>
            <a:off x="221710" y="4907771"/>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FD5949"/>
          </a:solidFill>
          <a:ln w="12700" cap="flat" cmpd="sng">
            <a:solidFill>
              <a:srgbClr val="FFFFFF"/>
            </a:solidFill>
            <a:prstDash val="solid"/>
            <a:miter lim="800000"/>
            <a:headEnd type="none" w="sm" len="sm"/>
            <a:tailEnd type="none" w="sm" len="sm"/>
          </a:ln>
        </p:spPr>
        <p:txBody>
          <a:bodyPr spcFirstLastPara="1" wrap="square" lIns="61650" tIns="61650" rIns="61650" bIns="61650"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Roboto"/>
                <a:ea typeface="Roboto"/>
                <a:cs typeface="Roboto"/>
                <a:sym typeface="Roboto"/>
              </a:rPr>
              <a:t>15. Update Record</a:t>
            </a:r>
            <a:endParaRPr sz="1400" b="0" i="0" u="none" strike="noStrike" cap="none" dirty="0">
              <a:solidFill>
                <a:srgbClr val="000000"/>
              </a:solidFill>
              <a:latin typeface="Roboto"/>
              <a:ea typeface="Roboto"/>
              <a:cs typeface="Roboto"/>
              <a:sym typeface="Roboto"/>
            </a:endParaRPr>
          </a:p>
        </p:txBody>
      </p:sp>
      <p:sp>
        <p:nvSpPr>
          <p:cNvPr id="14" name="Google Shape;105;p15">
            <a:extLst>
              <a:ext uri="{FF2B5EF4-FFF2-40B4-BE49-F238E27FC236}">
                <a16:creationId xmlns:a16="http://schemas.microsoft.com/office/drawing/2014/main" id="{A20A4176-0B71-4A1D-8DB6-74F162A3CC05}"/>
              </a:ext>
            </a:extLst>
          </p:cNvPr>
          <p:cNvSpPr/>
          <p:nvPr/>
        </p:nvSpPr>
        <p:spPr>
          <a:xfrm>
            <a:off x="2419701" y="2416778"/>
            <a:ext cx="2239977" cy="465076"/>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25400" cap="flat" cmpd="sng">
            <a:solidFill>
              <a:srgbClr val="2C9CB0"/>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ctr" rtl="0">
              <a:lnSpc>
                <a:spcPct val="90000"/>
              </a:lnSpc>
              <a:spcBef>
                <a:spcPts val="0"/>
              </a:spcBef>
              <a:spcAft>
                <a:spcPts val="0"/>
              </a:spcAft>
              <a:buClr>
                <a:srgbClr val="2C9CB0"/>
              </a:buClr>
              <a:buSzPts val="1800"/>
              <a:buFont typeface="Arial"/>
              <a:buNone/>
            </a:pPr>
            <a:r>
              <a:rPr lang="en" sz="1800" b="1" dirty="0">
                <a:solidFill>
                  <a:srgbClr val="2C9CB0"/>
                </a:solidFill>
              </a:rPr>
              <a:t>TTUHSCEP Vendor Services</a:t>
            </a:r>
            <a:endParaRPr sz="1400" b="0" i="0" u="none" strike="noStrike" cap="none" dirty="0">
              <a:solidFill>
                <a:srgbClr val="000000"/>
              </a:solidFill>
              <a:latin typeface="Arial"/>
              <a:ea typeface="Arial"/>
              <a:cs typeface="Arial"/>
              <a:sym typeface="Arial"/>
            </a:endParaRPr>
          </a:p>
        </p:txBody>
      </p:sp>
      <p:sp>
        <p:nvSpPr>
          <p:cNvPr id="15" name="Google Shape;106;p15">
            <a:extLst>
              <a:ext uri="{FF2B5EF4-FFF2-40B4-BE49-F238E27FC236}">
                <a16:creationId xmlns:a16="http://schemas.microsoft.com/office/drawing/2014/main" id="{74220069-794F-4A1E-B489-42082EB25F29}"/>
              </a:ext>
            </a:extLst>
          </p:cNvPr>
          <p:cNvSpPr/>
          <p:nvPr/>
        </p:nvSpPr>
        <p:spPr>
          <a:xfrm>
            <a:off x="2479965" y="2942058"/>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299BB0"/>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1. Initiate Vendor Invite</a:t>
            </a:r>
            <a:endParaRPr sz="1400" b="0" i="0" u="none" strike="noStrike" cap="none" dirty="0">
              <a:solidFill>
                <a:srgbClr val="000000"/>
              </a:solidFill>
              <a:latin typeface="Arial"/>
              <a:ea typeface="Arial"/>
              <a:cs typeface="Arial"/>
              <a:sym typeface="Arial"/>
            </a:endParaRPr>
          </a:p>
        </p:txBody>
      </p:sp>
      <p:sp>
        <p:nvSpPr>
          <p:cNvPr id="16" name="Google Shape;107;p15">
            <a:extLst>
              <a:ext uri="{FF2B5EF4-FFF2-40B4-BE49-F238E27FC236}">
                <a16:creationId xmlns:a16="http://schemas.microsoft.com/office/drawing/2014/main" id="{929F2A4F-A8CD-4665-9B92-14249D684526}"/>
              </a:ext>
            </a:extLst>
          </p:cNvPr>
          <p:cNvSpPr/>
          <p:nvPr/>
        </p:nvSpPr>
        <p:spPr>
          <a:xfrm>
            <a:off x="2479965" y="3418819"/>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299BB0"/>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dirty="0">
                <a:solidFill>
                  <a:srgbClr val="FFFFFF"/>
                </a:solidFill>
                <a:latin typeface="Arial"/>
                <a:ea typeface="Arial"/>
                <a:cs typeface="Arial"/>
                <a:sym typeface="Arial"/>
              </a:rPr>
              <a:t>2. Approve Request</a:t>
            </a:r>
            <a:endParaRPr sz="1400" b="0" i="0" u="none" strike="noStrike" cap="none" dirty="0">
              <a:solidFill>
                <a:srgbClr val="000000"/>
              </a:solidFill>
              <a:latin typeface="Arial"/>
              <a:ea typeface="Arial"/>
              <a:cs typeface="Arial"/>
              <a:sym typeface="Arial"/>
            </a:endParaRPr>
          </a:p>
        </p:txBody>
      </p:sp>
      <p:sp>
        <p:nvSpPr>
          <p:cNvPr id="17" name="Google Shape;108;p15">
            <a:extLst>
              <a:ext uri="{FF2B5EF4-FFF2-40B4-BE49-F238E27FC236}">
                <a16:creationId xmlns:a16="http://schemas.microsoft.com/office/drawing/2014/main" id="{9338623D-B92D-415F-9B85-DFE79CF66C8E}"/>
              </a:ext>
            </a:extLst>
          </p:cNvPr>
          <p:cNvSpPr/>
          <p:nvPr/>
        </p:nvSpPr>
        <p:spPr>
          <a:xfrm>
            <a:off x="2479965" y="3895581"/>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000000"/>
              </a:buClr>
              <a:buSzPts val="1200"/>
              <a:buFont typeface="Arial"/>
              <a:buNone/>
            </a:pPr>
            <a:endParaRPr sz="1200" b="0" i="0" u="none" strike="noStrike" cap="none" dirty="0">
              <a:solidFill>
                <a:srgbClr val="FFFFFF"/>
              </a:solidFill>
              <a:latin typeface="Arial"/>
              <a:ea typeface="Arial"/>
              <a:cs typeface="Arial"/>
              <a:sym typeface="Arial"/>
            </a:endParaRPr>
          </a:p>
        </p:txBody>
      </p:sp>
      <p:sp>
        <p:nvSpPr>
          <p:cNvPr id="18" name="Google Shape;109;p15">
            <a:extLst>
              <a:ext uri="{FF2B5EF4-FFF2-40B4-BE49-F238E27FC236}">
                <a16:creationId xmlns:a16="http://schemas.microsoft.com/office/drawing/2014/main" id="{3489FCD0-853C-4787-A94D-606950651BD3}"/>
              </a:ext>
            </a:extLst>
          </p:cNvPr>
          <p:cNvSpPr/>
          <p:nvPr/>
        </p:nvSpPr>
        <p:spPr>
          <a:xfrm>
            <a:off x="2479965" y="3907272"/>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299BB0"/>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dirty="0">
                <a:solidFill>
                  <a:srgbClr val="FFFFFF"/>
                </a:solidFill>
                <a:latin typeface="Arial"/>
                <a:ea typeface="Arial"/>
                <a:cs typeface="Arial"/>
                <a:sym typeface="Arial"/>
              </a:rPr>
              <a:t>7. Approve Workflow</a:t>
            </a:r>
            <a:endParaRPr sz="1400" b="0" i="0" u="none" strike="noStrike" cap="none" dirty="0">
              <a:solidFill>
                <a:srgbClr val="000000"/>
              </a:solidFill>
              <a:latin typeface="Arial"/>
              <a:ea typeface="Arial"/>
              <a:cs typeface="Arial"/>
              <a:sym typeface="Arial"/>
            </a:endParaRPr>
          </a:p>
        </p:txBody>
      </p:sp>
      <p:sp>
        <p:nvSpPr>
          <p:cNvPr id="19" name="Google Shape;110;p15">
            <a:extLst>
              <a:ext uri="{FF2B5EF4-FFF2-40B4-BE49-F238E27FC236}">
                <a16:creationId xmlns:a16="http://schemas.microsoft.com/office/drawing/2014/main" id="{67D37506-03B3-4FAD-89C1-6098AF5C8957}"/>
              </a:ext>
            </a:extLst>
          </p:cNvPr>
          <p:cNvSpPr/>
          <p:nvPr/>
        </p:nvSpPr>
        <p:spPr>
          <a:xfrm>
            <a:off x="2479965" y="4849105"/>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000000"/>
              </a:buClr>
              <a:buSzPts val="1200"/>
              <a:buFont typeface="Arial"/>
              <a:buNone/>
            </a:pPr>
            <a:endParaRPr sz="1200" b="0" i="0" u="none" strike="noStrike" cap="none" dirty="0">
              <a:solidFill>
                <a:srgbClr val="FFFFFF"/>
              </a:solidFill>
              <a:latin typeface="Arial"/>
              <a:ea typeface="Arial"/>
              <a:cs typeface="Arial"/>
              <a:sym typeface="Arial"/>
            </a:endParaRPr>
          </a:p>
        </p:txBody>
      </p:sp>
      <p:sp>
        <p:nvSpPr>
          <p:cNvPr id="20" name="Google Shape;111;p15">
            <a:extLst>
              <a:ext uri="{FF2B5EF4-FFF2-40B4-BE49-F238E27FC236}">
                <a16:creationId xmlns:a16="http://schemas.microsoft.com/office/drawing/2014/main" id="{EE157054-9000-4527-AB96-9EE8662B84FA}"/>
              </a:ext>
            </a:extLst>
          </p:cNvPr>
          <p:cNvSpPr/>
          <p:nvPr/>
        </p:nvSpPr>
        <p:spPr>
          <a:xfrm>
            <a:off x="2479965" y="4904733"/>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299BB0"/>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14. Approve Updates</a:t>
            </a:r>
            <a:endParaRPr sz="1400" b="0" i="0" u="none" strike="noStrike" cap="none" dirty="0">
              <a:solidFill>
                <a:srgbClr val="000000"/>
              </a:solidFill>
              <a:latin typeface="Arial"/>
              <a:ea typeface="Arial"/>
              <a:cs typeface="Arial"/>
              <a:sym typeface="Arial"/>
            </a:endParaRPr>
          </a:p>
        </p:txBody>
      </p:sp>
      <p:sp>
        <p:nvSpPr>
          <p:cNvPr id="21" name="Google Shape;112;p15">
            <a:extLst>
              <a:ext uri="{FF2B5EF4-FFF2-40B4-BE49-F238E27FC236}">
                <a16:creationId xmlns:a16="http://schemas.microsoft.com/office/drawing/2014/main" id="{13EDF39A-D5FC-47FE-9893-235980BCF847}"/>
              </a:ext>
            </a:extLst>
          </p:cNvPr>
          <p:cNvSpPr/>
          <p:nvPr/>
        </p:nvSpPr>
        <p:spPr>
          <a:xfrm>
            <a:off x="4738219" y="2416778"/>
            <a:ext cx="1933388" cy="465072"/>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25400" cap="flat" cmpd="sng">
            <a:solidFill>
              <a:srgbClr val="32C8E3"/>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32C8E3"/>
              </a:buClr>
              <a:buSzPts val="1800"/>
              <a:buFont typeface="Arial"/>
              <a:buNone/>
            </a:pPr>
            <a:r>
              <a:rPr lang="en" sz="1800" b="1" i="0" u="none" strike="noStrike" cap="none" dirty="0">
                <a:solidFill>
                  <a:srgbClr val="32C8E3"/>
                </a:solidFill>
                <a:latin typeface="Arial"/>
                <a:ea typeface="Arial"/>
                <a:cs typeface="Arial"/>
                <a:sym typeface="Arial"/>
              </a:rPr>
              <a:t>PaymentWorks</a:t>
            </a:r>
            <a:endParaRPr sz="1800" b="1" i="0" u="none" strike="noStrike" cap="none" dirty="0">
              <a:solidFill>
                <a:srgbClr val="32C8E3"/>
              </a:solidFill>
              <a:latin typeface="Arial"/>
              <a:ea typeface="Arial"/>
              <a:cs typeface="Arial"/>
              <a:sym typeface="Arial"/>
            </a:endParaRPr>
          </a:p>
        </p:txBody>
      </p:sp>
      <p:sp>
        <p:nvSpPr>
          <p:cNvPr id="22" name="Google Shape;113;p15">
            <a:extLst>
              <a:ext uri="{FF2B5EF4-FFF2-40B4-BE49-F238E27FC236}">
                <a16:creationId xmlns:a16="http://schemas.microsoft.com/office/drawing/2014/main" id="{367E5E54-53A1-4543-969B-231D343C255D}"/>
              </a:ext>
            </a:extLst>
          </p:cNvPr>
          <p:cNvSpPr/>
          <p:nvPr/>
        </p:nvSpPr>
        <p:spPr>
          <a:xfrm>
            <a:off x="4738219" y="2942058"/>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000000"/>
              </a:buClr>
              <a:buSzPts val="1200"/>
              <a:buFont typeface="Arial"/>
              <a:buNone/>
            </a:pPr>
            <a:endParaRPr sz="1200" b="0" i="0" u="none" strike="noStrike" cap="none" dirty="0">
              <a:solidFill>
                <a:srgbClr val="FFFFFF"/>
              </a:solidFill>
              <a:latin typeface="Arial"/>
              <a:ea typeface="Arial"/>
              <a:cs typeface="Arial"/>
              <a:sym typeface="Arial"/>
            </a:endParaRPr>
          </a:p>
        </p:txBody>
      </p:sp>
      <p:sp>
        <p:nvSpPr>
          <p:cNvPr id="23" name="Google Shape;114;p15">
            <a:extLst>
              <a:ext uri="{FF2B5EF4-FFF2-40B4-BE49-F238E27FC236}">
                <a16:creationId xmlns:a16="http://schemas.microsoft.com/office/drawing/2014/main" id="{98E697E7-5580-4D3D-B18A-FC94F9350B94}"/>
              </a:ext>
            </a:extLst>
          </p:cNvPr>
          <p:cNvSpPr/>
          <p:nvPr/>
        </p:nvSpPr>
        <p:spPr>
          <a:xfrm>
            <a:off x="4738219" y="3895581"/>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32C8E3"/>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dirty="0">
                <a:solidFill>
                  <a:srgbClr val="FFFFFF"/>
                </a:solidFill>
                <a:latin typeface="Arial"/>
                <a:ea typeface="Arial"/>
                <a:cs typeface="Arial"/>
                <a:sym typeface="Arial"/>
              </a:rPr>
              <a:t>6. Verifications/Screening</a:t>
            </a:r>
            <a:endParaRPr sz="1400" b="0" i="0" u="none" strike="noStrike" cap="none" dirty="0">
              <a:solidFill>
                <a:srgbClr val="000000"/>
              </a:solidFill>
              <a:latin typeface="Arial"/>
              <a:ea typeface="Arial"/>
              <a:cs typeface="Arial"/>
              <a:sym typeface="Arial"/>
            </a:endParaRPr>
          </a:p>
        </p:txBody>
      </p:sp>
      <p:sp>
        <p:nvSpPr>
          <p:cNvPr id="24" name="Google Shape;115;p15">
            <a:extLst>
              <a:ext uri="{FF2B5EF4-FFF2-40B4-BE49-F238E27FC236}">
                <a16:creationId xmlns:a16="http://schemas.microsoft.com/office/drawing/2014/main" id="{053235FE-AEBF-4C79-8FCE-5DDBD295947B}"/>
              </a:ext>
            </a:extLst>
          </p:cNvPr>
          <p:cNvSpPr/>
          <p:nvPr/>
        </p:nvSpPr>
        <p:spPr>
          <a:xfrm>
            <a:off x="6996474" y="2416778"/>
            <a:ext cx="1933388" cy="465071"/>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25400" cap="flat" cmpd="sng">
            <a:solidFill>
              <a:srgbClr val="055463"/>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055463"/>
              </a:buClr>
              <a:buSzPts val="1800"/>
              <a:buFont typeface="Arial"/>
              <a:buNone/>
            </a:pPr>
            <a:r>
              <a:rPr lang="en" sz="1800" b="1" i="0" u="none" strike="noStrike" cap="none" dirty="0">
                <a:solidFill>
                  <a:srgbClr val="055463"/>
                </a:solidFill>
                <a:latin typeface="Arial"/>
                <a:ea typeface="Arial"/>
                <a:cs typeface="Arial"/>
                <a:sym typeface="Arial"/>
              </a:rPr>
              <a:t>Vendor/Payee</a:t>
            </a:r>
            <a:endParaRPr sz="1400" b="0" i="0" u="none" strike="noStrike" cap="none" dirty="0">
              <a:solidFill>
                <a:srgbClr val="000000"/>
              </a:solidFill>
              <a:latin typeface="Arial"/>
              <a:ea typeface="Arial"/>
              <a:cs typeface="Arial"/>
              <a:sym typeface="Arial"/>
            </a:endParaRPr>
          </a:p>
        </p:txBody>
      </p:sp>
      <p:sp>
        <p:nvSpPr>
          <p:cNvPr id="25" name="Google Shape;116;p15">
            <a:extLst>
              <a:ext uri="{FF2B5EF4-FFF2-40B4-BE49-F238E27FC236}">
                <a16:creationId xmlns:a16="http://schemas.microsoft.com/office/drawing/2014/main" id="{CCB0AA0A-6A75-4ED5-92AB-24D36051E738}"/>
              </a:ext>
            </a:extLst>
          </p:cNvPr>
          <p:cNvSpPr/>
          <p:nvPr/>
        </p:nvSpPr>
        <p:spPr>
          <a:xfrm>
            <a:off x="6996474" y="2942058"/>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000000"/>
              </a:buClr>
              <a:buSzPts val="1200"/>
              <a:buFont typeface="Arial"/>
              <a:buNone/>
            </a:pPr>
            <a:endParaRPr sz="1200" b="0" i="0" u="none" strike="noStrike" cap="none" dirty="0">
              <a:solidFill>
                <a:srgbClr val="FFFFFF"/>
              </a:solidFill>
              <a:latin typeface="Arial"/>
              <a:ea typeface="Arial"/>
              <a:cs typeface="Arial"/>
              <a:sym typeface="Arial"/>
            </a:endParaRPr>
          </a:p>
        </p:txBody>
      </p:sp>
      <p:sp>
        <p:nvSpPr>
          <p:cNvPr id="26" name="Google Shape;117;p15">
            <a:extLst>
              <a:ext uri="{FF2B5EF4-FFF2-40B4-BE49-F238E27FC236}">
                <a16:creationId xmlns:a16="http://schemas.microsoft.com/office/drawing/2014/main" id="{6C522660-8483-4145-8D83-B640260E6B06}"/>
              </a:ext>
            </a:extLst>
          </p:cNvPr>
          <p:cNvSpPr/>
          <p:nvPr/>
        </p:nvSpPr>
        <p:spPr>
          <a:xfrm>
            <a:off x="6996474" y="3418819"/>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055463"/>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4. Create PaymentWorks Account</a:t>
            </a:r>
            <a:endParaRPr sz="1400" b="0" i="0" u="none" strike="noStrike" cap="none" dirty="0">
              <a:solidFill>
                <a:srgbClr val="000000"/>
              </a:solidFill>
              <a:latin typeface="Arial"/>
              <a:ea typeface="Arial"/>
              <a:cs typeface="Arial"/>
              <a:sym typeface="Arial"/>
            </a:endParaRPr>
          </a:p>
        </p:txBody>
      </p:sp>
      <p:sp>
        <p:nvSpPr>
          <p:cNvPr id="27" name="Google Shape;118;p15">
            <a:extLst>
              <a:ext uri="{FF2B5EF4-FFF2-40B4-BE49-F238E27FC236}">
                <a16:creationId xmlns:a16="http://schemas.microsoft.com/office/drawing/2014/main" id="{D026B8FF-5338-420C-973E-968F611093B1}"/>
              </a:ext>
            </a:extLst>
          </p:cNvPr>
          <p:cNvSpPr/>
          <p:nvPr/>
        </p:nvSpPr>
        <p:spPr>
          <a:xfrm>
            <a:off x="6996474" y="3895581"/>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055463"/>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5. Complete Registration</a:t>
            </a:r>
            <a:endParaRPr sz="1400" b="0" i="0" u="none" strike="noStrike" cap="none" dirty="0">
              <a:solidFill>
                <a:srgbClr val="000000"/>
              </a:solidFill>
              <a:latin typeface="Arial"/>
              <a:ea typeface="Arial"/>
              <a:cs typeface="Arial"/>
              <a:sym typeface="Arial"/>
            </a:endParaRPr>
          </a:p>
        </p:txBody>
      </p:sp>
      <p:sp>
        <p:nvSpPr>
          <p:cNvPr id="28" name="Google Shape;119;p15">
            <a:extLst>
              <a:ext uri="{FF2B5EF4-FFF2-40B4-BE49-F238E27FC236}">
                <a16:creationId xmlns:a16="http://schemas.microsoft.com/office/drawing/2014/main" id="{92D8519D-613C-4620-9DAB-A6391A37AEBE}"/>
              </a:ext>
            </a:extLst>
          </p:cNvPr>
          <p:cNvSpPr/>
          <p:nvPr/>
        </p:nvSpPr>
        <p:spPr>
          <a:xfrm>
            <a:off x="6996474" y="4372343"/>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000000"/>
              </a:buClr>
              <a:buSzPts val="1200"/>
              <a:buFont typeface="Arial"/>
              <a:buNone/>
            </a:pPr>
            <a:endParaRPr sz="1200" b="0" i="0" u="none" strike="noStrike" cap="none" dirty="0">
              <a:solidFill>
                <a:srgbClr val="FFFFFF"/>
              </a:solidFill>
              <a:latin typeface="Arial"/>
              <a:ea typeface="Arial"/>
              <a:cs typeface="Arial"/>
              <a:sym typeface="Arial"/>
            </a:endParaRPr>
          </a:p>
        </p:txBody>
      </p:sp>
      <p:sp>
        <p:nvSpPr>
          <p:cNvPr id="29" name="Google Shape;120;p15">
            <a:extLst>
              <a:ext uri="{FF2B5EF4-FFF2-40B4-BE49-F238E27FC236}">
                <a16:creationId xmlns:a16="http://schemas.microsoft.com/office/drawing/2014/main" id="{F9F93AA3-B9F3-45C8-A09C-7B07F15B4E31}"/>
              </a:ext>
            </a:extLst>
          </p:cNvPr>
          <p:cNvSpPr/>
          <p:nvPr/>
        </p:nvSpPr>
        <p:spPr>
          <a:xfrm>
            <a:off x="6996474" y="4412585"/>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055463"/>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11. View Invoices and Remittances</a:t>
            </a:r>
            <a:endParaRPr sz="1400" b="0" i="0" u="none" strike="noStrike" cap="none" dirty="0">
              <a:solidFill>
                <a:srgbClr val="000000"/>
              </a:solidFill>
              <a:latin typeface="Arial"/>
              <a:ea typeface="Arial"/>
              <a:cs typeface="Arial"/>
              <a:sym typeface="Arial"/>
            </a:endParaRPr>
          </a:p>
        </p:txBody>
      </p:sp>
      <p:sp>
        <p:nvSpPr>
          <p:cNvPr id="30" name="Google Shape;121;p15">
            <a:extLst>
              <a:ext uri="{FF2B5EF4-FFF2-40B4-BE49-F238E27FC236}">
                <a16:creationId xmlns:a16="http://schemas.microsoft.com/office/drawing/2014/main" id="{93A35A0A-6D8A-4867-84CD-B8B82AB7DD30}"/>
              </a:ext>
            </a:extLst>
          </p:cNvPr>
          <p:cNvSpPr/>
          <p:nvPr/>
        </p:nvSpPr>
        <p:spPr>
          <a:xfrm>
            <a:off x="6996474" y="4944598"/>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055463"/>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12. Update Profile Information</a:t>
            </a:r>
            <a:endParaRPr sz="1400" b="0" i="0" u="none" strike="noStrike" cap="none" dirty="0">
              <a:solidFill>
                <a:srgbClr val="000000"/>
              </a:solidFill>
              <a:latin typeface="Arial"/>
              <a:ea typeface="Arial"/>
              <a:cs typeface="Arial"/>
              <a:sym typeface="Arial"/>
            </a:endParaRPr>
          </a:p>
        </p:txBody>
      </p:sp>
      <p:grpSp>
        <p:nvGrpSpPr>
          <p:cNvPr id="31" name="Google Shape;122;p15">
            <a:extLst>
              <a:ext uri="{FF2B5EF4-FFF2-40B4-BE49-F238E27FC236}">
                <a16:creationId xmlns:a16="http://schemas.microsoft.com/office/drawing/2014/main" id="{03B7199D-5B94-4CD4-AC95-7F3E75C1139D}"/>
              </a:ext>
            </a:extLst>
          </p:cNvPr>
          <p:cNvGrpSpPr/>
          <p:nvPr/>
        </p:nvGrpSpPr>
        <p:grpSpPr>
          <a:xfrm>
            <a:off x="4738097" y="3418863"/>
            <a:ext cx="1933388" cy="415682"/>
            <a:chOff x="6306232" y="2806049"/>
            <a:chExt cx="2502768" cy="544514"/>
          </a:xfrm>
        </p:grpSpPr>
        <p:sp>
          <p:nvSpPr>
            <p:cNvPr id="32" name="Google Shape;123;p15">
              <a:extLst>
                <a:ext uri="{FF2B5EF4-FFF2-40B4-BE49-F238E27FC236}">
                  <a16:creationId xmlns:a16="http://schemas.microsoft.com/office/drawing/2014/main" id="{101444F5-3CC1-42E7-A567-6C95D238F4C5}"/>
                </a:ext>
              </a:extLst>
            </p:cNvPr>
            <p:cNvSpPr/>
            <p:nvPr/>
          </p:nvSpPr>
          <p:spPr>
            <a:xfrm>
              <a:off x="6306232" y="2806049"/>
              <a:ext cx="2502768" cy="544514"/>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9050" cap="flat" cmpd="sng">
              <a:solidFill>
                <a:srgbClr val="32C8E3"/>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32C8E3"/>
                </a:buClr>
                <a:buSzPts val="1200"/>
                <a:buFont typeface="Arial"/>
                <a:buNone/>
              </a:pPr>
              <a:r>
                <a:rPr lang="en" sz="1200" b="1" i="0" u="none" strike="noStrike" cap="none" dirty="0">
                  <a:solidFill>
                    <a:srgbClr val="32C8E3"/>
                  </a:solidFill>
                  <a:latin typeface="Arial"/>
                  <a:ea typeface="Arial"/>
                  <a:cs typeface="Arial"/>
                  <a:sym typeface="Arial"/>
                </a:rPr>
                <a:t>           </a:t>
              </a:r>
              <a:r>
                <a:rPr lang="en" sz="1100" b="1" i="0" u="none" strike="noStrike" cap="none" dirty="0">
                  <a:solidFill>
                    <a:srgbClr val="32C8E3"/>
                  </a:solidFill>
                  <a:latin typeface="Roboto"/>
                  <a:ea typeface="Roboto"/>
                  <a:cs typeface="Roboto"/>
                  <a:sym typeface="Roboto"/>
                </a:rPr>
                <a:t>  3. Send Invitation</a:t>
              </a:r>
              <a:endParaRPr sz="1300" b="0" i="0" u="none" strike="noStrike" cap="none" dirty="0">
                <a:solidFill>
                  <a:srgbClr val="000000"/>
                </a:solidFill>
                <a:latin typeface="Roboto"/>
                <a:ea typeface="Roboto"/>
                <a:cs typeface="Roboto"/>
                <a:sym typeface="Roboto"/>
              </a:endParaRPr>
            </a:p>
          </p:txBody>
        </p:sp>
        <p:pic>
          <p:nvPicPr>
            <p:cNvPr id="33" name="Google Shape;124;p15" descr="Envelope">
              <a:extLst>
                <a:ext uri="{FF2B5EF4-FFF2-40B4-BE49-F238E27FC236}">
                  <a16:creationId xmlns:a16="http://schemas.microsoft.com/office/drawing/2014/main" id="{FDBED419-75C1-49C9-9B13-FE31D4121309}"/>
                </a:ext>
              </a:extLst>
            </p:cNvPr>
            <p:cNvPicPr preferRelativeResize="0"/>
            <p:nvPr/>
          </p:nvPicPr>
          <p:blipFill rotWithShape="1">
            <a:blip r:embed="rId3">
              <a:alphaModFix/>
            </a:blip>
            <a:srcRect/>
            <a:stretch/>
          </p:blipFill>
          <p:spPr>
            <a:xfrm>
              <a:off x="6395720" y="2888171"/>
              <a:ext cx="386080" cy="386080"/>
            </a:xfrm>
            <a:prstGeom prst="rect">
              <a:avLst/>
            </a:prstGeom>
            <a:noFill/>
            <a:ln>
              <a:noFill/>
            </a:ln>
          </p:spPr>
        </p:pic>
      </p:grpSp>
      <p:grpSp>
        <p:nvGrpSpPr>
          <p:cNvPr id="34" name="Google Shape;125;p15">
            <a:extLst>
              <a:ext uri="{FF2B5EF4-FFF2-40B4-BE49-F238E27FC236}">
                <a16:creationId xmlns:a16="http://schemas.microsoft.com/office/drawing/2014/main" id="{9F48F83B-5C3B-45CD-AF4B-040695F50D48}"/>
              </a:ext>
            </a:extLst>
          </p:cNvPr>
          <p:cNvGrpSpPr/>
          <p:nvPr/>
        </p:nvGrpSpPr>
        <p:grpSpPr>
          <a:xfrm>
            <a:off x="4738097" y="4427658"/>
            <a:ext cx="1933388" cy="415682"/>
            <a:chOff x="6306232" y="4127500"/>
            <a:chExt cx="2502768" cy="544514"/>
          </a:xfrm>
        </p:grpSpPr>
        <p:sp>
          <p:nvSpPr>
            <p:cNvPr id="35" name="Google Shape;126;p15">
              <a:extLst>
                <a:ext uri="{FF2B5EF4-FFF2-40B4-BE49-F238E27FC236}">
                  <a16:creationId xmlns:a16="http://schemas.microsoft.com/office/drawing/2014/main" id="{FA9F89A6-5779-45AD-B2FF-C8802FFA9FE3}"/>
                </a:ext>
              </a:extLst>
            </p:cNvPr>
            <p:cNvSpPr/>
            <p:nvPr/>
          </p:nvSpPr>
          <p:spPr>
            <a:xfrm>
              <a:off x="6306232" y="4127500"/>
              <a:ext cx="2502768" cy="544514"/>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noFill/>
            <a:ln w="19050" cap="flat" cmpd="sng">
              <a:solidFill>
                <a:srgbClr val="32C8E3"/>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32C8E3"/>
                </a:buClr>
                <a:buSzPts val="1200"/>
                <a:buFont typeface="Arial"/>
                <a:buNone/>
              </a:pPr>
              <a:r>
                <a:rPr lang="en" sz="1200" b="1" i="0" u="none" strike="noStrike" cap="none">
                  <a:solidFill>
                    <a:srgbClr val="32C8E3"/>
                  </a:solidFill>
                  <a:latin typeface="Arial"/>
                  <a:ea typeface="Arial"/>
                  <a:cs typeface="Arial"/>
                  <a:sym typeface="Arial"/>
                </a:rPr>
                <a:t>   </a:t>
              </a:r>
              <a:r>
                <a:rPr lang="en" sz="1000" b="1" i="0" u="none" strike="noStrike" cap="none">
                  <a:solidFill>
                    <a:srgbClr val="32C8E3"/>
                  </a:solidFill>
                  <a:latin typeface="Roboto"/>
                  <a:ea typeface="Roboto"/>
                  <a:cs typeface="Roboto"/>
                  <a:sym typeface="Roboto"/>
                </a:rPr>
                <a:t>  	10. Send Notification</a:t>
              </a:r>
              <a:endParaRPr sz="1000" b="0" i="0" u="none" strike="noStrike" cap="none" dirty="0">
                <a:solidFill>
                  <a:srgbClr val="000000"/>
                </a:solidFill>
                <a:latin typeface="Roboto"/>
                <a:ea typeface="Roboto"/>
                <a:cs typeface="Roboto"/>
                <a:sym typeface="Roboto"/>
              </a:endParaRPr>
            </a:p>
          </p:txBody>
        </p:sp>
        <p:pic>
          <p:nvPicPr>
            <p:cNvPr id="36" name="Google Shape;127;p15" descr="Envelope">
              <a:extLst>
                <a:ext uri="{FF2B5EF4-FFF2-40B4-BE49-F238E27FC236}">
                  <a16:creationId xmlns:a16="http://schemas.microsoft.com/office/drawing/2014/main" id="{C5BCA8D5-ABD1-4260-B2E6-D46A8B905257}"/>
                </a:ext>
              </a:extLst>
            </p:cNvPr>
            <p:cNvPicPr preferRelativeResize="0"/>
            <p:nvPr/>
          </p:nvPicPr>
          <p:blipFill rotWithShape="1">
            <a:blip r:embed="rId3">
              <a:alphaModFix/>
            </a:blip>
            <a:srcRect/>
            <a:stretch/>
          </p:blipFill>
          <p:spPr>
            <a:xfrm>
              <a:off x="6395720" y="4211404"/>
              <a:ext cx="386080" cy="386080"/>
            </a:xfrm>
            <a:prstGeom prst="rect">
              <a:avLst/>
            </a:prstGeom>
            <a:noFill/>
            <a:ln>
              <a:noFill/>
            </a:ln>
          </p:spPr>
        </p:pic>
      </p:grpSp>
      <p:sp>
        <p:nvSpPr>
          <p:cNvPr id="37" name="Google Shape;128;p15">
            <a:extLst>
              <a:ext uri="{FF2B5EF4-FFF2-40B4-BE49-F238E27FC236}">
                <a16:creationId xmlns:a16="http://schemas.microsoft.com/office/drawing/2014/main" id="{56E34972-BEEB-4CE0-A4E6-293B1CC079AE}"/>
              </a:ext>
            </a:extLst>
          </p:cNvPr>
          <p:cNvSpPr/>
          <p:nvPr/>
        </p:nvSpPr>
        <p:spPr>
          <a:xfrm>
            <a:off x="4731470" y="4907771"/>
            <a:ext cx="1933388" cy="416553"/>
          </a:xfrm>
          <a:custGeom>
            <a:avLst/>
            <a:gdLst/>
            <a:ahLst/>
            <a:cxnLst/>
            <a:rect l="l" t="t" r="r" b="b"/>
            <a:pathLst>
              <a:path w="2502768" h="544514" extrusionOk="0">
                <a:moveTo>
                  <a:pt x="0" y="54451"/>
                </a:moveTo>
                <a:cubicBezTo>
                  <a:pt x="0" y="24379"/>
                  <a:pt x="24379" y="0"/>
                  <a:pt x="54451" y="0"/>
                </a:cubicBezTo>
                <a:lnTo>
                  <a:pt x="2448317" y="0"/>
                </a:lnTo>
                <a:cubicBezTo>
                  <a:pt x="2478389" y="0"/>
                  <a:pt x="2502768" y="24379"/>
                  <a:pt x="2502768" y="54451"/>
                </a:cubicBezTo>
                <a:lnTo>
                  <a:pt x="2502768" y="490063"/>
                </a:lnTo>
                <a:cubicBezTo>
                  <a:pt x="2502768" y="520135"/>
                  <a:pt x="2478389" y="544514"/>
                  <a:pt x="2448317" y="544514"/>
                </a:cubicBezTo>
                <a:lnTo>
                  <a:pt x="54451" y="544514"/>
                </a:lnTo>
                <a:cubicBezTo>
                  <a:pt x="24379" y="544514"/>
                  <a:pt x="0" y="520135"/>
                  <a:pt x="0" y="490063"/>
                </a:cubicBezTo>
                <a:lnTo>
                  <a:pt x="0" y="54451"/>
                </a:lnTo>
                <a:close/>
              </a:path>
            </a:pathLst>
          </a:custGeom>
          <a:solidFill>
            <a:srgbClr val="32C8E3"/>
          </a:solidFill>
          <a:ln w="12700" cap="flat" cmpd="sng">
            <a:solidFill>
              <a:srgbClr val="FFFFFF"/>
            </a:solidFill>
            <a:prstDash val="solid"/>
            <a:miter lim="800000"/>
            <a:headEnd type="none" w="sm" len="sm"/>
            <a:tailEnd type="none" w="sm" len="sm"/>
          </a:ln>
        </p:spPr>
        <p:txBody>
          <a:bodyPr spcFirstLastPara="1" wrap="square" lIns="107375" tIns="107375" rIns="107375" bIns="107375" anchor="ctr" anchorCtr="0">
            <a:noAutofit/>
          </a:bodyPr>
          <a:lstStyle/>
          <a:p>
            <a:pPr marL="0" marR="0" lvl="0" indent="0" algn="l" rtl="0">
              <a:lnSpc>
                <a:spcPct val="9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13. Verifications/Screening</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913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5A14-A88F-4274-B19A-78993520F5D8}"/>
              </a:ext>
            </a:extLst>
          </p:cNvPr>
          <p:cNvSpPr>
            <a:spLocks noGrp="1"/>
          </p:cNvSpPr>
          <p:nvPr>
            <p:ph type="ctrTitle"/>
          </p:nvPr>
        </p:nvSpPr>
        <p:spPr>
          <a:xfrm>
            <a:off x="504930" y="1339088"/>
            <a:ext cx="7772400" cy="542437"/>
          </a:xfrm>
        </p:spPr>
        <p:txBody>
          <a:bodyPr>
            <a:normAutofit/>
          </a:bodyPr>
          <a:lstStyle/>
          <a:p>
            <a:r>
              <a:rPr lang="en-US" sz="2500" b="1" dirty="0"/>
              <a:t>Who Will Register in PaymentWorks</a:t>
            </a:r>
          </a:p>
        </p:txBody>
      </p:sp>
      <p:sp>
        <p:nvSpPr>
          <p:cNvPr id="3" name="Subtitle 2">
            <a:extLst>
              <a:ext uri="{FF2B5EF4-FFF2-40B4-BE49-F238E27FC236}">
                <a16:creationId xmlns:a16="http://schemas.microsoft.com/office/drawing/2014/main" id="{F0525063-18D3-41C8-99F2-1C877266E0CA}"/>
              </a:ext>
            </a:extLst>
          </p:cNvPr>
          <p:cNvSpPr>
            <a:spLocks noGrp="1"/>
          </p:cNvSpPr>
          <p:nvPr>
            <p:ph type="subTitle" idx="1"/>
          </p:nvPr>
        </p:nvSpPr>
        <p:spPr>
          <a:xfrm>
            <a:off x="1098620" y="2161348"/>
            <a:ext cx="6400800" cy="3222383"/>
          </a:xfrm>
        </p:spPr>
        <p:txBody>
          <a:bodyPr>
            <a:normAutofit/>
          </a:bodyPr>
          <a:lstStyle/>
          <a:p>
            <a:pPr algn="l"/>
            <a:r>
              <a:rPr lang="en-US" sz="1800" dirty="0">
                <a:solidFill>
                  <a:schemeClr val="tx1"/>
                </a:solidFill>
                <a:latin typeface="Roboto" panose="02000000000000000000" pitchFamily="2" charset="0"/>
                <a:ea typeface="Roboto" panose="02000000000000000000" pitchFamily="2" charset="0"/>
              </a:rPr>
              <a:t>Any new business, organization, or individual who previously would complete a TTUHSCEP Vendor Form will use PaymentWorks.  </a:t>
            </a:r>
          </a:p>
          <a:p>
            <a:pPr algn="l"/>
            <a:endParaRPr lang="en-US" sz="1800" dirty="0">
              <a:solidFill>
                <a:schemeClr val="tx1"/>
              </a:solidFill>
              <a:latin typeface="Roboto" panose="02000000000000000000" pitchFamily="2" charset="0"/>
              <a:ea typeface="Roboto" panose="02000000000000000000" pitchFamily="2" charset="0"/>
            </a:endParaRPr>
          </a:p>
          <a:p>
            <a:pPr marL="285750" indent="-285750" algn="l">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rPr>
              <a:t>US Business or Individuals</a:t>
            </a:r>
          </a:p>
          <a:p>
            <a:pPr marL="285750" indent="-285750" algn="l">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rPr>
              <a:t>Foreign Business or Individuals</a:t>
            </a:r>
          </a:p>
          <a:p>
            <a:pPr marL="285750" indent="-285750" algn="l">
              <a:buFont typeface="Arial" panose="020B0604020202020204" pitchFamily="34" charset="0"/>
              <a:buChar char="•"/>
            </a:pPr>
            <a:r>
              <a:rPr lang="en-US" sz="1800" dirty="0">
                <a:solidFill>
                  <a:schemeClr val="tx1"/>
                </a:solidFill>
                <a:latin typeface="Roboto" panose="02000000000000000000" pitchFamily="2" charset="0"/>
                <a:ea typeface="Roboto" panose="02000000000000000000" pitchFamily="2" charset="0"/>
              </a:rPr>
              <a:t>Non-Profits or Government Entities</a:t>
            </a:r>
          </a:p>
          <a:p>
            <a:pPr algn="l"/>
            <a:endParaRPr lang="en-US" sz="1800" dirty="0">
              <a:solidFill>
                <a:schemeClr val="tx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US" sz="1800" dirty="0">
              <a:solidFill>
                <a:schemeClr val="tx1"/>
              </a:solidFill>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A4EAAF49-8FFF-4562-8367-D13825C718BD}"/>
              </a:ext>
            </a:extLst>
          </p:cNvPr>
          <p:cNvSpPr>
            <a:spLocks noGrp="1"/>
          </p:cNvSpPr>
          <p:nvPr>
            <p:ph type="sldNum" sz="quarter" idx="12"/>
          </p:nvPr>
        </p:nvSpPr>
        <p:spPr/>
        <p:txBody>
          <a:bodyPr/>
          <a:lstStyle/>
          <a:p>
            <a:fld id="{F2F7D20A-44BE-2A47-B7E5-9FC32AEC34E7}" type="slidenum">
              <a:rPr lang="en-US" smtClean="0"/>
              <a:t>6</a:t>
            </a:fld>
            <a:endParaRPr lang="en-US" dirty="0"/>
          </a:p>
        </p:txBody>
      </p:sp>
    </p:spTree>
    <p:extLst>
      <p:ext uri="{BB962C8B-B14F-4D97-AF65-F5344CB8AC3E}">
        <p14:creationId xmlns:p14="http://schemas.microsoft.com/office/powerpoint/2010/main" val="396600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280D1-C39F-4965-8D26-C539574ECD30}"/>
              </a:ext>
            </a:extLst>
          </p:cNvPr>
          <p:cNvSpPr>
            <a:spLocks noGrp="1"/>
          </p:cNvSpPr>
          <p:nvPr>
            <p:ph type="sldNum" sz="quarter" idx="12"/>
          </p:nvPr>
        </p:nvSpPr>
        <p:spPr/>
        <p:txBody>
          <a:bodyPr/>
          <a:lstStyle/>
          <a:p>
            <a:fld id="{F2F7D20A-44BE-2A47-B7E5-9FC32AEC34E7}" type="slidenum">
              <a:rPr lang="en-US" smtClean="0"/>
              <a:t>7</a:t>
            </a:fld>
            <a:endParaRPr lang="en-US" dirty="0"/>
          </a:p>
        </p:txBody>
      </p:sp>
      <p:sp>
        <p:nvSpPr>
          <p:cNvPr id="6" name="Google Shape;133;p16">
            <a:extLst>
              <a:ext uri="{FF2B5EF4-FFF2-40B4-BE49-F238E27FC236}">
                <a16:creationId xmlns:a16="http://schemas.microsoft.com/office/drawing/2014/main" id="{D448227E-2F1E-4BA5-9342-5B20153D4CB9}"/>
              </a:ext>
            </a:extLst>
          </p:cNvPr>
          <p:cNvSpPr txBox="1">
            <a:spLocks/>
          </p:cNvSpPr>
          <p:nvPr/>
        </p:nvSpPr>
        <p:spPr>
          <a:xfrm>
            <a:off x="298580" y="1036574"/>
            <a:ext cx="8546840" cy="741150"/>
          </a:xfrm>
          <a:prstGeom prst="rect">
            <a:avLst/>
          </a:prstGeom>
        </p:spPr>
        <p:txBody>
          <a:bodyPr spcFirstLastPara="1" vert="horz" wrap="square" lIns="91425" tIns="91425" rIns="91425" bIns="91425"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500" b="1" dirty="0">
                <a:latin typeface="Roboto" panose="02000000000000000000" pitchFamily="2" charset="0"/>
                <a:ea typeface="Roboto" panose="02000000000000000000" pitchFamily="2" charset="0"/>
              </a:rPr>
              <a:t>Logging</a:t>
            </a:r>
            <a:r>
              <a:rPr lang="en-US" sz="2500" b="1" dirty="0"/>
              <a:t> Into Payment Works</a:t>
            </a:r>
          </a:p>
        </p:txBody>
      </p:sp>
      <p:sp>
        <p:nvSpPr>
          <p:cNvPr id="9" name="Rectangle 8">
            <a:extLst>
              <a:ext uri="{FF2B5EF4-FFF2-40B4-BE49-F238E27FC236}">
                <a16:creationId xmlns:a16="http://schemas.microsoft.com/office/drawing/2014/main" id="{09C4E7D0-9CDB-48FB-8A9D-47FCFE9CD98A}"/>
              </a:ext>
            </a:extLst>
          </p:cNvPr>
          <p:cNvSpPr/>
          <p:nvPr/>
        </p:nvSpPr>
        <p:spPr>
          <a:xfrm>
            <a:off x="2087449" y="2084386"/>
            <a:ext cx="5659515" cy="369332"/>
          </a:xfrm>
          <a:prstGeom prst="rect">
            <a:avLst/>
          </a:prstGeom>
        </p:spPr>
        <p:txBody>
          <a:bodyPr wrap="square">
            <a:spAutoFit/>
          </a:bodyPr>
          <a:lstStyle/>
          <a:p>
            <a:r>
              <a:rPr lang="en-US" u="sng" dirty="0">
                <a:solidFill>
                  <a:srgbClr val="0000FF"/>
                </a:solidFill>
                <a:latin typeface="Segoe UI" panose="020B0502040204020203" pitchFamily="34" charset="0"/>
                <a:hlinkClick r:id="rId3"/>
              </a:rPr>
              <a:t>https://paymentworks.</a:t>
            </a:r>
            <a:r>
              <a:rPr lang="en-US" sz="1500" u="sng" dirty="0">
                <a:solidFill>
                  <a:srgbClr val="0000FF"/>
                </a:solidFill>
                <a:latin typeface="Segoe UI" panose="020B0502040204020203" pitchFamily="34" charset="0"/>
                <a:hlinkClick r:id="rId3"/>
              </a:rPr>
              <a:t>com</a:t>
            </a:r>
            <a:r>
              <a:rPr lang="en-US" u="sng" dirty="0">
                <a:solidFill>
                  <a:srgbClr val="0000FF"/>
                </a:solidFill>
                <a:latin typeface="Segoe UI" panose="020B0502040204020203" pitchFamily="34" charset="0"/>
                <a:hlinkClick r:id="rId3"/>
              </a:rPr>
              <a:t>/login/saml/?idp=ttu</a:t>
            </a:r>
            <a:endParaRPr lang="en-US" b="0" i="0" dirty="0">
              <a:effectLst/>
              <a:latin typeface="Segoe UI" panose="020B0502040204020203" pitchFamily="34" charset="0"/>
            </a:endParaRPr>
          </a:p>
        </p:txBody>
      </p:sp>
      <p:pic>
        <p:nvPicPr>
          <p:cNvPr id="10" name="Picture 9">
            <a:extLst>
              <a:ext uri="{FF2B5EF4-FFF2-40B4-BE49-F238E27FC236}">
                <a16:creationId xmlns:a16="http://schemas.microsoft.com/office/drawing/2014/main" id="{6FB7D317-D860-47C2-821B-8CA9690EDAFD}"/>
              </a:ext>
            </a:extLst>
          </p:cNvPr>
          <p:cNvPicPr>
            <a:picLocks noChangeAspect="1"/>
          </p:cNvPicPr>
          <p:nvPr/>
        </p:nvPicPr>
        <p:blipFill>
          <a:blip r:embed="rId4"/>
          <a:stretch>
            <a:fillRect/>
          </a:stretch>
        </p:blipFill>
        <p:spPr>
          <a:xfrm>
            <a:off x="569979" y="2760381"/>
            <a:ext cx="8004041" cy="3462865"/>
          </a:xfrm>
          <a:prstGeom prst="rect">
            <a:avLst/>
          </a:prstGeom>
        </p:spPr>
      </p:pic>
    </p:spTree>
    <p:extLst>
      <p:ext uri="{BB962C8B-B14F-4D97-AF65-F5344CB8AC3E}">
        <p14:creationId xmlns:p14="http://schemas.microsoft.com/office/powerpoint/2010/main" val="259487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6FCEB5-B147-46DD-A7C3-21299EDAD9B3}"/>
              </a:ext>
            </a:extLst>
          </p:cNvPr>
          <p:cNvSpPr>
            <a:spLocks noGrp="1"/>
          </p:cNvSpPr>
          <p:nvPr>
            <p:ph type="sldNum" sz="quarter" idx="12"/>
          </p:nvPr>
        </p:nvSpPr>
        <p:spPr/>
        <p:txBody>
          <a:bodyPr/>
          <a:lstStyle/>
          <a:p>
            <a:fld id="{F2F7D20A-44BE-2A47-B7E5-9FC32AEC34E7}" type="slidenum">
              <a:rPr lang="en-US" smtClean="0"/>
              <a:t>8</a:t>
            </a:fld>
            <a:endParaRPr lang="en-US" dirty="0"/>
          </a:p>
        </p:txBody>
      </p:sp>
      <p:sp>
        <p:nvSpPr>
          <p:cNvPr id="5" name="Google Shape;171;p21">
            <a:extLst>
              <a:ext uri="{FF2B5EF4-FFF2-40B4-BE49-F238E27FC236}">
                <a16:creationId xmlns:a16="http://schemas.microsoft.com/office/drawing/2014/main" id="{17C31790-BFA7-4A45-B422-8A39AA449D1C}"/>
              </a:ext>
            </a:extLst>
          </p:cNvPr>
          <p:cNvSpPr txBox="1">
            <a:spLocks/>
          </p:cNvSpPr>
          <p:nvPr/>
        </p:nvSpPr>
        <p:spPr>
          <a:xfrm>
            <a:off x="1254908" y="974513"/>
            <a:ext cx="7140122" cy="858827"/>
          </a:xfrm>
          <a:prstGeom prst="rect">
            <a:avLst/>
          </a:prstGeom>
        </p:spPr>
        <p:txBody>
          <a:bodyPr spcFirstLastPara="1" vert="horz" wrap="square" lIns="91425" tIns="91425" rIns="91425" bIns="9142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500" b="1" dirty="0">
                <a:latin typeface="Roboto" panose="02000000000000000000" pitchFamily="2" charset="0"/>
                <a:ea typeface="Roboto" panose="02000000000000000000" pitchFamily="2" charset="0"/>
              </a:rPr>
              <a:t>Inviting a Vendor/Payee – </a:t>
            </a:r>
          </a:p>
          <a:p>
            <a:pPr>
              <a:spcBef>
                <a:spcPts val="0"/>
              </a:spcBef>
            </a:pPr>
            <a:r>
              <a:rPr lang="en-US" sz="2200" b="1" dirty="0">
                <a:latin typeface="Roboto" panose="02000000000000000000" pitchFamily="2" charset="0"/>
                <a:ea typeface="Roboto" panose="02000000000000000000" pitchFamily="2" charset="0"/>
              </a:rPr>
              <a:t>How to Send Invitations</a:t>
            </a:r>
          </a:p>
        </p:txBody>
      </p:sp>
      <p:sp>
        <p:nvSpPr>
          <p:cNvPr id="6" name="Google Shape;172;p21">
            <a:extLst>
              <a:ext uri="{FF2B5EF4-FFF2-40B4-BE49-F238E27FC236}">
                <a16:creationId xmlns:a16="http://schemas.microsoft.com/office/drawing/2014/main" id="{9D06E3F3-594F-498C-AE6B-0ACE769804BB}"/>
              </a:ext>
            </a:extLst>
          </p:cNvPr>
          <p:cNvSpPr txBox="1">
            <a:spLocks/>
          </p:cNvSpPr>
          <p:nvPr/>
        </p:nvSpPr>
        <p:spPr>
          <a:xfrm>
            <a:off x="1" y="1843264"/>
            <a:ext cx="2509815" cy="1189385"/>
          </a:xfrm>
          <a:prstGeom prst="rect">
            <a:avLst/>
          </a:prstGeom>
        </p:spPr>
        <p:txBody>
          <a:bodyPr spcFirstLastPara="1" vert="horz" wrap="square" lIns="91425" tIns="91425" rIns="91425" bIns="91425"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spcBef>
                <a:spcPts val="1200"/>
              </a:spcBef>
            </a:pPr>
            <a:r>
              <a:rPr lang="en-US" sz="1800" b="1" dirty="0">
                <a:solidFill>
                  <a:schemeClr val="dk1"/>
                </a:solidFill>
                <a:latin typeface="Roboto" panose="02000000000000000000" pitchFamily="2" charset="0"/>
                <a:ea typeface="Roboto" panose="02000000000000000000" pitchFamily="2" charset="0"/>
              </a:rPr>
              <a:t>Step 1:</a:t>
            </a:r>
          </a:p>
          <a:p>
            <a:pPr marL="457200" indent="-317500" algn="l">
              <a:lnSpc>
                <a:spcPct val="90000"/>
              </a:lnSpc>
              <a:spcBef>
                <a:spcPts val="1000"/>
              </a:spcBef>
              <a:buClr>
                <a:schemeClr val="dk1"/>
              </a:buClr>
              <a:buSzPts val="1400"/>
              <a:buFont typeface="Roboto"/>
              <a:buChar char="•"/>
            </a:pPr>
            <a:r>
              <a:rPr lang="en-US" sz="1800" dirty="0">
                <a:solidFill>
                  <a:schemeClr val="dk1"/>
                </a:solidFill>
                <a:latin typeface="Roboto" panose="02000000000000000000" pitchFamily="2" charset="0"/>
                <a:ea typeface="Roboto" panose="02000000000000000000" pitchFamily="2" charset="0"/>
              </a:rPr>
              <a:t>Once logged into PaymentWorks. Click on the Vendor Master Updates tile.</a:t>
            </a:r>
          </a:p>
          <a:p>
            <a:pPr algn="l">
              <a:lnSpc>
                <a:spcPct val="90000"/>
              </a:lnSpc>
              <a:spcBef>
                <a:spcPts val="0"/>
              </a:spcBef>
            </a:pPr>
            <a:endParaRPr lang="en-US" sz="1800" dirty="0">
              <a:solidFill>
                <a:schemeClr val="dk1"/>
              </a:solidFill>
              <a:latin typeface="Roboto" panose="02000000000000000000" pitchFamily="2" charset="0"/>
              <a:ea typeface="Roboto" panose="02000000000000000000" pitchFamily="2" charset="0"/>
            </a:endParaRPr>
          </a:p>
          <a:p>
            <a:pPr algn="l">
              <a:lnSpc>
                <a:spcPct val="90000"/>
              </a:lnSpc>
              <a:spcBef>
                <a:spcPts val="0"/>
              </a:spcBef>
            </a:pPr>
            <a:endParaRPr lang="en-US" sz="1800" dirty="0">
              <a:solidFill>
                <a:schemeClr val="dk1"/>
              </a:solidFill>
              <a:latin typeface="Roboto" panose="02000000000000000000" pitchFamily="2" charset="0"/>
              <a:ea typeface="Roboto" panose="02000000000000000000" pitchFamily="2" charset="0"/>
            </a:endParaRPr>
          </a:p>
        </p:txBody>
      </p:sp>
      <p:pic>
        <p:nvPicPr>
          <p:cNvPr id="8" name="Google Shape;142;p17" descr="A screenshot of a cell phone&#10;&#10;Description automatically generated">
            <a:extLst>
              <a:ext uri="{FF2B5EF4-FFF2-40B4-BE49-F238E27FC236}">
                <a16:creationId xmlns:a16="http://schemas.microsoft.com/office/drawing/2014/main" id="{84725313-C94E-4805-ABD6-EDAF8CFB82EA}"/>
              </a:ext>
            </a:extLst>
          </p:cNvPr>
          <p:cNvPicPr preferRelativeResize="0"/>
          <p:nvPr/>
        </p:nvPicPr>
        <p:blipFill rotWithShape="1">
          <a:blip r:embed="rId3">
            <a:alphaModFix/>
          </a:blip>
          <a:srcRect/>
          <a:stretch/>
        </p:blipFill>
        <p:spPr>
          <a:xfrm>
            <a:off x="2975231" y="4535770"/>
            <a:ext cx="5711569" cy="1079722"/>
          </a:xfrm>
          <a:prstGeom prst="rect">
            <a:avLst/>
          </a:prstGeom>
          <a:noFill/>
          <a:ln>
            <a:noFill/>
          </a:ln>
        </p:spPr>
      </p:pic>
      <p:sp>
        <p:nvSpPr>
          <p:cNvPr id="11" name="Google Shape;143;p17">
            <a:extLst>
              <a:ext uri="{FF2B5EF4-FFF2-40B4-BE49-F238E27FC236}">
                <a16:creationId xmlns:a16="http://schemas.microsoft.com/office/drawing/2014/main" id="{4E8F02F8-842B-4A56-A497-B4254780E228}"/>
              </a:ext>
            </a:extLst>
          </p:cNvPr>
          <p:cNvSpPr/>
          <p:nvPr/>
        </p:nvSpPr>
        <p:spPr>
          <a:xfrm>
            <a:off x="6553200" y="4555618"/>
            <a:ext cx="2052917" cy="4152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12" name="Google Shape;144;p17">
            <a:extLst>
              <a:ext uri="{FF2B5EF4-FFF2-40B4-BE49-F238E27FC236}">
                <a16:creationId xmlns:a16="http://schemas.microsoft.com/office/drawing/2014/main" id="{04BC3FCE-E8BF-43B8-ADFF-959BDC9DFEFE}"/>
              </a:ext>
            </a:extLst>
          </p:cNvPr>
          <p:cNvPicPr preferRelativeResize="0"/>
          <p:nvPr/>
        </p:nvPicPr>
        <p:blipFill rotWithShape="1">
          <a:blip r:embed="rId4">
            <a:alphaModFix/>
          </a:blip>
          <a:srcRect/>
          <a:stretch/>
        </p:blipFill>
        <p:spPr>
          <a:xfrm>
            <a:off x="2975231" y="2172746"/>
            <a:ext cx="5711569" cy="1651434"/>
          </a:xfrm>
          <a:prstGeom prst="rect">
            <a:avLst/>
          </a:prstGeom>
          <a:noFill/>
          <a:ln>
            <a:noFill/>
          </a:ln>
        </p:spPr>
      </p:pic>
      <p:sp>
        <p:nvSpPr>
          <p:cNvPr id="13" name="Google Shape;145;p17">
            <a:extLst>
              <a:ext uri="{FF2B5EF4-FFF2-40B4-BE49-F238E27FC236}">
                <a16:creationId xmlns:a16="http://schemas.microsoft.com/office/drawing/2014/main" id="{EAC0CA21-D064-4C40-9006-54B8B065B5A4}"/>
              </a:ext>
            </a:extLst>
          </p:cNvPr>
          <p:cNvSpPr/>
          <p:nvPr/>
        </p:nvSpPr>
        <p:spPr>
          <a:xfrm>
            <a:off x="2975231" y="3033138"/>
            <a:ext cx="2822700" cy="7815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03BBC56E-E2DF-4329-9D01-5B6848125004}"/>
              </a:ext>
            </a:extLst>
          </p:cNvPr>
          <p:cNvSpPr txBox="1"/>
          <p:nvPr/>
        </p:nvSpPr>
        <p:spPr>
          <a:xfrm>
            <a:off x="1" y="4162943"/>
            <a:ext cx="2975230" cy="1467068"/>
          </a:xfrm>
          <a:prstGeom prst="rect">
            <a:avLst/>
          </a:prstGeom>
          <a:noFill/>
        </p:spPr>
        <p:txBody>
          <a:bodyPr wrap="square">
            <a:spAutoFit/>
          </a:bodyPr>
          <a:lstStyle/>
          <a:p>
            <a:pPr algn="l">
              <a:lnSpc>
                <a:spcPct val="90000"/>
              </a:lnSpc>
              <a:spcBef>
                <a:spcPts val="1000"/>
              </a:spcBef>
            </a:pPr>
            <a:r>
              <a:rPr lang="en-US" sz="1800" b="1" dirty="0">
                <a:solidFill>
                  <a:schemeClr val="dk1"/>
                </a:solidFill>
                <a:latin typeface="Roboto" panose="02000000000000000000" pitchFamily="2" charset="0"/>
                <a:ea typeface="Roboto" panose="02000000000000000000" pitchFamily="2" charset="0"/>
              </a:rPr>
              <a:t>Step 2:</a:t>
            </a:r>
          </a:p>
          <a:p>
            <a:pPr marL="457200" indent="-273050" algn="l">
              <a:lnSpc>
                <a:spcPct val="90000"/>
              </a:lnSpc>
              <a:spcBef>
                <a:spcPts val="1000"/>
              </a:spcBef>
              <a:buClr>
                <a:schemeClr val="dk1"/>
              </a:buClr>
              <a:buSzPts val="700"/>
              <a:buFont typeface="Arial"/>
              <a:buChar char="●"/>
            </a:pPr>
            <a:r>
              <a:rPr lang="en-US" sz="1800" dirty="0">
                <a:solidFill>
                  <a:schemeClr val="dk1"/>
                </a:solidFill>
                <a:latin typeface="Roboto" panose="02000000000000000000" pitchFamily="2" charset="0"/>
                <a:ea typeface="Roboto" panose="02000000000000000000" pitchFamily="2" charset="0"/>
              </a:rPr>
              <a:t>Click on the New Vendors tab. Initiators will be defaulted to this page. </a:t>
            </a:r>
          </a:p>
        </p:txBody>
      </p:sp>
    </p:spTree>
    <p:extLst>
      <p:ext uri="{BB962C8B-B14F-4D97-AF65-F5344CB8AC3E}">
        <p14:creationId xmlns:p14="http://schemas.microsoft.com/office/powerpoint/2010/main" val="126395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701839-3E37-4FFD-A2AD-67954FEDB0E0}"/>
              </a:ext>
            </a:extLst>
          </p:cNvPr>
          <p:cNvSpPr>
            <a:spLocks noGrp="1"/>
          </p:cNvSpPr>
          <p:nvPr>
            <p:ph type="sldNum" sz="quarter" idx="12"/>
          </p:nvPr>
        </p:nvSpPr>
        <p:spPr/>
        <p:txBody>
          <a:bodyPr/>
          <a:lstStyle/>
          <a:p>
            <a:fld id="{F2F7D20A-44BE-2A47-B7E5-9FC32AEC34E7}" type="slidenum">
              <a:rPr lang="en-US" smtClean="0"/>
              <a:t>9</a:t>
            </a:fld>
            <a:endParaRPr lang="en-US" dirty="0"/>
          </a:p>
        </p:txBody>
      </p:sp>
      <p:pic>
        <p:nvPicPr>
          <p:cNvPr id="8" name="Google Shape;152;p18">
            <a:extLst>
              <a:ext uri="{FF2B5EF4-FFF2-40B4-BE49-F238E27FC236}">
                <a16:creationId xmlns:a16="http://schemas.microsoft.com/office/drawing/2014/main" id="{F3F5F620-AB14-44A1-A3A1-C8174B31805E}"/>
              </a:ext>
            </a:extLst>
          </p:cNvPr>
          <p:cNvPicPr preferRelativeResize="0"/>
          <p:nvPr/>
        </p:nvPicPr>
        <p:blipFill>
          <a:blip r:embed="rId3">
            <a:alphaModFix/>
          </a:blip>
          <a:stretch>
            <a:fillRect/>
          </a:stretch>
        </p:blipFill>
        <p:spPr>
          <a:xfrm>
            <a:off x="2926081" y="1368673"/>
            <a:ext cx="6075978" cy="4845204"/>
          </a:xfrm>
          <a:prstGeom prst="rect">
            <a:avLst/>
          </a:prstGeom>
          <a:noFill/>
          <a:ln>
            <a:noFill/>
          </a:ln>
        </p:spPr>
      </p:pic>
      <p:sp>
        <p:nvSpPr>
          <p:cNvPr id="10" name="TextBox 9">
            <a:extLst>
              <a:ext uri="{FF2B5EF4-FFF2-40B4-BE49-F238E27FC236}">
                <a16:creationId xmlns:a16="http://schemas.microsoft.com/office/drawing/2014/main" id="{3299D81E-C809-4D72-BDE4-56E78DA74514}"/>
              </a:ext>
            </a:extLst>
          </p:cNvPr>
          <p:cNvSpPr txBox="1"/>
          <p:nvPr/>
        </p:nvSpPr>
        <p:spPr>
          <a:xfrm>
            <a:off x="247426" y="1937969"/>
            <a:ext cx="2377440" cy="968470"/>
          </a:xfrm>
          <a:prstGeom prst="rect">
            <a:avLst/>
          </a:prstGeom>
          <a:noFill/>
        </p:spPr>
        <p:txBody>
          <a:bodyPr wrap="square">
            <a:spAutoFit/>
          </a:bodyPr>
          <a:lstStyle/>
          <a:p>
            <a:pPr>
              <a:lnSpc>
                <a:spcPct val="90000"/>
              </a:lnSpc>
              <a:spcBef>
                <a:spcPts val="1200"/>
              </a:spcBef>
              <a:buClr>
                <a:schemeClr val="dk1"/>
              </a:buClr>
              <a:buSzPts val="1100"/>
            </a:pPr>
            <a:r>
              <a:rPr lang="en-US" b="1" dirty="0">
                <a:solidFill>
                  <a:schemeClr val="dk1"/>
                </a:solidFill>
                <a:latin typeface="Roboto" panose="02000000000000000000" pitchFamily="2" charset="0"/>
                <a:ea typeface="Roboto" panose="02000000000000000000" pitchFamily="2" charset="0"/>
              </a:rPr>
              <a:t>Step 3:</a:t>
            </a:r>
          </a:p>
          <a:p>
            <a:pPr marL="457200" indent="-317500">
              <a:lnSpc>
                <a:spcPct val="90000"/>
              </a:lnSpc>
              <a:spcBef>
                <a:spcPts val="1000"/>
              </a:spcBef>
              <a:buClr>
                <a:schemeClr val="dk1"/>
              </a:buClr>
              <a:buSzPts val="1400"/>
              <a:buFont typeface="Roboto"/>
              <a:buChar char="•"/>
            </a:pPr>
            <a:r>
              <a:rPr lang="en-US" dirty="0">
                <a:solidFill>
                  <a:schemeClr val="dk1"/>
                </a:solidFill>
                <a:latin typeface="Roboto" panose="02000000000000000000" pitchFamily="2" charset="0"/>
                <a:ea typeface="Roboto" panose="02000000000000000000" pitchFamily="2" charset="0"/>
              </a:rPr>
              <a:t>Click the Send Invitation button</a:t>
            </a:r>
          </a:p>
        </p:txBody>
      </p:sp>
      <p:sp>
        <p:nvSpPr>
          <p:cNvPr id="12" name="Google Shape;145;p17">
            <a:extLst>
              <a:ext uri="{FF2B5EF4-FFF2-40B4-BE49-F238E27FC236}">
                <a16:creationId xmlns:a16="http://schemas.microsoft.com/office/drawing/2014/main" id="{D7AA8B89-6BB4-4D6F-AA25-D44F657B8F80}"/>
              </a:ext>
            </a:extLst>
          </p:cNvPr>
          <p:cNvSpPr/>
          <p:nvPr/>
        </p:nvSpPr>
        <p:spPr>
          <a:xfrm>
            <a:off x="3093565" y="4453147"/>
            <a:ext cx="897522" cy="22642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982365423"/>
      </p:ext>
    </p:extLst>
  </p:cSld>
  <p:clrMapOvr>
    <a:masterClrMapping/>
  </p:clrMapOvr>
</p:sld>
</file>

<file path=ppt/theme/theme1.xml><?xml version="1.0" encoding="utf-8"?>
<a:theme xmlns:a="http://schemas.openxmlformats.org/drawingml/2006/main" name="Grant Financial Management Worksho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Grant Financial Management Workshop Presentation</Template>
  <TotalTime>24397</TotalTime>
  <Words>1184</Words>
  <Application>Microsoft Office PowerPoint</Application>
  <PresentationFormat>On-screen Show (4:3)</PresentationFormat>
  <Paragraphs>212</Paragraphs>
  <Slides>31</Slides>
  <Notes>18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Calibri</vt:lpstr>
      <vt:lpstr>Roboto</vt:lpstr>
      <vt:lpstr>Segoe UI</vt:lpstr>
      <vt:lpstr>Grant Financial Management Workshop Presentation</vt:lpstr>
      <vt:lpstr>White background - Black Header</vt:lpstr>
      <vt:lpstr>Black background - Red Header</vt:lpstr>
      <vt:lpstr>Black background - Campus</vt:lpstr>
      <vt:lpstr>PowerPoint Presentation</vt:lpstr>
      <vt:lpstr>Agenda</vt:lpstr>
      <vt:lpstr>What is PaymentWorks?</vt:lpstr>
      <vt:lpstr>What value does PaymentWorks bring to TTUHSCEP?</vt:lpstr>
      <vt:lpstr>PowerPoint Presentation</vt:lpstr>
      <vt:lpstr>Who Will Register in PaymentWorks</vt:lpstr>
      <vt:lpstr>PowerPoint Presentation</vt:lpstr>
      <vt:lpstr>PowerPoint Presentation</vt:lpstr>
      <vt:lpstr>PowerPoint Presentation</vt:lpstr>
      <vt:lpstr>PowerPoint Presentation</vt:lpstr>
      <vt:lpstr>Vendor Onboarding Invitation</vt:lpstr>
      <vt:lpstr>Vendor Receives Email Invitation</vt:lpstr>
      <vt:lpstr>Vendor Creates Account</vt:lpstr>
      <vt:lpstr>PowerPoint Presentation</vt:lpstr>
      <vt:lpstr>PowerPoint Presentation</vt:lpstr>
      <vt:lpstr>Searching for a Vendor/Payee</vt:lpstr>
      <vt:lpstr>PowerPoint Presentation</vt:lpstr>
      <vt:lpstr>PowerPoint Presentation</vt:lpstr>
      <vt:lpstr>How to View Onboarding Status</vt:lpstr>
      <vt:lpstr>Onboarding Statuses</vt:lpstr>
      <vt:lpstr>Onboarding Statuses</vt:lpstr>
      <vt:lpstr>Trouble Shooting</vt:lpstr>
      <vt:lpstr>Troubleshooting</vt:lpstr>
      <vt:lpstr>Troubleshooting</vt:lpstr>
      <vt:lpstr>PowerPoint Presentation</vt:lpstr>
      <vt:lpstr>PowerPoint Presentation</vt:lpstr>
      <vt:lpstr>PowerPoint Presentation</vt:lpstr>
      <vt:lpstr>PowerPoint Presentation</vt:lpstr>
      <vt:lpstr>Troubleshooting</vt:lpstr>
      <vt:lpstr>Help Center &amp; Customer Support</vt:lpstr>
      <vt:lpstr>Questions?</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Armendariz, Marcos</dc:creator>
  <cp:lastModifiedBy>Blessing Washington, Cynthia</cp:lastModifiedBy>
  <cp:revision>267</cp:revision>
  <cp:lastPrinted>2024-05-16T23:02:01Z</cp:lastPrinted>
  <dcterms:created xsi:type="dcterms:W3CDTF">2015-07-24T15:25:22Z</dcterms:created>
  <dcterms:modified xsi:type="dcterms:W3CDTF">2024-05-20T18:21:56Z</dcterms:modified>
</cp:coreProperties>
</file>