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6" r:id="rId3"/>
    <p:sldMasterId id="2147483699" r:id="rId4"/>
  </p:sldMasterIdLst>
  <p:notesMasterIdLst>
    <p:notesMasterId r:id="rId61"/>
  </p:notesMasterIdLst>
  <p:handoutMasterIdLst>
    <p:handoutMasterId r:id="rId62"/>
  </p:handoutMasterIdLst>
  <p:sldIdLst>
    <p:sldId id="256" r:id="rId5"/>
    <p:sldId id="308" r:id="rId6"/>
    <p:sldId id="309" r:id="rId7"/>
    <p:sldId id="310" r:id="rId8"/>
    <p:sldId id="311" r:id="rId9"/>
    <p:sldId id="312" r:id="rId10"/>
    <p:sldId id="313" r:id="rId11"/>
    <p:sldId id="315" r:id="rId12"/>
    <p:sldId id="314" r:id="rId13"/>
    <p:sldId id="306"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05" r:id="rId36"/>
    <p:sldId id="289" r:id="rId37"/>
    <p:sldId id="288" r:id="rId38"/>
    <p:sldId id="290" r:id="rId39"/>
    <p:sldId id="295" r:id="rId40"/>
    <p:sldId id="291" r:id="rId41"/>
    <p:sldId id="293" r:id="rId42"/>
    <p:sldId id="294" r:id="rId43"/>
    <p:sldId id="292" r:id="rId44"/>
    <p:sldId id="296" r:id="rId45"/>
    <p:sldId id="297" r:id="rId46"/>
    <p:sldId id="258" r:id="rId47"/>
    <p:sldId id="259" r:id="rId48"/>
    <p:sldId id="287" r:id="rId49"/>
    <p:sldId id="266" r:id="rId50"/>
    <p:sldId id="264" r:id="rId51"/>
    <p:sldId id="263" r:id="rId52"/>
    <p:sldId id="337" r:id="rId53"/>
    <p:sldId id="261" r:id="rId54"/>
    <p:sldId id="304" r:id="rId55"/>
    <p:sldId id="299" r:id="rId56"/>
    <p:sldId id="300" r:id="rId57"/>
    <p:sldId id="301" r:id="rId58"/>
    <p:sldId id="302" r:id="rId59"/>
    <p:sldId id="303" r:id="rId6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87" autoAdjust="0"/>
    <p:restoredTop sz="50000"/>
  </p:normalViewPr>
  <p:slideViewPr>
    <p:cSldViewPr snapToGrid="0" snapToObjects="1">
      <p:cViewPr varScale="1">
        <p:scale>
          <a:sx n="62" d="100"/>
          <a:sy n="62" d="100"/>
        </p:scale>
        <p:origin x="436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slide" Target="slides/slide56.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B9E1C01-CE47-4DB5-9D33-25A9C23BAE8E}" type="datetimeFigureOut">
              <a:rPr lang="en-US" smtClean="0"/>
              <a:t>5/8/17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E219A74-7AF0-4AD0-BAF0-9730307D7A39}" type="slidenum">
              <a:rPr lang="en-US" smtClean="0"/>
              <a:t>‹#›</a:t>
            </a:fld>
            <a:endParaRPr lang="en-US"/>
          </a:p>
        </p:txBody>
      </p:sp>
    </p:spTree>
    <p:extLst>
      <p:ext uri="{BB962C8B-B14F-4D97-AF65-F5344CB8AC3E}">
        <p14:creationId xmlns:p14="http://schemas.microsoft.com/office/powerpoint/2010/main" val="2832137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9F0D64-FDB1-49F8-B75C-6D5FA06D3B1A}" type="datetimeFigureOut">
              <a:rPr lang="en-US" smtClean="0"/>
              <a:t>5/8/17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B0B695-7CC1-44DD-BEA9-68A31D9998AD}" type="slidenum">
              <a:rPr lang="en-US" smtClean="0"/>
              <a:t>‹#›</a:t>
            </a:fld>
            <a:endParaRPr lang="en-US"/>
          </a:p>
        </p:txBody>
      </p:sp>
    </p:spTree>
    <p:extLst>
      <p:ext uri="{BB962C8B-B14F-4D97-AF65-F5344CB8AC3E}">
        <p14:creationId xmlns:p14="http://schemas.microsoft.com/office/powerpoint/2010/main" val="864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C2397-AD9F-4C17-9889-FC2259FE3BB5}" type="slidenum">
              <a:rPr lang="en-US" smtClean="0"/>
              <a:t>2</a:t>
            </a:fld>
            <a:endParaRPr lang="en-US" dirty="0"/>
          </a:p>
        </p:txBody>
      </p:sp>
    </p:spTree>
    <p:extLst>
      <p:ext uri="{BB962C8B-B14F-4D97-AF65-F5344CB8AC3E}">
        <p14:creationId xmlns:p14="http://schemas.microsoft.com/office/powerpoint/2010/main" val="1954743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0B695-7CC1-44DD-BEA9-68A31D9998AD}" type="slidenum">
              <a:rPr lang="en-US" smtClean="0"/>
              <a:t>33</a:t>
            </a:fld>
            <a:endParaRPr lang="en-US"/>
          </a:p>
        </p:txBody>
      </p:sp>
    </p:spTree>
    <p:extLst>
      <p:ext uri="{BB962C8B-B14F-4D97-AF65-F5344CB8AC3E}">
        <p14:creationId xmlns:p14="http://schemas.microsoft.com/office/powerpoint/2010/main" val="2681001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0B695-7CC1-44DD-BEA9-68A31D9998AD}" type="slidenum">
              <a:rPr lang="en-US" smtClean="0"/>
              <a:t>44</a:t>
            </a:fld>
            <a:endParaRPr lang="en-US"/>
          </a:p>
        </p:txBody>
      </p:sp>
    </p:spTree>
    <p:extLst>
      <p:ext uri="{BB962C8B-B14F-4D97-AF65-F5344CB8AC3E}">
        <p14:creationId xmlns:p14="http://schemas.microsoft.com/office/powerpoint/2010/main" val="271490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C2397-AD9F-4C17-9889-FC2259FE3BB5}" type="slidenum">
              <a:rPr lang="en-US" smtClean="0"/>
              <a:t>51</a:t>
            </a:fld>
            <a:endParaRPr lang="en-US" dirty="0"/>
          </a:p>
        </p:txBody>
      </p:sp>
    </p:spTree>
    <p:extLst>
      <p:ext uri="{BB962C8B-B14F-4D97-AF65-F5344CB8AC3E}">
        <p14:creationId xmlns:p14="http://schemas.microsoft.com/office/powerpoint/2010/main" val="3243422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C2397-AD9F-4C17-9889-FC2259FE3BB5}" type="slidenum">
              <a:rPr lang="en-US" smtClean="0"/>
              <a:t>52</a:t>
            </a:fld>
            <a:endParaRPr lang="en-US" dirty="0"/>
          </a:p>
        </p:txBody>
      </p:sp>
    </p:spTree>
    <p:extLst>
      <p:ext uri="{BB962C8B-B14F-4D97-AF65-F5344CB8AC3E}">
        <p14:creationId xmlns:p14="http://schemas.microsoft.com/office/powerpoint/2010/main" val="1878232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C2397-AD9F-4C17-9889-FC2259FE3BB5}" type="slidenum">
              <a:rPr lang="en-US" smtClean="0"/>
              <a:t>53</a:t>
            </a:fld>
            <a:endParaRPr lang="en-US" dirty="0"/>
          </a:p>
        </p:txBody>
      </p:sp>
    </p:spTree>
    <p:extLst>
      <p:ext uri="{BB962C8B-B14F-4D97-AF65-F5344CB8AC3E}">
        <p14:creationId xmlns:p14="http://schemas.microsoft.com/office/powerpoint/2010/main" val="3741739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C2397-AD9F-4C17-9889-FC2259FE3BB5}" type="slidenum">
              <a:rPr lang="en-US" smtClean="0"/>
              <a:t>3</a:t>
            </a:fld>
            <a:endParaRPr lang="en-US" dirty="0"/>
          </a:p>
        </p:txBody>
      </p:sp>
    </p:spTree>
    <p:extLst>
      <p:ext uri="{BB962C8B-B14F-4D97-AF65-F5344CB8AC3E}">
        <p14:creationId xmlns:p14="http://schemas.microsoft.com/office/powerpoint/2010/main" val="333134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C2397-AD9F-4C17-9889-FC2259FE3BB5}" type="slidenum">
              <a:rPr lang="en-US" smtClean="0"/>
              <a:t>4</a:t>
            </a:fld>
            <a:endParaRPr lang="en-US" dirty="0"/>
          </a:p>
        </p:txBody>
      </p:sp>
    </p:spTree>
    <p:extLst>
      <p:ext uri="{BB962C8B-B14F-4D97-AF65-F5344CB8AC3E}">
        <p14:creationId xmlns:p14="http://schemas.microsoft.com/office/powerpoint/2010/main" val="1303233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C2397-AD9F-4C17-9889-FC2259FE3BB5}" type="slidenum">
              <a:rPr lang="en-US" smtClean="0"/>
              <a:t>5</a:t>
            </a:fld>
            <a:endParaRPr lang="en-US" dirty="0"/>
          </a:p>
        </p:txBody>
      </p:sp>
    </p:spTree>
    <p:extLst>
      <p:ext uri="{BB962C8B-B14F-4D97-AF65-F5344CB8AC3E}">
        <p14:creationId xmlns:p14="http://schemas.microsoft.com/office/powerpoint/2010/main" val="3620453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C2397-AD9F-4C17-9889-FC2259FE3BB5}" type="slidenum">
              <a:rPr lang="en-US" smtClean="0"/>
              <a:t>6</a:t>
            </a:fld>
            <a:endParaRPr lang="en-US" dirty="0"/>
          </a:p>
        </p:txBody>
      </p:sp>
    </p:spTree>
    <p:extLst>
      <p:ext uri="{BB962C8B-B14F-4D97-AF65-F5344CB8AC3E}">
        <p14:creationId xmlns:p14="http://schemas.microsoft.com/office/powerpoint/2010/main" val="127675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C2397-AD9F-4C17-9889-FC2259FE3BB5}" type="slidenum">
              <a:rPr lang="en-US" smtClean="0"/>
              <a:t>7</a:t>
            </a:fld>
            <a:endParaRPr lang="en-US" dirty="0"/>
          </a:p>
        </p:txBody>
      </p:sp>
    </p:spTree>
    <p:extLst>
      <p:ext uri="{BB962C8B-B14F-4D97-AF65-F5344CB8AC3E}">
        <p14:creationId xmlns:p14="http://schemas.microsoft.com/office/powerpoint/2010/main" val="2353784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C2397-AD9F-4C17-9889-FC2259FE3BB5}" type="slidenum">
              <a:rPr lang="en-US" smtClean="0"/>
              <a:t>8</a:t>
            </a:fld>
            <a:endParaRPr lang="en-US" dirty="0"/>
          </a:p>
        </p:txBody>
      </p:sp>
    </p:spTree>
    <p:extLst>
      <p:ext uri="{BB962C8B-B14F-4D97-AF65-F5344CB8AC3E}">
        <p14:creationId xmlns:p14="http://schemas.microsoft.com/office/powerpoint/2010/main" val="3151159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C2397-AD9F-4C17-9889-FC2259FE3BB5}" type="slidenum">
              <a:rPr lang="en-US" smtClean="0"/>
              <a:t>9</a:t>
            </a:fld>
            <a:endParaRPr lang="en-US" dirty="0"/>
          </a:p>
        </p:txBody>
      </p:sp>
    </p:spTree>
    <p:extLst>
      <p:ext uri="{BB962C8B-B14F-4D97-AF65-F5344CB8AC3E}">
        <p14:creationId xmlns:p14="http://schemas.microsoft.com/office/powerpoint/2010/main" val="237564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C2397-AD9F-4C17-9889-FC2259FE3BB5}" type="slidenum">
              <a:rPr lang="en-US" smtClean="0"/>
              <a:t>32</a:t>
            </a:fld>
            <a:endParaRPr lang="en-US" dirty="0"/>
          </a:p>
        </p:txBody>
      </p:sp>
    </p:spTree>
    <p:extLst>
      <p:ext uri="{BB962C8B-B14F-4D97-AF65-F5344CB8AC3E}">
        <p14:creationId xmlns:p14="http://schemas.microsoft.com/office/powerpoint/2010/main" val="275932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F7BD46A6-4A88-2346-A7C1-8913483CEB5F}" type="datetimeFigureOut">
              <a:rPr lang="en-US" smtClean="0"/>
              <a:t>5/8/17</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F2F7D20A-44BE-2A47-B7E5-9FC32AEC34E7}" type="slidenum">
              <a:rPr lang="en-US" smtClean="0"/>
              <a:t>‹#›</a:t>
            </a:fld>
            <a:endParaRPr lang="en-US"/>
          </a:p>
        </p:txBody>
      </p:sp>
    </p:spTree>
    <p:extLst>
      <p:ext uri="{BB962C8B-B14F-4D97-AF65-F5344CB8AC3E}">
        <p14:creationId xmlns:p14="http://schemas.microsoft.com/office/powerpoint/2010/main" val="298348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D46A6-4A88-2346-A7C1-8913483CEB5F}" type="datetimeFigureOut">
              <a:rPr lang="en-US" smtClean="0"/>
              <a:t>5/8/17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404715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D46A6-4A88-2346-A7C1-8913483CEB5F}"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3406953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19481"/>
            <a:ext cx="2057400" cy="5006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19481"/>
            <a:ext cx="6019800" cy="5006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D46A6-4A88-2346-A7C1-8913483CEB5F}"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4141952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404CDD60-5ABD-C245-AE4A-5839784B7BB6}" type="datetimeFigureOut">
              <a:rPr lang="en-US" smtClean="0"/>
              <a:t>5/8/17</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3929519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13830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448815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4CDD60-5ABD-C245-AE4A-5839784B7BB6}"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866112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4CDD60-5ABD-C245-AE4A-5839784B7BB6}" type="datetimeFigureOut">
              <a:rPr lang="en-US" smtClean="0"/>
              <a:t>5/8/17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606689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837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98141"/>
            <a:ext cx="4040188"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35837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98141"/>
            <a:ext cx="4041775"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4CDD60-5ABD-C245-AE4A-5839784B7BB6}" type="datetimeFigureOut">
              <a:rPr lang="en-US" smtClean="0"/>
              <a:t>5/8/17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746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4CDD60-5ABD-C245-AE4A-5839784B7BB6}" type="datetimeFigureOut">
              <a:rPr lang="en-US" smtClean="0"/>
              <a:t>5/8/17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62883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BD46A6-4A88-2346-A7C1-8913483CEB5F}"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3256828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CDD60-5ABD-C245-AE4A-5839784B7BB6}" type="datetimeFigureOut">
              <a:rPr lang="en-US" smtClean="0"/>
              <a:t>5/8/17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804384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73" y="1129132"/>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00667"/>
            <a:ext cx="511175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70667"/>
            <a:ext cx="3008313"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5/8/17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322504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5/8/17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953916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968410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19481"/>
            <a:ext cx="2057400" cy="5006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19481"/>
            <a:ext cx="6019800" cy="5006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539063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404CDD60-5ABD-C245-AE4A-5839784B7BB6}" type="datetimeFigureOut">
              <a:rPr lang="en-US" smtClean="0"/>
              <a:t>5/8/17</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2983481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674032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035414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4CDD60-5ABD-C245-AE4A-5839784B7BB6}"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818129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4CDD60-5ABD-C245-AE4A-5839784B7BB6}" type="datetimeFigureOut">
              <a:rPr lang="en-US" smtClean="0"/>
              <a:t>5/8/17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0342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D46A6-4A88-2346-A7C1-8913483CEB5F}"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771977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837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98141"/>
            <a:ext cx="4040188"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35837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98141"/>
            <a:ext cx="4041775"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4CDD60-5ABD-C245-AE4A-5839784B7BB6}" type="datetimeFigureOut">
              <a:rPr lang="en-US" smtClean="0"/>
              <a:t>5/8/17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824549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4CDD60-5ABD-C245-AE4A-5839784B7BB6}" type="datetimeFigureOut">
              <a:rPr lang="en-US" smtClean="0"/>
              <a:t>5/8/17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440646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CDD60-5ABD-C245-AE4A-5839784B7BB6}" type="datetimeFigureOut">
              <a:rPr lang="en-US" smtClean="0"/>
              <a:t>5/8/17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170426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73" y="1129132"/>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00667"/>
            <a:ext cx="511175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70667"/>
            <a:ext cx="3008313"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5/8/17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870690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5/8/17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136674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88495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19481"/>
            <a:ext cx="2057400" cy="5006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19481"/>
            <a:ext cx="6019800" cy="5006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535475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Opening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404CDD60-5ABD-C245-AE4A-5839784B7BB6}" type="datetimeFigureOut">
              <a:rPr lang="en-US" smtClean="0"/>
              <a:t>5/8/17</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2776071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53724" y="2130425"/>
            <a:ext cx="6004476"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3206236" y="3886200"/>
            <a:ext cx="449945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34298556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451749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BD46A6-4A88-2346-A7C1-8913483CEB5F}"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2637232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2231" y="4406900"/>
            <a:ext cx="605248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442231" y="2906713"/>
            <a:ext cx="605248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4CDD60-5ABD-C245-AE4A-5839784B7BB6}"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769710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75584" y="2398889"/>
            <a:ext cx="301752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69279" y="2398889"/>
            <a:ext cx="301752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4CDD60-5ABD-C245-AE4A-5839784B7BB6}" type="datetimeFigureOut">
              <a:rPr lang="en-US" smtClean="0"/>
              <a:t>5/8/17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9612320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2178009"/>
            <a:ext cx="3017520" cy="8201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0" y="2998141"/>
            <a:ext cx="3017520"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69279" y="2178009"/>
            <a:ext cx="3017520" cy="8201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69279" y="2998141"/>
            <a:ext cx="3017520"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4CDD60-5ABD-C245-AE4A-5839784B7BB6}" type="datetimeFigureOut">
              <a:rPr lang="en-US" smtClean="0"/>
              <a:t>5/8/17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31177588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4CDD60-5ABD-C245-AE4A-5839784B7BB6}" type="datetimeFigureOut">
              <a:rPr lang="en-US" smtClean="0"/>
              <a:t>5/8/17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2701797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CDD60-5ABD-C245-AE4A-5839784B7BB6}" type="datetimeFigureOut">
              <a:rPr lang="en-US" smtClean="0"/>
              <a:t>5/8/17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7214077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69178" y="761610"/>
            <a:ext cx="2454381" cy="1190515"/>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38489" y="761610"/>
            <a:ext cx="384831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4405" y="2031610"/>
            <a:ext cx="2439155"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5/8/17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28862540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74927"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774927" y="1081851"/>
            <a:ext cx="5486400" cy="3645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7492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CDD60-5ABD-C245-AE4A-5839784B7BB6}" type="datetimeFigureOut">
              <a:rPr lang="en-US" smtClean="0"/>
              <a:t>5/8/17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16971021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568009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7998" y="1119481"/>
            <a:ext cx="1828801" cy="50066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0" y="1119481"/>
            <a:ext cx="4191000" cy="50066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CDD60-5ABD-C245-AE4A-5839784B7BB6}" type="datetimeFigureOut">
              <a:rPr lang="en-US" smtClean="0"/>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1F92-79B4-AB41-98C5-0D2BA0E43F9E}" type="slidenum">
              <a:rPr lang="en-US" smtClean="0"/>
              <a:t>‹#›</a:t>
            </a:fld>
            <a:endParaRPr lang="en-US"/>
          </a:p>
        </p:txBody>
      </p:sp>
    </p:spTree>
    <p:extLst>
      <p:ext uri="{BB962C8B-B14F-4D97-AF65-F5344CB8AC3E}">
        <p14:creationId xmlns:p14="http://schemas.microsoft.com/office/powerpoint/2010/main" val="402197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98889"/>
            <a:ext cx="4038600" cy="37272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BD46A6-4A88-2346-A7C1-8913483CEB5F}" type="datetimeFigureOut">
              <a:rPr lang="en-US" smtClean="0"/>
              <a:t>5/8/17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403479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837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98141"/>
            <a:ext cx="4040188"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35837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98141"/>
            <a:ext cx="4041775" cy="31967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BD46A6-4A88-2346-A7C1-8913483CEB5F}" type="datetimeFigureOut">
              <a:rPr lang="en-US" smtClean="0"/>
              <a:t>5/8/17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245209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BD46A6-4A88-2346-A7C1-8913483CEB5F}" type="datetimeFigureOut">
              <a:rPr lang="en-US" smtClean="0"/>
              <a:t>5/8/17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2132707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D46A6-4A88-2346-A7C1-8913483CEB5F}" type="datetimeFigureOut">
              <a:rPr lang="en-US" smtClean="0"/>
              <a:t>5/8/17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221088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1973" y="1129132"/>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00667"/>
            <a:ext cx="5111750" cy="502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70667"/>
            <a:ext cx="3008313" cy="3755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D46A6-4A88-2346-A7C1-8913483CEB5F}" type="datetimeFigureOut">
              <a:rPr lang="en-US" smtClean="0"/>
              <a:t>5/8/17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7D20A-44BE-2A47-B7E5-9FC32AEC34E7}" type="slidenum">
              <a:rPr lang="en-US" smtClean="0"/>
              <a:t>‹#›</a:t>
            </a:fld>
            <a:endParaRPr lang="en-US"/>
          </a:p>
        </p:txBody>
      </p:sp>
    </p:spTree>
    <p:extLst>
      <p:ext uri="{BB962C8B-B14F-4D97-AF65-F5344CB8AC3E}">
        <p14:creationId xmlns:p14="http://schemas.microsoft.com/office/powerpoint/2010/main" val="11055579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4" Type="http://schemas.openxmlformats.org/officeDocument/2006/relationships/image" Target="../media/image4.pn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4.xml"/><Relationship Id="rId14" Type="http://schemas.openxmlformats.org/officeDocument/2006/relationships/image" Target="../media/image5.png"/><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130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417704"/>
            <a:ext cx="8229600" cy="370845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D46A6-4A88-2346-A7C1-8913483CEB5F}" type="datetimeFigureOut">
              <a:rPr lang="en-US" smtClean="0"/>
              <a:t>5/8/17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7D20A-44BE-2A47-B7E5-9FC32AEC34E7}" type="slidenum">
              <a:rPr lang="en-US" smtClean="0"/>
              <a:t>‹#›</a:t>
            </a:fld>
            <a:endParaRPr lang="en-US"/>
          </a:p>
        </p:txBody>
      </p:sp>
    </p:spTree>
    <p:extLst>
      <p:ext uri="{BB962C8B-B14F-4D97-AF65-F5344CB8AC3E}">
        <p14:creationId xmlns:p14="http://schemas.microsoft.com/office/powerpoint/2010/main" val="2738929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130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417704"/>
            <a:ext cx="8229600" cy="370845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CDD60-5ABD-C245-AE4A-5839784B7BB6}" type="datetimeFigureOut">
              <a:rPr lang="en-US" smtClean="0"/>
              <a:t>5/8/17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17737683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130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417704"/>
            <a:ext cx="8229600" cy="370845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CDD60-5ABD-C245-AE4A-5839784B7BB6}" type="datetimeFigureOut">
              <a:rPr lang="en-US" smtClean="0"/>
              <a:t>5/8/17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6275130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5584" y="402964"/>
            <a:ext cx="6411215"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75584" y="1699363"/>
            <a:ext cx="6411215" cy="43174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6000" y="6356350"/>
            <a:ext cx="1828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CDD60-5ABD-C245-AE4A-5839784B7BB6}" type="datetimeFigureOut">
              <a:rPr lang="en-US" smtClean="0"/>
              <a:t>5/8/17</a:t>
            </a:fld>
            <a:endParaRPr lang="en-US"/>
          </a:p>
        </p:txBody>
      </p:sp>
      <p:sp>
        <p:nvSpPr>
          <p:cNvPr id="5" name="Footer Placeholder 4"/>
          <p:cNvSpPr>
            <a:spLocks noGrp="1"/>
          </p:cNvSpPr>
          <p:nvPr>
            <p:ph type="ftr" sz="quarter" idx="3"/>
          </p:nvPr>
        </p:nvSpPr>
        <p:spPr>
          <a:xfrm>
            <a:off x="4572000" y="6356350"/>
            <a:ext cx="1828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57999" y="6356350"/>
            <a:ext cx="1828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1F92-79B4-AB41-98C5-0D2BA0E43F9E}" type="slidenum">
              <a:rPr lang="en-US" smtClean="0"/>
              <a:t>‹#›</a:t>
            </a:fld>
            <a:endParaRPr lang="en-US"/>
          </a:p>
        </p:txBody>
      </p:sp>
    </p:spTree>
    <p:extLst>
      <p:ext uri="{BB962C8B-B14F-4D97-AF65-F5344CB8AC3E}">
        <p14:creationId xmlns:p14="http://schemas.microsoft.com/office/powerpoint/2010/main" val="289720888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elpaso.ttuhsc.edu/fiscal/businessaffairs/accounting/forms.aspx" TargetMode="External"/><Relationship Id="rId4"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hyperlink" Target="mailto:vendorteamelp@ttuhsc.edu"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accountspayableelp@ttuhsc.edu"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elpaso.ttuhsc.edu/elpaso/opp/" TargetMode="External"/><Relationship Id="rId3" Type="http://schemas.openxmlformats.org/officeDocument/2006/relationships/hyperlink" Target="http://elpaso.ttuhsc.edu/fiscal/businessaffairs/studentbusserv/policy.aspx"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669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Budget Office Updates</a:t>
            </a:r>
            <a:endParaRPr lang="en-US" b="1" dirty="0"/>
          </a:p>
        </p:txBody>
      </p:sp>
      <p:sp>
        <p:nvSpPr>
          <p:cNvPr id="3" name="Content Placeholder 2"/>
          <p:cNvSpPr>
            <a:spLocks noGrp="1"/>
          </p:cNvSpPr>
          <p:nvPr>
            <p:ph idx="1"/>
          </p:nvPr>
        </p:nvSpPr>
        <p:spPr/>
        <p:txBody>
          <a:bodyPr>
            <a:normAutofit/>
          </a:bodyPr>
          <a:lstStyle/>
          <a:p>
            <a:pPr marL="0" lvl="0" indent="0">
              <a:buNone/>
            </a:pPr>
            <a:r>
              <a:rPr lang="en-US" sz="2600" b="1" dirty="0" smtClean="0"/>
              <a:t>Budget Prep – DPT Phase</a:t>
            </a:r>
          </a:p>
          <a:p>
            <a:pPr lvl="0">
              <a:buFont typeface="Arial" panose="020B0604020202020204" pitchFamily="34" charset="0"/>
              <a:buChar char="•"/>
            </a:pPr>
            <a:r>
              <a:rPr lang="en-US" sz="2200" dirty="0" smtClean="0"/>
              <a:t>Salary Planner, Budget Development, and Transfer System will be available on line starting May 26</a:t>
            </a:r>
          </a:p>
          <a:p>
            <a:pPr lvl="0">
              <a:buFont typeface="Arial" panose="020B0604020202020204" pitchFamily="34" charset="0"/>
              <a:buChar char="•"/>
            </a:pPr>
            <a:r>
              <a:rPr lang="en-US" sz="2200" dirty="0" smtClean="0"/>
              <a:t> DPT Phase will be closed June 16</a:t>
            </a:r>
          </a:p>
          <a:p>
            <a:pPr lvl="0">
              <a:buFont typeface="Wingdings" panose="05000000000000000000" pitchFamily="2" charset="2"/>
              <a:buChar char="Ø"/>
            </a:pPr>
            <a:endParaRPr lang="en-US" sz="2200" dirty="0" smtClean="0"/>
          </a:p>
          <a:p>
            <a:pPr marL="0" lvl="0" indent="0">
              <a:buNone/>
            </a:pPr>
            <a:r>
              <a:rPr lang="en-US" sz="2400" b="1" dirty="0" smtClean="0"/>
              <a:t>EOPS</a:t>
            </a:r>
            <a:endParaRPr lang="en-US" sz="2400" b="1" dirty="0"/>
          </a:p>
          <a:p>
            <a:pPr lvl="0">
              <a:buFont typeface="Arial" panose="020B0604020202020204" pitchFamily="34" charset="0"/>
              <a:buChar char="•"/>
            </a:pPr>
            <a:r>
              <a:rPr lang="en-US" sz="2000" dirty="0" smtClean="0"/>
              <a:t>Updated EOPS approval routing sheet sent out this month, if you did not get a copy please email the Budget Office</a:t>
            </a:r>
            <a:endParaRPr lang="en-US" sz="2000" dirty="0"/>
          </a:p>
          <a:p>
            <a:endParaRPr lang="en-US" dirty="0"/>
          </a:p>
        </p:txBody>
      </p:sp>
    </p:spTree>
    <p:extLst>
      <p:ext uri="{BB962C8B-B14F-4D97-AF65-F5344CB8AC3E}">
        <p14:creationId xmlns:p14="http://schemas.microsoft.com/office/powerpoint/2010/main" val="2280157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7890" y="2352041"/>
            <a:ext cx="8320135" cy="2492990"/>
          </a:xfrm>
          <a:prstGeom prst="rect">
            <a:avLst/>
          </a:prstGeom>
          <a:noFill/>
        </p:spPr>
        <p:txBody>
          <a:bodyPr wrap="square" rtlCol="0">
            <a:spAutoFit/>
          </a:bodyPr>
          <a:lstStyle/>
          <a:p>
            <a:pPr algn="ctr"/>
            <a:r>
              <a:rPr lang="en-US" sz="4800" dirty="0" smtClean="0"/>
              <a:t>Accounting Services</a:t>
            </a:r>
          </a:p>
          <a:p>
            <a:pPr algn="ctr"/>
            <a:r>
              <a:rPr lang="en-US" sz="4800" dirty="0" smtClean="0"/>
              <a:t>Quarterly Update</a:t>
            </a:r>
          </a:p>
          <a:p>
            <a:pPr algn="ctr"/>
            <a:endParaRPr lang="en-US" sz="6000" dirty="0"/>
          </a:p>
        </p:txBody>
      </p:sp>
    </p:spTree>
    <p:extLst>
      <p:ext uri="{BB962C8B-B14F-4D97-AF65-F5344CB8AC3E}">
        <p14:creationId xmlns:p14="http://schemas.microsoft.com/office/powerpoint/2010/main" val="3745734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b="1" dirty="0" smtClean="0"/>
              <a:t>Encumbrances</a:t>
            </a:r>
            <a:endParaRPr lang="en-US" sz="4800" b="1" dirty="0"/>
          </a:p>
        </p:txBody>
      </p:sp>
      <p:sp>
        <p:nvSpPr>
          <p:cNvPr id="3" name="Content Placeholder 2"/>
          <p:cNvSpPr>
            <a:spLocks noGrp="1"/>
          </p:cNvSpPr>
          <p:nvPr>
            <p:ph idx="1"/>
          </p:nvPr>
        </p:nvSpPr>
        <p:spPr/>
        <p:txBody>
          <a:bodyPr>
            <a:normAutofit fontScale="77500" lnSpcReduction="20000"/>
          </a:bodyPr>
          <a:lstStyle/>
          <a:p>
            <a:r>
              <a:rPr lang="en-US" i="1" dirty="0" smtClean="0"/>
              <a:t>What is an encumbrance?</a:t>
            </a:r>
          </a:p>
          <a:p>
            <a:pPr marL="400050" lvl="1" indent="0">
              <a:buNone/>
            </a:pPr>
            <a:r>
              <a:rPr lang="en-US" sz="3300" dirty="0" smtClean="0"/>
              <a:t>Funds reserved / committed for a financial obligation. Funds are set aside after the approval of  a request to pay for goods or services provided to </a:t>
            </a:r>
            <a:r>
              <a:rPr lang="en-US" sz="3300" smtClean="0"/>
              <a:t>TTUHSC El Paso. </a:t>
            </a:r>
            <a:endParaRPr lang="en-US" sz="3300" dirty="0" smtClean="0"/>
          </a:p>
          <a:p>
            <a:r>
              <a:rPr lang="en-US" i="1" dirty="0" smtClean="0"/>
              <a:t>What is the purpose of an encumbrance?</a:t>
            </a:r>
          </a:p>
          <a:p>
            <a:pPr marL="400050" lvl="1" indent="0">
              <a:buNone/>
            </a:pPr>
            <a:r>
              <a:rPr lang="en-US" sz="3300" dirty="0" smtClean="0"/>
              <a:t>The main purpose of encumbrances is to avoid budget overspending.  </a:t>
            </a:r>
          </a:p>
          <a:p>
            <a:r>
              <a:rPr lang="en-US" i="1" dirty="0" smtClean="0"/>
              <a:t>How do encumbrances affect your budget?</a:t>
            </a:r>
          </a:p>
          <a:p>
            <a:pPr marL="0" indent="0">
              <a:buNone/>
            </a:pPr>
            <a:endParaRPr lang="en-US" sz="2400" dirty="0" smtClean="0"/>
          </a:p>
          <a:p>
            <a:pPr marL="0" indent="0" algn="ctr">
              <a:buNone/>
            </a:pPr>
            <a:r>
              <a:rPr lang="en-US" sz="2400" dirty="0" smtClean="0">
                <a:solidFill>
                  <a:srgbClr val="0000FF"/>
                </a:solidFill>
              </a:rPr>
              <a:t>Budget – Actuals – </a:t>
            </a:r>
            <a:r>
              <a:rPr lang="en-US" sz="2400" dirty="0" smtClean="0">
                <a:solidFill>
                  <a:srgbClr val="FF0000"/>
                </a:solidFill>
              </a:rPr>
              <a:t>Encumbrances</a:t>
            </a:r>
            <a:r>
              <a:rPr lang="en-US" sz="2400" dirty="0" smtClean="0">
                <a:solidFill>
                  <a:srgbClr val="0000FF"/>
                </a:solidFill>
              </a:rPr>
              <a:t> =  Available Budget Balance</a:t>
            </a:r>
            <a:endParaRPr lang="en-US" sz="2400" dirty="0">
              <a:solidFill>
                <a:srgbClr val="0000FF"/>
              </a:solidFill>
            </a:endParaRPr>
          </a:p>
        </p:txBody>
      </p:sp>
    </p:spTree>
    <p:extLst>
      <p:ext uri="{BB962C8B-B14F-4D97-AF65-F5344CB8AC3E}">
        <p14:creationId xmlns:p14="http://schemas.microsoft.com/office/powerpoint/2010/main" val="920626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b="1" dirty="0" smtClean="0"/>
              <a:t>Encumbrances</a:t>
            </a:r>
            <a:endParaRPr lang="en-US" sz="4800" b="1" dirty="0"/>
          </a:p>
        </p:txBody>
      </p:sp>
      <p:sp>
        <p:nvSpPr>
          <p:cNvPr id="3" name="Content Placeholder 2"/>
          <p:cNvSpPr>
            <a:spLocks noGrp="1"/>
          </p:cNvSpPr>
          <p:nvPr>
            <p:ph idx="1"/>
          </p:nvPr>
        </p:nvSpPr>
        <p:spPr>
          <a:xfrm>
            <a:off x="457200" y="2151529"/>
            <a:ext cx="8229600" cy="4430503"/>
          </a:xfrm>
        </p:spPr>
        <p:txBody>
          <a:bodyPr>
            <a:normAutofit lnSpcReduction="10000"/>
          </a:bodyPr>
          <a:lstStyle/>
          <a:p>
            <a:pPr marL="0" indent="0">
              <a:buNone/>
            </a:pPr>
            <a:r>
              <a:rPr lang="en-US" i="1" dirty="0" smtClean="0"/>
              <a:t>Types of encumbrances:</a:t>
            </a:r>
          </a:p>
          <a:p>
            <a:pPr>
              <a:buFont typeface="Wingdings" panose="05000000000000000000" pitchFamily="2" charset="2"/>
              <a:buChar char="Ø"/>
            </a:pPr>
            <a:r>
              <a:rPr lang="en-US" sz="2800" dirty="0" smtClean="0"/>
              <a:t>General Encumbrances: </a:t>
            </a:r>
          </a:p>
          <a:p>
            <a:pPr marL="0" indent="0">
              <a:buNone/>
            </a:pPr>
            <a:r>
              <a:rPr lang="en-US" sz="2800" dirty="0"/>
              <a:t>	</a:t>
            </a:r>
            <a:r>
              <a:rPr lang="en-US" sz="2000" dirty="0" smtClean="0"/>
              <a:t>- </a:t>
            </a:r>
            <a:r>
              <a:rPr lang="en-US" sz="2000" dirty="0" smtClean="0">
                <a:solidFill>
                  <a:srgbClr val="0000FF"/>
                </a:solidFill>
              </a:rPr>
              <a:t>(EI) </a:t>
            </a:r>
            <a:r>
              <a:rPr lang="en-US" sz="2000" dirty="0" smtClean="0"/>
              <a:t>Purchase orders transitioned from chart H to chart E</a:t>
            </a:r>
          </a:p>
          <a:p>
            <a:pPr marL="0" indent="0">
              <a:buNone/>
            </a:pPr>
            <a:r>
              <a:rPr lang="en-US" sz="2000" dirty="0"/>
              <a:t>	</a:t>
            </a:r>
            <a:r>
              <a:rPr lang="en-US" sz="2000" dirty="0" smtClean="0"/>
              <a:t>- </a:t>
            </a:r>
            <a:r>
              <a:rPr lang="en-US" sz="2000" dirty="0" smtClean="0">
                <a:solidFill>
                  <a:srgbClr val="0000FF"/>
                </a:solidFill>
              </a:rPr>
              <a:t>(EV) </a:t>
            </a:r>
            <a:r>
              <a:rPr lang="en-US" sz="2000" dirty="0" smtClean="0"/>
              <a:t>Travel Encumbrances</a:t>
            </a:r>
          </a:p>
          <a:p>
            <a:pPr marL="0" indent="0">
              <a:buNone/>
            </a:pPr>
            <a:r>
              <a:rPr lang="en-US" sz="2000" dirty="0"/>
              <a:t>	</a:t>
            </a:r>
            <a:r>
              <a:rPr lang="en-US" sz="2000" dirty="0" smtClean="0"/>
              <a:t>- </a:t>
            </a:r>
            <a:r>
              <a:rPr lang="en-US" sz="2000" dirty="0" smtClean="0">
                <a:solidFill>
                  <a:srgbClr val="0000FF"/>
                </a:solidFill>
              </a:rPr>
              <a:t>(QV) </a:t>
            </a:r>
            <a:r>
              <a:rPr lang="en-US" sz="2000" dirty="0" smtClean="0"/>
              <a:t>Communication Services</a:t>
            </a:r>
          </a:p>
          <a:p>
            <a:pPr>
              <a:buFont typeface="Wingdings" panose="05000000000000000000" pitchFamily="2" charset="2"/>
              <a:buChar char="Ø"/>
            </a:pPr>
            <a:r>
              <a:rPr lang="en-US" dirty="0" smtClean="0"/>
              <a:t>Purchase Orders Encumbrances:</a:t>
            </a:r>
          </a:p>
          <a:p>
            <a:pPr marL="0" indent="0">
              <a:buNone/>
            </a:pPr>
            <a:r>
              <a:rPr lang="en-US" dirty="0"/>
              <a:t>	</a:t>
            </a:r>
            <a:r>
              <a:rPr lang="en-US" sz="2000" dirty="0"/>
              <a:t>- </a:t>
            </a:r>
            <a:r>
              <a:rPr lang="en-US" sz="2000" dirty="0">
                <a:solidFill>
                  <a:srgbClr val="0000FF"/>
                </a:solidFill>
              </a:rPr>
              <a:t>(</a:t>
            </a:r>
            <a:r>
              <a:rPr lang="en-US" sz="2000" dirty="0" smtClean="0">
                <a:solidFill>
                  <a:srgbClr val="0000FF"/>
                </a:solidFill>
              </a:rPr>
              <a:t>P0) </a:t>
            </a:r>
            <a:r>
              <a:rPr lang="en-US" sz="2000" dirty="0"/>
              <a:t>Transactions submitted through </a:t>
            </a:r>
            <a:r>
              <a:rPr lang="en-US" sz="2000" dirty="0" err="1"/>
              <a:t>TechBuy</a:t>
            </a:r>
            <a:r>
              <a:rPr lang="en-US" sz="2000" dirty="0"/>
              <a:t> </a:t>
            </a:r>
            <a:r>
              <a:rPr lang="en-US" sz="2000" dirty="0" smtClean="0"/>
              <a:t>System</a:t>
            </a:r>
          </a:p>
          <a:p>
            <a:pPr>
              <a:buFont typeface="Wingdings" panose="05000000000000000000" pitchFamily="2" charset="2"/>
              <a:buChar char="Ø"/>
            </a:pPr>
            <a:r>
              <a:rPr lang="en-US" dirty="0"/>
              <a:t>Labor Encumbrances:</a:t>
            </a:r>
          </a:p>
          <a:p>
            <a:pPr marL="0" indent="0">
              <a:buNone/>
            </a:pPr>
            <a:r>
              <a:rPr lang="en-US" sz="2000" dirty="0"/>
              <a:t>	</a:t>
            </a:r>
            <a:r>
              <a:rPr lang="en-US" sz="2000" dirty="0" smtClean="0"/>
              <a:t>- </a:t>
            </a:r>
            <a:r>
              <a:rPr lang="en-US" sz="2000" dirty="0" smtClean="0">
                <a:solidFill>
                  <a:srgbClr val="0000FF"/>
                </a:solidFill>
              </a:rPr>
              <a:t>(PR) </a:t>
            </a:r>
            <a:r>
              <a:rPr lang="en-US" sz="2000" dirty="0" smtClean="0"/>
              <a:t>Payroll related</a:t>
            </a:r>
            <a:endParaRPr lang="en-US" sz="2000" dirty="0"/>
          </a:p>
        </p:txBody>
      </p:sp>
    </p:spTree>
    <p:extLst>
      <p:ext uri="{BB962C8B-B14F-4D97-AF65-F5344CB8AC3E}">
        <p14:creationId xmlns:p14="http://schemas.microsoft.com/office/powerpoint/2010/main" val="761908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304"/>
            <a:ext cx="8229600" cy="1050395"/>
          </a:xfrm>
        </p:spPr>
        <p:txBody>
          <a:bodyPr>
            <a:normAutofit/>
          </a:bodyPr>
          <a:lstStyle/>
          <a:p>
            <a:pPr algn="l"/>
            <a:r>
              <a:rPr lang="en-US" b="1" dirty="0" smtClean="0"/>
              <a:t>General Encumbrance - EI</a:t>
            </a:r>
            <a:endParaRPr lang="en-US" b="1" dirty="0"/>
          </a:p>
        </p:txBody>
      </p:sp>
      <p:sp>
        <p:nvSpPr>
          <p:cNvPr id="3" name="Content Placeholder 2"/>
          <p:cNvSpPr>
            <a:spLocks noGrp="1"/>
          </p:cNvSpPr>
          <p:nvPr>
            <p:ph idx="1"/>
          </p:nvPr>
        </p:nvSpPr>
        <p:spPr>
          <a:xfrm>
            <a:off x="457200" y="2465614"/>
            <a:ext cx="8229600" cy="4164552"/>
          </a:xfrm>
        </p:spPr>
        <p:txBody>
          <a:bodyPr>
            <a:normAutofit fontScale="92500"/>
          </a:bodyPr>
          <a:lstStyle/>
          <a:p>
            <a:r>
              <a:rPr lang="en-US" sz="2800" i="1" dirty="0" smtClean="0">
                <a:solidFill>
                  <a:schemeClr val="tx1">
                    <a:lumMod val="50000"/>
                    <a:lumOff val="50000"/>
                  </a:schemeClr>
                </a:solidFill>
              </a:rPr>
              <a:t>Created when transferring P0’s from chart H to Chart E</a:t>
            </a:r>
          </a:p>
          <a:p>
            <a:r>
              <a:rPr lang="en-US" sz="2800" i="1" dirty="0">
                <a:solidFill>
                  <a:schemeClr val="tx1">
                    <a:lumMod val="50000"/>
                    <a:lumOff val="50000"/>
                  </a:schemeClr>
                </a:solidFill>
              </a:rPr>
              <a:t>G</a:t>
            </a:r>
            <a:r>
              <a:rPr lang="en-US" sz="2800" i="1" dirty="0" smtClean="0">
                <a:solidFill>
                  <a:schemeClr val="tx1">
                    <a:lumMod val="50000"/>
                    <a:lumOff val="50000"/>
                  </a:schemeClr>
                </a:solidFill>
              </a:rPr>
              <a:t>iven the document prefix -EI in order to be identified on financial reports. </a:t>
            </a:r>
          </a:p>
          <a:p>
            <a:r>
              <a:rPr lang="en-US" sz="2800" i="1" dirty="0" smtClean="0">
                <a:solidFill>
                  <a:schemeClr val="tx1">
                    <a:lumMod val="50000"/>
                    <a:lumOff val="50000"/>
                  </a:schemeClr>
                </a:solidFill>
              </a:rPr>
              <a:t>Created prior to FY16, therefore the likelihood of these being valid is very low.</a:t>
            </a:r>
          </a:p>
          <a:p>
            <a:r>
              <a:rPr lang="en-US" sz="2800" i="1" dirty="0">
                <a:solidFill>
                  <a:schemeClr val="tx1">
                    <a:lumMod val="50000"/>
                    <a:lumOff val="50000"/>
                  </a:schemeClr>
                </a:solidFill>
              </a:rPr>
              <a:t>R</a:t>
            </a:r>
            <a:r>
              <a:rPr lang="en-US" sz="2800" i="1" dirty="0" smtClean="0">
                <a:solidFill>
                  <a:schemeClr val="tx1">
                    <a:lumMod val="50000"/>
                    <a:lumOff val="50000"/>
                  </a:schemeClr>
                </a:solidFill>
              </a:rPr>
              <a:t>eview these thoroughly and determine the appropriate course of action.</a:t>
            </a:r>
          </a:p>
          <a:p>
            <a:r>
              <a:rPr lang="en-US" sz="2800" i="1" dirty="0" smtClean="0">
                <a:solidFill>
                  <a:schemeClr val="tx1">
                    <a:lumMod val="50000"/>
                    <a:lumOff val="50000"/>
                  </a:schemeClr>
                </a:solidFill>
              </a:rPr>
              <a:t>If no longer valid or the amount due has changed, a PO/Encumbrance change request must be submitted. </a:t>
            </a:r>
          </a:p>
        </p:txBody>
      </p:sp>
    </p:spTree>
    <p:extLst>
      <p:ext uri="{BB962C8B-B14F-4D97-AF65-F5344CB8AC3E}">
        <p14:creationId xmlns:p14="http://schemas.microsoft.com/office/powerpoint/2010/main" val="3519963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General Encumbrance - EI</a:t>
            </a:r>
            <a:endParaRPr lang="en-US" dirty="0"/>
          </a:p>
        </p:txBody>
      </p:sp>
      <p:sp>
        <p:nvSpPr>
          <p:cNvPr id="3" name="Content Placeholder 2"/>
          <p:cNvSpPr>
            <a:spLocks noGrp="1"/>
          </p:cNvSpPr>
          <p:nvPr>
            <p:ph idx="1"/>
          </p:nvPr>
        </p:nvSpPr>
        <p:spPr>
          <a:xfrm>
            <a:off x="457200" y="2417705"/>
            <a:ext cx="8229600" cy="1688932"/>
          </a:xfrm>
        </p:spPr>
        <p:txBody>
          <a:bodyPr>
            <a:normAutofit fontScale="77500" lnSpcReduction="20000"/>
          </a:bodyPr>
          <a:lstStyle/>
          <a:p>
            <a:r>
              <a:rPr lang="en-US" i="1" dirty="0">
                <a:solidFill>
                  <a:schemeClr val="tx1">
                    <a:lumMod val="50000"/>
                    <a:lumOff val="50000"/>
                  </a:schemeClr>
                </a:solidFill>
              </a:rPr>
              <a:t>The PO associated with old encumbrances beginning with EI- will be listed under the document reference of the report. The PO number will need to be provided when requesting an encumbrance to be adjusted/closed.  </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923794"/>
            <a:ext cx="8409214" cy="170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722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b="1" dirty="0" smtClean="0"/>
              <a:t>General Encumbrances- Travel (EV)</a:t>
            </a:r>
            <a:endParaRPr lang="en-US" sz="3600" b="1" dirty="0"/>
          </a:p>
        </p:txBody>
      </p:sp>
      <p:sp>
        <p:nvSpPr>
          <p:cNvPr id="3" name="Content Placeholder 2"/>
          <p:cNvSpPr>
            <a:spLocks noGrp="1"/>
          </p:cNvSpPr>
          <p:nvPr>
            <p:ph idx="1"/>
          </p:nvPr>
        </p:nvSpPr>
        <p:spPr/>
        <p:txBody>
          <a:bodyPr>
            <a:normAutofit fontScale="92500"/>
          </a:bodyPr>
          <a:lstStyle/>
          <a:p>
            <a:pPr marL="0" indent="0">
              <a:buNone/>
            </a:pPr>
            <a:r>
              <a:rPr lang="en-US" sz="3600" i="1" dirty="0" smtClean="0"/>
              <a:t>Travel Encumbrances:</a:t>
            </a:r>
          </a:p>
          <a:p>
            <a:r>
              <a:rPr lang="en-US" dirty="0" smtClean="0"/>
              <a:t>Created when the application is submitted. </a:t>
            </a:r>
          </a:p>
          <a:p>
            <a:r>
              <a:rPr lang="en-US" dirty="0" smtClean="0"/>
              <a:t>Automatically released after approval of travel voucher. </a:t>
            </a:r>
          </a:p>
          <a:p>
            <a:r>
              <a:rPr lang="en-US" dirty="0" smtClean="0"/>
              <a:t>If trip is cancelled, application must be cancelled on the travel system in order to release the encumbrance and make your funds available.</a:t>
            </a:r>
            <a:endParaRPr lang="en-US" dirty="0"/>
          </a:p>
        </p:txBody>
      </p:sp>
    </p:spTree>
    <p:extLst>
      <p:ext uri="{BB962C8B-B14F-4D97-AF65-F5344CB8AC3E}">
        <p14:creationId xmlns:p14="http://schemas.microsoft.com/office/powerpoint/2010/main" val="844156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305"/>
            <a:ext cx="8229600" cy="839300"/>
          </a:xfrm>
        </p:spPr>
        <p:txBody>
          <a:bodyPr>
            <a:noAutofit/>
          </a:bodyPr>
          <a:lstStyle/>
          <a:p>
            <a:pPr algn="l"/>
            <a:r>
              <a:rPr lang="en-US" sz="3600" b="1" dirty="0" smtClean="0"/>
              <a:t>General Encumbrances- Travel (EV)</a:t>
            </a:r>
            <a:endParaRPr lang="en-US" sz="36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2523" y="2417763"/>
            <a:ext cx="7978953" cy="370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99247" y="1884239"/>
            <a:ext cx="5282023" cy="461665"/>
          </a:xfrm>
          <a:prstGeom prst="rect">
            <a:avLst/>
          </a:prstGeom>
          <a:noFill/>
        </p:spPr>
        <p:txBody>
          <a:bodyPr wrap="none" rtlCol="0">
            <a:spAutoFit/>
          </a:bodyPr>
          <a:lstStyle/>
          <a:p>
            <a:r>
              <a:rPr lang="en-US" sz="2400" i="1" dirty="0" smtClean="0"/>
              <a:t>How do you close a travel encumbrance?</a:t>
            </a:r>
            <a:endParaRPr lang="en-US" sz="2400" i="1" dirty="0"/>
          </a:p>
        </p:txBody>
      </p:sp>
    </p:spTree>
    <p:extLst>
      <p:ext uri="{BB962C8B-B14F-4D97-AF65-F5344CB8AC3E}">
        <p14:creationId xmlns:p14="http://schemas.microsoft.com/office/powerpoint/2010/main" val="1251482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Purchase Orders – (P0)</a:t>
            </a:r>
            <a:endParaRPr lang="en-US" b="1" dirty="0"/>
          </a:p>
        </p:txBody>
      </p:sp>
      <p:sp>
        <p:nvSpPr>
          <p:cNvPr id="3" name="Content Placeholder 2"/>
          <p:cNvSpPr>
            <a:spLocks noGrp="1"/>
          </p:cNvSpPr>
          <p:nvPr>
            <p:ph idx="1"/>
          </p:nvPr>
        </p:nvSpPr>
        <p:spPr>
          <a:xfrm>
            <a:off x="457200" y="2164976"/>
            <a:ext cx="8229600" cy="3961187"/>
          </a:xfrm>
        </p:spPr>
        <p:txBody>
          <a:bodyPr>
            <a:normAutofit fontScale="77500" lnSpcReduction="20000"/>
          </a:bodyPr>
          <a:lstStyle/>
          <a:p>
            <a:r>
              <a:rPr lang="en-US" dirty="0" smtClean="0"/>
              <a:t>Recorded after the approval of a requisition submitted through </a:t>
            </a:r>
            <a:r>
              <a:rPr lang="en-US" dirty="0" err="1" smtClean="0"/>
              <a:t>TechBuy</a:t>
            </a:r>
            <a:r>
              <a:rPr lang="en-US" dirty="0" smtClean="0"/>
              <a:t>.</a:t>
            </a:r>
          </a:p>
          <a:p>
            <a:endParaRPr lang="en-US" sz="2800" i="1" dirty="0" smtClean="0">
              <a:solidFill>
                <a:srgbClr val="0000FF"/>
              </a:solidFill>
            </a:endParaRPr>
          </a:p>
          <a:p>
            <a:r>
              <a:rPr lang="en-US" i="1" dirty="0" smtClean="0">
                <a:solidFill>
                  <a:srgbClr val="0000FF"/>
                </a:solidFill>
              </a:rPr>
              <a:t>How do I review if these are still valid?	</a:t>
            </a:r>
          </a:p>
          <a:p>
            <a:pPr marL="0" indent="0">
              <a:buNone/>
            </a:pPr>
            <a:r>
              <a:rPr lang="en-US" i="1" dirty="0">
                <a:solidFill>
                  <a:srgbClr val="0000FF"/>
                </a:solidFill>
              </a:rPr>
              <a:t>	</a:t>
            </a:r>
            <a:r>
              <a:rPr lang="en-US" sz="3500" dirty="0" smtClean="0"/>
              <a:t>- </a:t>
            </a:r>
            <a:r>
              <a:rPr lang="en-US" sz="3000" dirty="0" smtClean="0"/>
              <a:t>Determine if all goods/services have been received and that a 	receipt has been created for all items. </a:t>
            </a:r>
          </a:p>
          <a:p>
            <a:pPr marL="0" indent="0">
              <a:buNone/>
            </a:pPr>
            <a:r>
              <a:rPr lang="en-US" sz="3000" dirty="0"/>
              <a:t>	</a:t>
            </a:r>
            <a:r>
              <a:rPr lang="en-US" sz="3000" dirty="0" smtClean="0"/>
              <a:t>- Make sure that all invoices have been received. If not, 	contact the vendor to follow up on pending invoices. </a:t>
            </a:r>
          </a:p>
          <a:p>
            <a:pPr marL="0" indent="0">
              <a:buNone/>
            </a:pPr>
            <a:r>
              <a:rPr lang="en-US" i="1" dirty="0" smtClean="0">
                <a:solidFill>
                  <a:srgbClr val="0000FF"/>
                </a:solidFill>
              </a:rPr>
              <a:t>	</a:t>
            </a:r>
            <a:r>
              <a:rPr lang="en-US" sz="3000" dirty="0"/>
              <a:t>- </a:t>
            </a:r>
            <a:r>
              <a:rPr lang="en-US" sz="3000" dirty="0" smtClean="0"/>
              <a:t>Make sure the encumbrance is related to a legitimate expense 	and that the PO/contract has not been voided/cancelled.</a:t>
            </a:r>
            <a:endParaRPr lang="en-US" sz="3000" dirty="0"/>
          </a:p>
        </p:txBody>
      </p:sp>
    </p:spTree>
    <p:extLst>
      <p:ext uri="{BB962C8B-B14F-4D97-AF65-F5344CB8AC3E}">
        <p14:creationId xmlns:p14="http://schemas.microsoft.com/office/powerpoint/2010/main" val="2053178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Purchase Order – (P0)</a:t>
            </a:r>
            <a:endParaRPr lang="en-US" b="1" dirty="0"/>
          </a:p>
        </p:txBody>
      </p:sp>
      <p:sp>
        <p:nvSpPr>
          <p:cNvPr id="3" name="Content Placeholder 2"/>
          <p:cNvSpPr>
            <a:spLocks noGrp="1"/>
          </p:cNvSpPr>
          <p:nvPr>
            <p:ph idx="1"/>
          </p:nvPr>
        </p:nvSpPr>
        <p:spPr>
          <a:xfrm>
            <a:off x="457200" y="2117081"/>
            <a:ext cx="8229600" cy="1690832"/>
          </a:xfrm>
        </p:spPr>
        <p:txBody>
          <a:bodyPr>
            <a:normAutofit fontScale="92500" lnSpcReduction="20000"/>
          </a:bodyPr>
          <a:lstStyle/>
          <a:p>
            <a:r>
              <a:rPr lang="en-US" sz="2000" dirty="0" smtClean="0"/>
              <a:t>Receipt should be created as soon as items are received </a:t>
            </a:r>
            <a:r>
              <a:rPr lang="en-US" sz="2000" i="1" dirty="0" smtClean="0"/>
              <a:t>(Quantity Receipt) </a:t>
            </a:r>
            <a:r>
              <a:rPr lang="en-US" sz="2000" dirty="0" smtClean="0"/>
              <a:t>or services have been rendered </a:t>
            </a:r>
            <a:r>
              <a:rPr lang="en-US" sz="2000" i="1" dirty="0" smtClean="0"/>
              <a:t>(Cost Receipt). </a:t>
            </a:r>
          </a:p>
          <a:p>
            <a:r>
              <a:rPr lang="en-US" sz="2000" dirty="0" smtClean="0"/>
              <a:t>Select the type of receipt that you need to create under the “Available Actions”, fill out information only for those items (or services) that were received</a:t>
            </a:r>
          </a:p>
          <a:p>
            <a:r>
              <a:rPr lang="en-US" sz="2000" dirty="0"/>
              <a:t>O</a:t>
            </a:r>
            <a:r>
              <a:rPr lang="en-US" sz="2000" dirty="0" smtClean="0"/>
              <a:t>nce all the information has been entered, click on “complete”. </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833" y="3807913"/>
            <a:ext cx="3638811"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1692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7890" y="2352041"/>
            <a:ext cx="8320135" cy="2492990"/>
          </a:xfrm>
          <a:prstGeom prst="rect">
            <a:avLst/>
          </a:prstGeom>
          <a:noFill/>
        </p:spPr>
        <p:txBody>
          <a:bodyPr wrap="square" rtlCol="0">
            <a:spAutoFit/>
          </a:bodyPr>
          <a:lstStyle/>
          <a:p>
            <a:pPr algn="ctr"/>
            <a:r>
              <a:rPr lang="en-US" sz="4800" dirty="0" smtClean="0"/>
              <a:t>Finance Systems Management</a:t>
            </a:r>
          </a:p>
          <a:p>
            <a:pPr algn="ctr"/>
            <a:r>
              <a:rPr lang="en-US" sz="4800" dirty="0" smtClean="0"/>
              <a:t>Quarterly Update</a:t>
            </a:r>
          </a:p>
          <a:p>
            <a:pPr algn="ctr"/>
            <a:endParaRPr lang="en-US" sz="6000" dirty="0"/>
          </a:p>
        </p:txBody>
      </p:sp>
    </p:spTree>
    <p:extLst>
      <p:ext uri="{BB962C8B-B14F-4D97-AF65-F5344CB8AC3E}">
        <p14:creationId xmlns:p14="http://schemas.microsoft.com/office/powerpoint/2010/main" val="3253669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45" y="1130247"/>
            <a:ext cx="8229600" cy="548239"/>
          </a:xfrm>
        </p:spPr>
        <p:txBody>
          <a:bodyPr>
            <a:normAutofit fontScale="90000"/>
          </a:bodyPr>
          <a:lstStyle/>
          <a:p>
            <a:pPr algn="l"/>
            <a:r>
              <a:rPr lang="en-US" b="1" dirty="0" smtClean="0"/>
              <a:t>Purchase Order – (P0)</a:t>
            </a:r>
            <a:endParaRPr lang="en-US" b="1"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945" y="1678485"/>
            <a:ext cx="8922819" cy="5117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103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b="1" dirty="0"/>
              <a:t>Purchase Orders – </a:t>
            </a:r>
            <a:r>
              <a:rPr lang="en-US" sz="3600" b="1" dirty="0" smtClean="0"/>
              <a:t>P0/Encumbrance Change Request</a:t>
            </a:r>
            <a:endParaRPr lang="en-US" sz="3600" dirty="0"/>
          </a:p>
        </p:txBody>
      </p:sp>
      <p:sp>
        <p:nvSpPr>
          <p:cNvPr id="3" name="Content Placeholder 2"/>
          <p:cNvSpPr>
            <a:spLocks noGrp="1"/>
          </p:cNvSpPr>
          <p:nvPr>
            <p:ph idx="1"/>
          </p:nvPr>
        </p:nvSpPr>
        <p:spPr>
          <a:xfrm>
            <a:off x="457200" y="2417704"/>
            <a:ext cx="8229600" cy="4325996"/>
          </a:xfrm>
        </p:spPr>
        <p:txBody>
          <a:bodyPr>
            <a:normAutofit fontScale="85000" lnSpcReduction="20000"/>
          </a:bodyPr>
          <a:lstStyle/>
          <a:p>
            <a:r>
              <a:rPr lang="en-US" i="1" dirty="0" smtClean="0"/>
              <a:t>When do you request a PO/Encumbrance Change Request? </a:t>
            </a:r>
          </a:p>
          <a:p>
            <a:pPr marL="0" indent="0">
              <a:buNone/>
            </a:pPr>
            <a:r>
              <a:rPr lang="en-US" dirty="0"/>
              <a:t>	</a:t>
            </a:r>
            <a:r>
              <a:rPr lang="en-US" dirty="0" smtClean="0"/>
              <a:t>	- If an encumbrance has been paid in full and has a 		zero balance, request to close PO. </a:t>
            </a:r>
          </a:p>
          <a:p>
            <a:pPr marL="0" indent="0">
              <a:buNone/>
            </a:pPr>
            <a:r>
              <a:rPr lang="en-US" dirty="0"/>
              <a:t>	</a:t>
            </a:r>
            <a:r>
              <a:rPr lang="en-US" dirty="0" smtClean="0"/>
              <a:t>	- If an encumbrance has an outstanding</a:t>
            </a:r>
            <a:r>
              <a:rPr lang="en-US" dirty="0"/>
              <a:t> </a:t>
            </a:r>
            <a:r>
              <a:rPr lang="en-US" dirty="0" smtClean="0"/>
              <a:t>balance 			and all items have been received, invoiced and 			paid, submit a change request to release funds. </a:t>
            </a:r>
          </a:p>
          <a:p>
            <a:pPr marL="0" indent="0">
              <a:buNone/>
            </a:pPr>
            <a:r>
              <a:rPr lang="en-US" dirty="0" smtClean="0"/>
              <a:t>		- If the amount due has changed due to a change 		of price, number of units needed, item availability, 		etc., submit a change request to reflect changes on 		the outstanding amount of the encumbrance.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80883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305"/>
            <a:ext cx="8229600" cy="745073"/>
          </a:xfrm>
        </p:spPr>
        <p:txBody>
          <a:bodyPr>
            <a:normAutofit fontScale="90000"/>
          </a:bodyPr>
          <a:lstStyle/>
          <a:p>
            <a:pPr algn="l"/>
            <a:r>
              <a:rPr lang="en-US" b="1" dirty="0" smtClean="0"/>
              <a:t>Encumbrance Change Request</a:t>
            </a:r>
            <a:endParaRPr lang="en-US" b="1" dirty="0"/>
          </a:p>
        </p:txBody>
      </p:sp>
      <p:sp>
        <p:nvSpPr>
          <p:cNvPr id="3" name="Content Placeholder 2"/>
          <p:cNvSpPr>
            <a:spLocks noGrp="1"/>
          </p:cNvSpPr>
          <p:nvPr>
            <p:ph idx="1"/>
          </p:nvPr>
        </p:nvSpPr>
        <p:spPr>
          <a:xfrm>
            <a:off x="457200" y="1866378"/>
            <a:ext cx="8229600" cy="4259785"/>
          </a:xfrm>
        </p:spPr>
        <p:txBody>
          <a:bodyPr/>
          <a:lstStyle/>
          <a:p>
            <a:r>
              <a:rPr lang="en-US" sz="2800" dirty="0" smtClean="0"/>
              <a:t>System can be accessed from the </a:t>
            </a:r>
            <a:r>
              <a:rPr lang="en-US" sz="2800" dirty="0" err="1" smtClean="0"/>
              <a:t>WebRaider</a:t>
            </a:r>
            <a:r>
              <a:rPr lang="en-US" sz="2800" dirty="0" smtClean="0"/>
              <a:t> Portal  </a:t>
            </a:r>
            <a:r>
              <a:rPr lang="en-US" sz="2800" dirty="0" smtClean="0">
                <a:sym typeface="Wingdings" panose="05000000000000000000" pitchFamily="2" charset="2"/>
              </a:rPr>
              <a:t> HSC El Paso Finance  </a:t>
            </a:r>
            <a:r>
              <a:rPr lang="en-US" sz="2800" dirty="0" smtClean="0">
                <a:solidFill>
                  <a:srgbClr val="0000FF"/>
                </a:solidFill>
                <a:sym typeface="Wingdings" panose="05000000000000000000" pitchFamily="2" charset="2"/>
              </a:rPr>
              <a:t>Procurement Services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08" y="2784022"/>
            <a:ext cx="8492292" cy="3114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22563" y="6126163"/>
            <a:ext cx="7511143" cy="646331"/>
          </a:xfrm>
          <a:prstGeom prst="rect">
            <a:avLst/>
          </a:prstGeom>
          <a:noFill/>
        </p:spPr>
        <p:txBody>
          <a:bodyPr wrap="square" rtlCol="0">
            <a:spAutoFit/>
          </a:bodyPr>
          <a:lstStyle/>
          <a:p>
            <a:r>
              <a:rPr lang="en-US" dirty="0" smtClean="0"/>
              <a:t>Contact Purchasing for further instructions on completing a PO/Encumbrance Change Request – </a:t>
            </a:r>
            <a:r>
              <a:rPr lang="en-US" dirty="0" smtClean="0">
                <a:solidFill>
                  <a:srgbClr val="FF0000"/>
                </a:solidFill>
              </a:rPr>
              <a:t>PurchasingElp@ttuhsc.edu</a:t>
            </a:r>
            <a:endParaRPr lang="en-US" dirty="0">
              <a:solidFill>
                <a:srgbClr val="FF0000"/>
              </a:solidFill>
            </a:endParaRPr>
          </a:p>
        </p:txBody>
      </p:sp>
    </p:spTree>
    <p:extLst>
      <p:ext uri="{BB962C8B-B14F-4D97-AF65-F5344CB8AC3E}">
        <p14:creationId xmlns:p14="http://schemas.microsoft.com/office/powerpoint/2010/main" val="3507635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smtClean="0"/>
              <a:t>Encumbrances- Education &amp; General (state) Funds</a:t>
            </a:r>
            <a:endParaRPr lang="en-US" sz="2800" b="1" dirty="0"/>
          </a:p>
        </p:txBody>
      </p:sp>
      <p:sp>
        <p:nvSpPr>
          <p:cNvPr id="3" name="Content Placeholder 2"/>
          <p:cNvSpPr>
            <a:spLocks noGrp="1"/>
          </p:cNvSpPr>
          <p:nvPr>
            <p:ph idx="1"/>
          </p:nvPr>
        </p:nvSpPr>
        <p:spPr>
          <a:xfrm>
            <a:off x="457200" y="2264306"/>
            <a:ext cx="8229600" cy="3861858"/>
          </a:xfrm>
        </p:spPr>
        <p:txBody>
          <a:bodyPr>
            <a:normAutofit fontScale="92500" lnSpcReduction="20000"/>
          </a:bodyPr>
          <a:lstStyle/>
          <a:p>
            <a:r>
              <a:rPr lang="en-US" dirty="0" smtClean="0"/>
              <a:t>Encumbrances on E&amp;G (state) only roll one year. These encumbrances should be expended by the second year otherwise the encumbrances will systematically be closed. </a:t>
            </a:r>
            <a:endParaRPr lang="en-US" dirty="0"/>
          </a:p>
          <a:p>
            <a:r>
              <a:rPr lang="en-US" dirty="0" smtClean="0"/>
              <a:t>E&amp;G Encumbrances that rolled from FY16 to FY17 will not roll to FY18. </a:t>
            </a:r>
            <a:r>
              <a:rPr lang="en-US" u="sng" dirty="0" smtClean="0"/>
              <a:t>If there is a legitimate business need to re-establish or keep an encumbrance open, contact purchasing as early as possible. </a:t>
            </a:r>
          </a:p>
        </p:txBody>
      </p:sp>
    </p:spTree>
    <p:extLst>
      <p:ext uri="{BB962C8B-B14F-4D97-AF65-F5344CB8AC3E}">
        <p14:creationId xmlns:p14="http://schemas.microsoft.com/office/powerpoint/2010/main" val="3039886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dirty="0"/>
              <a:t>Encumbrances- Education &amp; General (state) Funds</a:t>
            </a:r>
            <a:endParaRPr lang="en-US" sz="2800" dirty="0"/>
          </a:p>
        </p:txBody>
      </p:sp>
      <p:sp>
        <p:nvSpPr>
          <p:cNvPr id="3" name="Content Placeholder 2"/>
          <p:cNvSpPr>
            <a:spLocks noGrp="1"/>
          </p:cNvSpPr>
          <p:nvPr>
            <p:ph idx="1"/>
          </p:nvPr>
        </p:nvSpPr>
        <p:spPr/>
        <p:txBody>
          <a:bodyPr>
            <a:normAutofit fontScale="92500" lnSpcReduction="10000"/>
          </a:bodyPr>
          <a:lstStyle/>
          <a:p>
            <a:r>
              <a:rPr lang="en-US" dirty="0" smtClean="0"/>
              <a:t>The encumbrance roll process also rolls associated budget to the next year to cover the encumbrance. The budget for the E&amp;G Funds can only be used for the associated encumbrance. </a:t>
            </a:r>
          </a:p>
          <a:p>
            <a:r>
              <a:rPr lang="en-US" dirty="0" smtClean="0"/>
              <a:t>When prior fiscal year encumbrances are released/closed the associated budgets will also be reversed and the funding will not be made available. </a:t>
            </a:r>
            <a:endParaRPr lang="en-US" dirty="0"/>
          </a:p>
        </p:txBody>
      </p:sp>
    </p:spTree>
    <p:extLst>
      <p:ext uri="{BB962C8B-B14F-4D97-AF65-F5344CB8AC3E}">
        <p14:creationId xmlns:p14="http://schemas.microsoft.com/office/powerpoint/2010/main" val="4035407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212"/>
            <a:ext cx="8229600" cy="806824"/>
          </a:xfrm>
        </p:spPr>
        <p:txBody>
          <a:bodyPr>
            <a:normAutofit/>
          </a:bodyPr>
          <a:lstStyle/>
          <a:p>
            <a:pPr algn="l"/>
            <a:r>
              <a:rPr lang="en-US" sz="3600" b="1" dirty="0" smtClean="0"/>
              <a:t>Encumbrance Review – </a:t>
            </a:r>
            <a:r>
              <a:rPr lang="en-US" sz="3600" b="1" dirty="0" err="1" smtClean="0"/>
              <a:t>Cognos</a:t>
            </a:r>
            <a:r>
              <a:rPr lang="en-US" sz="3600" b="1" dirty="0" smtClean="0"/>
              <a:t> Report</a:t>
            </a:r>
            <a:endParaRPr lang="en-US" sz="3600" b="1" dirty="0"/>
          </a:p>
        </p:txBody>
      </p:sp>
      <p:sp>
        <p:nvSpPr>
          <p:cNvPr id="3" name="Content Placeholder 2"/>
          <p:cNvSpPr>
            <a:spLocks noGrp="1"/>
          </p:cNvSpPr>
          <p:nvPr>
            <p:ph idx="1"/>
          </p:nvPr>
        </p:nvSpPr>
        <p:spPr>
          <a:xfrm>
            <a:off x="457200" y="2850776"/>
            <a:ext cx="8229600" cy="3275387"/>
          </a:xfrm>
        </p:spPr>
        <p:txBody>
          <a:bodyPr>
            <a:normAutofit fontScale="62500" lnSpcReduction="20000"/>
          </a:bodyPr>
          <a:lstStyle/>
          <a:p>
            <a:r>
              <a:rPr lang="en-US" dirty="0" smtClean="0"/>
              <a:t>Filters: </a:t>
            </a:r>
          </a:p>
          <a:p>
            <a:pPr marL="0" indent="0">
              <a:buNone/>
            </a:pPr>
            <a:r>
              <a:rPr lang="en-US" dirty="0"/>
              <a:t>	</a:t>
            </a:r>
            <a:r>
              <a:rPr lang="en-US" dirty="0" smtClean="0"/>
              <a:t>- Fund, Org, Account Code</a:t>
            </a:r>
          </a:p>
          <a:p>
            <a:pPr marL="0" indent="0">
              <a:buNone/>
            </a:pPr>
            <a:r>
              <a:rPr lang="en-US" dirty="0"/>
              <a:t>	</a:t>
            </a:r>
            <a:r>
              <a:rPr lang="en-US" dirty="0" smtClean="0"/>
              <a:t>- Department</a:t>
            </a:r>
          </a:p>
          <a:p>
            <a:pPr marL="0" indent="0">
              <a:buNone/>
            </a:pPr>
            <a:r>
              <a:rPr lang="en-US" dirty="0"/>
              <a:t>	</a:t>
            </a:r>
            <a:r>
              <a:rPr lang="en-US" dirty="0" smtClean="0"/>
              <a:t>- Vendor</a:t>
            </a:r>
          </a:p>
          <a:p>
            <a:pPr marL="0" indent="0">
              <a:buNone/>
            </a:pPr>
            <a:r>
              <a:rPr lang="en-US" dirty="0"/>
              <a:t>	</a:t>
            </a:r>
            <a:r>
              <a:rPr lang="en-US" dirty="0" smtClean="0"/>
              <a:t>- Encumbrance Type</a:t>
            </a:r>
          </a:p>
          <a:p>
            <a:r>
              <a:rPr lang="en-US" dirty="0" smtClean="0"/>
              <a:t>Useful Information: </a:t>
            </a:r>
          </a:p>
          <a:p>
            <a:pPr marL="0" indent="0">
              <a:buNone/>
            </a:pPr>
            <a:r>
              <a:rPr lang="en-US" dirty="0"/>
              <a:t>	</a:t>
            </a:r>
            <a:r>
              <a:rPr lang="en-US" dirty="0" smtClean="0"/>
              <a:t>- Transaction Date</a:t>
            </a:r>
          </a:p>
          <a:p>
            <a:pPr marL="0" indent="0">
              <a:buNone/>
            </a:pPr>
            <a:r>
              <a:rPr lang="en-US" dirty="0" smtClean="0"/>
              <a:t>	- Fund Manager</a:t>
            </a:r>
          </a:p>
          <a:p>
            <a:pPr marL="0" indent="0">
              <a:buNone/>
            </a:pPr>
            <a:r>
              <a:rPr lang="en-US" dirty="0"/>
              <a:t>	</a:t>
            </a:r>
            <a:r>
              <a:rPr lang="en-US" dirty="0" smtClean="0"/>
              <a:t>- Requestor (Name, Phone No., Email)</a:t>
            </a:r>
          </a:p>
          <a:p>
            <a:pPr marL="0" indent="0">
              <a:buNone/>
            </a:pPr>
            <a:r>
              <a:rPr lang="en-US" dirty="0" smtClean="0"/>
              <a:t>	- Original and Outstanding amount</a:t>
            </a:r>
          </a:p>
        </p:txBody>
      </p:sp>
      <p:sp>
        <p:nvSpPr>
          <p:cNvPr id="4" name="TextBox 3"/>
          <p:cNvSpPr txBox="1"/>
          <p:nvPr/>
        </p:nvSpPr>
        <p:spPr>
          <a:xfrm>
            <a:off x="551330" y="1940045"/>
            <a:ext cx="7844526" cy="707886"/>
          </a:xfrm>
          <a:prstGeom prst="rect">
            <a:avLst/>
          </a:prstGeom>
          <a:noFill/>
        </p:spPr>
        <p:txBody>
          <a:bodyPr wrap="square" rtlCol="0">
            <a:spAutoFit/>
          </a:bodyPr>
          <a:lstStyle/>
          <a:p>
            <a:r>
              <a:rPr lang="en-US" sz="2000" b="1" dirty="0" smtClean="0">
                <a:solidFill>
                  <a:srgbClr val="0000FF"/>
                </a:solidFill>
              </a:rPr>
              <a:t>Public Folders &gt; HSC El Paso Finance &gt; Encumbrances, Invoices, and Checks &gt; </a:t>
            </a:r>
            <a:r>
              <a:rPr lang="en-US" sz="2000" b="1" u="sng" dirty="0" smtClean="0">
                <a:solidFill>
                  <a:srgbClr val="0000FF"/>
                </a:solidFill>
              </a:rPr>
              <a:t>Open Encumbrances by </a:t>
            </a:r>
            <a:r>
              <a:rPr lang="en-US" sz="2000" b="1" u="sng" dirty="0" err="1" smtClean="0">
                <a:solidFill>
                  <a:srgbClr val="0000FF"/>
                </a:solidFill>
              </a:rPr>
              <a:t>FinMgr</a:t>
            </a:r>
            <a:r>
              <a:rPr lang="en-US" sz="2000" b="1" u="sng" dirty="0" smtClean="0">
                <a:solidFill>
                  <a:srgbClr val="0000FF"/>
                </a:solidFill>
              </a:rPr>
              <a:t> Fund &amp; </a:t>
            </a:r>
            <a:r>
              <a:rPr lang="en-US" sz="2000" b="1" u="sng" dirty="0" err="1" smtClean="0">
                <a:solidFill>
                  <a:srgbClr val="0000FF"/>
                </a:solidFill>
              </a:rPr>
              <a:t>Orgn</a:t>
            </a:r>
            <a:r>
              <a:rPr lang="en-US" sz="2000" b="1" u="sng" dirty="0" smtClean="0">
                <a:solidFill>
                  <a:srgbClr val="0000FF"/>
                </a:solidFill>
              </a:rPr>
              <a:t> </a:t>
            </a:r>
            <a:endParaRPr lang="en-US" sz="2000" b="1" u="sng" dirty="0">
              <a:solidFill>
                <a:srgbClr val="0000FF"/>
              </a:solidFill>
            </a:endParaRPr>
          </a:p>
        </p:txBody>
      </p:sp>
    </p:spTree>
    <p:extLst>
      <p:ext uri="{BB962C8B-B14F-4D97-AF65-F5344CB8AC3E}">
        <p14:creationId xmlns:p14="http://schemas.microsoft.com/office/powerpoint/2010/main" val="3536442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305"/>
            <a:ext cx="8229600" cy="868860"/>
          </a:xfrm>
        </p:spPr>
        <p:txBody>
          <a:bodyPr>
            <a:noAutofit/>
          </a:bodyPr>
          <a:lstStyle/>
          <a:p>
            <a:pPr algn="l"/>
            <a:r>
              <a:rPr lang="en-US" sz="3600" b="1" dirty="0" smtClean="0"/>
              <a:t>Encumbrance Review – </a:t>
            </a:r>
            <a:r>
              <a:rPr lang="en-US" sz="3600" b="1" dirty="0" err="1" smtClean="0"/>
              <a:t>Cognos</a:t>
            </a:r>
            <a:r>
              <a:rPr lang="en-US" sz="3600" b="1" dirty="0" smtClean="0"/>
              <a:t> Report</a:t>
            </a:r>
            <a:endParaRPr lang="en-US" sz="36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812" y="1990165"/>
            <a:ext cx="8686800" cy="4600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6152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9599"/>
            <a:ext cx="8229600" cy="1143000"/>
          </a:xfrm>
        </p:spPr>
        <p:txBody>
          <a:bodyPr>
            <a:normAutofit/>
          </a:bodyPr>
          <a:lstStyle/>
          <a:p>
            <a:pPr algn="l"/>
            <a:r>
              <a:rPr lang="en-US" sz="3600" b="1" dirty="0" smtClean="0"/>
              <a:t>Encumbrance Review – Quarterly Report</a:t>
            </a:r>
            <a:endParaRPr lang="en-US" sz="3600" b="1" dirty="0"/>
          </a:p>
        </p:txBody>
      </p:sp>
      <p:sp>
        <p:nvSpPr>
          <p:cNvPr id="3" name="Content Placeholder 2"/>
          <p:cNvSpPr>
            <a:spLocks noGrp="1"/>
          </p:cNvSpPr>
          <p:nvPr>
            <p:ph idx="1"/>
          </p:nvPr>
        </p:nvSpPr>
        <p:spPr>
          <a:xfrm>
            <a:off x="457200" y="1815353"/>
            <a:ext cx="8229600" cy="3805021"/>
          </a:xfrm>
        </p:spPr>
        <p:txBody>
          <a:bodyPr>
            <a:normAutofit/>
          </a:bodyPr>
          <a:lstStyle/>
          <a:p>
            <a:r>
              <a:rPr lang="en-US" sz="2400" dirty="0" smtClean="0"/>
              <a:t>Fund managers will receive a report on a quarterly basis listing all </a:t>
            </a:r>
            <a:r>
              <a:rPr lang="en-US" sz="2400" u="sng" dirty="0" smtClean="0"/>
              <a:t>open</a:t>
            </a:r>
            <a:r>
              <a:rPr lang="en-US" sz="2400" dirty="0" smtClean="0"/>
              <a:t> encumbrances, please review and determine if all encumbrances are still valid or if they need to be adjusted/closed. </a:t>
            </a:r>
          </a:p>
          <a:p>
            <a:pPr marL="0" indent="0">
              <a:buNone/>
            </a:pPr>
            <a:endParaRPr lang="en-US" sz="28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75373"/>
            <a:ext cx="7994073" cy="3151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739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Year-End Deadlines</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Per HSCEP OP 50.30 Year End Close Processes and Deadlines…  </a:t>
            </a:r>
            <a:endParaRPr lang="en-US" dirty="0"/>
          </a:p>
          <a:p>
            <a:pPr marL="0" indent="0">
              <a:buNone/>
            </a:pPr>
            <a:r>
              <a:rPr lang="en-US" dirty="0" smtClean="0"/>
              <a:t>	</a:t>
            </a:r>
            <a:r>
              <a:rPr lang="en-US" i="1" dirty="0" smtClean="0"/>
              <a:t>“Encumbrances </a:t>
            </a:r>
            <a:r>
              <a:rPr lang="en-US" i="1" dirty="0"/>
              <a:t>– Requests for release, increases </a:t>
            </a:r>
            <a:r>
              <a:rPr lang="en-US" i="1" dirty="0" smtClean="0"/>
              <a:t>	or 	decreases </a:t>
            </a:r>
            <a:r>
              <a:rPr lang="en-US" i="1" dirty="0"/>
              <a:t>to any encumbrances must be </a:t>
            </a:r>
            <a:r>
              <a:rPr lang="en-US" i="1" dirty="0" smtClean="0"/>
              <a:t>received </a:t>
            </a:r>
            <a:r>
              <a:rPr lang="en-US" i="1" dirty="0"/>
              <a:t>by </a:t>
            </a:r>
            <a:r>
              <a:rPr lang="en-US" i="1" dirty="0" smtClean="0"/>
              <a:t>	Purchasing </a:t>
            </a:r>
            <a:r>
              <a:rPr lang="en-US" i="1" dirty="0"/>
              <a:t>no later than the last </a:t>
            </a:r>
            <a:r>
              <a:rPr lang="en-US" i="1" dirty="0" smtClean="0"/>
              <a:t>business </a:t>
            </a:r>
            <a:r>
              <a:rPr lang="en-US" i="1" dirty="0"/>
              <a:t>day prior </a:t>
            </a:r>
            <a:r>
              <a:rPr lang="en-US" i="1" dirty="0" smtClean="0"/>
              <a:t>	to </a:t>
            </a:r>
            <a:r>
              <a:rPr lang="en-US" i="1" dirty="0"/>
              <a:t>FYE, and should be submitted as early as possible to </a:t>
            </a:r>
            <a:r>
              <a:rPr lang="en-US" i="1" dirty="0" smtClean="0"/>
              <a:t>	allow </a:t>
            </a:r>
            <a:r>
              <a:rPr lang="en-US" i="1" dirty="0"/>
              <a:t>for processing by FYE. Requests after that date </a:t>
            </a:r>
            <a:r>
              <a:rPr lang="en-US" i="1" dirty="0" smtClean="0"/>
              <a:t>	must </a:t>
            </a:r>
            <a:r>
              <a:rPr lang="en-US" i="1" dirty="0"/>
              <a:t>first be submitted to the appropriate accountant </a:t>
            </a:r>
            <a:r>
              <a:rPr lang="en-US" i="1" dirty="0" smtClean="0"/>
              <a:t>	in </a:t>
            </a:r>
            <a:r>
              <a:rPr lang="en-US" i="1" dirty="0"/>
              <a:t>Accounting Services</a:t>
            </a:r>
            <a:r>
              <a:rPr lang="en-US" i="1" dirty="0" smtClean="0"/>
              <a:t>.” </a:t>
            </a:r>
            <a:endParaRPr lang="en-US" i="1" dirty="0"/>
          </a:p>
          <a:p>
            <a:endParaRPr lang="en-US" dirty="0"/>
          </a:p>
        </p:txBody>
      </p:sp>
    </p:spTree>
    <p:extLst>
      <p:ext uri="{BB962C8B-B14F-4D97-AF65-F5344CB8AC3E}">
        <p14:creationId xmlns:p14="http://schemas.microsoft.com/office/powerpoint/2010/main" val="4269047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305"/>
            <a:ext cx="8229600" cy="854452"/>
          </a:xfrm>
        </p:spPr>
        <p:txBody>
          <a:bodyPr/>
          <a:lstStyle/>
          <a:p>
            <a:pPr algn="l"/>
            <a:r>
              <a:rPr lang="en-US" b="1" dirty="0" smtClean="0"/>
              <a:t>Year-End Deadlines</a:t>
            </a:r>
            <a:endParaRPr lang="en-US" b="1" dirty="0"/>
          </a:p>
        </p:txBody>
      </p:sp>
      <p:sp>
        <p:nvSpPr>
          <p:cNvPr id="3" name="Content Placeholder 2"/>
          <p:cNvSpPr>
            <a:spLocks noGrp="1"/>
          </p:cNvSpPr>
          <p:nvPr>
            <p:ph idx="1"/>
          </p:nvPr>
        </p:nvSpPr>
        <p:spPr>
          <a:xfrm>
            <a:off x="457200" y="2073730"/>
            <a:ext cx="8229600" cy="1061355"/>
          </a:xfrm>
        </p:spPr>
        <p:txBody>
          <a:bodyPr>
            <a:normAutofit fontScale="85000" lnSpcReduction="10000"/>
          </a:bodyPr>
          <a:lstStyle/>
          <a:p>
            <a:r>
              <a:rPr lang="en-US" dirty="0" smtClean="0"/>
              <a:t>Year-End deadlines will be uploaded to our website and emailed to our newsletter subscribers.</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889" y="2890157"/>
            <a:ext cx="3753220" cy="3546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519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564" y="1272965"/>
            <a:ext cx="5251010" cy="523220"/>
          </a:xfrm>
          <a:prstGeom prst="rect">
            <a:avLst/>
          </a:prstGeom>
          <a:solidFill>
            <a:schemeClr val="tx1"/>
          </a:solidFill>
        </p:spPr>
        <p:txBody>
          <a:bodyPr wrap="square" rtlCol="0">
            <a:spAutoFit/>
          </a:bodyPr>
          <a:lstStyle/>
          <a:p>
            <a:r>
              <a:rPr lang="en-US" sz="2800" b="1" dirty="0" smtClean="0">
                <a:solidFill>
                  <a:schemeClr val="bg1"/>
                </a:solidFill>
              </a:rPr>
              <a:t>Finance Systems</a:t>
            </a:r>
            <a:endParaRPr lang="en-US" sz="2800" b="1" dirty="0">
              <a:solidFill>
                <a:schemeClr val="bg1"/>
              </a:solidFill>
            </a:endParaRPr>
          </a:p>
        </p:txBody>
      </p:sp>
      <p:sp>
        <p:nvSpPr>
          <p:cNvPr id="4" name="TextBox 3"/>
          <p:cNvSpPr txBox="1"/>
          <p:nvPr/>
        </p:nvSpPr>
        <p:spPr>
          <a:xfrm>
            <a:off x="543208" y="2115558"/>
            <a:ext cx="480739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Finance Fund Maintenance went live May 15</a:t>
            </a:r>
            <a:endParaRPr lang="en-US" dirty="0"/>
          </a:p>
        </p:txBody>
      </p:sp>
      <p:pic>
        <p:nvPicPr>
          <p:cNvPr id="5" name="Picture 4"/>
          <p:cNvPicPr/>
          <p:nvPr/>
        </p:nvPicPr>
        <p:blipFill>
          <a:blip r:embed="rId3"/>
          <a:stretch>
            <a:fillRect/>
          </a:stretch>
        </p:blipFill>
        <p:spPr>
          <a:xfrm>
            <a:off x="991355" y="2920100"/>
            <a:ext cx="6400800" cy="261493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06798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 Team – El Paso</a:t>
            </a:r>
            <a:endParaRPr lang="en-US" dirty="0"/>
          </a:p>
        </p:txBody>
      </p:sp>
      <p:sp>
        <p:nvSpPr>
          <p:cNvPr id="3" name="Content Placeholder 2"/>
          <p:cNvSpPr>
            <a:spLocks noGrp="1"/>
          </p:cNvSpPr>
          <p:nvPr>
            <p:ph idx="1"/>
          </p:nvPr>
        </p:nvSpPr>
        <p:spPr>
          <a:xfrm>
            <a:off x="269421" y="2417705"/>
            <a:ext cx="4580165" cy="4081066"/>
          </a:xfrm>
        </p:spPr>
        <p:txBody>
          <a:bodyPr>
            <a:normAutofit fontScale="85000" lnSpcReduction="10000"/>
          </a:bodyPr>
          <a:lstStyle/>
          <a:p>
            <a:r>
              <a:rPr lang="en-US" dirty="0" smtClean="0"/>
              <a:t>The vendor team recently transitioned to El Paso. </a:t>
            </a:r>
          </a:p>
          <a:p>
            <a:r>
              <a:rPr lang="en-US" dirty="0" smtClean="0"/>
              <a:t>For vendor related questions please contact: </a:t>
            </a:r>
            <a:r>
              <a:rPr lang="en-US" dirty="0" smtClean="0">
                <a:hlinkClick r:id="rId2"/>
              </a:rPr>
              <a:t>vendorteamelp@ttuhsc.edu</a:t>
            </a:r>
            <a:r>
              <a:rPr lang="en-US" dirty="0" smtClean="0"/>
              <a:t>. </a:t>
            </a:r>
          </a:p>
          <a:p>
            <a:r>
              <a:rPr lang="en-US" dirty="0" smtClean="0"/>
              <a:t>Forms will be available under: </a:t>
            </a:r>
            <a:r>
              <a:rPr lang="en-US" dirty="0" smtClean="0">
                <a:hlinkClick r:id="rId3"/>
              </a:rPr>
              <a:t>http</a:t>
            </a:r>
            <a:r>
              <a:rPr lang="en-US" dirty="0">
                <a:hlinkClick r:id="rId3"/>
              </a:rPr>
              <a:t>://</a:t>
            </a:r>
            <a:r>
              <a:rPr lang="en-US" dirty="0" smtClean="0">
                <a:hlinkClick r:id="rId3"/>
              </a:rPr>
              <a:t>elpaso.ttuhsc.edu/fiscal/businessaffairs/accounting/forms.aspx</a:t>
            </a:r>
            <a:endParaRPr lang="en-US" dirty="0" smtClean="0"/>
          </a:p>
          <a:p>
            <a:pPr marL="0" indent="0">
              <a:buNone/>
            </a:pP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3245" y="2264305"/>
            <a:ext cx="3729564" cy="4419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0345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question mark for powerpoint pres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861" y="2057399"/>
            <a:ext cx="3787775" cy="378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068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7890" y="1917474"/>
            <a:ext cx="8320135" cy="2862322"/>
          </a:xfrm>
          <a:prstGeom prst="rect">
            <a:avLst/>
          </a:prstGeom>
          <a:noFill/>
        </p:spPr>
        <p:txBody>
          <a:bodyPr wrap="square" rtlCol="0">
            <a:spAutoFit/>
          </a:bodyPr>
          <a:lstStyle/>
          <a:p>
            <a:pPr algn="ctr"/>
            <a:r>
              <a:rPr lang="en-US" sz="6000" dirty="0" smtClean="0"/>
              <a:t>Purchasing</a:t>
            </a:r>
          </a:p>
          <a:p>
            <a:pPr algn="ctr"/>
            <a:r>
              <a:rPr lang="en-US" sz="6000" dirty="0" smtClean="0"/>
              <a:t>Quarterly Update</a:t>
            </a:r>
          </a:p>
          <a:p>
            <a:pPr algn="ctr"/>
            <a:endParaRPr lang="en-US" sz="6000" dirty="0"/>
          </a:p>
        </p:txBody>
      </p:sp>
    </p:spTree>
    <p:extLst>
      <p:ext uri="{BB962C8B-B14F-4D97-AF65-F5344CB8AC3E}">
        <p14:creationId xmlns:p14="http://schemas.microsoft.com/office/powerpoint/2010/main" val="15436253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58510"/>
            <a:ext cx="8229600" cy="1143000"/>
          </a:xfrm>
        </p:spPr>
        <p:txBody>
          <a:bodyPr/>
          <a:lstStyle/>
          <a:p>
            <a:r>
              <a:rPr lang="en-US" dirty="0" smtClean="0"/>
              <a:t>Purchasing Agenda</a:t>
            </a:r>
            <a:endParaRPr lang="en-US" dirty="0"/>
          </a:p>
        </p:txBody>
      </p:sp>
      <p:sp>
        <p:nvSpPr>
          <p:cNvPr id="5" name="Content Placeholder 4"/>
          <p:cNvSpPr>
            <a:spLocks noGrp="1"/>
          </p:cNvSpPr>
          <p:nvPr>
            <p:ph idx="1"/>
          </p:nvPr>
        </p:nvSpPr>
        <p:spPr>
          <a:xfrm>
            <a:off x="457200" y="2101510"/>
            <a:ext cx="8229600" cy="4376202"/>
          </a:xfrm>
        </p:spPr>
        <p:txBody>
          <a:bodyPr>
            <a:normAutofit/>
          </a:bodyPr>
          <a:lstStyle/>
          <a:p>
            <a:r>
              <a:rPr lang="en-US" dirty="0" smtClean="0"/>
              <a:t>Encumbrance Change Request System</a:t>
            </a:r>
          </a:p>
          <a:p>
            <a:pPr lvl="1"/>
            <a:r>
              <a:rPr lang="en-US" dirty="0" smtClean="0"/>
              <a:t>Upcoming Enhancements</a:t>
            </a:r>
          </a:p>
          <a:p>
            <a:r>
              <a:rPr lang="en-US" dirty="0" smtClean="0"/>
              <a:t>Coming Soon</a:t>
            </a:r>
          </a:p>
          <a:p>
            <a:pPr lvl="1"/>
            <a:r>
              <a:rPr lang="en-US" dirty="0" smtClean="0"/>
              <a:t>Year End Calendar</a:t>
            </a:r>
          </a:p>
          <a:p>
            <a:pPr lvl="1"/>
            <a:r>
              <a:rPr lang="en-US" dirty="0"/>
              <a:t>Non-Compliant </a:t>
            </a:r>
            <a:r>
              <a:rPr lang="en-US" dirty="0" smtClean="0"/>
              <a:t>Report</a:t>
            </a:r>
          </a:p>
          <a:p>
            <a:r>
              <a:rPr lang="en-US" sz="3200" dirty="0" smtClean="0"/>
              <a:t>Question </a:t>
            </a:r>
            <a:r>
              <a:rPr lang="en-US" sz="3200" dirty="0"/>
              <a:t>&amp; </a:t>
            </a:r>
            <a:r>
              <a:rPr lang="en-US" sz="3200" dirty="0" smtClean="0"/>
              <a:t>Answer </a:t>
            </a:r>
            <a:r>
              <a:rPr lang="en-US" sz="3200" dirty="0"/>
              <a:t>Period</a:t>
            </a:r>
          </a:p>
        </p:txBody>
      </p:sp>
    </p:spTree>
    <p:extLst>
      <p:ext uri="{BB962C8B-B14F-4D97-AF65-F5344CB8AC3E}">
        <p14:creationId xmlns:p14="http://schemas.microsoft.com/office/powerpoint/2010/main" val="7661280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PO and Encumbrance Change</a:t>
            </a:r>
            <a:br>
              <a:rPr lang="en-US" dirty="0" smtClean="0"/>
            </a:br>
            <a:r>
              <a:rPr lang="en-US" dirty="0" smtClean="0"/>
              <a:t>Request </a:t>
            </a:r>
            <a:r>
              <a:rPr lang="en-US" dirty="0"/>
              <a:t>System</a:t>
            </a:r>
          </a:p>
        </p:txBody>
      </p:sp>
      <p:sp>
        <p:nvSpPr>
          <p:cNvPr id="5" name="Content Placeholder 4"/>
          <p:cNvSpPr>
            <a:spLocks noGrp="1"/>
          </p:cNvSpPr>
          <p:nvPr>
            <p:ph idx="1"/>
          </p:nvPr>
        </p:nvSpPr>
        <p:spPr/>
        <p:txBody>
          <a:bodyPr/>
          <a:lstStyle/>
          <a:p>
            <a:r>
              <a:rPr lang="en-US" dirty="0" smtClean="0"/>
              <a:t>Information retrieved from the application is </a:t>
            </a:r>
            <a:r>
              <a:rPr lang="en-US" dirty="0"/>
              <a:t>as of </a:t>
            </a:r>
            <a:r>
              <a:rPr lang="en-US" dirty="0" smtClean="0"/>
              <a:t>the close </a:t>
            </a:r>
            <a:r>
              <a:rPr lang="en-US" dirty="0"/>
              <a:t>of </a:t>
            </a:r>
            <a:r>
              <a:rPr lang="en-US" dirty="0" smtClean="0"/>
              <a:t>the prior business day.</a:t>
            </a:r>
          </a:p>
        </p:txBody>
      </p:sp>
    </p:spTree>
    <p:extLst>
      <p:ext uri="{BB962C8B-B14F-4D97-AF65-F5344CB8AC3E}">
        <p14:creationId xmlns:p14="http://schemas.microsoft.com/office/powerpoint/2010/main" val="788725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 and Encumbrance Change</a:t>
            </a:r>
            <a:br>
              <a:rPr lang="en-US" dirty="0" smtClean="0"/>
            </a:br>
            <a:r>
              <a:rPr lang="en-US" dirty="0" smtClean="0"/>
              <a:t>Request System</a:t>
            </a:r>
            <a:endParaRPr lang="en-US" dirty="0"/>
          </a:p>
        </p:txBody>
      </p:sp>
      <p:pic>
        <p:nvPicPr>
          <p:cNvPr id="4" name="Content Placeholder 3"/>
          <p:cNvPicPr>
            <a:picLocks noGrp="1" noChangeAspect="1"/>
          </p:cNvPicPr>
          <p:nvPr>
            <p:ph idx="1"/>
          </p:nvPr>
        </p:nvPicPr>
        <p:blipFill>
          <a:blip r:embed="rId2"/>
          <a:stretch>
            <a:fillRect/>
          </a:stretch>
        </p:blipFill>
        <p:spPr>
          <a:xfrm>
            <a:off x="1439464" y="2417763"/>
            <a:ext cx="6265072" cy="3708400"/>
          </a:xfrm>
          <a:prstGeom prst="rect">
            <a:avLst/>
          </a:prstGeom>
        </p:spPr>
      </p:pic>
      <p:cxnSp>
        <p:nvCxnSpPr>
          <p:cNvPr id="6" name="Straight Arrow Connector 5"/>
          <p:cNvCxnSpPr/>
          <p:nvPr/>
        </p:nvCxnSpPr>
        <p:spPr>
          <a:xfrm>
            <a:off x="197708" y="4127157"/>
            <a:ext cx="1241756" cy="1235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3934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 and </a:t>
            </a:r>
            <a:r>
              <a:rPr lang="en-US" dirty="0" smtClean="0"/>
              <a:t>Encumbrance Change</a:t>
            </a:r>
            <a:br>
              <a:rPr lang="en-US" dirty="0" smtClean="0"/>
            </a:br>
            <a:r>
              <a:rPr lang="en-US" dirty="0" smtClean="0"/>
              <a:t>Request </a:t>
            </a:r>
            <a:r>
              <a:rPr lang="en-US" dirty="0"/>
              <a:t>System</a:t>
            </a:r>
          </a:p>
        </p:txBody>
      </p:sp>
      <p:sp>
        <p:nvSpPr>
          <p:cNvPr id="3" name="Content Placeholder 2"/>
          <p:cNvSpPr>
            <a:spLocks noGrp="1"/>
          </p:cNvSpPr>
          <p:nvPr>
            <p:ph idx="1"/>
          </p:nvPr>
        </p:nvSpPr>
        <p:spPr>
          <a:xfrm>
            <a:off x="457200" y="2294134"/>
            <a:ext cx="8229600" cy="3708459"/>
          </a:xfrm>
        </p:spPr>
        <p:txBody>
          <a:bodyPr/>
          <a:lstStyle/>
          <a:p>
            <a:r>
              <a:rPr lang="en-US" sz="2400" dirty="0" smtClean="0"/>
              <a:t>The application automatically defaults to “Close Status”</a:t>
            </a:r>
          </a:p>
          <a:p>
            <a:pPr lvl="1"/>
            <a:r>
              <a:rPr lang="en-US" sz="2000" dirty="0"/>
              <a:t>If closing make sure all items have been </a:t>
            </a:r>
            <a:r>
              <a:rPr lang="en-US" sz="2000" dirty="0" smtClean="0"/>
              <a:t>fully paid</a:t>
            </a:r>
          </a:p>
          <a:p>
            <a:pPr lvl="1"/>
            <a:r>
              <a:rPr lang="en-US" sz="2000" dirty="0" smtClean="0"/>
              <a:t>Unselect check mark to request adjustments</a:t>
            </a:r>
          </a:p>
          <a:p>
            <a:pPr lvl="1"/>
            <a:endParaRPr lang="en-US" dirty="0"/>
          </a:p>
        </p:txBody>
      </p:sp>
      <p:pic>
        <p:nvPicPr>
          <p:cNvPr id="5" name="Picture 4"/>
          <p:cNvPicPr>
            <a:picLocks noChangeAspect="1"/>
          </p:cNvPicPr>
          <p:nvPr/>
        </p:nvPicPr>
        <p:blipFill>
          <a:blip r:embed="rId2"/>
          <a:stretch>
            <a:fillRect/>
          </a:stretch>
        </p:blipFill>
        <p:spPr>
          <a:xfrm>
            <a:off x="2043102" y="3621854"/>
            <a:ext cx="4720281" cy="3076965"/>
          </a:xfrm>
          <a:prstGeom prst="rect">
            <a:avLst/>
          </a:prstGeom>
        </p:spPr>
      </p:pic>
      <p:cxnSp>
        <p:nvCxnSpPr>
          <p:cNvPr id="7" name="Straight Arrow Connector 6"/>
          <p:cNvCxnSpPr/>
          <p:nvPr/>
        </p:nvCxnSpPr>
        <p:spPr>
          <a:xfrm>
            <a:off x="753762" y="6187948"/>
            <a:ext cx="864973"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7910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 and </a:t>
            </a:r>
            <a:r>
              <a:rPr lang="en-US" dirty="0" smtClean="0"/>
              <a:t>Encumbrance Change</a:t>
            </a:r>
            <a:br>
              <a:rPr lang="en-US" dirty="0" smtClean="0"/>
            </a:br>
            <a:r>
              <a:rPr lang="en-US" dirty="0" smtClean="0"/>
              <a:t>Request </a:t>
            </a:r>
            <a:r>
              <a:rPr lang="en-US" dirty="0"/>
              <a:t>System</a:t>
            </a:r>
          </a:p>
        </p:txBody>
      </p:sp>
      <p:sp>
        <p:nvSpPr>
          <p:cNvPr id="3" name="Content Placeholder 2"/>
          <p:cNvSpPr>
            <a:spLocks noGrp="1"/>
          </p:cNvSpPr>
          <p:nvPr>
            <p:ph idx="1"/>
          </p:nvPr>
        </p:nvSpPr>
        <p:spPr/>
        <p:txBody>
          <a:bodyPr/>
          <a:lstStyle/>
          <a:p>
            <a:r>
              <a:rPr lang="en-US" dirty="0" smtClean="0"/>
              <a:t>Request Change Order Header Update</a:t>
            </a:r>
          </a:p>
          <a:p>
            <a:pPr lvl="1"/>
            <a:r>
              <a:rPr lang="en-US" dirty="0" smtClean="0"/>
              <a:t>Original PO Amount</a:t>
            </a:r>
          </a:p>
          <a:p>
            <a:pPr lvl="1"/>
            <a:r>
              <a:rPr lang="en-US" dirty="0" smtClean="0"/>
              <a:t>Change Order Adjustments</a:t>
            </a:r>
          </a:p>
          <a:p>
            <a:pPr lvl="1"/>
            <a:r>
              <a:rPr lang="en-US" dirty="0" smtClean="0"/>
              <a:t>Revised PO Total*</a:t>
            </a:r>
          </a:p>
          <a:p>
            <a:pPr lvl="1"/>
            <a:r>
              <a:rPr lang="en-US" dirty="0" smtClean="0"/>
              <a:t>Liquidations</a:t>
            </a:r>
          </a:p>
          <a:p>
            <a:pPr lvl="1"/>
            <a:r>
              <a:rPr lang="en-US" dirty="0" smtClean="0"/>
              <a:t>Outstanding Encumbrance Amount</a:t>
            </a:r>
          </a:p>
          <a:p>
            <a:pPr lvl="1"/>
            <a:r>
              <a:rPr lang="en-US" dirty="0" smtClean="0"/>
              <a:t>New Proposed Amount</a:t>
            </a:r>
            <a:endParaRPr lang="en-US" dirty="0"/>
          </a:p>
        </p:txBody>
      </p:sp>
    </p:spTree>
    <p:extLst>
      <p:ext uri="{BB962C8B-B14F-4D97-AF65-F5344CB8AC3E}">
        <p14:creationId xmlns:p14="http://schemas.microsoft.com/office/powerpoint/2010/main" val="35794802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 and </a:t>
            </a:r>
            <a:r>
              <a:rPr lang="en-US" dirty="0" smtClean="0"/>
              <a:t>Encumbrance Change</a:t>
            </a:r>
            <a:br>
              <a:rPr lang="en-US" dirty="0" smtClean="0"/>
            </a:br>
            <a:r>
              <a:rPr lang="en-US" dirty="0" smtClean="0"/>
              <a:t>Request </a:t>
            </a:r>
            <a:r>
              <a:rPr lang="en-US" dirty="0"/>
              <a:t>System</a:t>
            </a:r>
          </a:p>
        </p:txBody>
      </p:sp>
      <p:sp>
        <p:nvSpPr>
          <p:cNvPr id="4" name="Content Placeholder 3"/>
          <p:cNvSpPr>
            <a:spLocks noGrp="1"/>
          </p:cNvSpPr>
          <p:nvPr>
            <p:ph idx="1"/>
          </p:nvPr>
        </p:nvSpPr>
        <p:spPr/>
        <p:txBody>
          <a:bodyPr/>
          <a:lstStyle/>
          <a:p>
            <a:r>
              <a:rPr lang="en-US" dirty="0" smtClean="0"/>
              <a:t>The Note Section will now allow up to 500 characters to be inputted</a:t>
            </a:r>
            <a:endParaRPr lang="en-US" dirty="0"/>
          </a:p>
        </p:txBody>
      </p:sp>
      <p:pic>
        <p:nvPicPr>
          <p:cNvPr id="3" name="Picture 2"/>
          <p:cNvPicPr>
            <a:picLocks noChangeAspect="1"/>
          </p:cNvPicPr>
          <p:nvPr/>
        </p:nvPicPr>
        <p:blipFill>
          <a:blip r:embed="rId2"/>
          <a:stretch>
            <a:fillRect/>
          </a:stretch>
        </p:blipFill>
        <p:spPr>
          <a:xfrm>
            <a:off x="640090" y="3669957"/>
            <a:ext cx="6711021" cy="2489886"/>
          </a:xfrm>
          <a:prstGeom prst="rect">
            <a:avLst/>
          </a:prstGeom>
        </p:spPr>
      </p:pic>
      <p:cxnSp>
        <p:nvCxnSpPr>
          <p:cNvPr id="6" name="Straight Arrow Connector 5"/>
          <p:cNvCxnSpPr/>
          <p:nvPr/>
        </p:nvCxnSpPr>
        <p:spPr>
          <a:xfrm flipH="1">
            <a:off x="7147224" y="5399903"/>
            <a:ext cx="1124466" cy="3336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93559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 and Encumbrance </a:t>
            </a:r>
            <a:r>
              <a:rPr lang="en-US" dirty="0" smtClean="0"/>
              <a:t>Change</a:t>
            </a:r>
            <a:br>
              <a:rPr lang="en-US" dirty="0" smtClean="0"/>
            </a:br>
            <a:r>
              <a:rPr lang="en-US" dirty="0" smtClean="0"/>
              <a:t>Request </a:t>
            </a:r>
            <a:r>
              <a:rPr lang="en-US" dirty="0"/>
              <a:t>System</a:t>
            </a:r>
          </a:p>
        </p:txBody>
      </p:sp>
      <p:sp>
        <p:nvSpPr>
          <p:cNvPr id="3" name="Content Placeholder 2"/>
          <p:cNvSpPr>
            <a:spLocks noGrp="1"/>
          </p:cNvSpPr>
          <p:nvPr>
            <p:ph idx="1"/>
          </p:nvPr>
        </p:nvSpPr>
        <p:spPr/>
        <p:txBody>
          <a:bodyPr/>
          <a:lstStyle/>
          <a:p>
            <a:r>
              <a:rPr lang="en-US" dirty="0" smtClean="0"/>
              <a:t>The green question mark icon will work as a tip and provide a brief explanation of what the column is referencing</a:t>
            </a:r>
          </a:p>
          <a:p>
            <a:r>
              <a:rPr lang="en-US" dirty="0" smtClean="0"/>
              <a:t>Revised PO Total is a new column</a:t>
            </a:r>
          </a:p>
          <a:p>
            <a:pPr lvl="1"/>
            <a:r>
              <a:rPr lang="en-US" dirty="0" smtClean="0"/>
              <a:t>Original PO +/- Any Change Order Adjustments </a:t>
            </a:r>
            <a:endParaRPr lang="en-US" dirty="0"/>
          </a:p>
        </p:txBody>
      </p:sp>
      <p:pic>
        <p:nvPicPr>
          <p:cNvPr id="6" name="Picture 5"/>
          <p:cNvPicPr>
            <a:picLocks noChangeAspect="1"/>
          </p:cNvPicPr>
          <p:nvPr/>
        </p:nvPicPr>
        <p:blipFill>
          <a:blip r:embed="rId2"/>
          <a:stretch>
            <a:fillRect/>
          </a:stretch>
        </p:blipFill>
        <p:spPr>
          <a:xfrm>
            <a:off x="1457711" y="5062279"/>
            <a:ext cx="5857875" cy="1552575"/>
          </a:xfrm>
          <a:prstGeom prst="rect">
            <a:avLst/>
          </a:prstGeom>
        </p:spPr>
      </p:pic>
    </p:spTree>
    <p:extLst>
      <p:ext uri="{BB962C8B-B14F-4D97-AF65-F5344CB8AC3E}">
        <p14:creationId xmlns:p14="http://schemas.microsoft.com/office/powerpoint/2010/main" val="274551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084" y="1318211"/>
            <a:ext cx="5251010" cy="523220"/>
          </a:xfrm>
          <a:prstGeom prst="rect">
            <a:avLst/>
          </a:prstGeom>
          <a:solidFill>
            <a:schemeClr val="tx1"/>
          </a:solidFill>
        </p:spPr>
        <p:txBody>
          <a:bodyPr wrap="square" rtlCol="0">
            <a:spAutoFit/>
          </a:bodyPr>
          <a:lstStyle/>
          <a:p>
            <a:r>
              <a:rPr lang="en-US" sz="2800" b="1" dirty="0" smtClean="0">
                <a:solidFill>
                  <a:schemeClr val="bg1"/>
                </a:solidFill>
              </a:rPr>
              <a:t>Property Inventory</a:t>
            </a:r>
            <a:endParaRPr lang="en-US" sz="2800" b="1" dirty="0">
              <a:solidFill>
                <a:schemeClr val="bg1"/>
              </a:solidFill>
            </a:endParaRPr>
          </a:p>
        </p:txBody>
      </p:sp>
      <p:sp>
        <p:nvSpPr>
          <p:cNvPr id="3" name="TextBox 2"/>
          <p:cNvSpPr txBox="1"/>
          <p:nvPr/>
        </p:nvSpPr>
        <p:spPr>
          <a:xfrm>
            <a:off x="606582" y="1910281"/>
            <a:ext cx="7867461" cy="769441"/>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Annual Inventory Certification is 100% complete</a:t>
            </a:r>
          </a:p>
          <a:p>
            <a:endParaRPr lang="en-US" sz="2200" dirty="0" smtClean="0"/>
          </a:p>
        </p:txBody>
      </p:sp>
    </p:spTree>
    <p:extLst>
      <p:ext uri="{BB962C8B-B14F-4D97-AF65-F5344CB8AC3E}">
        <p14:creationId xmlns:p14="http://schemas.microsoft.com/office/powerpoint/2010/main" val="26435421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 and Encumbrance </a:t>
            </a:r>
            <a:r>
              <a:rPr lang="en-US" dirty="0" smtClean="0"/>
              <a:t>Change</a:t>
            </a:r>
            <a:br>
              <a:rPr lang="en-US" dirty="0" smtClean="0"/>
            </a:br>
            <a:r>
              <a:rPr lang="en-US" dirty="0" smtClean="0"/>
              <a:t>Request </a:t>
            </a:r>
            <a:r>
              <a:rPr lang="en-US" dirty="0"/>
              <a:t>System</a:t>
            </a:r>
          </a:p>
        </p:txBody>
      </p:sp>
      <p:pic>
        <p:nvPicPr>
          <p:cNvPr id="5" name="Picture 4"/>
          <p:cNvPicPr>
            <a:picLocks noChangeAspect="1"/>
          </p:cNvPicPr>
          <p:nvPr/>
        </p:nvPicPr>
        <p:blipFill>
          <a:blip r:embed="rId2"/>
          <a:stretch>
            <a:fillRect/>
          </a:stretch>
        </p:blipFill>
        <p:spPr>
          <a:xfrm>
            <a:off x="401594" y="2486472"/>
            <a:ext cx="8340811" cy="3160565"/>
          </a:xfrm>
          <a:prstGeom prst="rect">
            <a:avLst/>
          </a:prstGeom>
        </p:spPr>
      </p:pic>
      <p:cxnSp>
        <p:nvCxnSpPr>
          <p:cNvPr id="7" name="Straight Arrow Connector 6"/>
          <p:cNvCxnSpPr/>
          <p:nvPr/>
        </p:nvCxnSpPr>
        <p:spPr>
          <a:xfrm flipH="1">
            <a:off x="5609968" y="4139514"/>
            <a:ext cx="1606378"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8513805" y="4411362"/>
            <a:ext cx="457200" cy="2100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92281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End </a:t>
            </a:r>
            <a:endParaRPr lang="en-US" dirty="0"/>
          </a:p>
        </p:txBody>
      </p:sp>
      <p:sp>
        <p:nvSpPr>
          <p:cNvPr id="3" name="Content Placeholder 2"/>
          <p:cNvSpPr>
            <a:spLocks noGrp="1"/>
          </p:cNvSpPr>
          <p:nvPr>
            <p:ph idx="1"/>
          </p:nvPr>
        </p:nvSpPr>
        <p:spPr/>
        <p:txBody>
          <a:bodyPr>
            <a:normAutofit fontScale="70000" lnSpcReduction="20000"/>
          </a:bodyPr>
          <a:lstStyle/>
          <a:p>
            <a:r>
              <a:rPr lang="en-US" sz="3600" dirty="0" smtClean="0"/>
              <a:t>Review encumbrances</a:t>
            </a:r>
          </a:p>
          <a:p>
            <a:r>
              <a:rPr lang="en-US" sz="3600" dirty="0" smtClean="0"/>
              <a:t>The IS System Office generates automatic PO closures as the fiscal year end approaches.</a:t>
            </a:r>
          </a:p>
          <a:p>
            <a:pPr lvl="1"/>
            <a:r>
              <a:rPr lang="en-US" sz="3100" dirty="0" smtClean="0"/>
              <a:t>PO’s below the amount of $25 may close automatically, if you have standing PO’s that should remain open increase the encumbrance on the PO.</a:t>
            </a:r>
          </a:p>
          <a:p>
            <a:pPr lvl="0"/>
            <a:r>
              <a:rPr lang="en-US" sz="3600" dirty="0"/>
              <a:t>Orders using FY 2017 funding requiring a Bid or RFP to be performed by Purchasing must be submitted to Purchasing by 5/26/2017 to ensure completion by year end. </a:t>
            </a:r>
            <a:endParaRPr lang="en-US" sz="3600" dirty="0" smtClean="0"/>
          </a:p>
          <a:p>
            <a:pPr lvl="1"/>
            <a:r>
              <a:rPr lang="en-US" sz="3100" dirty="0" smtClean="0"/>
              <a:t>Detailed Year-End Calendar will be out soon.</a:t>
            </a:r>
          </a:p>
          <a:p>
            <a:pPr marL="457200" lvl="1" indent="0">
              <a:buNone/>
            </a:pPr>
            <a:endParaRPr lang="en-US" sz="2400" dirty="0"/>
          </a:p>
          <a:p>
            <a:pPr lvl="1"/>
            <a:endParaRPr lang="en-US" dirty="0"/>
          </a:p>
        </p:txBody>
      </p:sp>
    </p:spTree>
    <p:extLst>
      <p:ext uri="{BB962C8B-B14F-4D97-AF65-F5344CB8AC3E}">
        <p14:creationId xmlns:p14="http://schemas.microsoft.com/office/powerpoint/2010/main" val="8904174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Non-Compliant Report Coming</a:t>
            </a:r>
            <a:endParaRPr lang="en-US" dirty="0"/>
          </a:p>
        </p:txBody>
      </p:sp>
      <p:sp>
        <p:nvSpPr>
          <p:cNvPr id="3" name="Content Placeholder 2"/>
          <p:cNvSpPr>
            <a:spLocks noGrp="1"/>
          </p:cNvSpPr>
          <p:nvPr>
            <p:ph idx="1"/>
          </p:nvPr>
        </p:nvSpPr>
        <p:spPr/>
        <p:txBody>
          <a:bodyPr>
            <a:normAutofit/>
          </a:bodyPr>
          <a:lstStyle/>
          <a:p>
            <a:r>
              <a:rPr lang="en-US" dirty="0"/>
              <a:t>A new </a:t>
            </a:r>
            <a:r>
              <a:rPr lang="en-US" dirty="0" err="1"/>
              <a:t>Cognos</a:t>
            </a:r>
            <a:r>
              <a:rPr lang="en-US" dirty="0"/>
              <a:t> Burst Report has been created </a:t>
            </a:r>
            <a:r>
              <a:rPr lang="en-US" dirty="0" smtClean="0"/>
              <a:t>to identify Non-Compliant </a:t>
            </a:r>
            <a:r>
              <a:rPr lang="en-US" dirty="0" err="1" smtClean="0"/>
              <a:t>POs.</a:t>
            </a:r>
            <a:endParaRPr lang="en-US" dirty="0" smtClean="0"/>
          </a:p>
          <a:p>
            <a:pPr lvl="1"/>
            <a:r>
              <a:rPr lang="en-US" dirty="0" smtClean="0"/>
              <a:t>A non-compliant PO is when the service or good has been received prior to a purchase order being submitted and approved.</a:t>
            </a:r>
          </a:p>
          <a:p>
            <a:r>
              <a:rPr lang="en-US" dirty="0" smtClean="0"/>
              <a:t>This </a:t>
            </a:r>
            <a:r>
              <a:rPr lang="en-US" dirty="0"/>
              <a:t>report will be burst out monthly to fund </a:t>
            </a:r>
            <a:r>
              <a:rPr lang="en-US" dirty="0" smtClean="0"/>
              <a:t>managers</a:t>
            </a:r>
            <a:r>
              <a:rPr lang="en-US" dirty="0"/>
              <a:t> </a:t>
            </a:r>
            <a:r>
              <a:rPr lang="en-US" dirty="0" smtClean="0"/>
              <a:t>and reported to management.</a:t>
            </a:r>
            <a:endParaRPr lang="en-US" dirty="0"/>
          </a:p>
          <a:p>
            <a:endParaRPr lang="en-US" dirty="0"/>
          </a:p>
        </p:txBody>
      </p:sp>
    </p:spTree>
    <p:extLst>
      <p:ext uri="{BB962C8B-B14F-4D97-AF65-F5344CB8AC3E}">
        <p14:creationId xmlns:p14="http://schemas.microsoft.com/office/powerpoint/2010/main" val="29817825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dirty="0" smtClean="0"/>
              <a:t>Payment Services</a:t>
            </a:r>
            <a:br>
              <a:rPr lang="en-US" sz="6000" dirty="0" smtClean="0"/>
            </a:br>
            <a:r>
              <a:rPr lang="en-US" sz="6000" dirty="0" smtClean="0"/>
              <a:t>Quarterly Update</a:t>
            </a:r>
            <a:endParaRPr lang="en-US" sz="6000" dirty="0"/>
          </a:p>
        </p:txBody>
      </p:sp>
    </p:spTree>
    <p:extLst>
      <p:ext uri="{BB962C8B-B14F-4D97-AF65-F5344CB8AC3E}">
        <p14:creationId xmlns:p14="http://schemas.microsoft.com/office/powerpoint/2010/main" val="34268497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58510"/>
            <a:ext cx="8229600" cy="1143000"/>
          </a:xfrm>
        </p:spPr>
        <p:txBody>
          <a:bodyPr/>
          <a:lstStyle/>
          <a:p>
            <a:r>
              <a:rPr lang="en-US" dirty="0" smtClean="0"/>
              <a:t>Agenda</a:t>
            </a:r>
            <a:endParaRPr lang="en-US" dirty="0"/>
          </a:p>
        </p:txBody>
      </p:sp>
      <p:sp>
        <p:nvSpPr>
          <p:cNvPr id="5" name="Content Placeholder 4"/>
          <p:cNvSpPr>
            <a:spLocks noGrp="1"/>
          </p:cNvSpPr>
          <p:nvPr>
            <p:ph idx="1"/>
          </p:nvPr>
        </p:nvSpPr>
        <p:spPr>
          <a:xfrm>
            <a:off x="457200" y="2101510"/>
            <a:ext cx="8229600" cy="4376202"/>
          </a:xfrm>
        </p:spPr>
        <p:txBody>
          <a:bodyPr>
            <a:normAutofit fontScale="40000" lnSpcReduction="20000"/>
          </a:bodyPr>
          <a:lstStyle/>
          <a:p>
            <a:r>
              <a:rPr lang="en-US" sz="6400" dirty="0" smtClean="0"/>
              <a:t>Accounts Payable</a:t>
            </a:r>
          </a:p>
          <a:p>
            <a:pPr lvl="1"/>
            <a:r>
              <a:rPr lang="en-US" sz="6400" dirty="0" smtClean="0"/>
              <a:t>Receipts</a:t>
            </a:r>
          </a:p>
          <a:p>
            <a:pPr lvl="1"/>
            <a:r>
              <a:rPr lang="en-US" sz="6400" dirty="0" smtClean="0"/>
              <a:t>Invoices</a:t>
            </a:r>
          </a:p>
          <a:p>
            <a:pPr lvl="1"/>
            <a:r>
              <a:rPr lang="en-US" sz="6400" dirty="0" smtClean="0"/>
              <a:t>Policy Updates</a:t>
            </a:r>
          </a:p>
          <a:p>
            <a:pPr lvl="1"/>
            <a:r>
              <a:rPr lang="en-US" sz="6400" dirty="0" smtClean="0"/>
              <a:t>Late Interest Burst Report</a:t>
            </a:r>
            <a:endParaRPr lang="en-US" sz="6400" dirty="0"/>
          </a:p>
          <a:p>
            <a:r>
              <a:rPr lang="en-US" sz="6400" dirty="0" smtClean="0"/>
              <a:t>Travel</a:t>
            </a:r>
          </a:p>
          <a:p>
            <a:pPr marL="0" indent="0">
              <a:buFont typeface="Arial"/>
              <a:buNone/>
            </a:pPr>
            <a:r>
              <a:rPr lang="en-US" sz="6400" dirty="0" smtClean="0"/>
              <a:t>	</a:t>
            </a:r>
            <a:r>
              <a:rPr lang="en-US" sz="6300" dirty="0"/>
              <a:t>-</a:t>
            </a:r>
            <a:r>
              <a:rPr lang="en-US" sz="6300" dirty="0" smtClean="0"/>
              <a:t>Policy Updates</a:t>
            </a:r>
          </a:p>
          <a:p>
            <a:pPr marL="0" indent="0">
              <a:buFont typeface="Arial"/>
              <a:buNone/>
            </a:pPr>
            <a:r>
              <a:rPr lang="en-US" sz="6300" dirty="0"/>
              <a:t>	</a:t>
            </a:r>
            <a:r>
              <a:rPr lang="en-US" sz="6300" dirty="0" smtClean="0"/>
              <a:t>-</a:t>
            </a:r>
            <a:r>
              <a:rPr lang="en-US" sz="6400" dirty="0" smtClean="0"/>
              <a:t>Mileage vs. Rental Car Reimbursement</a:t>
            </a:r>
          </a:p>
          <a:p>
            <a:pPr marL="0" indent="0">
              <a:buFont typeface="Arial"/>
              <a:buNone/>
            </a:pPr>
            <a:endParaRPr lang="en-US" sz="6400" dirty="0" smtClean="0"/>
          </a:p>
          <a:p>
            <a:pPr marL="0" indent="0">
              <a:buFont typeface="Arial"/>
              <a:buNone/>
            </a:pPr>
            <a:r>
              <a:rPr lang="en-US" sz="6400" dirty="0" smtClean="0"/>
              <a:t>•	Question </a:t>
            </a:r>
            <a:r>
              <a:rPr lang="en-US" sz="6400" dirty="0"/>
              <a:t>&amp; </a:t>
            </a:r>
            <a:r>
              <a:rPr lang="en-US" sz="6400" dirty="0" smtClean="0"/>
              <a:t>Answer </a:t>
            </a:r>
            <a:r>
              <a:rPr lang="en-US" sz="6400" dirty="0"/>
              <a:t>Period</a:t>
            </a:r>
          </a:p>
        </p:txBody>
      </p:sp>
    </p:spTree>
    <p:extLst>
      <p:ext uri="{BB962C8B-B14F-4D97-AF65-F5344CB8AC3E}">
        <p14:creationId xmlns:p14="http://schemas.microsoft.com/office/powerpoint/2010/main" val="35790910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Receiving/Invoices</a:t>
            </a:r>
            <a:endParaRPr lang="en-US" dirty="0"/>
          </a:p>
        </p:txBody>
      </p:sp>
      <p:sp>
        <p:nvSpPr>
          <p:cNvPr id="3" name="Content Placeholder 2"/>
          <p:cNvSpPr>
            <a:spLocks noGrp="1"/>
          </p:cNvSpPr>
          <p:nvPr>
            <p:ph idx="1"/>
          </p:nvPr>
        </p:nvSpPr>
        <p:spPr/>
        <p:txBody>
          <a:bodyPr>
            <a:normAutofit fontScale="40000" lnSpcReduction="20000"/>
          </a:bodyPr>
          <a:lstStyle/>
          <a:p>
            <a:r>
              <a:rPr lang="en-US" sz="4000" dirty="0"/>
              <a:t>Operating Policy 72.10 Invoice Processing and the Prompt Payment Law</a:t>
            </a:r>
          </a:p>
          <a:p>
            <a:pPr lvl="1"/>
            <a:r>
              <a:rPr lang="en-US" sz="4000" dirty="0"/>
              <a:t>Enter receiving information in TechBuy within 3 days after the good/services are received/completed. </a:t>
            </a:r>
            <a:r>
              <a:rPr lang="en-US" sz="4000" dirty="0" smtClean="0"/>
              <a:t>Receipt </a:t>
            </a:r>
            <a:r>
              <a:rPr lang="en-US" sz="4000" dirty="0"/>
              <a:t>date should be the actual date goods/services were received /</a:t>
            </a:r>
            <a:r>
              <a:rPr lang="en-US" sz="4000" dirty="0" smtClean="0"/>
              <a:t>completed.</a:t>
            </a:r>
            <a:endParaRPr lang="en-US" sz="4000" dirty="0"/>
          </a:p>
          <a:p>
            <a:pPr lvl="1"/>
            <a:r>
              <a:rPr lang="en-US" sz="4000" dirty="0" smtClean="0"/>
              <a:t>Invoices </a:t>
            </a:r>
            <a:r>
              <a:rPr lang="en-US" sz="4000" dirty="0"/>
              <a:t>received directly from the vendor </a:t>
            </a:r>
            <a:r>
              <a:rPr lang="en-US" sz="4000" dirty="0" smtClean="0"/>
              <a:t>must </a:t>
            </a:r>
            <a:r>
              <a:rPr lang="en-US" sz="4000" dirty="0"/>
              <a:t>be date stamped on the day the invoice is received.</a:t>
            </a:r>
          </a:p>
          <a:p>
            <a:pPr lvl="2"/>
            <a:r>
              <a:rPr lang="en-US" sz="4000" dirty="0"/>
              <a:t>Applying incorrect receiving date to avoid </a:t>
            </a:r>
            <a:r>
              <a:rPr lang="en-US" sz="4000" dirty="0" smtClean="0"/>
              <a:t>a late payment penalty </a:t>
            </a:r>
            <a:r>
              <a:rPr lang="en-US" sz="4000" dirty="0"/>
              <a:t>is considered falsifying   </a:t>
            </a:r>
          </a:p>
          <a:p>
            <a:r>
              <a:rPr lang="en-US" sz="4000" dirty="0"/>
              <a:t>Forward all invoices via inter-office mail to </a:t>
            </a:r>
            <a:r>
              <a:rPr lang="en-US" sz="4000" dirty="0" smtClean="0"/>
              <a:t>AP </a:t>
            </a:r>
            <a:r>
              <a:rPr lang="en-US" sz="4000" dirty="0"/>
              <a:t>or email to </a:t>
            </a:r>
            <a:r>
              <a:rPr lang="en-US" sz="4000" dirty="0">
                <a:hlinkClick r:id="rId2"/>
              </a:rPr>
              <a:t>accountspayableelp@ttuhsc.edu</a:t>
            </a:r>
            <a:endParaRPr lang="en-US" sz="4000" dirty="0"/>
          </a:p>
          <a:p>
            <a:pPr lvl="1"/>
            <a:r>
              <a:rPr lang="en-US" sz="4000" dirty="0"/>
              <a:t>If you receive an invoice from the vendor by email, forward the original email from the vendor or print the invoice and date stamp</a:t>
            </a:r>
          </a:p>
          <a:p>
            <a:pPr lvl="2"/>
            <a:r>
              <a:rPr lang="en-US" sz="4000" dirty="0"/>
              <a:t>The date the email is received is used to begin calculating the Net 30 days</a:t>
            </a:r>
          </a:p>
          <a:p>
            <a:pPr lvl="1"/>
            <a:r>
              <a:rPr lang="en-US" sz="4000" dirty="0"/>
              <a:t>If you receive an invoice by postal mail, date stamp the invoice</a:t>
            </a:r>
          </a:p>
          <a:p>
            <a:pPr lvl="2"/>
            <a:r>
              <a:rPr lang="en-US" sz="4000" dirty="0"/>
              <a:t>The date the invoice is received is used to begin calculating the Net 30 days</a:t>
            </a:r>
          </a:p>
          <a:p>
            <a:pPr lvl="1"/>
            <a:r>
              <a:rPr lang="en-US" sz="4000" b="1" dirty="0">
                <a:solidFill>
                  <a:srgbClr val="FF0000"/>
                </a:solidFill>
              </a:rPr>
              <a:t>If an invoice does not include the date stamp or the original email </a:t>
            </a:r>
            <a:r>
              <a:rPr lang="en-US" sz="4000" b="1" dirty="0" smtClean="0">
                <a:solidFill>
                  <a:srgbClr val="FF0000"/>
                </a:solidFill>
              </a:rPr>
              <a:t>is </a:t>
            </a:r>
            <a:r>
              <a:rPr lang="en-US" sz="4000" b="1" dirty="0">
                <a:solidFill>
                  <a:srgbClr val="FF0000"/>
                </a:solidFill>
              </a:rPr>
              <a:t>not included, AP uses the date on the  invoice to calculate the Net 30</a:t>
            </a:r>
          </a:p>
          <a:p>
            <a:endParaRPr lang="en-US" dirty="0"/>
          </a:p>
        </p:txBody>
      </p:sp>
    </p:spTree>
    <p:extLst>
      <p:ext uri="{BB962C8B-B14F-4D97-AF65-F5344CB8AC3E}">
        <p14:creationId xmlns:p14="http://schemas.microsoft.com/office/powerpoint/2010/main" val="42648966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379" y="753836"/>
            <a:ext cx="8229600" cy="1143000"/>
          </a:xfrm>
        </p:spPr>
        <p:txBody>
          <a:bodyPr/>
          <a:lstStyle/>
          <a:p>
            <a:r>
              <a:rPr lang="en-US" dirty="0" smtClean="0"/>
              <a:t>Invoices</a:t>
            </a:r>
            <a:endParaRPr lang="en-US" dirty="0"/>
          </a:p>
        </p:txBody>
      </p:sp>
      <p:sp>
        <p:nvSpPr>
          <p:cNvPr id="3" name="Content Placeholder 2"/>
          <p:cNvSpPr>
            <a:spLocks noGrp="1"/>
          </p:cNvSpPr>
          <p:nvPr>
            <p:ph idx="1"/>
          </p:nvPr>
        </p:nvSpPr>
        <p:spPr>
          <a:xfrm>
            <a:off x="457200" y="1785318"/>
            <a:ext cx="8229600" cy="4230924"/>
          </a:xfrm>
        </p:spPr>
        <p:txBody>
          <a:bodyPr>
            <a:noAutofit/>
          </a:bodyPr>
          <a:lstStyle/>
          <a:p>
            <a:pPr fontAlgn="t"/>
            <a:r>
              <a:rPr lang="en-US" sz="1800" dirty="0"/>
              <a:t>Quick Tip: 2 types of receipts</a:t>
            </a:r>
          </a:p>
          <a:p>
            <a:pPr lvl="1" fontAlgn="t"/>
            <a:r>
              <a:rPr lang="en-US" sz="1600" dirty="0"/>
              <a:t>Cost receipt is for </a:t>
            </a:r>
            <a:r>
              <a:rPr lang="en-US" sz="1600" u="sng" dirty="0" smtClean="0"/>
              <a:t>Services</a:t>
            </a:r>
            <a:endParaRPr lang="en-US" sz="1600" dirty="0"/>
          </a:p>
          <a:p>
            <a:pPr lvl="1" fontAlgn="t"/>
            <a:r>
              <a:rPr lang="en-US" sz="1600" dirty="0" smtClean="0"/>
              <a:t>Quantity </a:t>
            </a:r>
            <a:r>
              <a:rPr lang="en-US" sz="1600" dirty="0"/>
              <a:t>receipt is for </a:t>
            </a:r>
            <a:r>
              <a:rPr lang="en-US" sz="1600" u="sng" dirty="0"/>
              <a:t>Items/Goods</a:t>
            </a:r>
            <a:r>
              <a:rPr lang="en-US" sz="1600" dirty="0"/>
              <a:t> </a:t>
            </a:r>
            <a:endParaRPr lang="en-US" sz="1600" dirty="0" smtClean="0"/>
          </a:p>
          <a:p>
            <a:pPr fontAlgn="t"/>
            <a:r>
              <a:rPr lang="en-US" sz="1800" dirty="0" smtClean="0"/>
              <a:t>In the notes section under the receipt, identify what invoice number the receipt is for. </a:t>
            </a:r>
          </a:p>
          <a:p>
            <a:r>
              <a:rPr lang="en-US" sz="1800" dirty="0" smtClean="0"/>
              <a:t>Do </a:t>
            </a:r>
            <a:r>
              <a:rPr lang="en-US" sz="1800" dirty="0"/>
              <a:t>not wait for an invoice to be received or a request from AP for receiving information. If the item or service has been received, a receipt should be created in </a:t>
            </a:r>
            <a:r>
              <a:rPr lang="en-US" sz="1800" dirty="0" err="1" smtClean="0"/>
              <a:t>TechBuy</a:t>
            </a:r>
            <a:r>
              <a:rPr lang="en-US" sz="1800" dirty="0" smtClean="0"/>
              <a:t>.</a:t>
            </a:r>
          </a:p>
          <a:p>
            <a:r>
              <a:rPr lang="en-US" sz="1800" dirty="0" smtClean="0"/>
              <a:t>Invoices </a:t>
            </a:r>
            <a:r>
              <a:rPr lang="en-US" sz="1800" dirty="0"/>
              <a:t>must be reviewed for accuracy before they are attached to the Comments of the PO </a:t>
            </a:r>
            <a:r>
              <a:rPr lang="en-US" sz="1800" dirty="0" smtClean="0"/>
              <a:t>and </a:t>
            </a:r>
            <a:r>
              <a:rPr lang="en-US" sz="1800" dirty="0"/>
              <a:t>sent to </a:t>
            </a:r>
            <a:r>
              <a:rPr lang="en-US" sz="1800" dirty="0" smtClean="0"/>
              <a:t>AP </a:t>
            </a:r>
            <a:r>
              <a:rPr lang="en-US" sz="1800" dirty="0"/>
              <a:t>for processing</a:t>
            </a:r>
            <a:r>
              <a:rPr lang="en-US" sz="1800" dirty="0" smtClean="0"/>
              <a:t>.</a:t>
            </a:r>
          </a:p>
          <a:p>
            <a:r>
              <a:rPr lang="en-US" sz="1800" dirty="0" smtClean="0"/>
              <a:t>Ensure there is enough funding in the purchase order for the payment before submitting the invoice for processing. </a:t>
            </a:r>
          </a:p>
          <a:p>
            <a:r>
              <a:rPr lang="en-US" sz="1800" dirty="0" smtClean="0"/>
              <a:t>Receiving </a:t>
            </a:r>
            <a:r>
              <a:rPr lang="en-US" sz="1800" dirty="0"/>
              <a:t>in </a:t>
            </a:r>
            <a:r>
              <a:rPr lang="en-US" sz="1800" dirty="0" err="1"/>
              <a:t>TechBuy</a:t>
            </a:r>
            <a:r>
              <a:rPr lang="en-US" sz="1800" dirty="0"/>
              <a:t> does not trigger payment</a:t>
            </a:r>
            <a:r>
              <a:rPr lang="en-US" sz="1800" dirty="0" smtClean="0"/>
              <a:t>.  The invoice will still need to be sent to our office for processing.</a:t>
            </a:r>
            <a:endParaRPr lang="en-US" sz="1800" dirty="0"/>
          </a:p>
        </p:txBody>
      </p:sp>
    </p:spTree>
    <p:extLst>
      <p:ext uri="{BB962C8B-B14F-4D97-AF65-F5344CB8AC3E}">
        <p14:creationId xmlns:p14="http://schemas.microsoft.com/office/powerpoint/2010/main" val="20334522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Late Interest Burst Report</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A new </a:t>
            </a:r>
            <a:r>
              <a:rPr lang="en-US" sz="2400" dirty="0" err="1" smtClean="0"/>
              <a:t>Cognos</a:t>
            </a:r>
            <a:r>
              <a:rPr lang="en-US" sz="2400" dirty="0" smtClean="0"/>
              <a:t> Burst Report has been created to identify </a:t>
            </a:r>
            <a:r>
              <a:rPr lang="en-US" sz="2400" dirty="0"/>
              <a:t>funds </a:t>
            </a:r>
            <a:r>
              <a:rPr lang="en-US" sz="2400" dirty="0" smtClean="0"/>
              <a:t>that have </a:t>
            </a:r>
            <a:r>
              <a:rPr lang="en-US" sz="2400" dirty="0"/>
              <a:t>incurred late interest on </a:t>
            </a:r>
            <a:r>
              <a:rPr lang="en-US" sz="2400" dirty="0" smtClean="0"/>
              <a:t>the purchases </a:t>
            </a:r>
            <a:r>
              <a:rPr lang="en-US" sz="2400" dirty="0"/>
              <a:t>of goods or services</a:t>
            </a:r>
            <a:r>
              <a:rPr lang="en-US" sz="2400" dirty="0" smtClean="0"/>
              <a:t>.</a:t>
            </a:r>
          </a:p>
          <a:p>
            <a:r>
              <a:rPr lang="en-US" sz="2400" dirty="0" smtClean="0"/>
              <a:t>This report will be burst out monthly to fund managers.</a:t>
            </a:r>
            <a:r>
              <a:rPr lang="en-US" sz="2400" dirty="0"/>
              <a:t> </a:t>
            </a:r>
          </a:p>
          <a:p>
            <a:pPr marL="0" indent="0">
              <a:buNone/>
            </a:pPr>
            <a:r>
              <a:rPr lang="en-US" sz="2400" b="1" dirty="0"/>
              <a:t>Prompt Pay Law</a:t>
            </a:r>
            <a:r>
              <a:rPr lang="en-US" sz="2400" dirty="0"/>
              <a:t> </a:t>
            </a:r>
            <a:br>
              <a:rPr lang="en-US" sz="2400" dirty="0"/>
            </a:br>
            <a:r>
              <a:rPr lang="en-US" sz="2400" dirty="0"/>
              <a:t>State law requires payments to be scheduled in accordance with Texas Government Code, Chapter 2251, which outlines the procedures for the payment of goods and services and the procedure for calculating and paying interest on late payments. A payment is considered late on the 31st day after the later of (1) the date of the receipt of the goods or the performance of service is complete, or (2) the date of receipt of the invoice</a:t>
            </a:r>
            <a:r>
              <a:rPr lang="en-US" sz="2400" dirty="0" smtClean="0"/>
              <a:t>.</a:t>
            </a:r>
          </a:p>
          <a:p>
            <a:pPr marL="0" indent="0">
              <a:buNone/>
            </a:pPr>
            <a:endParaRPr lang="en-US" sz="2400" dirty="0" smtClean="0"/>
          </a:p>
          <a:p>
            <a:pPr marL="0" indent="0">
              <a:buNone/>
            </a:pPr>
            <a:endParaRPr lang="en-US" sz="2400" dirty="0" smtClean="0"/>
          </a:p>
          <a:p>
            <a:pPr marL="0" indent="0">
              <a:buNone/>
            </a:pPr>
            <a:endParaRPr lang="en-US" sz="2400" dirty="0"/>
          </a:p>
          <a:p>
            <a:endParaRPr lang="en-US" sz="2400" dirty="0"/>
          </a:p>
        </p:txBody>
      </p:sp>
    </p:spTree>
    <p:extLst>
      <p:ext uri="{BB962C8B-B14F-4D97-AF65-F5344CB8AC3E}">
        <p14:creationId xmlns:p14="http://schemas.microsoft.com/office/powerpoint/2010/main" val="26516212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2202"/>
            <a:ext cx="8229600" cy="1143000"/>
          </a:xfrm>
        </p:spPr>
        <p:txBody>
          <a:bodyPr/>
          <a:lstStyle/>
          <a:p>
            <a:r>
              <a:rPr lang="en-US" dirty="0" smtClean="0"/>
              <a:t>Policy Updates</a:t>
            </a:r>
            <a:endParaRPr lang="en-US" dirty="0"/>
          </a:p>
        </p:txBody>
      </p:sp>
      <p:sp>
        <p:nvSpPr>
          <p:cNvPr id="3" name="Content Placeholder 2"/>
          <p:cNvSpPr>
            <a:spLocks noGrp="1"/>
          </p:cNvSpPr>
          <p:nvPr>
            <p:ph idx="1"/>
          </p:nvPr>
        </p:nvSpPr>
        <p:spPr>
          <a:xfrm>
            <a:off x="457200" y="2085174"/>
            <a:ext cx="8229600" cy="4040989"/>
          </a:xfrm>
        </p:spPr>
        <p:txBody>
          <a:bodyPr>
            <a:normAutofit fontScale="70000" lnSpcReduction="20000"/>
          </a:bodyPr>
          <a:lstStyle/>
          <a:p>
            <a:pPr marL="0" indent="0">
              <a:buNone/>
            </a:pPr>
            <a:r>
              <a:rPr lang="en-US" dirty="0"/>
              <a:t>HSCEP OP </a:t>
            </a:r>
            <a:r>
              <a:rPr lang="en-US" dirty="0" smtClean="0"/>
              <a:t>72.10 Invoice Processing and the Prompt Payment Law, </a:t>
            </a:r>
            <a:r>
              <a:rPr lang="en-US" dirty="0"/>
              <a:t>has been updated to ensure </a:t>
            </a:r>
            <a:r>
              <a:rPr lang="en-US" dirty="0" smtClean="0"/>
              <a:t>invoices are submitted to our AP office with sufficient time to be able to process.  The </a:t>
            </a:r>
            <a:r>
              <a:rPr lang="en-US" dirty="0"/>
              <a:t>major changes in policy are</a:t>
            </a:r>
            <a:r>
              <a:rPr lang="en-US" dirty="0" smtClean="0"/>
              <a:t>:</a:t>
            </a:r>
          </a:p>
          <a:p>
            <a:pPr marL="0" indent="0">
              <a:buNone/>
            </a:pPr>
            <a:endParaRPr lang="en-US" dirty="0" smtClean="0"/>
          </a:p>
          <a:p>
            <a:pPr marL="0" indent="0">
              <a:buNone/>
            </a:pPr>
            <a:r>
              <a:rPr lang="en-US" b="1" dirty="0"/>
              <a:t>Section </a:t>
            </a:r>
            <a:r>
              <a:rPr lang="en-US" b="1" dirty="0" smtClean="0"/>
              <a:t>3. Prompt Pay Law</a:t>
            </a:r>
            <a:endParaRPr lang="en-US" dirty="0" smtClean="0"/>
          </a:p>
          <a:p>
            <a:r>
              <a:rPr lang="en-US" dirty="0" smtClean="0"/>
              <a:t>A. </a:t>
            </a:r>
            <a:r>
              <a:rPr lang="en-US" dirty="0"/>
              <a:t>It is the responsibility of the department to submit invoices to Accounts Payable in a timely manner in order to avoid late interest charges. Departments should forward all invoices to Accounts Payable as soon as possible, but they must be submitted within at least </a:t>
            </a:r>
            <a:r>
              <a:rPr lang="en-US" b="1" dirty="0"/>
              <a:t>14</a:t>
            </a:r>
            <a:r>
              <a:rPr lang="en-US" dirty="0"/>
              <a:t> days of receipt of goods and services. All invoices received from departments are processed in the same workflow as invoices that are sent directly to Accounts Payable from the vendor.</a:t>
            </a:r>
          </a:p>
          <a:p>
            <a:pPr marL="0" indent="0">
              <a:buNone/>
            </a:pPr>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39261546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7932"/>
            <a:ext cx="8229600" cy="1143000"/>
          </a:xfrm>
        </p:spPr>
        <p:txBody>
          <a:bodyPr>
            <a:normAutofit/>
          </a:bodyPr>
          <a:lstStyle/>
          <a:p>
            <a:r>
              <a:rPr lang="en-US" dirty="0" smtClean="0"/>
              <a:t>Travel Policy Updates</a:t>
            </a:r>
            <a:endParaRPr lang="en-US" dirty="0"/>
          </a:p>
        </p:txBody>
      </p:sp>
      <p:sp>
        <p:nvSpPr>
          <p:cNvPr id="3" name="Content Placeholder 2"/>
          <p:cNvSpPr>
            <a:spLocks noGrp="1"/>
          </p:cNvSpPr>
          <p:nvPr>
            <p:ph idx="1"/>
          </p:nvPr>
        </p:nvSpPr>
        <p:spPr>
          <a:xfrm>
            <a:off x="457200" y="1854439"/>
            <a:ext cx="8229600" cy="4075172"/>
          </a:xfrm>
        </p:spPr>
        <p:txBody>
          <a:bodyPr>
            <a:noAutofit/>
          </a:bodyPr>
          <a:lstStyle/>
          <a:p>
            <a:pPr marL="0" indent="0">
              <a:buNone/>
            </a:pPr>
            <a:r>
              <a:rPr lang="en-US" sz="1600" dirty="0" smtClean="0"/>
              <a:t>HSCEP </a:t>
            </a:r>
            <a:r>
              <a:rPr lang="en-US" sz="1600" dirty="0"/>
              <a:t>OP 79.06 Reimbursement of Travel Expenses, has been updated to ensure the University is using the most cost effective methods as we have an obligation to show that we are responsible stewards of all funding, regardless of the source.  The major changes in policy are</a:t>
            </a:r>
            <a:r>
              <a:rPr lang="en-US" sz="1600" dirty="0" smtClean="0"/>
              <a:t>:</a:t>
            </a:r>
          </a:p>
          <a:p>
            <a:pPr marL="0" indent="0">
              <a:buNone/>
            </a:pPr>
            <a:r>
              <a:rPr lang="en-US" sz="1600" b="1" dirty="0"/>
              <a:t>Section 2. Responsibility of the Traveler </a:t>
            </a:r>
            <a:endParaRPr lang="en-US" sz="1600" dirty="0"/>
          </a:p>
          <a:p>
            <a:r>
              <a:rPr lang="en-US" sz="1600" dirty="0"/>
              <a:t>The traveler should ensure that each travel arrangement is the most cost-effective considering all relevant circumstances.  </a:t>
            </a:r>
          </a:p>
          <a:p>
            <a:pPr marL="0" indent="0">
              <a:buNone/>
            </a:pPr>
            <a:r>
              <a:rPr lang="en-US" sz="1600" b="1" dirty="0"/>
              <a:t>Section 4. Meals and Lodging, c. Prohibited Reimbursements</a:t>
            </a:r>
            <a:endParaRPr lang="en-US" sz="1600" dirty="0"/>
          </a:p>
          <a:p>
            <a:r>
              <a:rPr lang="en-US" sz="1600" dirty="0"/>
              <a:t>Meals or lodging expenses deemed lavish or extravagant by the department</a:t>
            </a:r>
            <a:r>
              <a:rPr lang="en-US" sz="1600" dirty="0" smtClean="0"/>
              <a:t>.</a:t>
            </a:r>
            <a:endParaRPr lang="en-US" sz="1600" dirty="0"/>
          </a:p>
          <a:p>
            <a:pPr marL="0" indent="0">
              <a:buNone/>
            </a:pPr>
            <a:r>
              <a:rPr lang="en-US" sz="1600" b="1" dirty="0"/>
              <a:t>Section 5. Transportation, b. Mileage Incurred with Personal Vehicle</a:t>
            </a:r>
            <a:endParaRPr lang="en-US" sz="1600" dirty="0"/>
          </a:p>
          <a:p>
            <a:r>
              <a:rPr lang="en-US" sz="1600" dirty="0"/>
              <a:t>For travel greater than 100 miles to a location, a department must reduce the reimbursement for use of personal vehicles to the lessor of (1) the standard rate times miles traveled, or (2) the rental of an automobile, plus an allowance for gas. The Mileage Calculator worksheet must be completed and attached to the supporting documentation.</a:t>
            </a:r>
          </a:p>
          <a:p>
            <a:pPr marL="0" indent="0">
              <a:buNone/>
            </a:pPr>
            <a:r>
              <a:rPr lang="en-US" sz="1600" b="1" dirty="0" smtClean="0"/>
              <a:t>Section </a:t>
            </a:r>
            <a:r>
              <a:rPr lang="en-US" sz="1600" b="1" dirty="0"/>
              <a:t>5. Transportation, f. Parking and Tolls</a:t>
            </a:r>
            <a:endParaRPr lang="en-US" sz="1600" dirty="0"/>
          </a:p>
          <a:p>
            <a:r>
              <a:rPr lang="en-US" sz="1600" dirty="0"/>
              <a:t>Airport parking reimbursements at rates other than the long-term parking rate charged at El Paso International Airport should include a statement on the voucher as to why the travel arrangement was the most effective, considering all relevant circumstances.</a:t>
            </a:r>
          </a:p>
          <a:p>
            <a:endParaRPr lang="en-US" sz="1600" dirty="0"/>
          </a:p>
          <a:p>
            <a:pPr marL="0" indent="0">
              <a:buNone/>
            </a:pPr>
            <a:r>
              <a:rPr lang="en-US" sz="1600" dirty="0"/>
              <a:t> </a:t>
            </a:r>
          </a:p>
          <a:p>
            <a:endParaRPr lang="en-US" sz="1200" dirty="0"/>
          </a:p>
          <a:p>
            <a:pPr marL="0" indent="0">
              <a:buNone/>
            </a:pPr>
            <a:endParaRPr lang="en-US" sz="1200" u="sng" dirty="0"/>
          </a:p>
        </p:txBody>
      </p:sp>
    </p:spTree>
    <p:extLst>
      <p:ext uri="{BB962C8B-B14F-4D97-AF65-F5344CB8AC3E}">
        <p14:creationId xmlns:p14="http://schemas.microsoft.com/office/powerpoint/2010/main" val="1075215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084" y="1318211"/>
            <a:ext cx="5251010" cy="523220"/>
          </a:xfrm>
          <a:prstGeom prst="rect">
            <a:avLst/>
          </a:prstGeom>
          <a:solidFill>
            <a:schemeClr val="tx1"/>
          </a:solidFill>
        </p:spPr>
        <p:txBody>
          <a:bodyPr wrap="square" rtlCol="0">
            <a:spAutoFit/>
          </a:bodyPr>
          <a:lstStyle/>
          <a:p>
            <a:r>
              <a:rPr lang="en-US" sz="2800" b="1" dirty="0" smtClean="0">
                <a:solidFill>
                  <a:schemeClr val="bg1"/>
                </a:solidFill>
              </a:rPr>
              <a:t>Property Inventory</a:t>
            </a:r>
            <a:endParaRPr lang="en-US" sz="2800" b="1" dirty="0">
              <a:solidFill>
                <a:schemeClr val="bg1"/>
              </a:solidFill>
            </a:endParaRPr>
          </a:p>
        </p:txBody>
      </p:sp>
      <p:sp>
        <p:nvSpPr>
          <p:cNvPr id="3" name="TextBox 2"/>
          <p:cNvSpPr txBox="1"/>
          <p:nvPr/>
        </p:nvSpPr>
        <p:spPr>
          <a:xfrm>
            <a:off x="606582" y="1910281"/>
            <a:ext cx="7867461" cy="2523768"/>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Annual Inventory Certification is 100% complete</a:t>
            </a:r>
          </a:p>
          <a:p>
            <a:pPr marL="285750" indent="-285750">
              <a:buFont typeface="Arial" panose="020B0604020202020204" pitchFamily="34" charset="0"/>
              <a:buChar char="•"/>
            </a:pPr>
            <a:endParaRPr lang="en-US" sz="2200" dirty="0" smtClean="0"/>
          </a:p>
          <a:p>
            <a:pPr marL="288925" indent="-288925">
              <a:buFont typeface="Arial" panose="020B0604020202020204" pitchFamily="34" charset="0"/>
              <a:buChar char="•"/>
            </a:pPr>
            <a:r>
              <a:rPr lang="en-US" sz="2200" dirty="0" smtClean="0"/>
              <a:t>Temporary Use Forms- HSCEP OP 63.10	</a:t>
            </a:r>
            <a:endParaRPr lang="en-US" sz="2400" dirty="0"/>
          </a:p>
          <a:p>
            <a:pPr lvl="1"/>
            <a:r>
              <a:rPr lang="en-US" sz="1600" i="1" dirty="0" smtClean="0"/>
              <a:t>“The </a:t>
            </a:r>
            <a:r>
              <a:rPr lang="en-US" sz="1600" i="1" dirty="0"/>
              <a:t>department head ensures that the Temporary Use of Property Authorization form (Attachment D) is submitted to Property Management and Texas Tech Police whenever property is temporarily removed from the </a:t>
            </a:r>
            <a:r>
              <a:rPr lang="en-US" sz="1600" i="1" dirty="0" smtClean="0"/>
              <a:t>department”</a:t>
            </a:r>
            <a:endParaRPr lang="en-US" sz="1600" i="1" dirty="0"/>
          </a:p>
          <a:p>
            <a:endParaRPr lang="en-US" sz="2200" dirty="0" smtClean="0"/>
          </a:p>
          <a:p>
            <a:endParaRPr lang="en-US" sz="2200" dirty="0" smtClean="0"/>
          </a:p>
        </p:txBody>
      </p:sp>
    </p:spTree>
    <p:extLst>
      <p:ext uri="{BB962C8B-B14F-4D97-AF65-F5344CB8AC3E}">
        <p14:creationId xmlns:p14="http://schemas.microsoft.com/office/powerpoint/2010/main" val="31165044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2587"/>
            <a:ext cx="8229600" cy="837488"/>
          </a:xfrm>
        </p:spPr>
        <p:txBody>
          <a:bodyPr/>
          <a:lstStyle/>
          <a:p>
            <a:r>
              <a:rPr lang="en-US" dirty="0" smtClean="0"/>
              <a:t>El Paso Airport Parking Rates</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99831120"/>
              </p:ext>
            </p:extLst>
          </p:nvPr>
        </p:nvGraphicFramePr>
        <p:xfrm>
          <a:off x="555477" y="2136449"/>
          <a:ext cx="7870973" cy="3140401"/>
        </p:xfrm>
        <a:graphic>
          <a:graphicData uri="http://schemas.openxmlformats.org/drawingml/2006/table">
            <a:tbl>
              <a:tblPr firstRow="1" firstCol="1" bandRow="1">
                <a:tableStyleId>{5C22544A-7EE6-4342-B048-85BDC9FD1C3A}</a:tableStyleId>
              </a:tblPr>
              <a:tblGrid>
                <a:gridCol w="2107787"/>
                <a:gridCol w="5763186"/>
              </a:tblGrid>
              <a:tr h="327435">
                <a:tc gridSpan="2">
                  <a:txBody>
                    <a:bodyPr/>
                    <a:lstStyle/>
                    <a:p>
                      <a:pPr marL="0" marR="0" algn="ctr">
                        <a:spcBef>
                          <a:spcPts val="0"/>
                        </a:spcBef>
                        <a:spcAft>
                          <a:spcPts val="0"/>
                        </a:spcAft>
                      </a:pPr>
                      <a:r>
                        <a:rPr lang="en-US" sz="1200" dirty="0">
                          <a:effectLst/>
                        </a:rPr>
                        <a:t>PARKING OPTIONS AT EL PASO </a:t>
                      </a:r>
                      <a:r>
                        <a:rPr lang="en-US" sz="1200" dirty="0" smtClean="0">
                          <a:effectLst/>
                        </a:rPr>
                        <a:t>INTERNATIONAL</a:t>
                      </a:r>
                      <a:r>
                        <a:rPr lang="en-US" sz="1200" baseline="0" dirty="0" smtClean="0">
                          <a:effectLst/>
                        </a:rPr>
                        <a:t> </a:t>
                      </a:r>
                      <a:r>
                        <a:rPr lang="en-US" sz="1200" dirty="0" smtClean="0">
                          <a:effectLst/>
                        </a:rPr>
                        <a:t>AIRPORT</a:t>
                      </a:r>
                      <a:endParaRPr lang="en-US" sz="1100" dirty="0">
                        <a:effectLst/>
                        <a:latin typeface="Calibri"/>
                        <a:ea typeface="Calibri"/>
                        <a:cs typeface="Times New Roman"/>
                      </a:endParaRPr>
                    </a:p>
                  </a:txBody>
                  <a:tcPr marL="68580" marR="68580" marT="0" marB="0" anchor="b"/>
                </a:tc>
                <a:tc hMerge="1">
                  <a:txBody>
                    <a:bodyPr/>
                    <a:lstStyle/>
                    <a:p>
                      <a:endParaRPr lang="en-US"/>
                    </a:p>
                  </a:txBody>
                  <a:tcPr/>
                </a:tc>
              </a:tr>
              <a:tr h="312552">
                <a:tc>
                  <a:txBody>
                    <a:bodyPr/>
                    <a:lstStyle/>
                    <a:p>
                      <a:pPr marL="0" marR="0" algn="ctr">
                        <a:spcBef>
                          <a:spcPts val="0"/>
                        </a:spcBef>
                        <a:spcAft>
                          <a:spcPts val="0"/>
                        </a:spcAft>
                      </a:pPr>
                      <a:r>
                        <a:rPr lang="en-US" sz="1200">
                          <a:effectLst/>
                        </a:rPr>
                        <a:t>The Short-term Parking Lot:</a:t>
                      </a:r>
                      <a:endParaRPr lang="en-US" sz="110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200">
                          <a:effectLst/>
                        </a:rPr>
                        <a:t>first 10 mins free; first &amp; each add'l hr $1, up to daily max $15.</a:t>
                      </a:r>
                      <a:endParaRPr lang="en-US" sz="1100">
                        <a:effectLst/>
                        <a:latin typeface="Calibri"/>
                        <a:ea typeface="Calibri"/>
                        <a:cs typeface="Times New Roman"/>
                      </a:endParaRPr>
                    </a:p>
                  </a:txBody>
                  <a:tcPr marL="68580" marR="68580" marT="0" marB="0" anchor="b"/>
                </a:tc>
              </a:tr>
              <a:tr h="312552">
                <a:tc>
                  <a:txBody>
                    <a:bodyPr/>
                    <a:lstStyle/>
                    <a:p>
                      <a:pPr marL="0" marR="0" algn="ctr">
                        <a:spcBef>
                          <a:spcPts val="0"/>
                        </a:spcBef>
                        <a:spcAft>
                          <a:spcPts val="0"/>
                        </a:spcAft>
                      </a:pPr>
                      <a:r>
                        <a:rPr lang="en-US" sz="1200">
                          <a:effectLst/>
                        </a:rPr>
                        <a:t>The Long-term Parking Lot </a:t>
                      </a:r>
                      <a:endParaRPr lang="en-US" sz="110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200">
                          <a:effectLst/>
                        </a:rPr>
                        <a:t>first 10 mins free; first &amp; each add'l hr $1, up to daily max $5. (no weekly rate). </a:t>
                      </a:r>
                      <a:endParaRPr lang="en-US" sz="1100">
                        <a:effectLst/>
                        <a:latin typeface="Calibri"/>
                        <a:ea typeface="Calibri"/>
                        <a:cs typeface="Times New Roman"/>
                      </a:endParaRPr>
                    </a:p>
                  </a:txBody>
                  <a:tcPr marL="68580" marR="68580" marT="0" marB="0" anchor="b"/>
                </a:tc>
              </a:tr>
              <a:tr h="312552">
                <a:tc>
                  <a:txBody>
                    <a:bodyPr/>
                    <a:lstStyle/>
                    <a:p>
                      <a:pPr marL="0" marR="0" algn="ctr">
                        <a:spcBef>
                          <a:spcPts val="0"/>
                        </a:spcBef>
                        <a:spcAft>
                          <a:spcPts val="0"/>
                        </a:spcAft>
                      </a:pPr>
                      <a:r>
                        <a:rPr lang="en-US" sz="1200">
                          <a:effectLst/>
                        </a:rPr>
                        <a:t>Premium reserved parking</a:t>
                      </a:r>
                      <a:endParaRPr lang="en-US" sz="110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1200">
                          <a:effectLst/>
                        </a:rPr>
                        <a:t>first 10 mins free, first and each add'l hr $1, up tdaily max $20/day.</a:t>
                      </a:r>
                      <a:endParaRPr lang="en-US" sz="1100">
                        <a:effectLst/>
                        <a:latin typeface="Calibri"/>
                        <a:ea typeface="Calibri"/>
                        <a:cs typeface="Times New Roman"/>
                      </a:endParaRPr>
                    </a:p>
                  </a:txBody>
                  <a:tcPr marL="68580" marR="68580" marT="0" marB="0" anchor="b"/>
                </a:tc>
              </a:tr>
              <a:tr h="1875310">
                <a:tc>
                  <a:txBody>
                    <a:bodyPr/>
                    <a:lstStyle/>
                    <a:p>
                      <a:pPr marL="0" marR="0" algn="ctr">
                        <a:spcBef>
                          <a:spcPts val="0"/>
                        </a:spcBef>
                        <a:spcAft>
                          <a:spcPts val="0"/>
                        </a:spcAft>
                      </a:pPr>
                      <a:r>
                        <a:rPr lang="en-US" sz="1200">
                          <a:effectLst/>
                        </a:rPr>
                        <a:t>Valet Parking (Fastspot)</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effectLst/>
                        </a:rPr>
                        <a:t>$7.95 Daily: Covered Self Park</a:t>
                      </a:r>
                      <a:br>
                        <a:rPr lang="en-US" sz="1200" dirty="0">
                          <a:effectLst/>
                        </a:rPr>
                      </a:br>
                      <a:r>
                        <a:rPr lang="en-US" sz="1200" dirty="0">
                          <a:effectLst/>
                        </a:rPr>
                        <a:t>$7.95 Daily: Covered Valet</a:t>
                      </a:r>
                      <a:br>
                        <a:rPr lang="en-US" sz="1200" dirty="0">
                          <a:effectLst/>
                        </a:rPr>
                      </a:br>
                      <a:r>
                        <a:rPr lang="en-US" sz="1200" dirty="0">
                          <a:effectLst/>
                        </a:rPr>
                        <a:t/>
                      </a:r>
                      <a:br>
                        <a:rPr lang="en-US" sz="1200" dirty="0">
                          <a:effectLst/>
                        </a:rPr>
                      </a:br>
                      <a:r>
                        <a:rPr lang="en-US" sz="1200" dirty="0">
                          <a:effectLst/>
                        </a:rPr>
                        <a:t>$38.92 Weekly: Covered Self Park</a:t>
                      </a:r>
                      <a:br>
                        <a:rPr lang="en-US" sz="1200" dirty="0">
                          <a:effectLst/>
                        </a:rPr>
                      </a:br>
                      <a:r>
                        <a:rPr lang="en-US" sz="1200" dirty="0">
                          <a:effectLst/>
                        </a:rPr>
                        <a:t>$38.92 Weekly: Covered Valet</a:t>
                      </a:r>
                      <a:endParaRPr lang="en-US" sz="11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2864664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7890" y="2460682"/>
            <a:ext cx="8320135" cy="1938992"/>
          </a:xfrm>
          <a:prstGeom prst="rect">
            <a:avLst/>
          </a:prstGeom>
          <a:noFill/>
        </p:spPr>
        <p:txBody>
          <a:bodyPr wrap="square" rtlCol="0">
            <a:spAutoFit/>
          </a:bodyPr>
          <a:lstStyle/>
          <a:p>
            <a:pPr algn="ctr"/>
            <a:r>
              <a:rPr lang="en-US" sz="6000" dirty="0" smtClean="0"/>
              <a:t>Student Business Services</a:t>
            </a:r>
          </a:p>
          <a:p>
            <a:pPr algn="ctr"/>
            <a:r>
              <a:rPr lang="en-US" sz="6000" dirty="0" smtClean="0"/>
              <a:t>Quarterly Update</a:t>
            </a:r>
            <a:endParaRPr lang="en-US" sz="6000" dirty="0"/>
          </a:p>
        </p:txBody>
      </p:sp>
    </p:spTree>
    <p:extLst>
      <p:ext uri="{BB962C8B-B14F-4D97-AF65-F5344CB8AC3E}">
        <p14:creationId xmlns:p14="http://schemas.microsoft.com/office/powerpoint/2010/main" val="39999526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616" y="1145059"/>
            <a:ext cx="8938054" cy="938719"/>
          </a:xfrm>
          <a:prstGeom prst="rect">
            <a:avLst/>
          </a:prstGeom>
          <a:noFill/>
        </p:spPr>
        <p:txBody>
          <a:bodyPr wrap="square" rtlCol="0">
            <a:spAutoFit/>
          </a:bodyPr>
          <a:lstStyle/>
          <a:p>
            <a:r>
              <a:rPr lang="en-US" sz="1900" b="1" dirty="0" smtClean="0"/>
              <a:t>Annual Endorsement Stamp Verification -  Due to Student Business Services by 5/31/17</a:t>
            </a:r>
          </a:p>
          <a:p>
            <a:endParaRPr lang="en-US" b="1" dirty="0" smtClean="0"/>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5904" y="1606724"/>
            <a:ext cx="6076950"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9181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616" y="1145059"/>
            <a:ext cx="8938054" cy="938719"/>
          </a:xfrm>
          <a:prstGeom prst="rect">
            <a:avLst/>
          </a:prstGeom>
          <a:noFill/>
        </p:spPr>
        <p:txBody>
          <a:bodyPr wrap="square" rtlCol="0">
            <a:spAutoFit/>
          </a:bodyPr>
          <a:lstStyle/>
          <a:p>
            <a:r>
              <a:rPr lang="en-US" sz="1900" b="1" dirty="0" smtClean="0"/>
              <a:t>Annual Endorsement Stamp Verification -  Due to Student Business Services by 5/31/17</a:t>
            </a:r>
          </a:p>
          <a:p>
            <a:endParaRPr lang="en-US" b="1" dirty="0" smtClean="0"/>
          </a:p>
          <a:p>
            <a:endParaRPr lang="en-US" dirty="0"/>
          </a:p>
        </p:txBody>
      </p:sp>
      <p:sp>
        <p:nvSpPr>
          <p:cNvPr id="6" name="TextBox 5"/>
          <p:cNvSpPr txBox="1"/>
          <p:nvPr/>
        </p:nvSpPr>
        <p:spPr>
          <a:xfrm>
            <a:off x="543698" y="1787611"/>
            <a:ext cx="8270788" cy="2554545"/>
          </a:xfrm>
          <a:prstGeom prst="rect">
            <a:avLst/>
          </a:prstGeom>
          <a:noFill/>
        </p:spPr>
        <p:txBody>
          <a:bodyPr wrap="square" rtlCol="0">
            <a:spAutoFit/>
          </a:bodyPr>
          <a:lstStyle/>
          <a:p>
            <a:pPr marL="285750" indent="-285750">
              <a:buFont typeface="Wingdings" panose="05000000000000000000" pitchFamily="2" charset="2"/>
              <a:buChar char="§"/>
            </a:pPr>
            <a:r>
              <a:rPr lang="en-US" sz="2000" dirty="0" smtClean="0"/>
              <a:t>Complete one form per endorsement stamp</a:t>
            </a:r>
          </a:p>
          <a:p>
            <a:pPr marL="285750" indent="-285750">
              <a:buFont typeface="Wingdings" panose="05000000000000000000" pitchFamily="2" charset="2"/>
              <a:buChar char="§"/>
            </a:pPr>
            <a:r>
              <a:rPr lang="en-US" sz="2000" dirty="0" smtClean="0"/>
              <a:t>Provide the name of the cash collection custodian</a:t>
            </a:r>
          </a:p>
          <a:p>
            <a:pPr marL="285750" indent="-285750">
              <a:buFont typeface="Wingdings" panose="05000000000000000000" pitchFamily="2" charset="2"/>
              <a:buChar char="§"/>
            </a:pPr>
            <a:r>
              <a:rPr lang="en-US" sz="2000" dirty="0" smtClean="0"/>
              <a:t>Provide the location where the endorsement stamp is located/stored</a:t>
            </a:r>
          </a:p>
          <a:p>
            <a:pPr marL="285750" indent="-285750">
              <a:buFont typeface="Wingdings" panose="05000000000000000000" pitchFamily="2" charset="2"/>
              <a:buChar char="§"/>
            </a:pPr>
            <a:r>
              <a:rPr lang="en-US" sz="2000" dirty="0" smtClean="0"/>
              <a:t>Provide the department name</a:t>
            </a:r>
          </a:p>
          <a:p>
            <a:pPr marL="285750" indent="-285750">
              <a:buFont typeface="Wingdings" panose="05000000000000000000" pitchFamily="2" charset="2"/>
              <a:buChar char="§"/>
            </a:pPr>
            <a:r>
              <a:rPr lang="en-US" sz="2000" dirty="0" smtClean="0"/>
              <a:t>Provide the name of the users who have access to the endorsement stamp</a:t>
            </a:r>
          </a:p>
          <a:p>
            <a:pPr marL="285750" indent="-285750">
              <a:buFont typeface="Wingdings" panose="05000000000000000000" pitchFamily="2" charset="2"/>
              <a:buChar char="§"/>
            </a:pPr>
            <a:r>
              <a:rPr lang="en-US" sz="2000" dirty="0" smtClean="0"/>
              <a:t>Provide an imprint of the stamp in the area provided on the form</a:t>
            </a:r>
          </a:p>
          <a:p>
            <a:pPr marL="285750" indent="-285750">
              <a:buFont typeface="Wingdings" panose="05000000000000000000" pitchFamily="2" charset="2"/>
              <a:buChar char="§"/>
            </a:pPr>
            <a:r>
              <a:rPr lang="en-US" sz="2000" dirty="0" smtClean="0"/>
              <a:t>Be sure to sign the form</a:t>
            </a:r>
          </a:p>
          <a:p>
            <a:pPr marL="285750" indent="-285750">
              <a:buFont typeface="Wingdings" panose="05000000000000000000" pitchFamily="2" charset="2"/>
              <a:buChar char="§"/>
            </a:pPr>
            <a:r>
              <a:rPr lang="en-US" sz="2000" dirty="0" smtClean="0"/>
              <a:t>Completed forms should be sent to Elsa Pasanen via intercampus mail</a:t>
            </a:r>
            <a:endParaRPr lang="en-US" sz="2000" dirty="0"/>
          </a:p>
        </p:txBody>
      </p:sp>
      <p:sp>
        <p:nvSpPr>
          <p:cNvPr id="7" name="TextBox 6"/>
          <p:cNvSpPr txBox="1"/>
          <p:nvPr/>
        </p:nvSpPr>
        <p:spPr>
          <a:xfrm>
            <a:off x="90617" y="4437181"/>
            <a:ext cx="9053384" cy="646331"/>
          </a:xfrm>
          <a:prstGeom prst="rect">
            <a:avLst/>
          </a:prstGeom>
          <a:noFill/>
        </p:spPr>
        <p:txBody>
          <a:bodyPr wrap="square" rtlCol="0">
            <a:spAutoFit/>
          </a:bodyPr>
          <a:lstStyle/>
          <a:p>
            <a:r>
              <a:rPr lang="en-US" b="1" dirty="0" smtClean="0"/>
              <a:t>Review HSCEP OP 50.07 – Cash Collections and 50.10 – Endorsement Stamps and Endorsement of Checks</a:t>
            </a:r>
            <a:endParaRPr lang="en-US" b="1" dirty="0"/>
          </a:p>
        </p:txBody>
      </p:sp>
    </p:spTree>
    <p:extLst>
      <p:ext uri="{BB962C8B-B14F-4D97-AF65-F5344CB8AC3E}">
        <p14:creationId xmlns:p14="http://schemas.microsoft.com/office/powerpoint/2010/main" val="3374589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305"/>
            <a:ext cx="8229600" cy="801499"/>
          </a:xfrm>
        </p:spPr>
        <p:txBody>
          <a:bodyPr>
            <a:normAutofit/>
          </a:bodyPr>
          <a:lstStyle/>
          <a:p>
            <a:r>
              <a:rPr lang="en-US" sz="3600" dirty="0" smtClean="0"/>
              <a:t>Departments with a Credit Card Terminal</a:t>
            </a:r>
            <a:endParaRPr lang="en-US" sz="3600" dirty="0"/>
          </a:p>
        </p:txBody>
      </p:sp>
      <p:sp>
        <p:nvSpPr>
          <p:cNvPr id="3" name="Content Placeholder 2"/>
          <p:cNvSpPr>
            <a:spLocks noGrp="1"/>
          </p:cNvSpPr>
          <p:nvPr>
            <p:ph idx="1"/>
          </p:nvPr>
        </p:nvSpPr>
        <p:spPr>
          <a:xfrm>
            <a:off x="457200" y="1930594"/>
            <a:ext cx="8229600" cy="3708459"/>
          </a:xfrm>
        </p:spPr>
        <p:txBody>
          <a:bodyPr/>
          <a:lstStyle/>
          <a:p>
            <a:pPr>
              <a:buFont typeface="Wingdings" panose="05000000000000000000" pitchFamily="2" charset="2"/>
              <a:buChar char="§"/>
            </a:pPr>
            <a:r>
              <a:rPr lang="en-US" sz="2000" dirty="0" smtClean="0"/>
              <a:t>Credit card terminals must be batched and settled daily.</a:t>
            </a:r>
            <a:endParaRPr lang="en-US" dirty="0" smtClean="0"/>
          </a:p>
          <a:p>
            <a:pPr>
              <a:buFont typeface="Wingdings" panose="05000000000000000000" pitchFamily="2" charset="2"/>
              <a:buChar char="§"/>
            </a:pPr>
            <a:r>
              <a:rPr lang="en-US" sz="2000" dirty="0" smtClean="0"/>
              <a:t>The batch settlement report must be attached to the cash receipt</a:t>
            </a:r>
          </a:p>
          <a:p>
            <a:pPr>
              <a:buFont typeface="Wingdings" panose="05000000000000000000" pitchFamily="2" charset="2"/>
              <a:buChar char="§"/>
            </a:pPr>
            <a:r>
              <a:rPr lang="en-US" sz="2000" dirty="0" smtClean="0"/>
              <a:t>The final SBS approver will enter the deposit number on the cash receipt</a:t>
            </a:r>
          </a:p>
          <a:p>
            <a:pPr>
              <a:buFont typeface="Wingdings" panose="05000000000000000000" pitchFamily="2" charset="2"/>
              <a:buChar char="§"/>
            </a:pPr>
            <a:r>
              <a:rPr lang="en-US" sz="2000" dirty="0" smtClean="0"/>
              <a:t>Accounting Services will no longer provide the deposit amount to the department</a:t>
            </a:r>
          </a:p>
          <a:p>
            <a:pPr>
              <a:buFont typeface="Wingdings" panose="05000000000000000000" pitchFamily="2" charset="2"/>
              <a:buChar char="§"/>
            </a:pPr>
            <a:r>
              <a:rPr lang="en-US" sz="2000" dirty="0" smtClean="0"/>
              <a:t>Accounting Services will only contact departments at month end if it is determined that a credit card deposit was received and there is no corresponding cash receipt or if there is a discrepancy between the cash receipt and the credit card deposit amount which requires further research</a:t>
            </a:r>
          </a:p>
        </p:txBody>
      </p:sp>
      <p:sp>
        <p:nvSpPr>
          <p:cNvPr id="4" name="TextBox 3"/>
          <p:cNvSpPr txBox="1"/>
          <p:nvPr/>
        </p:nvSpPr>
        <p:spPr>
          <a:xfrm>
            <a:off x="743485" y="5639053"/>
            <a:ext cx="7597211" cy="400110"/>
          </a:xfrm>
          <a:prstGeom prst="rect">
            <a:avLst/>
          </a:prstGeom>
          <a:noFill/>
        </p:spPr>
        <p:txBody>
          <a:bodyPr wrap="square" rtlCol="0">
            <a:spAutoFit/>
          </a:bodyPr>
          <a:lstStyle/>
          <a:p>
            <a:r>
              <a:rPr lang="en-US" sz="2000" b="1" dirty="0" smtClean="0"/>
              <a:t>Review HSCEP OP 50.08 for more information</a:t>
            </a:r>
            <a:endParaRPr lang="en-US" sz="2000" b="1" dirty="0"/>
          </a:p>
        </p:txBody>
      </p:sp>
    </p:spTree>
    <p:extLst>
      <p:ext uri="{BB962C8B-B14F-4D97-AF65-F5344CB8AC3E}">
        <p14:creationId xmlns:p14="http://schemas.microsoft.com/office/powerpoint/2010/main" val="35461631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305"/>
            <a:ext cx="8229600" cy="852774"/>
          </a:xfrm>
        </p:spPr>
        <p:txBody>
          <a:bodyPr>
            <a:normAutofit/>
          </a:bodyPr>
          <a:lstStyle/>
          <a:p>
            <a:r>
              <a:rPr lang="en-US" sz="3600" dirty="0" smtClean="0"/>
              <a:t>Cash Collection Policies</a:t>
            </a:r>
            <a:endParaRPr lang="en-US" sz="3600"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dirty="0">
                <a:hlinkClick r:id="rId2"/>
              </a:rPr>
              <a:t>http://elpaso.ttuhsc.edu/elpaso/opp</a:t>
            </a:r>
            <a:r>
              <a:rPr lang="en-US" dirty="0" smtClean="0">
                <a:hlinkClick r:id="rId2"/>
              </a:rPr>
              <a:t>/</a:t>
            </a:r>
            <a:endParaRPr lang="en-US" dirty="0" smtClean="0"/>
          </a:p>
          <a:p>
            <a:endParaRPr lang="en-US" dirty="0"/>
          </a:p>
          <a:p>
            <a:pPr>
              <a:buFont typeface="Wingdings" panose="05000000000000000000" pitchFamily="2" charset="2"/>
              <a:buChar char="§"/>
            </a:pPr>
            <a:r>
              <a:rPr lang="en-US" dirty="0">
                <a:hlinkClick r:id="rId3"/>
              </a:rPr>
              <a:t>http://</a:t>
            </a:r>
            <a:r>
              <a:rPr lang="en-US" dirty="0" smtClean="0">
                <a:hlinkClick r:id="rId3"/>
              </a:rPr>
              <a:t>elpaso.ttuhsc.edu/fiscal/businessaffairs/studentbusserv/policy.aspx</a:t>
            </a:r>
            <a:endParaRPr lang="en-US" dirty="0" smtClean="0"/>
          </a:p>
          <a:p>
            <a:endParaRPr lang="en-US" dirty="0"/>
          </a:p>
          <a:p>
            <a:pPr>
              <a:buFont typeface="Wingdings" panose="05000000000000000000" pitchFamily="2" charset="2"/>
              <a:buChar char="§"/>
            </a:pPr>
            <a:r>
              <a:rPr lang="en-US" dirty="0" smtClean="0"/>
              <a:t>Portal/HSC Finance El Paso/Policies and Procedures</a:t>
            </a:r>
            <a:endParaRPr lang="en-US" dirty="0"/>
          </a:p>
        </p:txBody>
      </p:sp>
    </p:spTree>
    <p:extLst>
      <p:ext uri="{BB962C8B-B14F-4D97-AF65-F5344CB8AC3E}">
        <p14:creationId xmlns:p14="http://schemas.microsoft.com/office/powerpoint/2010/main" val="2718419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28" y="1121305"/>
            <a:ext cx="8665436" cy="1143000"/>
          </a:xfrm>
        </p:spPr>
        <p:txBody>
          <a:bodyPr>
            <a:noAutofit/>
          </a:bodyPr>
          <a:lstStyle/>
          <a:p>
            <a:r>
              <a:rPr lang="en-US" sz="3600" dirty="0" smtClean="0"/>
              <a:t>Departments Receiving Student Fee Revenue</a:t>
            </a:r>
            <a:endParaRPr lang="en-US" sz="3600"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The Global Fee Document review process will begin in June and will be presented for approval by the BOR in December</a:t>
            </a:r>
          </a:p>
          <a:p>
            <a:pPr>
              <a:buFont typeface="Wingdings" panose="05000000000000000000" pitchFamily="2" charset="2"/>
              <a:buChar char="§"/>
            </a:pPr>
            <a:r>
              <a:rPr lang="en-US" dirty="0" smtClean="0"/>
              <a:t>All new fee or fee increase requests will require justification</a:t>
            </a:r>
          </a:p>
          <a:p>
            <a:pPr>
              <a:buFont typeface="Wingdings" panose="05000000000000000000" pitchFamily="2" charset="2"/>
              <a:buChar char="§"/>
            </a:pPr>
            <a:r>
              <a:rPr lang="en-US" dirty="0" smtClean="0"/>
              <a:t>More details and instructions will be provided in June</a:t>
            </a:r>
            <a:endParaRPr lang="en-US" dirty="0"/>
          </a:p>
        </p:txBody>
      </p:sp>
    </p:spTree>
    <p:extLst>
      <p:ext uri="{BB962C8B-B14F-4D97-AF65-F5344CB8AC3E}">
        <p14:creationId xmlns:p14="http://schemas.microsoft.com/office/powerpoint/2010/main" val="4175292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084" y="1318211"/>
            <a:ext cx="5251010" cy="523220"/>
          </a:xfrm>
          <a:prstGeom prst="rect">
            <a:avLst/>
          </a:prstGeom>
          <a:solidFill>
            <a:schemeClr val="tx1"/>
          </a:solidFill>
        </p:spPr>
        <p:txBody>
          <a:bodyPr wrap="square" rtlCol="0">
            <a:spAutoFit/>
          </a:bodyPr>
          <a:lstStyle/>
          <a:p>
            <a:r>
              <a:rPr lang="en-US" sz="2800" b="1" dirty="0" smtClean="0">
                <a:solidFill>
                  <a:schemeClr val="bg1"/>
                </a:solidFill>
              </a:rPr>
              <a:t>Property Inventory</a:t>
            </a:r>
            <a:endParaRPr lang="en-US" sz="2800" b="1" dirty="0">
              <a:solidFill>
                <a:schemeClr val="bg1"/>
              </a:solidFill>
            </a:endParaRPr>
          </a:p>
        </p:txBody>
      </p:sp>
      <p:sp>
        <p:nvSpPr>
          <p:cNvPr id="3" name="TextBox 2"/>
          <p:cNvSpPr txBox="1"/>
          <p:nvPr/>
        </p:nvSpPr>
        <p:spPr>
          <a:xfrm>
            <a:off x="606582" y="1910281"/>
            <a:ext cx="7867461" cy="3200876"/>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Annual Inventory Certification is 100% complete</a:t>
            </a:r>
          </a:p>
          <a:p>
            <a:pPr marL="285750" indent="-285750">
              <a:buFont typeface="Arial" panose="020B0604020202020204" pitchFamily="34" charset="0"/>
              <a:buChar char="•"/>
            </a:pPr>
            <a:endParaRPr lang="en-US" sz="2200" dirty="0" smtClean="0"/>
          </a:p>
          <a:p>
            <a:pPr marL="288925" indent="-288925">
              <a:buFont typeface="Arial" panose="020B0604020202020204" pitchFamily="34" charset="0"/>
              <a:buChar char="•"/>
            </a:pPr>
            <a:r>
              <a:rPr lang="en-US" sz="2200" dirty="0" smtClean="0"/>
              <a:t>Temporary Use Forms- HSCEP OP 63.10	</a:t>
            </a:r>
            <a:endParaRPr lang="en-US" sz="2400" dirty="0"/>
          </a:p>
          <a:p>
            <a:pPr lvl="1"/>
            <a:r>
              <a:rPr lang="en-US" sz="1600" i="1" dirty="0" smtClean="0"/>
              <a:t>“The </a:t>
            </a:r>
            <a:r>
              <a:rPr lang="en-US" sz="1600" i="1" dirty="0"/>
              <a:t>department head ensures that the Temporary Use of Property Authorization form (Attachment D) is submitted to Property Management and Texas Tech Police whenever property is temporarily removed from the </a:t>
            </a:r>
            <a:r>
              <a:rPr lang="en-US" sz="1600" i="1" dirty="0" smtClean="0"/>
              <a:t>department”</a:t>
            </a:r>
            <a:endParaRPr lang="en-US" sz="1600" i="1" dirty="0"/>
          </a:p>
          <a:p>
            <a:endParaRPr lang="en-US" sz="2200" dirty="0" smtClean="0"/>
          </a:p>
          <a:p>
            <a:pPr marL="288925" indent="-288925">
              <a:buFont typeface="Arial" panose="020B0604020202020204" pitchFamily="34" charset="0"/>
              <a:buChar char="•"/>
            </a:pPr>
            <a:r>
              <a:rPr lang="en-US" sz="2200" dirty="0" smtClean="0"/>
              <a:t>Favorable feedback regarding new Property Inventory System</a:t>
            </a:r>
          </a:p>
          <a:p>
            <a:endParaRPr lang="en-US" sz="2200" dirty="0" smtClean="0"/>
          </a:p>
          <a:p>
            <a:endParaRPr lang="en-US" sz="2200" dirty="0" smtClean="0"/>
          </a:p>
        </p:txBody>
      </p:sp>
    </p:spTree>
    <p:extLst>
      <p:ext uri="{BB962C8B-B14F-4D97-AF65-F5344CB8AC3E}">
        <p14:creationId xmlns:p14="http://schemas.microsoft.com/office/powerpoint/2010/main" val="31662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084" y="1318211"/>
            <a:ext cx="5251010" cy="523220"/>
          </a:xfrm>
          <a:prstGeom prst="rect">
            <a:avLst/>
          </a:prstGeom>
          <a:solidFill>
            <a:schemeClr val="tx1"/>
          </a:solidFill>
        </p:spPr>
        <p:txBody>
          <a:bodyPr wrap="square" rtlCol="0">
            <a:spAutoFit/>
          </a:bodyPr>
          <a:lstStyle/>
          <a:p>
            <a:r>
              <a:rPr lang="en-US" sz="2800" b="1" dirty="0" smtClean="0">
                <a:solidFill>
                  <a:schemeClr val="bg1"/>
                </a:solidFill>
              </a:rPr>
              <a:t>Property Inventory</a:t>
            </a:r>
            <a:endParaRPr lang="en-US" sz="2800" b="1" dirty="0">
              <a:solidFill>
                <a:schemeClr val="bg1"/>
              </a:solidFill>
            </a:endParaRPr>
          </a:p>
        </p:txBody>
      </p:sp>
      <p:sp>
        <p:nvSpPr>
          <p:cNvPr id="3" name="TextBox 2"/>
          <p:cNvSpPr txBox="1"/>
          <p:nvPr/>
        </p:nvSpPr>
        <p:spPr>
          <a:xfrm>
            <a:off x="606582" y="1910281"/>
            <a:ext cx="7867461" cy="3539430"/>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Annual Inventory Certification is 100% complete</a:t>
            </a:r>
          </a:p>
          <a:p>
            <a:pPr marL="285750" indent="-285750">
              <a:buFont typeface="Arial" panose="020B0604020202020204" pitchFamily="34" charset="0"/>
              <a:buChar char="•"/>
            </a:pPr>
            <a:endParaRPr lang="en-US" sz="2200" dirty="0" smtClean="0"/>
          </a:p>
          <a:p>
            <a:pPr marL="288925" indent="-288925">
              <a:buFont typeface="Arial" panose="020B0604020202020204" pitchFamily="34" charset="0"/>
              <a:buChar char="•"/>
            </a:pPr>
            <a:r>
              <a:rPr lang="en-US" sz="2200" dirty="0" smtClean="0"/>
              <a:t>Temporary Use Forms- HSCEP OP 63.10	</a:t>
            </a:r>
            <a:endParaRPr lang="en-US" sz="2400" dirty="0"/>
          </a:p>
          <a:p>
            <a:pPr lvl="1"/>
            <a:r>
              <a:rPr lang="en-US" sz="1600" i="1" dirty="0" smtClean="0"/>
              <a:t>“The </a:t>
            </a:r>
            <a:r>
              <a:rPr lang="en-US" sz="1600" i="1" dirty="0"/>
              <a:t>department head ensures that the Temporary Use of Property Authorization form (Attachment D) is submitted to Property Management and Texas Tech Police whenever property is temporarily removed from the </a:t>
            </a:r>
            <a:r>
              <a:rPr lang="en-US" sz="1600" i="1" dirty="0" smtClean="0"/>
              <a:t>department”</a:t>
            </a:r>
            <a:endParaRPr lang="en-US" sz="1600" i="1" dirty="0"/>
          </a:p>
          <a:p>
            <a:endParaRPr lang="en-US" sz="2200" dirty="0" smtClean="0"/>
          </a:p>
          <a:p>
            <a:pPr marL="288925" indent="-288925">
              <a:buFont typeface="Arial" panose="020B0604020202020204" pitchFamily="34" charset="0"/>
              <a:buChar char="•"/>
            </a:pPr>
            <a:r>
              <a:rPr lang="en-US" sz="2200" dirty="0" smtClean="0"/>
              <a:t>Favorable feedback regarding new Property Inventory System</a:t>
            </a:r>
          </a:p>
          <a:p>
            <a:endParaRPr lang="en-US" sz="2200" dirty="0" smtClean="0"/>
          </a:p>
          <a:p>
            <a:pPr marL="285750" indent="-285750">
              <a:buFont typeface="Arial" panose="020B0604020202020204" pitchFamily="34" charset="0"/>
              <a:buChar char="•"/>
            </a:pPr>
            <a:r>
              <a:rPr lang="en-US" sz="2200" dirty="0" smtClean="0"/>
              <a:t>Plans to add additional features to the Property Inventory System</a:t>
            </a:r>
          </a:p>
          <a:p>
            <a:endParaRPr lang="en-US" sz="2200" dirty="0"/>
          </a:p>
        </p:txBody>
      </p:sp>
    </p:spTree>
    <p:extLst>
      <p:ext uri="{BB962C8B-B14F-4D97-AF65-F5344CB8AC3E}">
        <p14:creationId xmlns:p14="http://schemas.microsoft.com/office/powerpoint/2010/main" val="1047784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084" y="1318211"/>
            <a:ext cx="5251010" cy="523220"/>
          </a:xfrm>
          <a:prstGeom prst="rect">
            <a:avLst/>
          </a:prstGeom>
          <a:solidFill>
            <a:schemeClr val="tx1"/>
          </a:solidFill>
        </p:spPr>
        <p:txBody>
          <a:bodyPr wrap="square" rtlCol="0">
            <a:spAutoFit/>
          </a:bodyPr>
          <a:lstStyle/>
          <a:p>
            <a:r>
              <a:rPr lang="en-US" sz="2800" b="1" dirty="0" smtClean="0">
                <a:solidFill>
                  <a:schemeClr val="bg1"/>
                </a:solidFill>
              </a:rPr>
              <a:t>Property Inventory</a:t>
            </a:r>
            <a:endParaRPr lang="en-US" sz="2800" b="1" dirty="0">
              <a:solidFill>
                <a:schemeClr val="bg1"/>
              </a:solidFill>
            </a:endParaRPr>
          </a:p>
        </p:txBody>
      </p:sp>
      <p:sp>
        <p:nvSpPr>
          <p:cNvPr id="3" name="TextBox 2"/>
          <p:cNvSpPr txBox="1"/>
          <p:nvPr/>
        </p:nvSpPr>
        <p:spPr>
          <a:xfrm>
            <a:off x="606582" y="1910281"/>
            <a:ext cx="7867461" cy="4216539"/>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Annual Inventory Certification is 100% complete</a:t>
            </a:r>
          </a:p>
          <a:p>
            <a:pPr marL="285750" indent="-285750">
              <a:buFont typeface="Arial" panose="020B0604020202020204" pitchFamily="34" charset="0"/>
              <a:buChar char="•"/>
            </a:pPr>
            <a:endParaRPr lang="en-US" sz="2200" dirty="0" smtClean="0"/>
          </a:p>
          <a:p>
            <a:pPr marL="288925" indent="-288925">
              <a:buFont typeface="Arial" panose="020B0604020202020204" pitchFamily="34" charset="0"/>
              <a:buChar char="•"/>
            </a:pPr>
            <a:r>
              <a:rPr lang="en-US" sz="2200" dirty="0" smtClean="0"/>
              <a:t>Temporary Use Forms- HSCEP OP 63.10	</a:t>
            </a:r>
            <a:endParaRPr lang="en-US" sz="2400" dirty="0"/>
          </a:p>
          <a:p>
            <a:pPr lvl="1"/>
            <a:r>
              <a:rPr lang="en-US" sz="1600" i="1" dirty="0" smtClean="0"/>
              <a:t>“The </a:t>
            </a:r>
            <a:r>
              <a:rPr lang="en-US" sz="1600" i="1" dirty="0"/>
              <a:t>department head ensures that the Temporary Use of Property Authorization form (Attachment D) is submitted to Property Management and Texas Tech Police whenever property is temporarily removed from the </a:t>
            </a:r>
            <a:r>
              <a:rPr lang="en-US" sz="1600" i="1" dirty="0" smtClean="0"/>
              <a:t>department”</a:t>
            </a:r>
            <a:endParaRPr lang="en-US" sz="1600" i="1" dirty="0"/>
          </a:p>
          <a:p>
            <a:endParaRPr lang="en-US" sz="2200" dirty="0" smtClean="0"/>
          </a:p>
          <a:p>
            <a:pPr marL="288925" indent="-288925">
              <a:buFont typeface="Arial" panose="020B0604020202020204" pitchFamily="34" charset="0"/>
              <a:buChar char="•"/>
            </a:pPr>
            <a:r>
              <a:rPr lang="en-US" sz="2200" dirty="0" smtClean="0"/>
              <a:t>Favorable feedback regarding new Property Inventory System</a:t>
            </a:r>
          </a:p>
          <a:p>
            <a:endParaRPr lang="en-US" sz="2200" dirty="0" smtClean="0"/>
          </a:p>
          <a:p>
            <a:pPr marL="285750" indent="-285750">
              <a:buFont typeface="Arial" panose="020B0604020202020204" pitchFamily="34" charset="0"/>
              <a:buChar char="•"/>
            </a:pPr>
            <a:r>
              <a:rPr lang="en-US" sz="2200" dirty="0" smtClean="0"/>
              <a:t>Plans to add additional features to the Property Inventory System</a:t>
            </a:r>
          </a:p>
          <a:p>
            <a:endParaRPr lang="en-US" sz="2200" dirty="0"/>
          </a:p>
          <a:p>
            <a:pPr marL="285750" indent="-285750">
              <a:buFont typeface="Arial" panose="020B0604020202020204" pitchFamily="34" charset="0"/>
              <a:buChar char="•"/>
            </a:pPr>
            <a:r>
              <a:rPr lang="en-US" sz="2200" dirty="0" smtClean="0"/>
              <a:t>Internal Asset Reviews will begin in May</a:t>
            </a:r>
          </a:p>
          <a:p>
            <a:endParaRPr lang="en-US" sz="2200" dirty="0" smtClean="0"/>
          </a:p>
        </p:txBody>
      </p:sp>
    </p:spTree>
    <p:extLst>
      <p:ext uri="{BB962C8B-B14F-4D97-AF65-F5344CB8AC3E}">
        <p14:creationId xmlns:p14="http://schemas.microsoft.com/office/powerpoint/2010/main" val="926472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7890" y="1917474"/>
            <a:ext cx="8320135" cy="2862322"/>
          </a:xfrm>
          <a:prstGeom prst="rect">
            <a:avLst/>
          </a:prstGeom>
          <a:noFill/>
        </p:spPr>
        <p:txBody>
          <a:bodyPr wrap="square" rtlCol="0">
            <a:spAutoFit/>
          </a:bodyPr>
          <a:lstStyle/>
          <a:p>
            <a:pPr algn="ctr"/>
            <a:r>
              <a:rPr lang="en-US" sz="6000" dirty="0" smtClean="0"/>
              <a:t>Budget Office</a:t>
            </a:r>
          </a:p>
          <a:p>
            <a:pPr algn="ctr"/>
            <a:r>
              <a:rPr lang="en-US" sz="6000" dirty="0" smtClean="0"/>
              <a:t>Quarterly Update</a:t>
            </a:r>
          </a:p>
          <a:p>
            <a:pPr algn="ctr"/>
            <a:endParaRPr lang="en-US" sz="6000" dirty="0"/>
          </a:p>
        </p:txBody>
      </p:sp>
    </p:spTree>
    <p:extLst>
      <p:ext uri="{BB962C8B-B14F-4D97-AF65-F5344CB8AC3E}">
        <p14:creationId xmlns:p14="http://schemas.microsoft.com/office/powerpoint/2010/main" val="158590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Payment Services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rchasing Training 20161115" id="{76EFD84F-E9E3-4E8A-8B35-78622E5024B2}" vid="{49237F77-3B70-4C4E-A9A2-FF0299C44088}"/>
    </a:ext>
  </a:extLst>
</a:theme>
</file>

<file path=ppt/theme/theme2.xml><?xml version="1.0" encoding="utf-8"?>
<a:theme xmlns:a="http://schemas.openxmlformats.org/drawingml/2006/main" name="White background - Black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rchasing Training 20161115" id="{76EFD84F-E9E3-4E8A-8B35-78622E5024B2}" vid="{A9183AE6-D28A-436F-852C-F9F7C7BA162C}"/>
    </a:ext>
  </a:extLst>
</a:theme>
</file>

<file path=ppt/theme/theme3.xml><?xml version="1.0" encoding="utf-8"?>
<a:theme xmlns:a="http://schemas.openxmlformats.org/drawingml/2006/main" name="Black background - Red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rchasing Training 20161115" id="{76EFD84F-E9E3-4E8A-8B35-78622E5024B2}" vid="{63E77C4D-F0D8-4CF1-B35D-E7B86E69A1A6}"/>
    </a:ext>
  </a:extLst>
</a:theme>
</file>

<file path=ppt/theme/theme4.xml><?xml version="1.0" encoding="utf-8"?>
<a:theme xmlns:a="http://schemas.openxmlformats.org/drawingml/2006/main" name="Black background - Camp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rchasing Training 20161115" id="{76EFD84F-E9E3-4E8A-8B35-78622E5024B2}" vid="{05B92A8D-84C1-4F22-85B9-14C72C20D06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Payment Services Training</Template>
  <TotalTime>1263</TotalTime>
  <Words>2061</Words>
  <Application>Microsoft Macintosh PowerPoint</Application>
  <PresentationFormat>On-screen Show (4:3)</PresentationFormat>
  <Paragraphs>283</Paragraphs>
  <Slides>56</Slides>
  <Notes>14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56</vt:i4>
      </vt:variant>
    </vt:vector>
  </HeadingPairs>
  <TitlesOfParts>
    <vt:vector size="64" baseType="lpstr">
      <vt:lpstr>Arial</vt:lpstr>
      <vt:lpstr>Calibri</vt:lpstr>
      <vt:lpstr>Times New Roman</vt:lpstr>
      <vt:lpstr>Wingdings</vt:lpstr>
      <vt:lpstr>Payment Services Training</vt:lpstr>
      <vt:lpstr>White background - Black Header</vt:lpstr>
      <vt:lpstr>Black background - Red Header</vt:lpstr>
      <vt:lpstr>Black background - Campus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Budget Office Updates</vt:lpstr>
      <vt:lpstr>PowerPoint Presentation</vt:lpstr>
      <vt:lpstr>Encumbrances</vt:lpstr>
      <vt:lpstr>Encumbrances</vt:lpstr>
      <vt:lpstr>General Encumbrance - EI</vt:lpstr>
      <vt:lpstr>General Encumbrance - EI</vt:lpstr>
      <vt:lpstr>General Encumbrances- Travel (EV)</vt:lpstr>
      <vt:lpstr>General Encumbrances- Travel (EV)</vt:lpstr>
      <vt:lpstr>Purchase Orders – (P0)</vt:lpstr>
      <vt:lpstr>Purchase Order – (P0)</vt:lpstr>
      <vt:lpstr>Purchase Order – (P0)</vt:lpstr>
      <vt:lpstr>Purchase Orders – P0/Encumbrance Change Request</vt:lpstr>
      <vt:lpstr>Encumbrance Change Request</vt:lpstr>
      <vt:lpstr>Encumbrances- Education &amp; General (state) Funds</vt:lpstr>
      <vt:lpstr>Encumbrances- Education &amp; General (state) Funds</vt:lpstr>
      <vt:lpstr>Encumbrance Review – Cognos Report</vt:lpstr>
      <vt:lpstr>Encumbrance Review – Cognos Report</vt:lpstr>
      <vt:lpstr>Encumbrance Review – Quarterly Report</vt:lpstr>
      <vt:lpstr>Year-End Deadlines</vt:lpstr>
      <vt:lpstr>Year-End Deadlines</vt:lpstr>
      <vt:lpstr>Vendor Team – El Paso</vt:lpstr>
      <vt:lpstr>PowerPoint Presentation</vt:lpstr>
      <vt:lpstr>PowerPoint Presentation</vt:lpstr>
      <vt:lpstr>Purchasing Agenda</vt:lpstr>
      <vt:lpstr>PO and Encumbrance Change Request System</vt:lpstr>
      <vt:lpstr>PO and Encumbrance Change Request System</vt:lpstr>
      <vt:lpstr>PO and Encumbrance Change Request System</vt:lpstr>
      <vt:lpstr>PO and Encumbrance Change Request System</vt:lpstr>
      <vt:lpstr>PO and Encumbrance Change Request System</vt:lpstr>
      <vt:lpstr>PO and Encumbrance Change Request System</vt:lpstr>
      <vt:lpstr>PO and Encumbrance Change Request System</vt:lpstr>
      <vt:lpstr>Year End </vt:lpstr>
      <vt:lpstr>New Non-Compliant Report Coming</vt:lpstr>
      <vt:lpstr>Payment Services Quarterly Update</vt:lpstr>
      <vt:lpstr>Agenda</vt:lpstr>
      <vt:lpstr>AP Receiving/Invoices</vt:lpstr>
      <vt:lpstr>Invoices</vt:lpstr>
      <vt:lpstr>New Late Interest Burst Report</vt:lpstr>
      <vt:lpstr>Policy Updates</vt:lpstr>
      <vt:lpstr>Travel Policy Updates</vt:lpstr>
      <vt:lpstr>El Paso Airport Parking Rates</vt:lpstr>
      <vt:lpstr>PowerPoint Presentation</vt:lpstr>
      <vt:lpstr>PowerPoint Presentation</vt:lpstr>
      <vt:lpstr>PowerPoint Presentation</vt:lpstr>
      <vt:lpstr>Departments with a Credit Card Terminal</vt:lpstr>
      <vt:lpstr>Cash Collection Policies</vt:lpstr>
      <vt:lpstr>Departments Receiving Student Fee Revenue</vt:lpstr>
    </vt:vector>
  </TitlesOfParts>
  <Company>Texas Tech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Diaz-Jaquez, Raquel</dc:creator>
  <cp:lastModifiedBy>Microsoft Office User</cp:lastModifiedBy>
  <cp:revision>52</cp:revision>
  <cp:lastPrinted>2017-04-28T20:30:32Z</cp:lastPrinted>
  <dcterms:created xsi:type="dcterms:W3CDTF">2017-04-27T16:59:34Z</dcterms:created>
  <dcterms:modified xsi:type="dcterms:W3CDTF">2017-05-08T23:31:19Z</dcterms:modified>
</cp:coreProperties>
</file>